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35" r:id="rId3"/>
    <p:sldId id="471" r:id="rId5"/>
    <p:sldId id="391" r:id="rId6"/>
    <p:sldId id="393" r:id="rId7"/>
    <p:sldId id="482" r:id="rId8"/>
    <p:sldId id="483" r:id="rId9"/>
    <p:sldId id="484" r:id="rId10"/>
    <p:sldId id="413" r:id="rId11"/>
    <p:sldId id="414" r:id="rId12"/>
    <p:sldId id="485" r:id="rId13"/>
    <p:sldId id="486" r:id="rId14"/>
    <p:sldId id="487" r:id="rId15"/>
    <p:sldId id="488" r:id="rId16"/>
    <p:sldId id="496" r:id="rId17"/>
    <p:sldId id="416" r:id="rId18"/>
    <p:sldId id="417" r:id="rId19"/>
    <p:sldId id="497" r:id="rId20"/>
    <p:sldId id="498" r:id="rId21"/>
    <p:sldId id="470" r:id="rId22"/>
    <p:sldId id="499" r:id="rId23"/>
    <p:sldId id="500" r:id="rId24"/>
    <p:sldId id="454" r:id="rId25"/>
    <p:sldId id="501" r:id="rId26"/>
    <p:sldId id="42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3D2F78-5E98-4423-AE21-3E5068C104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E0D89-AAD5-475A-B150-99C0273A9761}">
      <dgm:prSet phldrT="[Text]" custT="1"/>
      <dgm:spPr>
        <a:solidFill>
          <a:srgbClr val="FFB014"/>
        </a:solidFill>
      </dgm:spPr>
      <dgm:t>
        <a:bodyPr/>
        <a:lstStyle/>
        <a:p>
          <a:pPr algn="l"/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1. Tuân thủ pháp luật</a:t>
          </a:r>
        </a:p>
      </dgm:t>
    </dgm:pt>
    <dgm:pt modelId="{AF09B5F3-2BE5-45FB-A461-892266337275}" cxnId="{61E5807C-347E-4E0D-A958-037B38921ACA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22D400-5291-4CD9-B1DB-9D0B11D59E7D}" cxnId="{61E5807C-347E-4E0D-A958-037B38921ACA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01D990-E823-42B7-97DA-BC627DA8E6E6}">
      <dgm:prSet phldrT="[Text]" custT="1"/>
      <dgm:spPr/>
      <dgm:t>
        <a:bodyPr/>
        <a:lstStyle/>
        <a:p>
          <a:pPr algn="l"/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Không thực hiện điều PL cấm</a:t>
          </a:r>
        </a:p>
      </dgm:t>
    </dgm:pt>
    <dgm:pt modelId="{B7969CB9-F246-400C-897A-59F400756F77}" cxnId="{564E19E5-7380-4AE6-898C-98C5A1F41451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B50EC3-2B33-4EA5-9F7A-D225B781194A}" cxnId="{564E19E5-7380-4AE6-898C-98C5A1F41451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21825-392F-4821-B292-9682247D434A}">
      <dgm:prSet phldrT="[Text]" custT="1"/>
      <dgm:spPr>
        <a:solidFill>
          <a:srgbClr val="F04046"/>
        </a:solidFill>
      </dgm:spPr>
      <dgm:t>
        <a:bodyPr/>
        <a:lstStyle/>
        <a:p>
          <a:pPr algn="l"/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2.Chấp hành pháp luật (thi hành PL) </a:t>
          </a:r>
        </a:p>
      </dgm:t>
    </dgm:pt>
    <dgm:pt modelId="{CC42275F-AFF7-42F1-AACD-56801F9DF5C5}" cxnId="{69C252F1-BE8D-44BD-AD43-DE0D0D4028D4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F7A09E-8276-4F22-AC9F-DC1F9A8F38A0}" cxnId="{69C252F1-BE8D-44BD-AD43-DE0D0D4028D4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D75391-F6E3-41F6-B825-07AAA0A37925}">
      <dgm:prSet phldrT="[Text]" custT="1"/>
      <dgm:spPr/>
      <dgm:t>
        <a:bodyPr/>
        <a:lstStyle/>
        <a:p>
          <a:pPr algn="l"/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Thực hiện điều PL yêu cầu</a:t>
          </a:r>
        </a:p>
      </dgm:t>
    </dgm:pt>
    <dgm:pt modelId="{1C990603-C70A-4B1C-9211-53CE56B303FF}" cxnId="{76AE3C87-4EE0-4ED5-BC90-FA5BC2F60F5F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9D3B7D-B4F8-4B20-84C4-DB92D2BABF16}" cxnId="{76AE3C87-4EE0-4ED5-BC90-FA5BC2F60F5F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143FE0-AB58-42E0-AB9D-07C18B0EE454}">
      <dgm:prSet phldrT="[Text]" custT="1"/>
      <dgm:spPr>
        <a:solidFill>
          <a:srgbClr val="009284"/>
        </a:solidFill>
      </dgm:spPr>
      <dgm:t>
        <a:bodyPr/>
        <a:lstStyle/>
        <a:p>
          <a:pPr algn="l"/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3. Sử dụng Pháp luật</a:t>
          </a:r>
        </a:p>
      </dgm:t>
    </dgm:pt>
    <dgm:pt modelId="{1754BC6D-1F94-48DB-8A0F-9CF5A5FAF40C}" cxnId="{14589F59-5EE9-448A-91EE-9B5D467B8292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A38A4F6-3C1F-4AAB-9D7D-D1B7C60C1A10}" cxnId="{14589F59-5EE9-448A-91EE-9B5D467B8292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5801BC-50E4-462B-8E60-CFC35257300C}">
      <dgm:prSet phldrT="[Text]" custT="1"/>
      <dgm:spPr>
        <a:solidFill>
          <a:srgbClr val="0066B3"/>
        </a:solidFill>
      </dgm:spPr>
      <dgm:t>
        <a:bodyPr/>
        <a:lstStyle/>
        <a:p>
          <a:pPr algn="l"/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4. Áp dụng Pháp luật</a:t>
          </a:r>
        </a:p>
      </dgm:t>
    </dgm:pt>
    <dgm:pt modelId="{4FF3C9FB-34DA-4923-B9D2-F987BA0B556B}" cxnId="{4BD32226-98B3-4A7B-BDFC-59612560F4D5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64BEFA-3CC6-4A01-A369-A6926D5F7D4A}" cxnId="{4BD32226-98B3-4A7B-BDFC-59612560F4D5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CA57ED-97AE-4CF1-84C0-6E71163EBFCC}">
      <dgm:prSet phldrT="[Text]" custT="1"/>
      <dgm:spPr/>
      <dgm:t>
        <a:bodyPr/>
        <a:lstStyle/>
        <a:p>
          <a:pPr algn="l"/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Thực hiện điều PL cho phép</a:t>
          </a:r>
        </a:p>
      </dgm:t>
    </dgm:pt>
    <dgm:pt modelId="{BCCBF22C-5975-41DC-BD5C-C0BA4C5C8E6B}" cxnId="{E7FAA3D8-8425-4947-B21A-002C6533E413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B3B9987-B6A3-4F9D-B373-40A26E75F74C}" cxnId="{E7FAA3D8-8425-4947-B21A-002C6533E413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6A6386-98D0-4BCD-ADD2-19257B66258C}">
      <dgm:prSet phldrT="[Text]" custT="1"/>
      <dgm:spPr/>
      <dgm:t>
        <a:bodyPr/>
        <a:lstStyle/>
        <a:p>
          <a:pPr algn="l"/>
          <a:r>
            <a:rPr lang="en-US" sz="2800">
              <a:latin typeface="Arial" panose="020B0604020202020204" pitchFamily="34" charset="0"/>
              <a:cs typeface="Arial" panose="020B0604020202020204" pitchFamily="34" charset="0"/>
            </a:rPr>
            <a:t>Hoạt động của CQNN, người có thẩm quyền</a:t>
          </a:r>
        </a:p>
      </dgm:t>
    </dgm:pt>
    <dgm:pt modelId="{AE80AFC4-EE2D-4AA3-BB45-E8564618879D}" cxnId="{53558EF5-B782-48A0-8AAB-BE37D0AC21B9}" type="par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B234B2-D6E7-4460-8566-26FE6E9F32BE}" cxnId="{53558EF5-B782-48A0-8AAB-BE37D0AC21B9}" type="sibTrans">
      <dgm:prSet/>
      <dgm:spPr/>
      <dgm:t>
        <a:bodyPr/>
        <a:lstStyle/>
        <a:p>
          <a:endParaRPr lang="en-US" sz="2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F1E0E5A-E92B-4943-825D-DB7F610DA3A3}" type="pres">
      <dgm:prSet presAssocID="{EB3D2F78-5E98-4423-AE21-3E5068C104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D8B5CD-8DE3-4757-91D7-637A64077A4A}" type="pres">
      <dgm:prSet presAssocID="{A60E0D89-AAD5-475A-B150-99C0273A976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877594-9655-4F1D-8DE5-8199C360A844}" type="pres">
      <dgm:prSet presAssocID="{A60E0D89-AAD5-475A-B150-99C0273A976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8078E-EC17-4F40-BF3A-51F106F65CB2}" type="pres">
      <dgm:prSet presAssocID="{C8821825-392F-4821-B292-9682247D434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D709E-D971-4B28-B64E-80455C378361}" type="pres">
      <dgm:prSet presAssocID="{C8821825-392F-4821-B292-9682247D434A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134AD-1DA6-4F1B-A76A-76D66E6C87AD}" type="pres">
      <dgm:prSet presAssocID="{00143FE0-AB58-42E0-AB9D-07C18B0EE45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0EF91-5441-4635-8630-2D5C99B14685}" type="pres">
      <dgm:prSet presAssocID="{00143FE0-AB58-42E0-AB9D-07C18B0EE45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FB52D3-BE05-4D51-A40E-A02C95EDCC51}" type="pres">
      <dgm:prSet presAssocID="{A45801BC-50E4-462B-8E60-CFC35257300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47E4EE-69E8-44FB-8359-0B3D097757A1}" type="pres">
      <dgm:prSet presAssocID="{A45801BC-50E4-462B-8E60-CFC35257300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589F59-5EE9-448A-91EE-9B5D467B8292}" srcId="{EB3D2F78-5E98-4423-AE21-3E5068C1042E}" destId="{00143FE0-AB58-42E0-AB9D-07C18B0EE454}" srcOrd="2" destOrd="0" parTransId="{1754BC6D-1F94-48DB-8A0F-9CF5A5FAF40C}" sibTransId="{6A38A4F6-3C1F-4AAB-9D7D-D1B7C60C1A10}"/>
    <dgm:cxn modelId="{61E5807C-347E-4E0D-A958-037B38921ACA}" srcId="{EB3D2F78-5E98-4423-AE21-3E5068C1042E}" destId="{A60E0D89-AAD5-475A-B150-99C0273A9761}" srcOrd="0" destOrd="0" parTransId="{AF09B5F3-2BE5-45FB-A461-892266337275}" sibTransId="{1922D400-5291-4CD9-B1DB-9D0B11D59E7D}"/>
    <dgm:cxn modelId="{69C252F1-BE8D-44BD-AD43-DE0D0D4028D4}" srcId="{EB3D2F78-5E98-4423-AE21-3E5068C1042E}" destId="{C8821825-392F-4821-B292-9682247D434A}" srcOrd="1" destOrd="0" parTransId="{CC42275F-AFF7-42F1-AACD-56801F9DF5C5}" sibTransId="{7BF7A09E-8276-4F22-AC9F-DC1F9A8F38A0}"/>
    <dgm:cxn modelId="{DFC8D733-F7D9-4769-8A22-8B6F0C7A9ECD}" type="presOf" srcId="{EB3D2F78-5E98-4423-AE21-3E5068C1042E}" destId="{AF1E0E5A-E92B-4943-825D-DB7F610DA3A3}" srcOrd="0" destOrd="0" presId="urn:microsoft.com/office/officeart/2005/8/layout/vList2"/>
    <dgm:cxn modelId="{7CA74AB9-8E30-4603-86FA-696AF2C1525F}" type="presOf" srcId="{A60E0D89-AAD5-475A-B150-99C0273A9761}" destId="{C8D8B5CD-8DE3-4757-91D7-637A64077A4A}" srcOrd="0" destOrd="0" presId="urn:microsoft.com/office/officeart/2005/8/layout/vList2"/>
    <dgm:cxn modelId="{C60E9753-DEE5-4B93-995B-D6D4BC08BD62}" type="presOf" srcId="{A45801BC-50E4-462B-8E60-CFC35257300C}" destId="{00FB52D3-BE05-4D51-A40E-A02C95EDCC51}" srcOrd="0" destOrd="0" presId="urn:microsoft.com/office/officeart/2005/8/layout/vList2"/>
    <dgm:cxn modelId="{564E19E5-7380-4AE6-898C-98C5A1F41451}" srcId="{A60E0D89-AAD5-475A-B150-99C0273A9761}" destId="{C801D990-E823-42B7-97DA-BC627DA8E6E6}" srcOrd="0" destOrd="0" parTransId="{B7969CB9-F246-400C-897A-59F400756F77}" sibTransId="{2CB50EC3-2B33-4EA5-9F7A-D225B781194A}"/>
    <dgm:cxn modelId="{1FBA944F-C1B1-4AC2-8F2C-0506CC2DADFD}" type="presOf" srcId="{96CA57ED-97AE-4CF1-84C0-6E71163EBFCC}" destId="{6350EF91-5441-4635-8630-2D5C99B14685}" srcOrd="0" destOrd="0" presId="urn:microsoft.com/office/officeart/2005/8/layout/vList2"/>
    <dgm:cxn modelId="{D3EE11BF-36BB-4736-8BF3-1AE43472C9D6}" type="presOf" srcId="{00143FE0-AB58-42E0-AB9D-07C18B0EE454}" destId="{EC7134AD-1DA6-4F1B-A76A-76D66E6C87AD}" srcOrd="0" destOrd="0" presId="urn:microsoft.com/office/officeart/2005/8/layout/vList2"/>
    <dgm:cxn modelId="{53558EF5-B782-48A0-8AAB-BE37D0AC21B9}" srcId="{A45801BC-50E4-462B-8E60-CFC35257300C}" destId="{A26A6386-98D0-4BCD-ADD2-19257B66258C}" srcOrd="0" destOrd="0" parTransId="{AE80AFC4-EE2D-4AA3-BB45-E8564618879D}" sibTransId="{05B234B2-D6E7-4460-8566-26FE6E9F32BE}"/>
    <dgm:cxn modelId="{76AE3C87-4EE0-4ED5-BC90-FA5BC2F60F5F}" srcId="{C8821825-392F-4821-B292-9682247D434A}" destId="{E1D75391-F6E3-41F6-B825-07AAA0A37925}" srcOrd="0" destOrd="0" parTransId="{1C990603-C70A-4B1C-9211-53CE56B303FF}" sibTransId="{369D3B7D-B4F8-4B20-84C4-DB92D2BABF16}"/>
    <dgm:cxn modelId="{43FBA742-2D68-480B-9163-E38B28585B0E}" type="presOf" srcId="{A26A6386-98D0-4BCD-ADD2-19257B66258C}" destId="{8847E4EE-69E8-44FB-8359-0B3D097757A1}" srcOrd="0" destOrd="0" presId="urn:microsoft.com/office/officeart/2005/8/layout/vList2"/>
    <dgm:cxn modelId="{E7FAA3D8-8425-4947-B21A-002C6533E413}" srcId="{00143FE0-AB58-42E0-AB9D-07C18B0EE454}" destId="{96CA57ED-97AE-4CF1-84C0-6E71163EBFCC}" srcOrd="0" destOrd="0" parTransId="{BCCBF22C-5975-41DC-BD5C-C0BA4C5C8E6B}" sibTransId="{CB3B9987-B6A3-4F9D-B373-40A26E75F74C}"/>
    <dgm:cxn modelId="{3CB40BF8-D99E-4291-A707-FC882F25FA31}" type="presOf" srcId="{C8821825-392F-4821-B292-9682247D434A}" destId="{A1A8078E-EC17-4F40-BF3A-51F106F65CB2}" srcOrd="0" destOrd="0" presId="urn:microsoft.com/office/officeart/2005/8/layout/vList2"/>
    <dgm:cxn modelId="{925CE254-44DF-4B43-A9B0-AFD64D593134}" type="presOf" srcId="{E1D75391-F6E3-41F6-B825-07AAA0A37925}" destId="{D3BD709E-D971-4B28-B64E-80455C378361}" srcOrd="0" destOrd="0" presId="urn:microsoft.com/office/officeart/2005/8/layout/vList2"/>
    <dgm:cxn modelId="{698D6833-8307-44EE-98C9-997E9881DE75}" type="presOf" srcId="{C801D990-E823-42B7-97DA-BC627DA8E6E6}" destId="{9B877594-9655-4F1D-8DE5-8199C360A844}" srcOrd="0" destOrd="0" presId="urn:microsoft.com/office/officeart/2005/8/layout/vList2"/>
    <dgm:cxn modelId="{4BD32226-98B3-4A7B-BDFC-59612560F4D5}" srcId="{EB3D2F78-5E98-4423-AE21-3E5068C1042E}" destId="{A45801BC-50E4-462B-8E60-CFC35257300C}" srcOrd="3" destOrd="0" parTransId="{4FF3C9FB-34DA-4923-B9D2-F987BA0B556B}" sibTransId="{7764BEFA-3CC6-4A01-A369-A6926D5F7D4A}"/>
    <dgm:cxn modelId="{F4FC68C2-1D6F-4EEA-B8E9-1809A92C4C3A}" type="presParOf" srcId="{AF1E0E5A-E92B-4943-825D-DB7F610DA3A3}" destId="{C8D8B5CD-8DE3-4757-91D7-637A64077A4A}" srcOrd="0" destOrd="0" presId="urn:microsoft.com/office/officeart/2005/8/layout/vList2"/>
    <dgm:cxn modelId="{0C6CEC71-73B2-40BC-B1A0-3724E924C648}" type="presParOf" srcId="{AF1E0E5A-E92B-4943-825D-DB7F610DA3A3}" destId="{9B877594-9655-4F1D-8DE5-8199C360A844}" srcOrd="1" destOrd="0" presId="urn:microsoft.com/office/officeart/2005/8/layout/vList2"/>
    <dgm:cxn modelId="{E473E3AA-62AA-409D-AB3E-9EDEBC886538}" type="presParOf" srcId="{AF1E0E5A-E92B-4943-825D-DB7F610DA3A3}" destId="{A1A8078E-EC17-4F40-BF3A-51F106F65CB2}" srcOrd="2" destOrd="0" presId="urn:microsoft.com/office/officeart/2005/8/layout/vList2"/>
    <dgm:cxn modelId="{35F96A71-C4F2-42AE-8447-2CBCFB2F4722}" type="presParOf" srcId="{AF1E0E5A-E92B-4943-825D-DB7F610DA3A3}" destId="{D3BD709E-D971-4B28-B64E-80455C378361}" srcOrd="3" destOrd="0" presId="urn:microsoft.com/office/officeart/2005/8/layout/vList2"/>
    <dgm:cxn modelId="{15C7B86A-2B19-4144-8F99-7ACB05EBFBB2}" type="presParOf" srcId="{AF1E0E5A-E92B-4943-825D-DB7F610DA3A3}" destId="{EC7134AD-1DA6-4F1B-A76A-76D66E6C87AD}" srcOrd="4" destOrd="0" presId="urn:microsoft.com/office/officeart/2005/8/layout/vList2"/>
    <dgm:cxn modelId="{7AACA5F5-776F-4364-BB32-FDEB7E5F3F48}" type="presParOf" srcId="{AF1E0E5A-E92B-4943-825D-DB7F610DA3A3}" destId="{6350EF91-5441-4635-8630-2D5C99B14685}" srcOrd="5" destOrd="0" presId="urn:microsoft.com/office/officeart/2005/8/layout/vList2"/>
    <dgm:cxn modelId="{CA67A930-98C8-4A10-B907-2E0DB0773690}" type="presParOf" srcId="{AF1E0E5A-E92B-4943-825D-DB7F610DA3A3}" destId="{00FB52D3-BE05-4D51-A40E-A02C95EDCC51}" srcOrd="6" destOrd="0" presId="urn:microsoft.com/office/officeart/2005/8/layout/vList2"/>
    <dgm:cxn modelId="{D784AD01-C22C-427F-A05E-E4E4335297C3}" type="presParOf" srcId="{AF1E0E5A-E92B-4943-825D-DB7F610DA3A3}" destId="{8847E4EE-69E8-44FB-8359-0B3D097757A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266430" cy="4925695"/>
        <a:chOff x="0" y="0"/>
        <a:chExt cx="8266430" cy="4925695"/>
      </a:xfrm>
    </dsp:grpSpPr>
    <dsp:sp modelId="{C8D8B5CD-8DE3-4757-91D7-637A64077A4A}">
      <dsp:nvSpPr>
        <dsp:cNvPr id="3" name="Rounded Rectangle 2"/>
        <dsp:cNvSpPr/>
      </dsp:nvSpPr>
      <dsp:spPr bwMode="white">
        <a:xfrm>
          <a:off x="0" y="16268"/>
          <a:ext cx="8266430" cy="709930"/>
        </a:xfrm>
        <a:prstGeom prst="roundRect">
          <a:avLst/>
        </a:prstGeom>
        <a:solidFill>
          <a:srgbClr val="FFB01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1. Tuân thủ pháp luật</a:t>
          </a:r>
        </a:p>
      </dsp:txBody>
      <dsp:txXfrm>
        <a:off x="0" y="16268"/>
        <a:ext cx="8266430" cy="709930"/>
      </dsp:txXfrm>
    </dsp:sp>
    <dsp:sp modelId="{9B877594-9655-4F1D-8DE5-8199C360A844}">
      <dsp:nvSpPr>
        <dsp:cNvPr id="4" name="Rectangles 3"/>
        <dsp:cNvSpPr/>
      </dsp:nvSpPr>
      <dsp:spPr bwMode="white">
        <a:xfrm>
          <a:off x="0" y="726198"/>
          <a:ext cx="8266430" cy="5133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2459" tIns="35560" rIns="199136" bIns="35560" anchor="t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marL="285750" lvl="1" indent="-285750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Không thực hiện điều PL cấm</a:t>
          </a:r>
          <a:endParaRPr>
            <a:solidFill>
              <a:schemeClr val="tx1"/>
            </a:solidFill>
          </a:endParaRPr>
        </a:p>
      </dsp:txBody>
      <dsp:txXfrm>
        <a:off x="0" y="726198"/>
        <a:ext cx="8266430" cy="513360"/>
      </dsp:txXfrm>
    </dsp:sp>
    <dsp:sp modelId="{A1A8078E-EC17-4F40-BF3A-51F106F65CB2}">
      <dsp:nvSpPr>
        <dsp:cNvPr id="5" name="Rounded Rectangle 4"/>
        <dsp:cNvSpPr/>
      </dsp:nvSpPr>
      <dsp:spPr bwMode="white">
        <a:xfrm>
          <a:off x="0" y="1239558"/>
          <a:ext cx="8266430" cy="709930"/>
        </a:xfrm>
        <a:prstGeom prst="roundRect">
          <a:avLst/>
        </a:prstGeom>
        <a:solidFill>
          <a:srgbClr val="F04046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2.Chấp hành pháp luật (thi hành PL) </a:t>
          </a:r>
        </a:p>
      </dsp:txBody>
      <dsp:txXfrm>
        <a:off x="0" y="1239558"/>
        <a:ext cx="8266430" cy="709930"/>
      </dsp:txXfrm>
    </dsp:sp>
    <dsp:sp modelId="{D3BD709E-D971-4B28-B64E-80455C378361}">
      <dsp:nvSpPr>
        <dsp:cNvPr id="6" name="Rectangles 5"/>
        <dsp:cNvSpPr/>
      </dsp:nvSpPr>
      <dsp:spPr bwMode="white">
        <a:xfrm>
          <a:off x="0" y="1949488"/>
          <a:ext cx="8266430" cy="5133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2459" tIns="35560" rIns="199136" bIns="35560" anchor="t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marL="285750" lvl="1" indent="-285750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Thực hiện điều PL yêu cầu</a:t>
          </a:r>
          <a:endParaRPr>
            <a:solidFill>
              <a:schemeClr val="tx1"/>
            </a:solidFill>
          </a:endParaRPr>
        </a:p>
      </dsp:txBody>
      <dsp:txXfrm>
        <a:off x="0" y="1949488"/>
        <a:ext cx="8266430" cy="513360"/>
      </dsp:txXfrm>
    </dsp:sp>
    <dsp:sp modelId="{EC7134AD-1DA6-4F1B-A76A-76D66E6C87AD}">
      <dsp:nvSpPr>
        <dsp:cNvPr id="7" name="Rounded Rectangle 6"/>
        <dsp:cNvSpPr/>
      </dsp:nvSpPr>
      <dsp:spPr bwMode="white">
        <a:xfrm>
          <a:off x="0" y="2462848"/>
          <a:ext cx="8266430" cy="709930"/>
        </a:xfrm>
        <a:prstGeom prst="roundRect">
          <a:avLst/>
        </a:prstGeom>
        <a:solidFill>
          <a:srgbClr val="00928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3. Sử dụng Pháp luật</a:t>
          </a:r>
        </a:p>
      </dsp:txBody>
      <dsp:txXfrm>
        <a:off x="0" y="2462848"/>
        <a:ext cx="8266430" cy="709930"/>
      </dsp:txXfrm>
    </dsp:sp>
    <dsp:sp modelId="{6350EF91-5441-4635-8630-2D5C99B14685}">
      <dsp:nvSpPr>
        <dsp:cNvPr id="8" name="Rectangles 7"/>
        <dsp:cNvSpPr/>
      </dsp:nvSpPr>
      <dsp:spPr bwMode="white">
        <a:xfrm>
          <a:off x="0" y="3172778"/>
          <a:ext cx="8266430" cy="5133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2459" tIns="35560" rIns="199136" bIns="35560" anchor="t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marL="285750" lvl="1" indent="-285750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Thực hiện điều PL cho phép</a:t>
          </a:r>
          <a:endParaRPr>
            <a:solidFill>
              <a:schemeClr val="tx1"/>
            </a:solidFill>
          </a:endParaRPr>
        </a:p>
      </dsp:txBody>
      <dsp:txXfrm>
        <a:off x="0" y="3172778"/>
        <a:ext cx="8266430" cy="513360"/>
      </dsp:txXfrm>
    </dsp:sp>
    <dsp:sp modelId="{00FB52D3-BE05-4D51-A40E-A02C95EDCC51}">
      <dsp:nvSpPr>
        <dsp:cNvPr id="9" name="Rounded Rectangle 8"/>
        <dsp:cNvSpPr/>
      </dsp:nvSpPr>
      <dsp:spPr bwMode="white">
        <a:xfrm>
          <a:off x="0" y="3686138"/>
          <a:ext cx="8266430" cy="709930"/>
        </a:xfrm>
        <a:prstGeom prst="roundRect">
          <a:avLst/>
        </a:prstGeom>
        <a:solidFill>
          <a:srgbClr val="0066B3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10668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b="1">
              <a:latin typeface="Arial" panose="020B0604020202020204" pitchFamily="34" charset="0"/>
              <a:cs typeface="Arial" panose="020B0604020202020204" pitchFamily="34" charset="0"/>
            </a:rPr>
            <a:t>4. Áp dụng Pháp luật</a:t>
          </a:r>
        </a:p>
      </dsp:txBody>
      <dsp:txXfrm>
        <a:off x="0" y="3686138"/>
        <a:ext cx="8266430" cy="709930"/>
      </dsp:txXfrm>
    </dsp:sp>
    <dsp:sp modelId="{8847E4EE-69E8-44FB-8359-0B3D097757A1}">
      <dsp:nvSpPr>
        <dsp:cNvPr id="10" name="Rectangles 9"/>
        <dsp:cNvSpPr/>
      </dsp:nvSpPr>
      <dsp:spPr bwMode="white">
        <a:xfrm>
          <a:off x="0" y="4396068"/>
          <a:ext cx="8266430" cy="51336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262459" tIns="35560" rIns="199136" bIns="35560" anchor="t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marL="285750" lvl="1" indent="-285750" algn="l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Hoạt động của CQNN, người có thẩm quyền</a:t>
          </a:r>
          <a:endParaRPr>
            <a:solidFill>
              <a:schemeClr val="tx1"/>
            </a:solidFill>
          </a:endParaRPr>
        </a:p>
      </dsp:txBody>
      <dsp:txXfrm>
        <a:off x="0" y="4396068"/>
        <a:ext cx="826643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3F4E5A-9559-4C84-9D44-9EB3ADEC8E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D0C4EF-1E2E-4730-AD6C-6E1494DD03A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5B21-EA02-417E-896C-1503D5DFF8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36501-396A-45EE-B306-6A7157D4AE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08976-D7B7-4F78-8C43-1E1E030517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0">
                <a:ln w="3175" cmpd="sng">
                  <a:noFill/>
                </a:ln>
                <a:solidFill>
                  <a:srgbClr val="353535"/>
                </a:solidFill>
                <a:latin typeface="Arial" panose="020B0604020202020204"/>
              </a:rPr>
              <a:t>“</a:t>
            </a:r>
            <a:endParaRPr lang="en-US" sz="8000">
              <a:ln w="3175" cmpd="sng">
                <a:noFill/>
              </a:ln>
              <a:solidFill>
                <a:srgbClr val="353535"/>
              </a:solidFill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0">
                <a:ln w="3175" cmpd="sng">
                  <a:noFill/>
                </a:ln>
                <a:solidFill>
                  <a:srgbClr val="353535"/>
                </a:solidFill>
                <a:latin typeface="Arial" panose="020B0604020202020204"/>
              </a:rPr>
              <a:t>”</a:t>
            </a:r>
            <a:endParaRPr lang="en-US" sz="8000">
              <a:ln w="3175" cmpd="sng">
                <a:noFill/>
              </a:ln>
              <a:solidFill>
                <a:srgbClr val="353535"/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408D-93F9-47C7-9EEB-0F33C333B5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CFA-0477-41C8-9841-6E6E40E580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0">
                <a:ln w="3175" cmpd="sng">
                  <a:noFill/>
                </a:ln>
                <a:solidFill>
                  <a:srgbClr val="353535"/>
                </a:solidFill>
                <a:latin typeface="Arial" panose="020B0604020202020204"/>
              </a:rPr>
              <a:t>“</a:t>
            </a:r>
            <a:endParaRPr lang="en-US" sz="8000">
              <a:ln w="3175" cmpd="sng">
                <a:noFill/>
              </a:ln>
              <a:solidFill>
                <a:srgbClr val="353535"/>
              </a:solidFill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8000">
                <a:ln w="3175" cmpd="sng">
                  <a:noFill/>
                </a:ln>
                <a:solidFill>
                  <a:srgbClr val="353535"/>
                </a:solidFill>
                <a:latin typeface="Arial" panose="020B0604020202020204"/>
              </a:rPr>
              <a:t>”</a:t>
            </a:r>
            <a:endParaRPr lang="en-US" sz="8000">
              <a:ln w="3175" cmpd="sng">
                <a:noFill/>
              </a:ln>
              <a:solidFill>
                <a:srgbClr val="353535"/>
              </a:solidFill>
              <a:latin typeface="Arial" panose="020B0604020202020204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AF3C-1A77-4AE6-8A1A-377C77E9DFD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9D2B-3168-4388-BE87-928C0EA5EB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F86EA-D9F2-435A-A03D-673FC1B864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5817822" y="1858475"/>
            <a:ext cx="2354629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001064" y="2102838"/>
            <a:ext cx="1988144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01064" y="2422202"/>
            <a:ext cx="1988144" cy="2012539"/>
          </a:xfrm>
        </p:spPr>
        <p:txBody>
          <a:bodyPr anchor="ctr">
            <a:normAutofit/>
          </a:bodyPr>
          <a:lstStyle>
            <a:lvl1pPr algn="ctr">
              <a:defRPr sz="293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 lvl="0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 lvl="0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 lvl="0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Kỹ Năng soạn thảo Hợp đồng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</a:fld>
            <a:endParaRPr lang="en-US" dirty="0">
              <a:solidFill>
                <a:srgbClr val="556272"/>
              </a:solidFill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e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Kỹ Năng soạn thảo Hợp đồng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2" name="フリーフォーム 51"/>
          <p:cNvSpPr/>
          <p:nvPr userDrawn="1"/>
        </p:nvSpPr>
        <p:spPr>
          <a:xfrm>
            <a:off x="4583788" y="1828031"/>
            <a:ext cx="1368425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3" name="フリーフォーム 52"/>
          <p:cNvSpPr/>
          <p:nvPr userDrawn="1"/>
        </p:nvSpPr>
        <p:spPr>
          <a:xfrm rot="5400000">
            <a:off x="4247234" y="3776977"/>
            <a:ext cx="1824848" cy="1585108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4" name="フリーフォーム 53"/>
          <p:cNvSpPr/>
          <p:nvPr userDrawn="1"/>
        </p:nvSpPr>
        <p:spPr>
          <a:xfrm rot="10800000">
            <a:off x="3215362" y="3368152"/>
            <a:ext cx="1368425" cy="2113803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5" name="フリーフォーム 54"/>
          <p:cNvSpPr/>
          <p:nvPr userDrawn="1"/>
        </p:nvSpPr>
        <p:spPr>
          <a:xfrm rot="16200000">
            <a:off x="3095491" y="1947901"/>
            <a:ext cx="1824848" cy="1585108"/>
          </a:xfrm>
          <a:custGeom>
            <a:avLst/>
            <a:gdLst>
              <a:gd name="connsiteX0" fmla="*/ 1191 w 2736850"/>
              <a:gd name="connsiteY0" fmla="*/ 0 h 3170216"/>
              <a:gd name="connsiteX1" fmla="*/ 2736850 w 2736850"/>
              <a:gd name="connsiteY1" fmla="*/ 2743190 h 3170216"/>
              <a:gd name="connsiteX2" fmla="*/ 2180317 w 2736850"/>
              <a:gd name="connsiteY2" fmla="*/ 2743190 h 3170216"/>
              <a:gd name="connsiteX3" fmla="*/ 2180328 w 2736850"/>
              <a:gd name="connsiteY3" fmla="*/ 2743595 h 3170216"/>
              <a:gd name="connsiteX4" fmla="*/ 2226953 w 2736850"/>
              <a:gd name="connsiteY4" fmla="*/ 2849230 h 3170216"/>
              <a:gd name="connsiteX5" fmla="*/ 2259495 w 2736850"/>
              <a:gd name="connsiteY5" fmla="*/ 2880063 h 3170216"/>
              <a:gd name="connsiteX6" fmla="*/ 2267249 w 2736850"/>
              <a:gd name="connsiteY6" fmla="*/ 2886304 h 3170216"/>
              <a:gd name="connsiteX7" fmla="*/ 2314085 w 2736850"/>
              <a:gd name="connsiteY7" fmla="*/ 2988117 h 3170216"/>
              <a:gd name="connsiteX8" fmla="*/ 2039845 w 2736850"/>
              <a:gd name="connsiteY8" fmla="*/ 3170216 h 3170216"/>
              <a:gd name="connsiteX9" fmla="*/ 1765605 w 2736850"/>
              <a:gd name="connsiteY9" fmla="*/ 2988117 h 3170216"/>
              <a:gd name="connsiteX10" fmla="*/ 1812441 w 2736850"/>
              <a:gd name="connsiteY10" fmla="*/ 2886304 h 3170216"/>
              <a:gd name="connsiteX11" fmla="*/ 1821026 w 2736850"/>
              <a:gd name="connsiteY11" fmla="*/ 2879394 h 3170216"/>
              <a:gd name="connsiteX12" fmla="*/ 1872511 w 2736850"/>
              <a:gd name="connsiteY12" fmla="*/ 2821923 h 3170216"/>
              <a:gd name="connsiteX13" fmla="*/ 1900956 w 2736850"/>
              <a:gd name="connsiteY13" fmla="*/ 2774623 h 3170216"/>
              <a:gd name="connsiteX14" fmla="*/ 1908065 w 2736850"/>
              <a:gd name="connsiteY14" fmla="*/ 2743190 h 3170216"/>
              <a:gd name="connsiteX15" fmla="*/ 1365250 w 2736850"/>
              <a:gd name="connsiteY15" fmla="*/ 2743190 h 3170216"/>
              <a:gd name="connsiteX16" fmla="*/ 137373 w 2736850"/>
              <a:gd name="connsiteY16" fmla="*/ 1379035 h 3170216"/>
              <a:gd name="connsiteX17" fmla="*/ 0 w 2736850"/>
              <a:gd name="connsiteY17" fmla="*/ 1371732 h 3170216"/>
              <a:gd name="connsiteX18" fmla="*/ 0 w 2736850"/>
              <a:gd name="connsiteY18" fmla="*/ 834108 h 3170216"/>
              <a:gd name="connsiteX19" fmla="*/ 7859 w 2736850"/>
              <a:gd name="connsiteY19" fmla="*/ 835885 h 3170216"/>
              <a:gd name="connsiteX20" fmla="*/ 55160 w 2736850"/>
              <a:gd name="connsiteY20" fmla="*/ 864331 h 3170216"/>
              <a:gd name="connsiteX21" fmla="*/ 112630 w 2736850"/>
              <a:gd name="connsiteY21" fmla="*/ 915816 h 3170216"/>
              <a:gd name="connsiteX22" fmla="*/ 119540 w 2736850"/>
              <a:gd name="connsiteY22" fmla="*/ 924401 h 3170216"/>
              <a:gd name="connsiteX23" fmla="*/ 221354 w 2736850"/>
              <a:gd name="connsiteY23" fmla="*/ 971237 h 3170216"/>
              <a:gd name="connsiteX24" fmla="*/ 403452 w 2736850"/>
              <a:gd name="connsiteY24" fmla="*/ 696997 h 3170216"/>
              <a:gd name="connsiteX25" fmla="*/ 221354 w 2736850"/>
              <a:gd name="connsiteY25" fmla="*/ 422757 h 3170216"/>
              <a:gd name="connsiteX26" fmla="*/ 119540 w 2736850"/>
              <a:gd name="connsiteY26" fmla="*/ 469593 h 3170216"/>
              <a:gd name="connsiteX27" fmla="*/ 113300 w 2736850"/>
              <a:gd name="connsiteY27" fmla="*/ 477347 h 3170216"/>
              <a:gd name="connsiteX28" fmla="*/ 82466 w 2736850"/>
              <a:gd name="connsiteY28" fmla="*/ 509889 h 3170216"/>
              <a:gd name="connsiteX29" fmla="*/ 12560 w 2736850"/>
              <a:gd name="connsiteY29" fmla="*/ 548811 h 3170216"/>
              <a:gd name="connsiteX30" fmla="*/ 0 w 2736850"/>
              <a:gd name="connsiteY30" fmla="*/ 551519 h 3170216"/>
              <a:gd name="connsiteX31" fmla="*/ 0 w 2736850"/>
              <a:gd name="connsiteY31" fmla="*/ 433336 h 317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736850" h="3170216">
                <a:moveTo>
                  <a:pt x="1191" y="0"/>
                </a:moveTo>
                <a:cubicBezTo>
                  <a:pt x="1513269" y="4157"/>
                  <a:pt x="2736850" y="1231106"/>
                  <a:pt x="2736850" y="2743190"/>
                </a:cubicBezTo>
                <a:lnTo>
                  <a:pt x="2180317" y="2743190"/>
                </a:lnTo>
                <a:lnTo>
                  <a:pt x="2180328" y="2743595"/>
                </a:lnTo>
                <a:cubicBezTo>
                  <a:pt x="2184532" y="2779054"/>
                  <a:pt x="2198811" y="2815854"/>
                  <a:pt x="2226953" y="2849230"/>
                </a:cubicBezTo>
                <a:lnTo>
                  <a:pt x="2259495" y="2880063"/>
                </a:lnTo>
                <a:lnTo>
                  <a:pt x="2267249" y="2886304"/>
                </a:lnTo>
                <a:cubicBezTo>
                  <a:pt x="2296819" y="2915367"/>
                  <a:pt x="2314085" y="2950403"/>
                  <a:pt x="2314085" y="2988117"/>
                </a:cubicBezTo>
                <a:cubicBezTo>
                  <a:pt x="2314085" y="3088688"/>
                  <a:pt x="2191304" y="3170216"/>
                  <a:pt x="2039845" y="3170216"/>
                </a:cubicBezTo>
                <a:cubicBezTo>
                  <a:pt x="1888386" y="3170216"/>
                  <a:pt x="1765605" y="3088688"/>
                  <a:pt x="1765605" y="2988117"/>
                </a:cubicBezTo>
                <a:cubicBezTo>
                  <a:pt x="1765605" y="2950403"/>
                  <a:pt x="1782871" y="2915367"/>
                  <a:pt x="1812441" y="2886304"/>
                </a:cubicBezTo>
                <a:lnTo>
                  <a:pt x="1821026" y="2879394"/>
                </a:lnTo>
                <a:lnTo>
                  <a:pt x="1872511" y="2821923"/>
                </a:lnTo>
                <a:cubicBezTo>
                  <a:pt x="1884433" y="2806236"/>
                  <a:pt x="1894117" y="2790680"/>
                  <a:pt x="1900956" y="2774623"/>
                </a:cubicBezTo>
                <a:lnTo>
                  <a:pt x="1908065" y="2743190"/>
                </a:lnTo>
                <a:lnTo>
                  <a:pt x="1365250" y="2743190"/>
                </a:lnTo>
                <a:cubicBezTo>
                  <a:pt x="1365250" y="2034401"/>
                  <a:pt x="827543" y="1450914"/>
                  <a:pt x="137373" y="1379035"/>
                </a:cubicBezTo>
                <a:lnTo>
                  <a:pt x="0" y="1371732"/>
                </a:lnTo>
                <a:lnTo>
                  <a:pt x="0" y="834108"/>
                </a:lnTo>
                <a:lnTo>
                  <a:pt x="7859" y="835885"/>
                </a:lnTo>
                <a:cubicBezTo>
                  <a:pt x="23916" y="842725"/>
                  <a:pt x="39473" y="852409"/>
                  <a:pt x="55160" y="864331"/>
                </a:cubicBezTo>
                <a:lnTo>
                  <a:pt x="112630" y="915816"/>
                </a:lnTo>
                <a:lnTo>
                  <a:pt x="119540" y="924401"/>
                </a:lnTo>
                <a:cubicBezTo>
                  <a:pt x="148604" y="953971"/>
                  <a:pt x="183640" y="971237"/>
                  <a:pt x="221354" y="971237"/>
                </a:cubicBezTo>
                <a:cubicBezTo>
                  <a:pt x="321924" y="971237"/>
                  <a:pt x="403452" y="848456"/>
                  <a:pt x="403452" y="696997"/>
                </a:cubicBezTo>
                <a:cubicBezTo>
                  <a:pt x="403452" y="545538"/>
                  <a:pt x="321924" y="422757"/>
                  <a:pt x="221354" y="422757"/>
                </a:cubicBezTo>
                <a:cubicBezTo>
                  <a:pt x="183640" y="422757"/>
                  <a:pt x="148604" y="440023"/>
                  <a:pt x="119540" y="469593"/>
                </a:cubicBezTo>
                <a:lnTo>
                  <a:pt x="113300" y="477347"/>
                </a:lnTo>
                <a:lnTo>
                  <a:pt x="82466" y="509889"/>
                </a:lnTo>
                <a:cubicBezTo>
                  <a:pt x="60215" y="528650"/>
                  <a:pt x="36443" y="541250"/>
                  <a:pt x="12560" y="548811"/>
                </a:cubicBezTo>
                <a:lnTo>
                  <a:pt x="0" y="551519"/>
                </a:lnTo>
                <a:lnTo>
                  <a:pt x="0" y="433336"/>
                </a:lnTo>
                <a:close/>
              </a:path>
            </a:pathLst>
          </a:cu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6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5938660" y="2238630"/>
            <a:ext cx="2913603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938660" y="1578980"/>
            <a:ext cx="291360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 userDrawn="1"/>
        </p:nvSpPr>
        <p:spPr>
          <a:xfrm>
            <a:off x="5992409" y="2089171"/>
            <a:ext cx="91394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59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5952212" y="4813727"/>
            <a:ext cx="2913603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952212" y="4154078"/>
            <a:ext cx="291360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正方形/長方形 60"/>
          <p:cNvSpPr/>
          <p:nvPr userDrawn="1"/>
        </p:nvSpPr>
        <p:spPr>
          <a:xfrm>
            <a:off x="6005962" y="4664268"/>
            <a:ext cx="91394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62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71770" y="4813727"/>
            <a:ext cx="2913603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71770" y="4154078"/>
            <a:ext cx="2913603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 userDrawn="1"/>
        </p:nvSpPr>
        <p:spPr>
          <a:xfrm>
            <a:off x="2206375" y="4664268"/>
            <a:ext cx="91394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68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271770" y="2238630"/>
            <a:ext cx="2913603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9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271770" y="1578980"/>
            <a:ext cx="2913603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0" name="正方形/長方形 69"/>
          <p:cNvSpPr/>
          <p:nvPr userDrawn="1"/>
        </p:nvSpPr>
        <p:spPr>
          <a:xfrm>
            <a:off x="2206375" y="2089171"/>
            <a:ext cx="91394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71" name="図プレースホルダー 25"/>
          <p:cNvSpPr>
            <a:spLocks noGrp="1"/>
          </p:cNvSpPr>
          <p:nvPr>
            <p:ph type="pic" sz="quarter" idx="14" hasCustomPrompt="1"/>
          </p:nvPr>
        </p:nvSpPr>
        <p:spPr>
          <a:xfrm>
            <a:off x="5159658" y="2493755"/>
            <a:ext cx="315000" cy="420065"/>
          </a:xfrm>
        </p:spPr>
        <p:txBody>
          <a:bodyPr>
            <a:normAutofit/>
          </a:bodyPr>
          <a:lstStyle>
            <a:lvl1pPr>
              <a:defRPr sz="93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25"/>
          <p:cNvSpPr>
            <a:spLocks noGrp="1"/>
          </p:cNvSpPr>
          <p:nvPr>
            <p:ph type="pic" sz="quarter" idx="29" hasCustomPrompt="1"/>
          </p:nvPr>
        </p:nvSpPr>
        <p:spPr>
          <a:xfrm>
            <a:off x="5159658" y="4359499"/>
            <a:ext cx="315000" cy="420065"/>
          </a:xfrm>
        </p:spPr>
        <p:txBody>
          <a:bodyPr>
            <a:normAutofit/>
          </a:bodyPr>
          <a:lstStyle>
            <a:lvl1pPr>
              <a:defRPr sz="93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25"/>
          <p:cNvSpPr>
            <a:spLocks noGrp="1"/>
          </p:cNvSpPr>
          <p:nvPr>
            <p:ph type="pic" sz="quarter" idx="30" hasCustomPrompt="1"/>
          </p:nvPr>
        </p:nvSpPr>
        <p:spPr>
          <a:xfrm>
            <a:off x="3675050" y="4367749"/>
            <a:ext cx="315000" cy="420065"/>
          </a:xfrm>
        </p:spPr>
        <p:txBody>
          <a:bodyPr>
            <a:normAutofit/>
          </a:bodyPr>
          <a:lstStyle>
            <a:lvl1pPr>
              <a:defRPr sz="93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図プレースホルダー 25"/>
          <p:cNvSpPr>
            <a:spLocks noGrp="1"/>
          </p:cNvSpPr>
          <p:nvPr>
            <p:ph type="pic" sz="quarter" idx="31" hasCustomPrompt="1"/>
          </p:nvPr>
        </p:nvSpPr>
        <p:spPr>
          <a:xfrm>
            <a:off x="3675050" y="2493755"/>
            <a:ext cx="315000" cy="420065"/>
          </a:xfrm>
        </p:spPr>
        <p:txBody>
          <a:bodyPr>
            <a:normAutofit/>
          </a:bodyPr>
          <a:lstStyle>
            <a:lvl1pPr>
              <a:defRPr sz="93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75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750"/>
                            </p:stCondLst>
                            <p:childTnLst>
                              <p:par>
                                <p:cTn id="1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animBg="1"/>
      <p:bldP spid="59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0" animBg="1"/>
      <p:bldP spid="62" grpId="0">
        <p:tmplLst>
          <p:tmpl lvl="0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8" grpId="0">
        <p:tmplLst>
          <p:tmpl lvl="0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animBg="1"/>
      <p:bldP spid="71" grpId="0"/>
      <p:bldP spid="72" grpId="0"/>
      <p:bldP spid="73" grpId="0"/>
      <p:bldP spid="7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5798A-3137-4500-95A2-3756B3F5ED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Kỹ Năng soạn thảo Hợp đồng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161048" y="2548120"/>
            <a:ext cx="6821906" cy="2379045"/>
          </a:xfrm>
        </p:spPr>
        <p:txBody>
          <a:bodyPr anchor="ctr">
            <a:normAutofit/>
          </a:bodyPr>
          <a:lstStyle>
            <a:lvl1pPr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Kỹ Năng soạn thảo Hợp đồng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31705"/>
            <a:ext cx="3060700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0" y="892146"/>
            <a:ext cx="3060700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0" y="3154779"/>
            <a:ext cx="3060700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2715219"/>
            <a:ext cx="3060700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0" y="4977852"/>
            <a:ext cx="3060700" cy="947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0" y="4538292"/>
            <a:ext cx="3060700" cy="390888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" y="-1058"/>
            <a:ext cx="3255317" cy="6858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3048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200">
              <a:solidFill>
                <a:prstClr val="white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94143" y="2422732"/>
            <a:ext cx="2667032" cy="201253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1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550" y="2501631"/>
            <a:ext cx="2927350" cy="1854741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Kỹ Năng soạn thảo Hợp đồng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140201" y="932536"/>
            <a:ext cx="3492500" cy="4986622"/>
          </a:xfrm>
        </p:spPr>
        <p:txBody>
          <a:bodyPr anchor="ctr"/>
          <a:lstStyle>
            <a:lvl1pPr marL="190500" indent="-190500" algn="l">
              <a:spcBef>
                <a:spcPts val="1200"/>
              </a:spcBef>
              <a:buFont typeface="Wingdings" panose="05000000000000000000" pitchFamily="2" charset="2"/>
              <a:buChar char="l"/>
              <a:defRPr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Images, Capti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図プレースホルダー 11"/>
          <p:cNvSpPr>
            <a:spLocks noGrp="1"/>
          </p:cNvSpPr>
          <p:nvPr>
            <p:ph type="pic" sz="quarter" idx="18" hasCustomPrompt="1"/>
          </p:nvPr>
        </p:nvSpPr>
        <p:spPr>
          <a:xfrm>
            <a:off x="338568" y="1496695"/>
            <a:ext cx="1589087" cy="3397774"/>
          </a:xfrm>
          <a:solidFill>
            <a:schemeClr val="bg1"/>
          </a:solidFill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4" name="図プレースホルダー 11"/>
          <p:cNvSpPr>
            <a:spLocks noGrp="1"/>
          </p:cNvSpPr>
          <p:nvPr>
            <p:ph type="pic" sz="quarter" idx="24" hasCustomPrompt="1"/>
          </p:nvPr>
        </p:nvSpPr>
        <p:spPr>
          <a:xfrm>
            <a:off x="3779713" y="1496695"/>
            <a:ext cx="1589087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7" name="図プレースホルダー 11"/>
          <p:cNvSpPr>
            <a:spLocks noGrp="1"/>
          </p:cNvSpPr>
          <p:nvPr>
            <p:ph type="pic" sz="quarter" idx="27" hasCustomPrompt="1"/>
          </p:nvPr>
        </p:nvSpPr>
        <p:spPr>
          <a:xfrm>
            <a:off x="5500230" y="1496695"/>
            <a:ext cx="1589087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0" name="図プレースホルダー 11"/>
          <p:cNvSpPr>
            <a:spLocks noGrp="1"/>
          </p:cNvSpPr>
          <p:nvPr>
            <p:ph type="pic" sz="quarter" idx="30" hasCustomPrompt="1"/>
          </p:nvPr>
        </p:nvSpPr>
        <p:spPr>
          <a:xfrm>
            <a:off x="7220746" y="1496695"/>
            <a:ext cx="1589087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図プレースホルダー 11"/>
          <p:cNvSpPr>
            <a:spLocks noGrp="1"/>
          </p:cNvSpPr>
          <p:nvPr>
            <p:ph type="pic" sz="quarter" idx="21" hasCustomPrompt="1"/>
          </p:nvPr>
        </p:nvSpPr>
        <p:spPr>
          <a:xfrm>
            <a:off x="2059198" y="1496695"/>
            <a:ext cx="1589087" cy="339777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0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2058970" y="4396371"/>
            <a:ext cx="1589315" cy="498098"/>
          </a:xfrm>
          <a:solidFill>
            <a:schemeClr val="accent2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3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3779485" y="4396371"/>
            <a:ext cx="1589315" cy="498098"/>
          </a:xfrm>
          <a:solidFill>
            <a:schemeClr val="accent3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6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5500002" y="4396371"/>
            <a:ext cx="1589315" cy="498098"/>
          </a:xfrm>
          <a:solidFill>
            <a:schemeClr val="accent4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39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7220518" y="4396371"/>
            <a:ext cx="1589315" cy="498098"/>
          </a:xfrm>
          <a:solidFill>
            <a:schemeClr val="accent5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Kỹ Năng soạn thảo Hợp đồng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28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338454" y="4396371"/>
            <a:ext cx="1589315" cy="498098"/>
          </a:xfrm>
          <a:solidFill>
            <a:schemeClr val="accent1">
              <a:alpha val="70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41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1597995" y="5155661"/>
            <a:ext cx="5948012" cy="1015419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  <p:bldP spid="37" grpId="0"/>
      <p:bldP spid="40" grpId="0"/>
      <p:bldP spid="31" grpId="0"/>
      <p:bldP spid="30" grpId="0" animBg="1">
        <p:tmplLst>
          <p:tmpl lvl="0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 lvl="0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>
        <p:tmplLst>
          <p:tmpl lvl="0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>
        <p:tmplLst>
          <p:tmpl lvl="0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 lvl="0">
            <p:tnLst>
              <p:par>
                <p:cTn presetID="16" presetClass="entr" presetSubtype="37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outVertical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Headings &amp;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Kỹ Năng soạn thảo Hợp đồng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2" hasCustomPrompt="1"/>
          </p:nvPr>
        </p:nvSpPr>
        <p:spPr>
          <a:xfrm>
            <a:off x="610645" y="3133094"/>
            <a:ext cx="2583406" cy="1939223"/>
          </a:xfrm>
        </p:spPr>
        <p:txBody>
          <a:bodyPr>
            <a:normAutofit/>
          </a:bodyPr>
          <a:lstStyle>
            <a:lvl1pPr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3" hasCustomPrompt="1"/>
          </p:nvPr>
        </p:nvSpPr>
        <p:spPr>
          <a:xfrm>
            <a:off x="610645" y="2386346"/>
            <a:ext cx="2583406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66120" y="2944924"/>
            <a:ext cx="805606" cy="480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80298" y="3133094"/>
            <a:ext cx="2583406" cy="1939223"/>
          </a:xfrm>
        </p:spPr>
        <p:txBody>
          <a:bodyPr>
            <a:normAutofit/>
          </a:bodyPr>
          <a:lstStyle>
            <a:lvl1pPr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80298" y="2386346"/>
            <a:ext cx="2583406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3335773" y="2944924"/>
            <a:ext cx="805606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11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5949950" y="3133094"/>
            <a:ext cx="2583406" cy="1939223"/>
          </a:xfrm>
        </p:spPr>
        <p:txBody>
          <a:bodyPr>
            <a:normAutofit/>
          </a:bodyPr>
          <a:lstStyle>
            <a:lvl1pPr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5949950" y="2386346"/>
            <a:ext cx="2583406" cy="49809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6005426" y="2944924"/>
            <a:ext cx="805606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animBg="1"/>
      <p:bldP spid="8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3B3B3B">
                    <a:tint val="75000"/>
                  </a:srgbClr>
                </a:solidFill>
              </a:rPr>
              <a:t>Kỹ Năng soạn thảo Hợp đồng</a:t>
            </a:r>
            <a:endParaRPr lang="en-US" dirty="0">
              <a:solidFill>
                <a:srgbClr val="3B3B3B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>
                <a:solidFill>
                  <a:srgbClr val="556272"/>
                </a:solidFill>
              </a:rPr>
            </a:fld>
            <a:endParaRPr lang="en-US" dirty="0">
              <a:solidFill>
                <a:srgbClr val="556272"/>
              </a:solidFill>
            </a:endParaRPr>
          </a:p>
        </p:txBody>
      </p:sp>
      <p:sp>
        <p:nvSpPr>
          <p:cNvPr id="18" name="円/楕円 4"/>
          <p:cNvSpPr/>
          <p:nvPr userDrawn="1"/>
        </p:nvSpPr>
        <p:spPr>
          <a:xfrm rot="5400000">
            <a:off x="3177747" y="2347473"/>
            <a:ext cx="1523071" cy="1143765"/>
          </a:xfrm>
          <a:prstGeom prst="snip1Rect">
            <a:avLst/>
          </a:prstGeom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19" hasCustomPrompt="1"/>
          </p:nvPr>
        </p:nvSpPr>
        <p:spPr>
          <a:xfrm>
            <a:off x="3512945" y="2306472"/>
            <a:ext cx="81534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271770" y="2662406"/>
            <a:ext cx="2913603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12"/>
          <p:cNvSpPr>
            <a:spLocks noGrp="1"/>
          </p:cNvSpPr>
          <p:nvPr>
            <p:ph type="body" sz="quarter" idx="17" hasCustomPrompt="1"/>
          </p:nvPr>
        </p:nvSpPr>
        <p:spPr>
          <a:xfrm>
            <a:off x="271770" y="2002756"/>
            <a:ext cx="2913603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2206375" y="2512947"/>
            <a:ext cx="913949" cy="48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32" name="テキスト プレースホルダー 12"/>
          <p:cNvSpPr>
            <a:spLocks noGrp="1"/>
          </p:cNvSpPr>
          <p:nvPr>
            <p:ph type="body" sz="quarter" idx="23" hasCustomPrompt="1"/>
          </p:nvPr>
        </p:nvSpPr>
        <p:spPr>
          <a:xfrm>
            <a:off x="5938660" y="2662406"/>
            <a:ext cx="2913603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12"/>
          <p:cNvSpPr>
            <a:spLocks noGrp="1"/>
          </p:cNvSpPr>
          <p:nvPr>
            <p:ph type="body" sz="quarter" idx="24" hasCustomPrompt="1"/>
          </p:nvPr>
        </p:nvSpPr>
        <p:spPr>
          <a:xfrm>
            <a:off x="5938660" y="2002756"/>
            <a:ext cx="291360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 userDrawn="1"/>
        </p:nvSpPr>
        <p:spPr>
          <a:xfrm>
            <a:off x="5992409" y="2512947"/>
            <a:ext cx="913949" cy="480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2" name="テキスト プレースホルダー 12"/>
          <p:cNvSpPr>
            <a:spLocks noGrp="1"/>
          </p:cNvSpPr>
          <p:nvPr>
            <p:ph type="body" sz="quarter" idx="25" hasCustomPrompt="1"/>
          </p:nvPr>
        </p:nvSpPr>
        <p:spPr>
          <a:xfrm>
            <a:off x="268401" y="4503196"/>
            <a:ext cx="2913603" cy="969330"/>
          </a:xfrm>
        </p:spPr>
        <p:txBody>
          <a:bodyPr>
            <a:normAutofit/>
          </a:bodyPr>
          <a:lstStyle>
            <a:lvl1pPr algn="r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テキスト プレースホルダー 12"/>
          <p:cNvSpPr>
            <a:spLocks noGrp="1"/>
          </p:cNvSpPr>
          <p:nvPr>
            <p:ph type="body" sz="quarter" idx="26" hasCustomPrompt="1"/>
          </p:nvPr>
        </p:nvSpPr>
        <p:spPr>
          <a:xfrm>
            <a:off x="268401" y="3843547"/>
            <a:ext cx="2913603" cy="498098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 userDrawn="1"/>
        </p:nvSpPr>
        <p:spPr>
          <a:xfrm>
            <a:off x="2203006" y="4353737"/>
            <a:ext cx="913949" cy="480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45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938660" y="4503196"/>
            <a:ext cx="2913603" cy="969330"/>
          </a:xfrm>
        </p:spPr>
        <p:txBody>
          <a:bodyPr>
            <a:normAutofit/>
          </a:bodyPr>
          <a:lstStyle>
            <a:lvl1pPr algn="l">
              <a:spcBef>
                <a:spcPts val="0"/>
              </a:spcBef>
              <a:defRPr sz="1335" baseline="0"/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6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5938660" y="3843547"/>
            <a:ext cx="2913603" cy="498098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135" baseline="0">
                <a:solidFill>
                  <a:schemeClr val="tx2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 userDrawn="1"/>
        </p:nvSpPr>
        <p:spPr>
          <a:xfrm>
            <a:off x="5992409" y="4353737"/>
            <a:ext cx="913949" cy="480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17" name="円/楕円 4"/>
          <p:cNvSpPr/>
          <p:nvPr userDrawn="1"/>
        </p:nvSpPr>
        <p:spPr>
          <a:xfrm rot="10800000">
            <a:off x="4633958" y="2155636"/>
            <a:ext cx="1142127" cy="1525255"/>
          </a:xfrm>
          <a:prstGeom prst="snip1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2" name="テキスト プレースホルダー 12"/>
          <p:cNvSpPr>
            <a:spLocks noGrp="1"/>
          </p:cNvSpPr>
          <p:nvPr>
            <p:ph type="body" sz="quarter" idx="20" hasCustomPrompt="1"/>
          </p:nvPr>
        </p:nvSpPr>
        <p:spPr>
          <a:xfrm>
            <a:off x="4796533" y="2306472"/>
            <a:ext cx="81534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円/楕円 4"/>
          <p:cNvSpPr/>
          <p:nvPr userDrawn="1"/>
        </p:nvSpPr>
        <p:spPr>
          <a:xfrm>
            <a:off x="3368219" y="3843549"/>
            <a:ext cx="1142127" cy="1525255"/>
          </a:xfrm>
          <a:prstGeom prst="snip1Rect">
            <a:avLst/>
          </a:prstGeom>
          <a:solidFill>
            <a:schemeClr val="accent3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3" name="テキスト プレースホルダー 12"/>
          <p:cNvSpPr>
            <a:spLocks noGrp="1"/>
          </p:cNvSpPr>
          <p:nvPr>
            <p:ph type="body" sz="quarter" idx="21" hasCustomPrompt="1"/>
          </p:nvPr>
        </p:nvSpPr>
        <p:spPr>
          <a:xfrm>
            <a:off x="3512945" y="3980818"/>
            <a:ext cx="81534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0" name="円/楕円 4"/>
          <p:cNvSpPr/>
          <p:nvPr userDrawn="1"/>
        </p:nvSpPr>
        <p:spPr>
          <a:xfrm rot="16200000">
            <a:off x="4442667" y="4033201"/>
            <a:ext cx="1523071" cy="1143765"/>
          </a:xfrm>
          <a:prstGeom prst="snip1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12700" sx="102000" sy="10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>
              <a:solidFill>
                <a:prstClr val="white"/>
              </a:solidFill>
            </a:endParaRPr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22" hasCustomPrompt="1"/>
          </p:nvPr>
        </p:nvSpPr>
        <p:spPr>
          <a:xfrm>
            <a:off x="4796533" y="3980818"/>
            <a:ext cx="815340" cy="11366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baseline="0">
                <a:solidFill>
                  <a:schemeClr val="bg1"/>
                </a:solidFill>
                <a:latin typeface="Ubuntu Medium" panose="020B0604030602030204" pitchFamily="34" charset="0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5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50"/>
                            </p:stCondLst>
                            <p:childTnLst>
                              <p:par>
                                <p:cTn id="99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75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2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1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 lvl="0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animBg="1"/>
      <p:bldP spid="32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42" grpId="0">
        <p:tmplLst>
          <p:tmpl lvl="0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 lvl="0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animBg="1"/>
      <p:bldP spid="17" grpId="0" animBg="1"/>
      <p:bldP spid="17" grpId="1" animBg="1"/>
      <p:bldP spid="2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0" grpId="1" animBg="1"/>
      <p:bldP spid="24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971550" y="1858475"/>
            <a:ext cx="2354629" cy="3139990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154793" y="2102838"/>
            <a:ext cx="1988144" cy="265126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54793" y="2422202"/>
            <a:ext cx="1988144" cy="2012539"/>
          </a:xfrm>
        </p:spPr>
        <p:txBody>
          <a:bodyPr anchor="ctr">
            <a:normAutofit/>
          </a:bodyPr>
          <a:lstStyle>
            <a:lvl1pPr algn="ctr">
              <a:defRPr sz="293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 lvl="0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 lvl="0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 lvl="0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 lvl="0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smtClean="0">
                <a:solidFill>
                  <a:srgbClr val="3C3C3C">
                    <a:tint val="75000"/>
                  </a:srgbClr>
                </a:solidFill>
              </a:rPr>
              <a:t>Kỹ Năng soạn thảo Hợp đồng</a:t>
            </a:r>
            <a:endParaRPr kumimoji="1" lang="ja-JP" altLang="en-US" dirty="0">
              <a:solidFill>
                <a:srgbClr val="3C3C3C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54AD89C-DF1E-4948-B597-5DD47B34A9CA}" type="slidenum">
              <a:rPr kumimoji="1" lang="ja-JP" altLang="en-US" smtClean="0">
                <a:solidFill>
                  <a:srgbClr val="575454">
                    <a:lumMod val="20000"/>
                    <a:lumOff val="80000"/>
                  </a:srgbClr>
                </a:solidFill>
              </a:rPr>
            </a:fld>
            <a:endParaRPr kumimoji="1" lang="ja-JP" altLang="en-US" dirty="0">
              <a:solidFill>
                <a:srgbClr val="575454">
                  <a:lumMod val="20000"/>
                  <a:lumOff val="80000"/>
                </a:srgbClr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01676" y="1411426"/>
            <a:ext cx="2259239" cy="2012539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701675" y="3577282"/>
            <a:ext cx="2259240" cy="23418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990192" y="956102"/>
            <a:ext cx="1163617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48185" y="3000611"/>
            <a:ext cx="164763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748185" y="2643848"/>
            <a:ext cx="164763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27077" y="956102"/>
            <a:ext cx="1163617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5985070" y="3000611"/>
            <a:ext cx="164763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85070" y="2643848"/>
            <a:ext cx="164763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990192" y="3554507"/>
            <a:ext cx="1163617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748185" y="5599016"/>
            <a:ext cx="164763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3748185" y="5242253"/>
            <a:ext cx="164763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227077" y="3554507"/>
            <a:ext cx="1163617" cy="155172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985070" y="5599016"/>
            <a:ext cx="1647630" cy="320143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5985070" y="5242253"/>
            <a:ext cx="1647630" cy="356762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65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2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 lvl="0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7F7D-7539-4A7B-B0AE-9B95AAEB83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E7-841F-4EBB-8B15-4FA1415FF9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11ACB-84BB-477E-8D07-66AFA13289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1B584-1B05-4062-9224-FD4A34AE6D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4724D-48A6-411B-B8D2-5788D53B7A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40A79-D679-4A43-B076-CA1866D656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80E44-7CBB-4D2B-BEB7-47330FAFD2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D57F1E4F-1CFF-5643-939E-217C01CDF565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157"/>
            <a:ext cx="1767506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45CE1822-9206-4EE3-AD0C-AACDFC55F04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entury Gothic"/>
              </a:rPr>
            </a:fld>
            <a:endParaRPr lang="en-US">
              <a:solidFill>
                <a:prstClr val="black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D57F1E4F-1CFF-5643-939E-217C01CDF565}" type="slidenum">
              <a:rPr lang="en-US">
                <a:latin typeface="Century Gothic"/>
              </a:rPr>
            </a:fld>
            <a:endParaRPr lang="en-US">
              <a:latin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 spd="slow">
    <p:cover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../Video/PLDC_LHS2.mp4" TargetMode="Externa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 wrap="square" lIns="91440" tIns="45720" rIns="91440" bIns="45720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D127DB-7A6D-406A-9B24-2D17437D771C}" type="slidenum">
              <a:rPr lang="en-US"/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38200" y="381000"/>
            <a:ext cx="7848600" cy="4305300"/>
          </a:xfrm>
          <a:ln w="38100">
            <a:noFill/>
          </a:ln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b="1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5</a:t>
            </a:r>
            <a:br>
              <a:rPr lang="en-US" sz="5300" b="1" i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HIỆN PHÁP LUẬT,</a:t>
            </a:r>
            <a:br>
              <a:rPr lang="en-US" sz="53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 PHẠM PHÁP LUẬT VÀ</a:t>
            </a:r>
            <a:br>
              <a:rPr lang="en-US" sz="53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 NHIỆM PHÁP LÝ</a:t>
            </a:r>
            <a:b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</a:br>
            <a:endParaRPr lang="en-US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 txBox="1"/>
          <p:nvPr/>
        </p:nvSpPr>
        <p:spPr>
          <a:xfrm>
            <a:off x="3733800" y="5410200"/>
            <a:ext cx="5032375" cy="71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 panose="05000000000000000000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vi-VN" sz="2500" smtClean="0"/>
              <a:t>	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7" name="Content Placeholder 5"/>
          <p:cNvSpPr txBox="1"/>
          <p:nvPr/>
        </p:nvSpPr>
        <p:spPr>
          <a:xfrm>
            <a:off x="1219200" y="685800"/>
            <a:ext cx="6670040" cy="567055"/>
          </a:xfrm>
          <a:prstGeom prst="rect">
            <a:avLst/>
          </a:prstGeom>
        </p:spPr>
        <p:txBody>
          <a:bodyPr/>
          <a:lstStyle>
            <a:lvl1pPr marL="342900" indent="-3429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b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Đặc điểm vi phạm pháp luật</a:t>
            </a:r>
            <a:endParaRPr lang="en-US" altLang="en-US"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91363" y="1905196"/>
            <a:ext cx="1362322" cy="3306066"/>
          </a:xfrm>
          <a:prstGeom prst="rect">
            <a:avLst/>
          </a:prstGeom>
          <a:solidFill>
            <a:srgbClr val="FFB014"/>
          </a:solidFill>
          <a:ln w="9525" cap="flat" cmpd="sng">
            <a:noFill/>
            <a:bevel/>
          </a:ln>
        </p:spPr>
        <p:txBody>
          <a:bodyPr wrap="none" lIns="90869" tIns="45435" rIns="90869" bIns="45435" anchor="ctr"/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Hành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vi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(hành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động/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không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hành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động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4187" y="1675326"/>
            <a:ext cx="2716913" cy="6108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 cap="flat" cmpd="sng">
            <a:noFill/>
            <a:bevel/>
          </a:ln>
        </p:spPr>
        <p:txBody>
          <a:bodyPr wrap="none" lIns="90869" tIns="45435" rIns="90869" bIns="45435" anchor="ctr"/>
          <a:p>
            <a:pPr algn="ctr"/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Trái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pháp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luật</a:t>
            </a:r>
            <a:endParaRPr lang="en-US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09896" y="3352997"/>
            <a:ext cx="2733935" cy="1980857"/>
          </a:xfrm>
          <a:prstGeom prst="rect">
            <a:avLst/>
          </a:prstGeom>
          <a:solidFill>
            <a:srgbClr val="009284"/>
          </a:solidFill>
          <a:ln w="9525" cap="flat" cmpd="sng">
            <a:noFill/>
            <a:bevel/>
          </a:ln>
        </p:spPr>
        <p:txBody>
          <a:bodyPr wrap="none" lIns="90869" tIns="45435" rIns="90869" bIns="45435" anchor="ctr"/>
          <a:p>
            <a:pPr algn="ctr"/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Chủ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thể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có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NLTN </a:t>
            </a:r>
            <a:endParaRPr lang="en-US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pháp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lý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thực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hiện</a:t>
            </a:r>
            <a:endParaRPr lang="en-US" alt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14788" y="1905151"/>
            <a:ext cx="3029272" cy="609256"/>
          </a:xfrm>
          <a:prstGeom prst="rect">
            <a:avLst/>
          </a:prstGeom>
          <a:solidFill>
            <a:srgbClr val="ED1C24"/>
          </a:solidFill>
          <a:ln w="25400" cap="flat" cmpd="sng">
            <a:noFill/>
            <a:bevel/>
          </a:ln>
        </p:spPr>
        <p:txBody>
          <a:bodyPr wrap="none" lIns="90869" tIns="45435" rIns="90869" bIns="45435" anchor="ctr"/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Có lỗi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725228" y="3352954"/>
            <a:ext cx="3027721" cy="2523620"/>
          </a:xfrm>
          <a:prstGeom prst="rect">
            <a:avLst/>
          </a:prstGeom>
          <a:solidFill>
            <a:srgbClr val="0066B3"/>
          </a:solidFill>
          <a:ln w="25400" cap="flat" cmpd="sng">
            <a:noFill/>
            <a:bevel/>
          </a:ln>
        </p:spPr>
        <p:txBody>
          <a:bodyPr wrap="none" lIns="90869" tIns="45435" rIns="90869" bIns="45435" anchor="ctr"/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Xâm hại/đe dọa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xâm hại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 QHXH 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algn="ctr"/>
            <a:r>
              <a:rPr lang="en-US" alt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được PL bảo vệ</a:t>
            </a:r>
            <a:endParaRPr lang="en-US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3361105" y="2057424"/>
            <a:ext cx="530393" cy="1546"/>
          </a:xfrm>
          <a:prstGeom prst="line">
            <a:avLst/>
          </a:prstGeom>
          <a:noFill/>
          <a:ln w="57150" cmpd="sng">
            <a:solidFill>
              <a:srgbClr val="0066FF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869" tIns="45435" rIns="90869" bIns="45435"/>
          <a:p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 flipH="1" flipV="1">
            <a:off x="3352850" y="4114824"/>
            <a:ext cx="530393" cy="1546"/>
          </a:xfrm>
          <a:prstGeom prst="line">
            <a:avLst/>
          </a:prstGeom>
          <a:noFill/>
          <a:ln w="57150" cmpd="sng">
            <a:solidFill>
              <a:srgbClr val="0066FF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869" tIns="45435" rIns="90869" bIns="45435"/>
          <a:lstStyle/>
          <a:p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5262094" y="2285979"/>
            <a:ext cx="454623" cy="0"/>
          </a:xfrm>
          <a:prstGeom prst="line">
            <a:avLst/>
          </a:prstGeom>
          <a:noFill/>
          <a:ln w="57150" cmpd="sng">
            <a:solidFill>
              <a:srgbClr val="0066FF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869" tIns="45435" rIns="90869" bIns="45435"/>
          <a:p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Line 11"/>
          <p:cNvSpPr>
            <a:spLocks noChangeShapeType="1"/>
          </p:cNvSpPr>
          <p:nvPr/>
        </p:nvSpPr>
        <p:spPr bwMode="auto">
          <a:xfrm flipV="1">
            <a:off x="5262094" y="4190979"/>
            <a:ext cx="454623" cy="0"/>
          </a:xfrm>
          <a:prstGeom prst="line">
            <a:avLst/>
          </a:prstGeom>
          <a:noFill/>
          <a:ln w="57150" cmpd="sng">
            <a:solidFill>
              <a:srgbClr val="0066FF"/>
            </a:solidFill>
            <a:bevel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869" tIns="45435" rIns="90869" bIns="45435"/>
          <a:lstStyle/>
          <a:p>
            <a:endParaRPr lang="en-US" altLang="en-US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  <p:bldP spid="9" grpId="0" bldLvl="0" animBg="1" autoUpdateAnimBg="0"/>
      <p:bldP spid="11" grpId="0" bldLvl="0" animBg="1" autoUpdateAnimBg="0"/>
      <p:bldP spid="10" grpId="0" bldLvl="0" animBg="1" autoUpdateAnimBg="0"/>
      <p:bldP spid="12" grpId="0" bldLvl="0" animBg="1" autoUpdateAnimBg="0"/>
      <p:bldP spid="14" grpId="0" bldLvl="0" animBg="1" autoUpdateAnimBg="0"/>
      <p:bldP spid="3" grpId="0" bldLvl="0" animBg="1" autoUpdateAnimBg="0"/>
      <p:bldP spid="15" grpId="0" bldLvl="0" animBg="1" autoUpdateAnimBg="0"/>
      <p:bldP spid="4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609600"/>
            <a:ext cx="7710805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 eaLnBrk="1" hangingPunct="1">
              <a:buNone/>
            </a:pPr>
            <a:r>
              <a:rPr sz="4000" b="1">
                <a:solidFill>
                  <a:srgbClr val="594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 VI XÁC ĐỊNH?</a:t>
            </a:r>
            <a:endParaRPr sz="4000" b="1">
              <a:solidFill>
                <a:srgbClr val="59474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Teardrop 4"/>
          <p:cNvSpPr/>
          <p:nvPr/>
        </p:nvSpPr>
        <p:spPr>
          <a:xfrm>
            <a:off x="762000" y="1447800"/>
            <a:ext cx="1752600" cy="1600200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SUY NGHĨ 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04800" y="3962400"/>
            <a:ext cx="2362200" cy="2159000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Ý TƯỞNG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2648585" y="1246505"/>
            <a:ext cx="5715000" cy="494855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 PHẠM PHÁP LUẬT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14800" y="2362200"/>
            <a:ext cx="3200400" cy="1066800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HÀNH ĐỘNG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191000" y="4191000"/>
            <a:ext cx="3200400" cy="10668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 HÀNH ĐỘNG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 bldLvl="0" animBg="1"/>
      <p:bldP spid="8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71600" y="678815"/>
            <a:ext cx="68414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TÍNH TRÁI PHÁP LUẬT?</a:t>
            </a:r>
            <a:endParaRPr lang="en-US" sz="3200"/>
          </a:p>
        </p:txBody>
      </p:sp>
      <p:pic>
        <p:nvPicPr>
          <p:cNvPr id="147460" name="Rounded Rectangl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6200" y="1600200"/>
            <a:ext cx="1333500" cy="369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1828800" y="1676400"/>
            <a:ext cx="25146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 định cấm đoán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828800" y="2971800"/>
            <a:ext cx="251460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 định bắt buộc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4419600"/>
            <a:ext cx="2514600" cy="762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Quy định cho phép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696200" y="1657350"/>
            <a:ext cx="1219200" cy="3581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TRÁI PHÁP LUẬT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86300" y="1676400"/>
            <a:ext cx="25527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Thực hiện HV pháp luật cấm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7465" name="Rounded Rectangl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952750"/>
            <a:ext cx="2667000" cy="952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4743450" y="4463415"/>
            <a:ext cx="2552700" cy="762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T/hiện ko đúng HVPL cho phép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95400" y="1981200"/>
            <a:ext cx="5334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1371600" y="33528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1"/>
          </p:cNvCxnSpPr>
          <p:nvPr/>
        </p:nvCxnSpPr>
        <p:spPr>
          <a:xfrm>
            <a:off x="1371600" y="3843020"/>
            <a:ext cx="457200" cy="9575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Multiply 27"/>
          <p:cNvSpPr/>
          <p:nvPr/>
        </p:nvSpPr>
        <p:spPr>
          <a:xfrm>
            <a:off x="4191000" y="1802130"/>
            <a:ext cx="6096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4229100" y="3124200"/>
            <a:ext cx="571500" cy="3689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Multiply 4"/>
          <p:cNvSpPr/>
          <p:nvPr/>
        </p:nvSpPr>
        <p:spPr>
          <a:xfrm>
            <a:off x="4248150" y="4550410"/>
            <a:ext cx="609600" cy="5334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7233920" y="1924050"/>
            <a:ext cx="462280" cy="127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200900" y="33528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7298690" y="3733800"/>
            <a:ext cx="419100" cy="1257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83005" y="788035"/>
            <a:ext cx="727011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SG" altLang="en-US" sz="3000" b="1">
                <a:cs typeface="Arial" panose="020B0604020202020204" pitchFamily="34" charset="0"/>
                <a:sym typeface="+mn-ea"/>
              </a:rPr>
              <a:t>LỖI CỦA CHỦ THỂ?</a:t>
            </a:r>
            <a:endParaRPr lang="en-US" sz="3000"/>
          </a:p>
        </p:txBody>
      </p:sp>
      <p:sp>
        <p:nvSpPr>
          <p:cNvPr id="4" name="Text Box 3"/>
          <p:cNvSpPr txBox="1"/>
          <p:nvPr/>
        </p:nvSpPr>
        <p:spPr>
          <a:xfrm>
            <a:off x="228600" y="1341120"/>
            <a:ext cx="86747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buClr>
                <a:schemeClr val="accent2"/>
              </a:buClr>
              <a:buSzPct val="60000"/>
              <a:buFontTx/>
              <a:buNone/>
            </a:pPr>
            <a:r>
              <a:rPr lang="en-SG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Lỗi</a:t>
            </a:r>
            <a:r>
              <a:rPr lang="nl-NL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</a:t>
            </a:r>
            <a:r>
              <a:rPr lang="nl-NL" altLang="en-US" sz="2800" i="1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nl-NL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trạng thái tâm lý phản ánh thái độ của chủ thể đối với HV trái PL của mình cũng như hậu quả của h</a:t>
            </a:r>
            <a:r>
              <a:rPr lang="nl-NL" altLang="en-US" sz="2800" i="1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nl-NL" altLang="en-US"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 vi đó</a:t>
            </a:r>
            <a:endParaRPr lang="en-US" sz="2800"/>
          </a:p>
        </p:txBody>
      </p:sp>
      <p:sp>
        <p:nvSpPr>
          <p:cNvPr id="5" name="Rounded Rectangle 4"/>
          <p:cNvSpPr/>
          <p:nvPr/>
        </p:nvSpPr>
        <p:spPr>
          <a:xfrm>
            <a:off x="228600" y="2590800"/>
            <a:ext cx="3886200" cy="838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LÝ TRÍ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Khả năng nhận thức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1752649" y="3429000"/>
            <a:ext cx="533400" cy="4572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Rounded Rectangl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4889500" y="2552700"/>
            <a:ext cx="4076700" cy="1104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Down Arrow 14"/>
          <p:cNvSpPr/>
          <p:nvPr/>
        </p:nvSpPr>
        <p:spPr>
          <a:xfrm>
            <a:off x="6661150" y="3429000"/>
            <a:ext cx="533400" cy="4572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Rounded Rectangl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3916045"/>
            <a:ext cx="7353300" cy="115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Down Arrow 17"/>
          <p:cNvSpPr/>
          <p:nvPr/>
        </p:nvSpPr>
        <p:spPr>
          <a:xfrm>
            <a:off x="4267200" y="4953000"/>
            <a:ext cx="533400" cy="45720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Oval 6"/>
          <p:cNvPicPr/>
          <p:nvPr/>
        </p:nvPicPr>
        <p:blipFill>
          <a:blip r:embed="rId3"/>
          <a:stretch>
            <a:fillRect/>
          </a:stretch>
        </p:blipFill>
        <p:spPr>
          <a:xfrm>
            <a:off x="3321050" y="5410200"/>
            <a:ext cx="2387600" cy="125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057400" y="533400"/>
            <a:ext cx="5334000" cy="914400"/>
          </a:xfrm>
          <a:prstGeom prst="round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 PHẠM PHÁP LUẬT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2209800" y="1447800"/>
            <a:ext cx="381000" cy="457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85900" y="1904683"/>
            <a:ext cx="1828800" cy="2667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 HÀNH VI XÁC ĐỊNH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4648200" y="1524000"/>
            <a:ext cx="381000" cy="457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810000" y="1980883"/>
            <a:ext cx="1905000" cy="2667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HÀNH VI CÓ TÍNH CHẤT TRÁI PHÁP LUẬT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781800" y="1447800"/>
            <a:ext cx="381000" cy="45720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19800" y="1905000"/>
            <a:ext cx="1828800" cy="2667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CÓ LỖI CỦA CHỦ THỂ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7" grpId="0" bldLvl="0" animBg="1"/>
      <p:bldP spid="12" grpId="0" bldLvl="0" animBg="1"/>
      <p:bldP spid="8" grpId="0" bldLvl="0" animBg="1"/>
      <p:bldP spid="13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6858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23900" indent="-723900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5.2. VI PHẠM PHÁP LUẬT </a:t>
            </a:r>
            <a:endParaRPr lang="vi-VN" sz="3200" b="1" dirty="0" smtClean="0">
              <a:solidFill>
                <a:schemeClr val="tx1"/>
              </a:solidFill>
            </a:endParaRPr>
          </a:p>
        </p:txBody>
      </p:sp>
      <p:sp>
        <p:nvSpPr>
          <p:cNvPr id="161793" name="Rectangle 3"/>
          <p:cNvSpPr>
            <a:spLocks noGrp="1"/>
          </p:cNvSpPr>
          <p:nvPr>
            <p:ph sz="quarter" idx="4294967295"/>
          </p:nvPr>
        </p:nvSpPr>
        <p:spPr>
          <a:xfrm>
            <a:off x="1143000" y="990600"/>
            <a:ext cx="8229600" cy="5311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5.2.3.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VPPL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795" name="Group 4"/>
          <p:cNvGrpSpPr/>
          <p:nvPr/>
        </p:nvGrpSpPr>
        <p:grpSpPr bwMode="auto">
          <a:xfrm>
            <a:off x="3505200" y="5410206"/>
            <a:ext cx="5416826" cy="731516"/>
            <a:chOff x="1414" y="2679"/>
            <a:chExt cx="3270" cy="368"/>
          </a:xfrm>
        </p:grpSpPr>
        <p:sp>
          <p:nvSpPr>
            <p:cNvPr id="161836" name="AutoShape 5"/>
            <p:cNvSpPr>
              <a:spLocks noChangeArrowheads="1"/>
            </p:cNvSpPr>
            <p:nvPr/>
          </p:nvSpPr>
          <p:spPr bwMode="gray">
            <a:xfrm>
              <a:off x="1537" y="2679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rgbClr val="33CCCC"/>
            </a:solidFill>
            <a:ln w="19050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61837" name="Text Box 6"/>
            <p:cNvSpPr txBox="1">
              <a:spLocks noChangeArrowheads="1"/>
            </p:cNvSpPr>
            <p:nvPr/>
          </p:nvSpPr>
          <p:spPr bwMode="gray">
            <a:xfrm>
              <a:off x="1598" y="2717"/>
              <a:ext cx="3086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Vi </a:t>
              </a:r>
              <a:r>
                <a:rPr lang="en-US" sz="28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phạm</a:t>
              </a:r>
              <a:r>
                <a:rPr lang="en-US" sz="2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kỷ</a:t>
              </a:r>
              <a:r>
                <a:rPr lang="en-US" sz="2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luật</a:t>
              </a:r>
              <a:r>
                <a:rPr lang="en-US" sz="2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nhà</a:t>
              </a:r>
              <a:r>
                <a:rPr lang="en-US" sz="2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8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nước</a:t>
              </a:r>
              <a:endParaRPr lang="en-US" sz="2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61838" name="Group 7"/>
            <p:cNvGrpSpPr/>
            <p:nvPr/>
          </p:nvGrpSpPr>
          <p:grpSpPr bwMode="auto">
            <a:xfrm>
              <a:off x="1414" y="2726"/>
              <a:ext cx="266" cy="298"/>
              <a:chOff x="1414" y="2726"/>
              <a:chExt cx="266" cy="298"/>
            </a:xfrm>
          </p:grpSpPr>
          <p:sp>
            <p:nvSpPr>
              <p:cNvPr id="161839" name="Text Box 8"/>
              <p:cNvSpPr txBox="1">
                <a:spLocks noChangeArrowheads="1"/>
              </p:cNvSpPr>
              <p:nvPr/>
            </p:nvSpPr>
            <p:spPr bwMode="gray">
              <a:xfrm>
                <a:off x="1435" y="2748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FFFFFF"/>
                    </a:solidFill>
                    <a:latin typeface="Lucida Sans Unicode" panose="020B0602030504020204" pitchFamily="34" charset="0"/>
                  </a:rPr>
                  <a:t>4</a:t>
                </a:r>
                <a:endParaRPr lang="en-US" b="1">
                  <a:solidFill>
                    <a:srgbClr val="FFFFFF"/>
                  </a:solidFill>
                  <a:latin typeface="Lucida Sans Unicode" panose="020B0602030504020204" pitchFamily="34" charset="0"/>
                </a:endParaRPr>
              </a:p>
            </p:txBody>
          </p:sp>
          <p:grpSp>
            <p:nvGrpSpPr>
              <p:cNvPr id="161840" name="Group 9"/>
              <p:cNvGrpSpPr/>
              <p:nvPr/>
            </p:nvGrpSpPr>
            <p:grpSpPr bwMode="auto">
              <a:xfrm>
                <a:off x="1414" y="2726"/>
                <a:ext cx="266" cy="298"/>
                <a:chOff x="1415" y="1276"/>
                <a:chExt cx="266" cy="298"/>
              </a:xfrm>
            </p:grpSpPr>
            <p:pic>
              <p:nvPicPr>
                <p:cNvPr id="161842" name="Picture 10" descr="Picture2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1843" name="Oval 11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A55F9"/>
                    </a:gs>
                    <a:gs pos="100000">
                      <a:srgbClr val="74318F"/>
                    </a:gs>
                  </a:gsLst>
                  <a:path path="rect">
                    <a:fillToRect t="100000" r="100000"/>
                  </a:path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161844" name="Oval 12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0369E"/>
                    </a:gs>
                    <a:gs pos="100000">
                      <a:srgbClr val="CA55F9">
                        <a:alpha val="85001"/>
                      </a:srgbClr>
                    </a:gs>
                  </a:gsLst>
                  <a:lin ang="18900000" scaled="1"/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pic>
              <p:nvPicPr>
                <p:cNvPr id="161845" name="Picture 13" descr="Picture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61841" name="Text Box 14"/>
              <p:cNvSpPr txBox="1">
                <a:spLocks noChangeArrowheads="1"/>
              </p:cNvSpPr>
              <p:nvPr/>
            </p:nvSpPr>
            <p:spPr bwMode="gray">
              <a:xfrm>
                <a:off x="1440" y="2742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FFFFFF"/>
                    </a:solidFill>
                    <a:latin typeface="Lucida Sans Unicode" panose="020B0602030504020204" pitchFamily="34" charset="0"/>
                  </a:rPr>
                  <a:t>4</a:t>
                </a:r>
                <a:endParaRPr lang="en-US" b="1">
                  <a:solidFill>
                    <a:srgbClr val="FFFFFF"/>
                  </a:solidFill>
                  <a:latin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161796" name="Group 15"/>
          <p:cNvGrpSpPr/>
          <p:nvPr/>
        </p:nvGrpSpPr>
        <p:grpSpPr bwMode="auto">
          <a:xfrm>
            <a:off x="3505200" y="4329112"/>
            <a:ext cx="5184775" cy="700088"/>
            <a:chOff x="1416" y="2199"/>
            <a:chExt cx="3160" cy="345"/>
          </a:xfrm>
        </p:grpSpPr>
        <p:sp>
          <p:nvSpPr>
            <p:cNvPr id="161826" name="AutoShape 16"/>
            <p:cNvSpPr>
              <a:spLocks noChangeArrowheads="1"/>
            </p:cNvSpPr>
            <p:nvPr/>
          </p:nvSpPr>
          <p:spPr bwMode="gray">
            <a:xfrm>
              <a:off x="1537" y="2199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rgbClr val="99CCFF"/>
            </a:solidFill>
            <a:ln w="19050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61827" name="Text Box 17"/>
            <p:cNvSpPr txBox="1">
              <a:spLocks noChangeArrowheads="1"/>
            </p:cNvSpPr>
            <p:nvPr/>
          </p:nvSpPr>
          <p:spPr bwMode="gray">
            <a:xfrm>
              <a:off x="1640" y="2247"/>
              <a:ext cx="2632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/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grpSp>
          <p:nvGrpSpPr>
            <p:cNvPr id="161828" name="Group 18"/>
            <p:cNvGrpSpPr/>
            <p:nvPr/>
          </p:nvGrpSpPr>
          <p:grpSpPr bwMode="auto">
            <a:xfrm>
              <a:off x="1416" y="2246"/>
              <a:ext cx="266" cy="298"/>
              <a:chOff x="1416" y="2246"/>
              <a:chExt cx="266" cy="298"/>
            </a:xfrm>
          </p:grpSpPr>
          <p:sp>
            <p:nvSpPr>
              <p:cNvPr id="161829" name="Text Box 19"/>
              <p:cNvSpPr txBox="1">
                <a:spLocks noChangeArrowheads="1"/>
              </p:cNvSpPr>
              <p:nvPr/>
            </p:nvSpPr>
            <p:spPr bwMode="gray">
              <a:xfrm>
                <a:off x="1438" y="2267"/>
                <a:ext cx="19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FFFFFF"/>
                    </a:solidFill>
                    <a:latin typeface="Lucida Sans Unicode" panose="020B0602030504020204" pitchFamily="34" charset="0"/>
                  </a:rPr>
                  <a:t>3</a:t>
                </a:r>
                <a:endParaRPr lang="en-US" b="1">
                  <a:solidFill>
                    <a:srgbClr val="FFFFFF"/>
                  </a:solidFill>
                  <a:latin typeface="Lucida Sans Unicode" panose="020B0602030504020204" pitchFamily="34" charset="0"/>
                </a:endParaRPr>
              </a:p>
            </p:txBody>
          </p:sp>
          <p:grpSp>
            <p:nvGrpSpPr>
              <p:cNvPr id="161830" name="Group 20"/>
              <p:cNvGrpSpPr/>
              <p:nvPr/>
            </p:nvGrpSpPr>
            <p:grpSpPr bwMode="auto">
              <a:xfrm>
                <a:off x="1416" y="2246"/>
                <a:ext cx="266" cy="298"/>
                <a:chOff x="1415" y="1276"/>
                <a:chExt cx="266" cy="298"/>
              </a:xfrm>
            </p:grpSpPr>
            <p:pic>
              <p:nvPicPr>
                <p:cNvPr id="161832" name="Picture 21" descr="Picture2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1833" name="Oval 22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10E470"/>
                    </a:gs>
                    <a:gs pos="100000">
                      <a:srgbClr val="098340"/>
                    </a:gs>
                  </a:gsLst>
                  <a:path path="rect">
                    <a:fillToRect t="100000" r="100000"/>
                  </a:path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161834" name="Oval 23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A9147"/>
                    </a:gs>
                    <a:gs pos="100000">
                      <a:srgbClr val="10E470">
                        <a:alpha val="85001"/>
                      </a:srgbClr>
                    </a:gs>
                  </a:gsLst>
                  <a:lin ang="18900000" scaled="1"/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pic>
              <p:nvPicPr>
                <p:cNvPr id="161835" name="Picture 24" descr="Picture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61831" name="Text Box 25"/>
              <p:cNvSpPr txBox="1">
                <a:spLocks noChangeArrowheads="1"/>
              </p:cNvSpPr>
              <p:nvPr/>
            </p:nvSpPr>
            <p:spPr bwMode="gray">
              <a:xfrm>
                <a:off x="1445" y="2262"/>
                <a:ext cx="19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FFFFFF"/>
                    </a:solidFill>
                    <a:latin typeface="Lucida Sans Unicode" panose="020B0602030504020204" pitchFamily="34" charset="0"/>
                  </a:rPr>
                  <a:t>3</a:t>
                </a:r>
                <a:endParaRPr lang="en-US" b="1">
                  <a:solidFill>
                    <a:srgbClr val="FFFFFF"/>
                  </a:solidFill>
                  <a:latin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161797" name="Group 26"/>
          <p:cNvGrpSpPr/>
          <p:nvPr/>
        </p:nvGrpSpPr>
        <p:grpSpPr bwMode="auto">
          <a:xfrm>
            <a:off x="3352800" y="2209800"/>
            <a:ext cx="5334144" cy="762000"/>
            <a:chOff x="1415" y="1248"/>
            <a:chExt cx="3214" cy="334"/>
          </a:xfrm>
        </p:grpSpPr>
        <p:sp>
          <p:nvSpPr>
            <p:cNvPr id="161817" name="AutoShape 27"/>
            <p:cNvSpPr>
              <a:spLocks noChangeArrowheads="1"/>
            </p:cNvSpPr>
            <p:nvPr/>
          </p:nvSpPr>
          <p:spPr bwMode="gray">
            <a:xfrm>
              <a:off x="1537" y="1248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rgbClr val="99CC00"/>
            </a:solidFill>
            <a:ln w="2857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61818" name="Text Box 28"/>
            <p:cNvSpPr txBox="1">
              <a:spLocks noChangeArrowheads="1"/>
            </p:cNvSpPr>
            <p:nvPr/>
          </p:nvSpPr>
          <p:spPr bwMode="gray">
            <a:xfrm>
              <a:off x="1686" y="1291"/>
              <a:ext cx="2943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2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Vi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phạm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pháp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luật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hình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sự</a:t>
              </a:r>
              <a:endParaRPr 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61819" name="Group 29"/>
            <p:cNvGrpSpPr/>
            <p:nvPr/>
          </p:nvGrpSpPr>
          <p:grpSpPr bwMode="auto">
            <a:xfrm>
              <a:off x="1415" y="1276"/>
              <a:ext cx="266" cy="298"/>
              <a:chOff x="1415" y="1276"/>
              <a:chExt cx="266" cy="298"/>
            </a:xfrm>
          </p:grpSpPr>
          <p:grpSp>
            <p:nvGrpSpPr>
              <p:cNvPr id="161820" name="Group 30"/>
              <p:cNvGrpSpPr/>
              <p:nvPr/>
            </p:nvGrpSpPr>
            <p:grpSpPr bwMode="auto">
              <a:xfrm>
                <a:off x="1415" y="1276"/>
                <a:ext cx="266" cy="298"/>
                <a:chOff x="1415" y="1276"/>
                <a:chExt cx="266" cy="298"/>
              </a:xfrm>
            </p:grpSpPr>
            <p:pic>
              <p:nvPicPr>
                <p:cNvPr id="161822" name="Picture 31" descr="Picture2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1823" name="Oval 32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9900"/>
                    </a:gs>
                    <a:gs pos="100000">
                      <a:srgbClr val="925800"/>
                    </a:gs>
                  </a:gsLst>
                  <a:path path="rect">
                    <a:fillToRect t="100000" r="100000"/>
                  </a:path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161824" name="Oval 33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26100"/>
                    </a:gs>
                    <a:gs pos="100000">
                      <a:srgbClr val="FF9900">
                        <a:alpha val="85001"/>
                      </a:srgbClr>
                    </a:gs>
                  </a:gsLst>
                  <a:lin ang="18900000" scaled="1"/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pic>
              <p:nvPicPr>
                <p:cNvPr id="161825" name="Picture 34" descr="Picture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61821" name="Text Box 35"/>
              <p:cNvSpPr txBox="1">
                <a:spLocks noChangeArrowheads="1"/>
              </p:cNvSpPr>
              <p:nvPr/>
            </p:nvSpPr>
            <p:spPr bwMode="gray">
              <a:xfrm>
                <a:off x="1441" y="1292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>
                    <a:solidFill>
                      <a:srgbClr val="FFFFFF"/>
                    </a:solidFill>
                    <a:latin typeface="Lucida Sans Unicode" panose="020B0602030504020204" pitchFamily="34" charset="0"/>
                  </a:rPr>
                  <a:t>1</a:t>
                </a:r>
                <a:endParaRPr lang="en-US" b="1">
                  <a:solidFill>
                    <a:srgbClr val="FFFFFF"/>
                  </a:solidFill>
                  <a:latin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161798" name="Group 36"/>
          <p:cNvGrpSpPr/>
          <p:nvPr/>
        </p:nvGrpSpPr>
        <p:grpSpPr bwMode="auto">
          <a:xfrm>
            <a:off x="3505200" y="3276600"/>
            <a:ext cx="5019675" cy="762000"/>
            <a:chOff x="1414" y="1728"/>
            <a:chExt cx="3162" cy="346"/>
          </a:xfrm>
        </p:grpSpPr>
        <p:sp>
          <p:nvSpPr>
            <p:cNvPr id="161808" name="AutoShape 37"/>
            <p:cNvSpPr>
              <a:spLocks noChangeArrowheads="1"/>
            </p:cNvSpPr>
            <p:nvPr/>
          </p:nvSpPr>
          <p:spPr bwMode="gray">
            <a:xfrm>
              <a:off x="1537" y="1728"/>
              <a:ext cx="3039" cy="334"/>
            </a:xfrm>
            <a:prstGeom prst="roundRect">
              <a:avLst>
                <a:gd name="adj" fmla="val 50000"/>
              </a:avLst>
            </a:prstGeom>
            <a:solidFill>
              <a:srgbClr val="FFCC99"/>
            </a:solidFill>
            <a:ln w="28575" algn="ctr">
              <a:solidFill>
                <a:srgbClr val="F3DA7F"/>
              </a:solidFill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61809" name="Text Box 38"/>
            <p:cNvSpPr txBox="1">
              <a:spLocks noChangeArrowheads="1"/>
            </p:cNvSpPr>
            <p:nvPr/>
          </p:nvSpPr>
          <p:spPr bwMode="gray">
            <a:xfrm>
              <a:off x="1640" y="1783"/>
              <a:ext cx="2894" cy="29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Vi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phạm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pháp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luật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dân</a:t>
              </a:r>
              <a:r>
                <a:rPr lang="en-US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 </a:t>
              </a:r>
              <a:r>
                <a:rPr lang="en-US" sz="2400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sự</a:t>
              </a:r>
              <a:endParaRPr 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61810" name="Group 39"/>
            <p:cNvGrpSpPr/>
            <p:nvPr/>
          </p:nvGrpSpPr>
          <p:grpSpPr bwMode="auto">
            <a:xfrm>
              <a:off x="1414" y="1776"/>
              <a:ext cx="266" cy="298"/>
              <a:chOff x="1414" y="1776"/>
              <a:chExt cx="266" cy="298"/>
            </a:xfrm>
          </p:grpSpPr>
          <p:grpSp>
            <p:nvGrpSpPr>
              <p:cNvPr id="161811" name="Group 40"/>
              <p:cNvGrpSpPr/>
              <p:nvPr/>
            </p:nvGrpSpPr>
            <p:grpSpPr bwMode="auto">
              <a:xfrm>
                <a:off x="1414" y="1776"/>
                <a:ext cx="266" cy="298"/>
                <a:chOff x="1415" y="1276"/>
                <a:chExt cx="266" cy="298"/>
              </a:xfrm>
            </p:grpSpPr>
            <p:pic>
              <p:nvPicPr>
                <p:cNvPr id="161813" name="Picture 41" descr="Picture2"/>
                <p:cNvPicPr>
                  <a:picLocks noChangeAspect="1" noChangeArrowheads="1"/>
                </p:cNvPicPr>
                <p:nvPr/>
              </p:nvPicPr>
              <p:blipFill>
                <a:blip r:embed="rId1" cstate="print"/>
                <a:srcRect/>
                <a:stretch>
                  <a:fillRect/>
                </a:stretch>
              </p:blipFill>
              <p:spPr bwMode="auto">
                <a:xfrm>
                  <a:off x="1434" y="1521"/>
                  <a:ext cx="230" cy="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61814" name="Oval 42"/>
                <p:cNvSpPr>
                  <a:spLocks noChangeArrowheads="1"/>
                </p:cNvSpPr>
                <p:nvPr/>
              </p:nvSpPr>
              <p:spPr bwMode="gray">
                <a:xfrm flipH="1">
                  <a:off x="1415" y="1276"/>
                  <a:ext cx="266" cy="26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F71A"/>
                    </a:gs>
                    <a:gs pos="100000">
                      <a:srgbClr val="908D0F"/>
                    </a:gs>
                  </a:gsLst>
                  <a:path path="rect">
                    <a:fillToRect t="100000" r="100000"/>
                  </a:path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sp>
              <p:nvSpPr>
                <p:cNvPr id="161815" name="Oval 43"/>
                <p:cNvSpPr>
                  <a:spLocks noChangeArrowheads="1"/>
                </p:cNvSpPr>
                <p:nvPr/>
              </p:nvSpPr>
              <p:spPr bwMode="gray">
                <a:xfrm flipH="1">
                  <a:off x="1422" y="1282"/>
                  <a:ext cx="254" cy="25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A09D11"/>
                    </a:gs>
                    <a:gs pos="100000">
                      <a:srgbClr val="FCF71A">
                        <a:alpha val="85001"/>
                      </a:srgbClr>
                    </a:gs>
                  </a:gsLst>
                  <a:lin ang="18900000" scaled="1"/>
                </a:gradFill>
                <a:ln w="9525" algn="ctr">
                  <a:noFill/>
                  <a:round/>
                </a:ln>
              </p:spPr>
              <p:txBody>
                <a:bodyPr wrap="none" anchor="ctr"/>
                <a:lstStyle/>
                <a:p>
                  <a:endParaRPr lang="en-US">
                    <a:latin typeface="Lucida Sans Unicode" panose="020B0602030504020204" pitchFamily="34" charset="0"/>
                  </a:endParaRPr>
                </a:p>
              </p:txBody>
            </p:sp>
            <p:pic>
              <p:nvPicPr>
                <p:cNvPr id="161816" name="Picture 44" descr="Picture1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496" y="1278"/>
                  <a:ext cx="174" cy="1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161812" name="Text Box 45"/>
              <p:cNvSpPr txBox="1">
                <a:spLocks noChangeArrowheads="1"/>
              </p:cNvSpPr>
              <p:nvPr/>
            </p:nvSpPr>
            <p:spPr bwMode="gray">
              <a:xfrm>
                <a:off x="1440" y="1792"/>
                <a:ext cx="196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b="1" dirty="0">
                    <a:solidFill>
                      <a:srgbClr val="FFFFFF"/>
                    </a:solidFill>
                    <a:latin typeface="Lucida Sans Unicode" panose="020B0602030504020204" pitchFamily="34" charset="0"/>
                  </a:rPr>
                  <a:t>2</a:t>
                </a:r>
                <a:endParaRPr lang="en-US" b="1" dirty="0">
                  <a:solidFill>
                    <a:srgbClr val="FFFFFF"/>
                  </a:solidFill>
                  <a:latin typeface="Lucida Sans Unicode" panose="020B0602030504020204" pitchFamily="34" charset="0"/>
                </a:endParaRPr>
              </a:p>
            </p:txBody>
          </p:sp>
        </p:grpSp>
      </p:grpSp>
      <p:grpSp>
        <p:nvGrpSpPr>
          <p:cNvPr id="161799" name="Group 46"/>
          <p:cNvGrpSpPr/>
          <p:nvPr/>
        </p:nvGrpSpPr>
        <p:grpSpPr bwMode="auto">
          <a:xfrm rot="5400000">
            <a:off x="-300038" y="3424237"/>
            <a:ext cx="3810000" cy="1228725"/>
            <a:chOff x="1344" y="1680"/>
            <a:chExt cx="2928" cy="448"/>
          </a:xfrm>
        </p:grpSpPr>
        <p:sp>
          <p:nvSpPr>
            <p:cNvPr id="161806" name="Freeform 47"/>
            <p:cNvSpPr/>
            <p:nvPr/>
          </p:nvSpPr>
          <p:spPr bwMode="gray">
            <a:xfrm>
              <a:off x="1440" y="1938"/>
              <a:ext cx="2736" cy="190"/>
            </a:xfrm>
            <a:custGeom>
              <a:avLst/>
              <a:gdLst>
                <a:gd name="T0" fmla="*/ 737407962 w 1120"/>
                <a:gd name="T1" fmla="*/ 4 h 252"/>
                <a:gd name="T2" fmla="*/ 734652577 w 1120"/>
                <a:gd name="T3" fmla="*/ 4 h 252"/>
                <a:gd name="T4" fmla="*/ 724173232 w 1120"/>
                <a:gd name="T5" fmla="*/ 4 h 252"/>
                <a:gd name="T6" fmla="*/ 707205662 w 1120"/>
                <a:gd name="T7" fmla="*/ 4 h 252"/>
                <a:gd name="T8" fmla="*/ 683450313 w 1120"/>
                <a:gd name="T9" fmla="*/ 4 h 252"/>
                <a:gd name="T10" fmla="*/ 652993331 w 1120"/>
                <a:gd name="T11" fmla="*/ 4 h 252"/>
                <a:gd name="T12" fmla="*/ 617500078 w 1120"/>
                <a:gd name="T13" fmla="*/ 4 h 252"/>
                <a:gd name="T14" fmla="*/ 576770593 w 1120"/>
                <a:gd name="T15" fmla="*/ 4 h 252"/>
                <a:gd name="T16" fmla="*/ 530666042 w 1120"/>
                <a:gd name="T17" fmla="*/ 3 h 252"/>
                <a:gd name="T18" fmla="*/ 480564120 w 1120"/>
                <a:gd name="T19" fmla="*/ 3 h 252"/>
                <a:gd name="T20" fmla="*/ 425281622 w 1120"/>
                <a:gd name="T21" fmla="*/ 3 h 252"/>
                <a:gd name="T22" fmla="*/ 365941717 w 1120"/>
                <a:gd name="T23" fmla="*/ 3 h 252"/>
                <a:gd name="T24" fmla="*/ 306692099 w 1120"/>
                <a:gd name="T25" fmla="*/ 3 h 252"/>
                <a:gd name="T26" fmla="*/ 252777914 w 1120"/>
                <a:gd name="T27" fmla="*/ 3 h 252"/>
                <a:gd name="T28" fmla="*/ 202693032 w 1120"/>
                <a:gd name="T29" fmla="*/ 3 h 252"/>
                <a:gd name="T30" fmla="*/ 156536146 w 1120"/>
                <a:gd name="T31" fmla="*/ 4 h 252"/>
                <a:gd name="T32" fmla="*/ 117280817 w 1120"/>
                <a:gd name="T33" fmla="*/ 4 h 252"/>
                <a:gd name="T34" fmla="*/ 82973815 w 1120"/>
                <a:gd name="T35" fmla="*/ 4 h 252"/>
                <a:gd name="T36" fmla="*/ 53967948 w 1120"/>
                <a:gd name="T37" fmla="*/ 4 h 252"/>
                <a:gd name="T38" fmla="*/ 30211827 w 1120"/>
                <a:gd name="T39" fmla="*/ 4 h 252"/>
                <a:gd name="T40" fmla="*/ 13237559 w 1120"/>
                <a:gd name="T41" fmla="*/ 4 h 252"/>
                <a:gd name="T42" fmla="*/ 4064354 w 1120"/>
                <a:gd name="T43" fmla="*/ 4 h 252"/>
                <a:gd name="T44" fmla="*/ 0 w 1120"/>
                <a:gd name="T45" fmla="*/ 4 h 252"/>
                <a:gd name="T46" fmla="*/ 0 w 1120"/>
                <a:gd name="T47" fmla="*/ 2 h 252"/>
                <a:gd name="T48" fmla="*/ 368696477 w 1120"/>
                <a:gd name="T49" fmla="*/ 0 h 252"/>
                <a:gd name="T50" fmla="*/ 737407962 w 1120"/>
                <a:gd name="T51" fmla="*/ 2 h 252"/>
                <a:gd name="T52" fmla="*/ 737407962 w 1120"/>
                <a:gd name="T53" fmla="*/ 4 h 252"/>
                <a:gd name="T54" fmla="*/ 737407962 w 1120"/>
                <a:gd name="T55" fmla="*/ 4 h 2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20"/>
                <a:gd name="T85" fmla="*/ 0 h 252"/>
                <a:gd name="T86" fmla="*/ 1120 w 1120"/>
                <a:gd name="T87" fmla="*/ 252 h 25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807" name="Rectangle 48"/>
            <p:cNvSpPr>
              <a:spLocks noChangeArrowheads="1"/>
            </p:cNvSpPr>
            <p:nvPr/>
          </p:nvSpPr>
          <p:spPr bwMode="gray">
            <a:xfrm>
              <a:off x="1344" y="1680"/>
              <a:ext cx="2928" cy="393"/>
            </a:xfrm>
            <a:prstGeom prst="rect">
              <a:avLst/>
            </a:prstGeom>
            <a:gradFill rotWithShape="1">
              <a:gsLst>
                <a:gs pos="0">
                  <a:srgbClr val="CAF8EB"/>
                </a:gs>
                <a:gs pos="100000">
                  <a:srgbClr val="6EECC8"/>
                </a:gs>
              </a:gsLst>
              <a:lin ang="2700000" scaled="1"/>
            </a:gradFill>
            <a:ln w="9525" algn="ctr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</p:grpSp>
      <p:sp>
        <p:nvSpPr>
          <p:cNvPr id="161800" name="Text Box 49"/>
          <p:cNvSpPr txBox="1">
            <a:spLocks noChangeArrowheads="1"/>
          </p:cNvSpPr>
          <p:nvPr/>
        </p:nvSpPr>
        <p:spPr bwMode="auto">
          <a:xfrm>
            <a:off x="1143000" y="2895600"/>
            <a:ext cx="1079500" cy="210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2400" b="1" dirty="0">
                <a:latin typeface="Tahoma" panose="020B0604030504040204" pitchFamily="34" charset="0"/>
              </a:rPr>
              <a:t>Vi</a:t>
            </a:r>
            <a:endParaRPr lang="vi-VN" sz="2400" b="1" dirty="0">
              <a:latin typeface="Tahom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vi-VN" sz="2400" b="1" dirty="0">
                <a:latin typeface="Tahoma" panose="020B0604030504040204" pitchFamily="34" charset="0"/>
              </a:rPr>
              <a:t>phạm</a:t>
            </a:r>
            <a:endParaRPr lang="vi-VN" sz="2400" b="1" dirty="0">
              <a:latin typeface="Tahom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vi-VN" sz="2400" b="1" dirty="0">
                <a:latin typeface="Tahoma" panose="020B0604030504040204" pitchFamily="34" charset="0"/>
              </a:rPr>
              <a:t>pháp</a:t>
            </a:r>
            <a:endParaRPr lang="vi-VN" sz="2400" b="1" dirty="0">
              <a:latin typeface="Tahom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vi-VN" sz="2400" b="1" dirty="0">
                <a:latin typeface="Tahoma" panose="020B0604030504040204" pitchFamily="34" charset="0"/>
              </a:rPr>
              <a:t>luật</a:t>
            </a:r>
            <a:endParaRPr lang="vi-VN" sz="2400" b="1" dirty="0">
              <a:latin typeface="Tahoma" panose="020B0604030504040204" pitchFamily="34" charset="0"/>
            </a:endParaRPr>
          </a:p>
        </p:txBody>
      </p:sp>
      <p:sp>
        <p:nvSpPr>
          <p:cNvPr id="161801" name="Text Box 50"/>
          <p:cNvSpPr txBox="1">
            <a:spLocks noChangeArrowheads="1"/>
          </p:cNvSpPr>
          <p:nvPr/>
        </p:nvSpPr>
        <p:spPr bwMode="auto">
          <a:xfrm>
            <a:off x="3810000" y="4415135"/>
            <a:ext cx="4953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>
                <a:latin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Vi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phạm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pháp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luật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hành</a:t>
            </a:r>
            <a:r>
              <a:rPr 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chính</a:t>
            </a:r>
            <a:endParaRPr lang="vi-VN" sz="2000" b="1" dirty="0">
              <a:latin typeface="Tahoma" panose="020B0604030504040204" pitchFamily="34" charset="0"/>
            </a:endParaRPr>
          </a:p>
        </p:txBody>
      </p:sp>
      <p:sp>
        <p:nvSpPr>
          <p:cNvPr id="161802" name="Line 51"/>
          <p:cNvSpPr>
            <a:spLocks noChangeShapeType="1"/>
          </p:cNvSpPr>
          <p:nvPr/>
        </p:nvSpPr>
        <p:spPr bwMode="auto">
          <a:xfrm flipV="1">
            <a:off x="2590800" y="2514600"/>
            <a:ext cx="652463" cy="609600"/>
          </a:xfrm>
          <a:prstGeom prst="line">
            <a:avLst/>
          </a:prstGeom>
          <a:noFill/>
          <a:ln w="98425">
            <a:solidFill>
              <a:srgbClr val="FF99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1803" name="Line 52"/>
          <p:cNvSpPr>
            <a:spLocks noChangeShapeType="1"/>
          </p:cNvSpPr>
          <p:nvPr/>
        </p:nvSpPr>
        <p:spPr bwMode="auto">
          <a:xfrm>
            <a:off x="2590800" y="3657600"/>
            <a:ext cx="584200" cy="0"/>
          </a:xfrm>
          <a:prstGeom prst="line">
            <a:avLst/>
          </a:prstGeom>
          <a:noFill/>
          <a:ln w="98425">
            <a:solidFill>
              <a:srgbClr val="99CC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1804" name="Line 53"/>
          <p:cNvSpPr>
            <a:spLocks noChangeShapeType="1"/>
          </p:cNvSpPr>
          <p:nvPr/>
        </p:nvSpPr>
        <p:spPr bwMode="auto">
          <a:xfrm>
            <a:off x="2590800" y="4114800"/>
            <a:ext cx="504825" cy="503237"/>
          </a:xfrm>
          <a:prstGeom prst="line">
            <a:avLst/>
          </a:prstGeom>
          <a:noFill/>
          <a:ln w="98425">
            <a:solidFill>
              <a:srgbClr val="FF00F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1805" name="Line 54"/>
          <p:cNvSpPr>
            <a:spLocks noChangeShapeType="1"/>
          </p:cNvSpPr>
          <p:nvPr/>
        </p:nvSpPr>
        <p:spPr bwMode="auto">
          <a:xfrm>
            <a:off x="2438400" y="4724400"/>
            <a:ext cx="804863" cy="990600"/>
          </a:xfrm>
          <a:prstGeom prst="line">
            <a:avLst/>
          </a:prstGeom>
          <a:noFill/>
          <a:ln w="98425">
            <a:solidFill>
              <a:srgbClr val="00CCF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 idx="4294967295"/>
          </p:nvPr>
        </p:nvSpPr>
        <p:spPr>
          <a:xfrm>
            <a:off x="1208088" y="0"/>
            <a:ext cx="7935912" cy="9906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5.2.4. </a:t>
            </a:r>
            <a:r>
              <a:rPr lang="vi-V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thành vi phạm pháp luật</a:t>
            </a:r>
            <a:br>
              <a:rPr lang="en-US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2819" name="Group 4"/>
          <p:cNvGrpSpPr/>
          <p:nvPr/>
        </p:nvGrpSpPr>
        <p:grpSpPr bwMode="auto">
          <a:xfrm>
            <a:off x="3203574" y="1700213"/>
            <a:ext cx="3425825" cy="1125537"/>
            <a:chOff x="1920" y="990"/>
            <a:chExt cx="1920" cy="437"/>
          </a:xfrm>
        </p:grpSpPr>
        <p:sp>
          <p:nvSpPr>
            <p:cNvPr id="162839" name="AutoShape 5"/>
            <p:cNvSpPr>
              <a:spLocks noChangeArrowheads="1"/>
            </p:cNvSpPr>
            <p:nvPr/>
          </p:nvSpPr>
          <p:spPr bwMode="gray">
            <a:xfrm>
              <a:off x="1920" y="990"/>
              <a:ext cx="1920" cy="437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005E76"/>
                </a:gs>
                <a:gs pos="50000">
                  <a:srgbClr val="00CCFF"/>
                </a:gs>
                <a:gs pos="100000">
                  <a:srgbClr val="005E76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84326" name="Text Box 6"/>
            <p:cNvSpPr txBox="1">
              <a:spLocks noChangeArrowheads="1"/>
            </p:cNvSpPr>
            <p:nvPr/>
          </p:nvSpPr>
          <p:spPr bwMode="gray">
            <a:xfrm>
              <a:off x="2817" y="1139"/>
              <a:ext cx="116" cy="15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4579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latin typeface="+mn-lt"/>
              </a:endParaRPr>
            </a:p>
          </p:txBody>
        </p:sp>
      </p:grpSp>
      <p:grpSp>
        <p:nvGrpSpPr>
          <p:cNvPr id="162820" name="Group 7"/>
          <p:cNvGrpSpPr/>
          <p:nvPr/>
        </p:nvGrpSpPr>
        <p:grpSpPr bwMode="auto">
          <a:xfrm>
            <a:off x="3203574" y="5661025"/>
            <a:ext cx="3349625" cy="1008063"/>
            <a:chOff x="1920" y="3492"/>
            <a:chExt cx="1920" cy="432"/>
          </a:xfrm>
        </p:grpSpPr>
        <p:sp>
          <p:nvSpPr>
            <p:cNvPr id="162837" name="AutoShape 8"/>
            <p:cNvSpPr>
              <a:spLocks noChangeArrowheads="1"/>
            </p:cNvSpPr>
            <p:nvPr/>
          </p:nvSpPr>
          <p:spPr bwMode="gray">
            <a:xfrm>
              <a:off x="1920" y="3492"/>
              <a:ext cx="1920" cy="432"/>
            </a:xfrm>
            <a:prstGeom prst="can">
              <a:avLst>
                <a:gd name="adj" fmla="val 32032"/>
              </a:avLst>
            </a:prstGeom>
            <a:gradFill rotWithShape="1">
              <a:gsLst>
                <a:gs pos="0">
                  <a:srgbClr val="1F571E"/>
                </a:gs>
                <a:gs pos="50000">
                  <a:srgbClr val="44BD41"/>
                </a:gs>
                <a:gs pos="100000">
                  <a:srgbClr val="1F571E"/>
                </a:gs>
              </a:gsLst>
              <a:lin ang="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84329" name="Text Box 9"/>
            <p:cNvSpPr txBox="1">
              <a:spLocks noChangeArrowheads="1"/>
            </p:cNvSpPr>
            <p:nvPr/>
          </p:nvSpPr>
          <p:spPr bwMode="gray">
            <a:xfrm>
              <a:off x="2818" y="3635"/>
              <a:ext cx="116" cy="170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4579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latin typeface="+mn-lt"/>
              </a:endParaRPr>
            </a:p>
          </p:txBody>
        </p:sp>
      </p:grpSp>
      <p:sp>
        <p:nvSpPr>
          <p:cNvPr id="162821" name="AutoShape 10"/>
          <p:cNvSpPr>
            <a:spLocks noChangeArrowheads="1"/>
          </p:cNvSpPr>
          <p:nvPr/>
        </p:nvSpPr>
        <p:spPr bwMode="gray">
          <a:xfrm>
            <a:off x="3203575" y="3357563"/>
            <a:ext cx="3024188" cy="1800225"/>
          </a:xfrm>
          <a:prstGeom prst="can">
            <a:avLst>
              <a:gd name="adj" fmla="val 25000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62822" name="AutoShape 11"/>
          <p:cNvSpPr>
            <a:spLocks noChangeArrowheads="1"/>
          </p:cNvSpPr>
          <p:nvPr/>
        </p:nvSpPr>
        <p:spPr bwMode="gray">
          <a:xfrm>
            <a:off x="3635375" y="5157788"/>
            <a:ext cx="2036763" cy="525462"/>
          </a:xfrm>
          <a:prstGeom prst="downArrow">
            <a:avLst>
              <a:gd name="adj1" fmla="val 56417"/>
              <a:gd name="adj2" fmla="val 48338"/>
            </a:avLst>
          </a:prstGeom>
          <a:solidFill>
            <a:srgbClr val="92D05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62823" name="AutoShape 12"/>
          <p:cNvSpPr>
            <a:spLocks noChangeArrowheads="1"/>
          </p:cNvSpPr>
          <p:nvPr/>
        </p:nvSpPr>
        <p:spPr bwMode="gray">
          <a:xfrm>
            <a:off x="2517775" y="3213100"/>
            <a:ext cx="685800" cy="2057400"/>
          </a:xfrm>
          <a:prstGeom prst="leftArrow">
            <a:avLst>
              <a:gd name="adj1" fmla="val 62037"/>
              <a:gd name="adj2" fmla="val 54861"/>
            </a:avLst>
          </a:prstGeom>
          <a:solidFill>
            <a:srgbClr val="FFC000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62824" name="AutoShape 13"/>
          <p:cNvSpPr>
            <a:spLocks noChangeArrowheads="1"/>
          </p:cNvSpPr>
          <p:nvPr/>
        </p:nvSpPr>
        <p:spPr bwMode="gray">
          <a:xfrm rot="10800000">
            <a:off x="3708400" y="2852738"/>
            <a:ext cx="2036763" cy="525462"/>
          </a:xfrm>
          <a:prstGeom prst="downArrow">
            <a:avLst>
              <a:gd name="adj1" fmla="val 56417"/>
              <a:gd name="adj2" fmla="val 48338"/>
            </a:avLst>
          </a:prstGeom>
          <a:solidFill>
            <a:schemeClr val="accent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62825" name="AutoShape 14"/>
          <p:cNvSpPr>
            <a:spLocks noChangeArrowheads="1"/>
          </p:cNvSpPr>
          <p:nvPr/>
        </p:nvSpPr>
        <p:spPr bwMode="gray">
          <a:xfrm>
            <a:off x="6227763" y="3213100"/>
            <a:ext cx="685800" cy="2057400"/>
          </a:xfrm>
          <a:prstGeom prst="rightArrow">
            <a:avLst>
              <a:gd name="adj1" fmla="val 61269"/>
              <a:gd name="adj2" fmla="val 54398"/>
            </a:avLst>
          </a:prstGeom>
          <a:solidFill>
            <a:schemeClr val="accent6">
              <a:lumMod val="50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grpSp>
        <p:nvGrpSpPr>
          <p:cNvPr id="162826" name="Group 15"/>
          <p:cNvGrpSpPr/>
          <p:nvPr/>
        </p:nvGrpSpPr>
        <p:grpSpPr bwMode="auto">
          <a:xfrm rot="5400000">
            <a:off x="61119" y="3139281"/>
            <a:ext cx="3048000" cy="1798638"/>
            <a:chOff x="1920" y="990"/>
            <a:chExt cx="1920" cy="437"/>
          </a:xfrm>
        </p:grpSpPr>
        <p:sp>
          <p:nvSpPr>
            <p:cNvPr id="162835" name="AutoShape 16"/>
            <p:cNvSpPr>
              <a:spLocks noChangeArrowheads="1"/>
            </p:cNvSpPr>
            <p:nvPr/>
          </p:nvSpPr>
          <p:spPr bwMode="gray">
            <a:xfrm>
              <a:off x="1920" y="990"/>
              <a:ext cx="1920" cy="437"/>
            </a:xfrm>
            <a:prstGeom prst="can">
              <a:avLst>
                <a:gd name="adj" fmla="val 32032"/>
              </a:avLst>
            </a:prstGeom>
            <a:solidFill>
              <a:srgbClr val="FFCC00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84337" name="Text Box 17"/>
            <p:cNvSpPr txBox="1">
              <a:spLocks noChangeArrowheads="1"/>
            </p:cNvSpPr>
            <p:nvPr/>
          </p:nvSpPr>
          <p:spPr bwMode="gray">
            <a:xfrm>
              <a:off x="2662" y="1215"/>
              <a:ext cx="310" cy="31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45791" dir="2021404" algn="ctr" rotWithShape="0">
                <a:schemeClr val="bg2">
                  <a:alpha val="50000"/>
                </a:schemeClr>
              </a:outerShdw>
            </a:effectLst>
          </p:spPr>
          <p:txBody>
            <a:bodyPr rot="10800000" vert="eaVert"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latin typeface="+mn-lt"/>
              </a:endParaRPr>
            </a:p>
          </p:txBody>
        </p:sp>
      </p:grpSp>
      <p:grpSp>
        <p:nvGrpSpPr>
          <p:cNvPr id="162827" name="Group 18"/>
          <p:cNvGrpSpPr/>
          <p:nvPr/>
        </p:nvGrpSpPr>
        <p:grpSpPr bwMode="auto">
          <a:xfrm rot="5400000">
            <a:off x="6255544" y="3258344"/>
            <a:ext cx="3048000" cy="1662112"/>
            <a:chOff x="1920" y="990"/>
            <a:chExt cx="1920" cy="437"/>
          </a:xfrm>
        </p:grpSpPr>
        <p:sp>
          <p:nvSpPr>
            <p:cNvPr id="162833" name="AutoShape 19"/>
            <p:cNvSpPr>
              <a:spLocks noChangeArrowheads="1"/>
            </p:cNvSpPr>
            <p:nvPr/>
          </p:nvSpPr>
          <p:spPr bwMode="gray">
            <a:xfrm>
              <a:off x="1920" y="990"/>
              <a:ext cx="1920" cy="437"/>
            </a:xfrm>
            <a:prstGeom prst="can">
              <a:avLst>
                <a:gd name="adj" fmla="val 32032"/>
              </a:avLst>
            </a:prstGeom>
            <a:solidFill>
              <a:srgbClr val="993366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84340" name="Text Box 20"/>
            <p:cNvSpPr txBox="1">
              <a:spLocks noChangeArrowheads="1"/>
            </p:cNvSpPr>
            <p:nvPr/>
          </p:nvSpPr>
          <p:spPr bwMode="gray">
            <a:xfrm>
              <a:off x="2819" y="1139"/>
              <a:ext cx="116" cy="134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outerShdw dist="45791" dir="2021404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b="1">
                <a:latin typeface="+mn-lt"/>
              </a:endParaRPr>
            </a:p>
          </p:txBody>
        </p:sp>
      </p:grpSp>
      <p:sp>
        <p:nvSpPr>
          <p:cNvPr id="162828" name="Text Box 21"/>
          <p:cNvSpPr txBox="1">
            <a:spLocks noChangeArrowheads="1"/>
          </p:cNvSpPr>
          <p:nvPr/>
        </p:nvSpPr>
        <p:spPr bwMode="auto">
          <a:xfrm>
            <a:off x="3276600" y="3733800"/>
            <a:ext cx="2836862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vi-VN" sz="3300" b="1" dirty="0">
                <a:latin typeface="Tahoma" panose="020B0604030504040204" pitchFamily="34" charset="0"/>
                <a:hlinkClick r:id="rId1" action="ppaction://hlinkfile"/>
              </a:rPr>
              <a:t>Cấu thành VPPL</a:t>
            </a:r>
            <a:endParaRPr lang="vi-VN" sz="3300" b="1" dirty="0">
              <a:latin typeface="Tahoma" panose="020B0604030504040204" pitchFamily="34" charset="0"/>
            </a:endParaRPr>
          </a:p>
        </p:txBody>
      </p:sp>
      <p:sp>
        <p:nvSpPr>
          <p:cNvPr id="162829" name="Text Box 22"/>
          <p:cNvSpPr txBox="1">
            <a:spLocks noChangeArrowheads="1"/>
          </p:cNvSpPr>
          <p:nvPr/>
        </p:nvSpPr>
        <p:spPr bwMode="auto">
          <a:xfrm>
            <a:off x="3200400" y="2057400"/>
            <a:ext cx="4038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Mặt</a:t>
            </a: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khách</a:t>
            </a: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Tahoma" panose="020B0604030504040204" pitchFamily="34" charset="0"/>
              </a:rPr>
              <a:t>quan</a:t>
            </a:r>
            <a:endParaRPr lang="vi-VN" sz="32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62830" name="Text Box 23"/>
          <p:cNvSpPr txBox="1">
            <a:spLocks noChangeArrowheads="1"/>
          </p:cNvSpPr>
          <p:nvPr/>
        </p:nvSpPr>
        <p:spPr bwMode="auto">
          <a:xfrm>
            <a:off x="3048000" y="6019800"/>
            <a:ext cx="3505200" cy="600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300" b="1" dirty="0" err="1">
                <a:solidFill>
                  <a:schemeClr val="bg1"/>
                </a:solidFill>
                <a:latin typeface="Tahoma" panose="020B0604030504040204" pitchFamily="34" charset="0"/>
              </a:rPr>
              <a:t>Mặt</a:t>
            </a:r>
            <a:r>
              <a:rPr lang="en-US" sz="33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Tahoma" panose="020B0604030504040204" pitchFamily="34" charset="0"/>
              </a:rPr>
              <a:t>chủ</a:t>
            </a:r>
            <a:r>
              <a:rPr lang="en-US" sz="33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Tahoma" panose="020B0604030504040204" pitchFamily="34" charset="0"/>
              </a:rPr>
              <a:t>quan</a:t>
            </a:r>
            <a:endParaRPr lang="vi-VN" sz="33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62831" name="Text Box 24"/>
          <p:cNvSpPr txBox="1">
            <a:spLocks noChangeArrowheads="1"/>
          </p:cNvSpPr>
          <p:nvPr/>
        </p:nvSpPr>
        <p:spPr bwMode="auto">
          <a:xfrm>
            <a:off x="533401" y="3657600"/>
            <a:ext cx="1676399" cy="11079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3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Khách</a:t>
            </a:r>
            <a:r>
              <a:rPr lang="en-US" sz="3300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sz="3300" b="1" dirty="0" err="1">
                <a:solidFill>
                  <a:srgbClr val="FF0000"/>
                </a:solidFill>
                <a:latin typeface="Tahoma" panose="020B0604030504040204" pitchFamily="34" charset="0"/>
              </a:rPr>
              <a:t>thể</a:t>
            </a:r>
            <a:endParaRPr lang="vi-VN" sz="33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62832" name="Text Box 25"/>
          <p:cNvSpPr txBox="1">
            <a:spLocks noChangeArrowheads="1"/>
          </p:cNvSpPr>
          <p:nvPr/>
        </p:nvSpPr>
        <p:spPr bwMode="auto">
          <a:xfrm>
            <a:off x="7010400" y="3581400"/>
            <a:ext cx="11430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b="1" dirty="0" err="1">
                <a:solidFill>
                  <a:schemeClr val="bg1"/>
                </a:solidFill>
                <a:latin typeface="Tahoma" panose="020B0604030504040204" pitchFamily="34" charset="0"/>
              </a:rPr>
              <a:t>Chủ</a:t>
            </a:r>
            <a:r>
              <a:rPr lang="en-US" sz="3600" b="1" dirty="0">
                <a:solidFill>
                  <a:schemeClr val="bg1"/>
                </a:solidFill>
                <a:latin typeface="Tahoma" panose="020B060403050404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ahoma" panose="020B0604030504040204" pitchFamily="34" charset="0"/>
              </a:rPr>
              <a:t>thể</a:t>
            </a:r>
            <a:endParaRPr lang="vi-VN" sz="36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295400"/>
            <a:ext cx="1905000" cy="1066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CHỦ THỂ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62200" y="1295400"/>
            <a:ext cx="1905000" cy="10668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KHÁCH THỂ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24400" y="1295707"/>
            <a:ext cx="1905000" cy="10668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MẶT KHÁCH QUAN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934200" y="1295318"/>
            <a:ext cx="1905000" cy="10668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MẶT CHỦ QUAN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Rounded Rectangle 8"/>
          <p:cNvPicPr/>
          <p:nvPr/>
        </p:nvPicPr>
        <p:blipFill>
          <a:blip r:embed="rId1"/>
          <a:stretch>
            <a:fillRect/>
          </a:stretch>
        </p:blipFill>
        <p:spPr>
          <a:xfrm>
            <a:off x="146050" y="2590800"/>
            <a:ext cx="2070100" cy="384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Rounded Rectangle 9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2667000"/>
            <a:ext cx="2082800" cy="384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Rounded Rectangl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2667000"/>
            <a:ext cx="2070100" cy="3848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Rounded Rectangl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934200" y="2667000"/>
            <a:ext cx="2019300" cy="384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457200"/>
            <a:ext cx="7879715" cy="624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30000"/>
              </a:lnSpc>
            </a:pPr>
            <a:r>
              <a:rPr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Lỗi cố ý trực tiếp:</a:t>
            </a:r>
            <a:r>
              <a:rPr sz="28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Chủ thể VP nhận thấy trước hậu quả, nhưng mong muốn điều đó xảy ra.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Lỗi cố ý gián tiếp: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Chủ thể VP nhận thấy trước hậu quả, tuy không mong muốn nhưng để mặc cho nó xảy ra.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Lỗi vô ý do quá tự tin: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Chủ thể VP nhận thấy trước hậu quả, nhưng hy vọng, tin tưởng điều đó không xảy ra.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</a:pPr>
            <a:r>
              <a:rPr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Lỗi vô ý do cẩu thả: 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Chủ thể VP do khinh suất, cẩu thả m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không nhận thấy trước hậu quả, mặc dù có thể nhận thấy v</a:t>
            </a:r>
            <a:r>
              <a:rPr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cần phải nhận thấy trước.</a:t>
            </a:r>
            <a:endParaRPr lang="en-US" sz="2800"/>
          </a:p>
        </p:txBody>
      </p:sp>
    </p:spTree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173295"/>
            <a:ext cx="8610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b="1" dirty="0"/>
              <a:t>	</a:t>
            </a:r>
            <a:r>
              <a:rPr lang="en-US" sz="3500" b="1" dirty="0" err="1"/>
              <a:t>Vân</a:t>
            </a:r>
            <a:r>
              <a:rPr lang="en-US" sz="3500" b="1" dirty="0"/>
              <a:t> </a:t>
            </a:r>
            <a:r>
              <a:rPr lang="en-US" sz="3500" b="1" dirty="0" err="1"/>
              <a:t>va</a:t>
            </a:r>
            <a:r>
              <a:rPr lang="en-US" sz="3500" b="1" dirty="0"/>
              <a:t>̀ Minh là </a:t>
            </a:r>
            <a:r>
              <a:rPr lang="en-US" sz="3500" b="1" dirty="0" err="1"/>
              <a:t>sinh</a:t>
            </a:r>
            <a:r>
              <a:rPr lang="en-US" sz="3500" b="1" dirty="0"/>
              <a:t> </a:t>
            </a:r>
            <a:r>
              <a:rPr lang="en-US" sz="3500" b="1" dirty="0" err="1"/>
              <a:t>viên</a:t>
            </a:r>
            <a:r>
              <a:rPr lang="en-US" sz="3500" b="1" dirty="0"/>
              <a:t> </a:t>
            </a:r>
            <a:r>
              <a:rPr lang="en-US" sz="3500" b="1" dirty="0" err="1"/>
              <a:t>một</a:t>
            </a:r>
            <a:r>
              <a:rPr lang="en-US" sz="3500" b="1" dirty="0"/>
              <a:t> </a:t>
            </a:r>
            <a:r>
              <a:rPr lang="en-US" sz="3500" b="1" dirty="0" err="1"/>
              <a:t>trường</a:t>
            </a:r>
            <a:r>
              <a:rPr lang="en-US" sz="3500" b="1" dirty="0"/>
              <a:t> </a:t>
            </a:r>
            <a:r>
              <a:rPr lang="en-US" sz="3500" b="1" dirty="0" err="1"/>
              <a:t>Đại</a:t>
            </a:r>
            <a:r>
              <a:rPr lang="en-US" sz="3500" b="1" dirty="0"/>
              <a:t> </a:t>
            </a:r>
            <a:r>
              <a:rPr lang="en-US" sz="3500" b="1" dirty="0" err="1"/>
              <a:t>học</a:t>
            </a:r>
            <a:r>
              <a:rPr lang="en-US" sz="3500" b="1" dirty="0"/>
              <a:t> ở Tp. </a:t>
            </a:r>
            <a:r>
              <a:rPr lang="en-US" sz="3500" b="1" dirty="0" err="1"/>
              <a:t>Hồ</a:t>
            </a:r>
            <a:r>
              <a:rPr lang="en-US" sz="3500" b="1" dirty="0"/>
              <a:t> </a:t>
            </a:r>
            <a:r>
              <a:rPr lang="en-US" sz="3500" b="1" dirty="0" err="1"/>
              <a:t>Chí</a:t>
            </a:r>
            <a:r>
              <a:rPr lang="en-US" sz="3500" b="1" dirty="0"/>
              <a:t> Minh. </a:t>
            </a:r>
            <a:r>
              <a:rPr lang="en-US" sz="3500" b="1" dirty="0" err="1"/>
              <a:t>Vân</a:t>
            </a:r>
            <a:r>
              <a:rPr lang="en-US" sz="3500" b="1" dirty="0"/>
              <a:t> </a:t>
            </a:r>
            <a:r>
              <a:rPr lang="en-US" sz="3500" b="1" dirty="0" err="1"/>
              <a:t>cho</a:t>
            </a:r>
            <a:r>
              <a:rPr lang="en-US" sz="3500" b="1" dirty="0"/>
              <a:t> Minh </a:t>
            </a:r>
            <a:r>
              <a:rPr lang="en-US" sz="3500" b="1" dirty="0" err="1"/>
              <a:t>mượn</a:t>
            </a:r>
            <a:r>
              <a:rPr lang="en-US" sz="3500" b="1" dirty="0"/>
              <a:t> 5 </a:t>
            </a:r>
            <a:r>
              <a:rPr lang="en-US" sz="3500" b="1" dirty="0" err="1"/>
              <a:t>triệu</a:t>
            </a:r>
            <a:r>
              <a:rPr lang="en-US" sz="3500" b="1" dirty="0"/>
              <a:t> </a:t>
            </a:r>
            <a:r>
              <a:rPr lang="en-US" sz="3500" b="1" dirty="0" err="1"/>
              <a:t>đồng</a:t>
            </a:r>
            <a:r>
              <a:rPr lang="en-US" sz="3500" b="1" dirty="0"/>
              <a:t> </a:t>
            </a:r>
            <a:r>
              <a:rPr lang="en-US" sz="3500" b="1" dirty="0" err="1"/>
              <a:t>đê</a:t>
            </a:r>
            <a:r>
              <a:rPr lang="en-US" sz="3500" b="1" dirty="0"/>
              <a:t>̉ </a:t>
            </a:r>
            <a:r>
              <a:rPr lang="en-US" sz="3500" b="1" dirty="0" err="1"/>
              <a:t>đóng</a:t>
            </a:r>
            <a:r>
              <a:rPr lang="en-US" sz="3500" b="1" dirty="0"/>
              <a:t> </a:t>
            </a:r>
            <a:r>
              <a:rPr lang="en-US" sz="3500" b="1" dirty="0" err="1"/>
              <a:t>học</a:t>
            </a:r>
            <a:r>
              <a:rPr lang="en-US" sz="3500" b="1" dirty="0"/>
              <a:t> phí </a:t>
            </a:r>
            <a:r>
              <a:rPr lang="en-US" sz="3500" b="1" dirty="0" err="1"/>
              <a:t>va</a:t>
            </a:r>
            <a:r>
              <a:rPr lang="en-US" sz="3500" b="1" dirty="0"/>
              <a:t>̀ </a:t>
            </a:r>
            <a:r>
              <a:rPr lang="en-US" sz="3500" b="1" dirty="0" err="1"/>
              <a:t>hẹn</a:t>
            </a:r>
            <a:r>
              <a:rPr lang="en-US" sz="3500" b="1" dirty="0"/>
              <a:t> </a:t>
            </a:r>
            <a:r>
              <a:rPr lang="en-US" sz="3500" b="1" dirty="0" err="1"/>
              <a:t>tra</a:t>
            </a:r>
            <a:r>
              <a:rPr lang="en-US" sz="3500" b="1" dirty="0"/>
              <a:t>̉ </a:t>
            </a:r>
            <a:r>
              <a:rPr lang="en-US" sz="3500" b="1" dirty="0" err="1"/>
              <a:t>lại</a:t>
            </a:r>
            <a:r>
              <a:rPr lang="en-US" sz="3500" b="1" dirty="0"/>
              <a:t> </a:t>
            </a:r>
            <a:r>
              <a:rPr lang="en-US" sz="3500" b="1" dirty="0" err="1"/>
              <a:t>trong</a:t>
            </a:r>
            <a:r>
              <a:rPr lang="en-US" sz="3500" b="1" dirty="0"/>
              <a:t> </a:t>
            </a:r>
            <a:r>
              <a:rPr lang="en-US" sz="3500" b="1" dirty="0" err="1"/>
              <a:t>vòng</a:t>
            </a:r>
            <a:r>
              <a:rPr lang="en-US" sz="3500" b="1" dirty="0"/>
              <a:t> 2 </a:t>
            </a:r>
            <a:r>
              <a:rPr lang="en-US" sz="3500" b="1" dirty="0" err="1"/>
              <a:t>tháng</a:t>
            </a:r>
            <a:r>
              <a:rPr lang="en-US" sz="3500" b="1" dirty="0"/>
              <a:t>. </a:t>
            </a:r>
            <a:endParaRPr lang="en-US" sz="3500" b="1" dirty="0" smtClean="0"/>
          </a:p>
          <a:p>
            <a:pPr indent="855980" algn="just"/>
            <a:r>
              <a:rPr lang="en-US" sz="3500" b="1" dirty="0" err="1" smtClean="0"/>
              <a:t>Sau</a:t>
            </a:r>
            <a:r>
              <a:rPr lang="en-US" sz="3500" b="1" dirty="0" smtClean="0"/>
              <a:t> </a:t>
            </a:r>
            <a:r>
              <a:rPr lang="en-US" sz="3500" b="1" dirty="0" err="1"/>
              <a:t>đo</a:t>
            </a:r>
            <a:r>
              <a:rPr lang="en-US" sz="3500" b="1" dirty="0"/>
              <a:t>́ </a:t>
            </a:r>
            <a:r>
              <a:rPr lang="en-US" sz="3500" b="1" dirty="0" err="1"/>
              <a:t>máy</a:t>
            </a:r>
            <a:r>
              <a:rPr lang="en-US" sz="3500" b="1" dirty="0"/>
              <a:t> </a:t>
            </a:r>
            <a:r>
              <a:rPr lang="en-US" sz="3500" b="1" dirty="0" err="1"/>
              <a:t>tính</a:t>
            </a:r>
            <a:r>
              <a:rPr lang="en-US" sz="3500" b="1" dirty="0"/>
              <a:t> </a:t>
            </a:r>
            <a:r>
              <a:rPr lang="en-US" sz="3500" b="1" dirty="0" err="1"/>
              <a:t>của</a:t>
            </a:r>
            <a:r>
              <a:rPr lang="en-US" sz="3500" b="1" dirty="0"/>
              <a:t> </a:t>
            </a:r>
            <a:r>
              <a:rPr lang="en-US" sz="3500" b="1" dirty="0" err="1"/>
              <a:t>Vân</a:t>
            </a:r>
            <a:r>
              <a:rPr lang="en-US" sz="3500" b="1" dirty="0"/>
              <a:t> bị </a:t>
            </a:r>
            <a:r>
              <a:rPr lang="en-US" sz="3500" b="1" dirty="0" err="1"/>
              <a:t>hỏng</a:t>
            </a:r>
            <a:r>
              <a:rPr lang="en-US" sz="3500" b="1" dirty="0"/>
              <a:t>, Minh </a:t>
            </a:r>
            <a:r>
              <a:rPr lang="en-US" sz="3500" b="1" dirty="0" err="1"/>
              <a:t>chu</a:t>
            </a:r>
            <a:r>
              <a:rPr lang="en-US" sz="3500" b="1" dirty="0"/>
              <a:t>̉ </a:t>
            </a:r>
            <a:r>
              <a:rPr lang="en-US" sz="3500" b="1" dirty="0" err="1"/>
              <a:t>động</a:t>
            </a:r>
            <a:r>
              <a:rPr lang="en-US" sz="3500" b="1" dirty="0"/>
              <a:t> </a:t>
            </a:r>
            <a:r>
              <a:rPr lang="en-US" sz="3500" b="1" dirty="0" err="1"/>
              <a:t>cho</a:t>
            </a:r>
            <a:r>
              <a:rPr lang="en-US" sz="3500" b="1" dirty="0"/>
              <a:t> </a:t>
            </a:r>
            <a:r>
              <a:rPr lang="en-US" sz="3500" b="1" dirty="0" err="1"/>
              <a:t>Vân</a:t>
            </a:r>
            <a:r>
              <a:rPr lang="en-US" sz="3500" b="1" dirty="0"/>
              <a:t> </a:t>
            </a:r>
            <a:r>
              <a:rPr lang="en-US" sz="3500" b="1" dirty="0" err="1"/>
              <a:t>mượn</a:t>
            </a:r>
            <a:r>
              <a:rPr lang="en-US" sz="3500" b="1" dirty="0"/>
              <a:t> </a:t>
            </a:r>
            <a:r>
              <a:rPr lang="en-US" sz="3500" b="1" dirty="0" err="1"/>
              <a:t>máy</a:t>
            </a:r>
            <a:r>
              <a:rPr lang="en-US" sz="3500" b="1" dirty="0"/>
              <a:t> </a:t>
            </a:r>
            <a:r>
              <a:rPr lang="en-US" sz="3500" b="1" dirty="0" err="1"/>
              <a:t>đê</a:t>
            </a:r>
            <a:r>
              <a:rPr lang="en-US" sz="3500" b="1" dirty="0"/>
              <a:t>̉ </a:t>
            </a:r>
            <a:r>
              <a:rPr lang="en-US" sz="3500" b="1" dirty="0" err="1"/>
              <a:t>dùng</a:t>
            </a:r>
            <a:r>
              <a:rPr lang="en-US" sz="3500" b="1" dirty="0"/>
              <a:t> </a:t>
            </a:r>
            <a:r>
              <a:rPr lang="en-US" sz="3500" b="1" dirty="0" err="1"/>
              <a:t>tạm</a:t>
            </a:r>
            <a:r>
              <a:rPr lang="en-US" sz="3500" b="1" dirty="0"/>
              <a:t> </a:t>
            </a:r>
            <a:r>
              <a:rPr lang="en-US" sz="3500" b="1" dirty="0" err="1"/>
              <a:t>trong</a:t>
            </a:r>
            <a:r>
              <a:rPr lang="en-US" sz="3500" b="1" dirty="0"/>
              <a:t> </a:t>
            </a:r>
            <a:r>
              <a:rPr lang="en-US" sz="3500" b="1" dirty="0" err="1"/>
              <a:t>thời</a:t>
            </a:r>
            <a:r>
              <a:rPr lang="en-US" sz="3500" b="1" dirty="0"/>
              <a:t> </a:t>
            </a:r>
            <a:r>
              <a:rPr lang="en-US" sz="3500" b="1" dirty="0" err="1"/>
              <a:t>gian</a:t>
            </a:r>
            <a:r>
              <a:rPr lang="en-US" sz="3500" b="1" dirty="0"/>
              <a:t> </a:t>
            </a:r>
            <a:r>
              <a:rPr lang="en-US" sz="3500" b="1" dirty="0" err="1"/>
              <a:t>chơ</a:t>
            </a:r>
            <a:r>
              <a:rPr lang="en-US" sz="3500" b="1" dirty="0"/>
              <a:t>̀ </a:t>
            </a:r>
            <a:r>
              <a:rPr lang="en-US" sz="3500" b="1" dirty="0" err="1"/>
              <a:t>sửa</a:t>
            </a:r>
            <a:r>
              <a:rPr lang="en-US" sz="3500" b="1" dirty="0"/>
              <a:t> </a:t>
            </a:r>
            <a:r>
              <a:rPr lang="en-US" sz="3500" b="1" dirty="0" err="1"/>
              <a:t>chữa</a:t>
            </a:r>
            <a:r>
              <a:rPr lang="en-US" sz="3500" b="1" dirty="0"/>
              <a:t>. </a:t>
            </a:r>
            <a:r>
              <a:rPr lang="en-US" sz="3500" b="1" dirty="0" err="1"/>
              <a:t>Đến</a:t>
            </a:r>
            <a:r>
              <a:rPr lang="en-US" sz="3500" b="1" dirty="0"/>
              <a:t> </a:t>
            </a:r>
            <a:r>
              <a:rPr lang="en-US" sz="3500" b="1" dirty="0" err="1"/>
              <a:t>thời</a:t>
            </a:r>
            <a:r>
              <a:rPr lang="en-US" sz="3500" b="1" dirty="0"/>
              <a:t> </a:t>
            </a:r>
            <a:r>
              <a:rPr lang="en-US" sz="3500" b="1" dirty="0" err="1" smtClean="0"/>
              <a:t>hạn</a:t>
            </a:r>
            <a:r>
              <a:rPr lang="en-US" sz="3500" b="1" dirty="0" smtClean="0"/>
              <a:t> </a:t>
            </a:r>
            <a:r>
              <a:rPr lang="en-US" sz="3500" b="1" dirty="0" err="1"/>
              <a:t>tra</a:t>
            </a:r>
            <a:r>
              <a:rPr lang="en-US" sz="3500" b="1" dirty="0"/>
              <a:t>̉ </a:t>
            </a:r>
            <a:r>
              <a:rPr lang="en-US" sz="3500" b="1" dirty="0" err="1"/>
              <a:t>tiền</a:t>
            </a:r>
            <a:r>
              <a:rPr lang="en-US" sz="3500" b="1" dirty="0"/>
              <a:t>, </a:t>
            </a:r>
            <a:r>
              <a:rPr lang="en-US" sz="3500" b="1" dirty="0">
                <a:solidFill>
                  <a:srgbClr val="FF0000"/>
                </a:solidFill>
              </a:rPr>
              <a:t>Minh chỉ </a:t>
            </a:r>
            <a:r>
              <a:rPr lang="en-US" sz="3500" b="1" dirty="0" err="1">
                <a:solidFill>
                  <a:srgbClr val="FF0000"/>
                </a:solidFill>
              </a:rPr>
              <a:t>tra</a:t>
            </a:r>
            <a:r>
              <a:rPr lang="en-US" sz="3500" b="1" dirty="0">
                <a:solidFill>
                  <a:srgbClr val="FF0000"/>
                </a:solidFill>
              </a:rPr>
              <a:t>̉ </a:t>
            </a:r>
            <a:r>
              <a:rPr lang="en-US" sz="3500" b="1" dirty="0" err="1">
                <a:solidFill>
                  <a:srgbClr val="FF0000"/>
                </a:solidFill>
              </a:rPr>
              <a:t>lại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cho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Vân</a:t>
            </a:r>
            <a:r>
              <a:rPr lang="en-US" sz="3500" b="1" dirty="0">
                <a:solidFill>
                  <a:srgbClr val="FF0000"/>
                </a:solidFill>
              </a:rPr>
              <a:t> 4 </a:t>
            </a:r>
            <a:r>
              <a:rPr lang="en-US" sz="3500" b="1" dirty="0" err="1">
                <a:solidFill>
                  <a:srgbClr val="FF0000"/>
                </a:solidFill>
              </a:rPr>
              <a:t>triệu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va</a:t>
            </a:r>
            <a:r>
              <a:rPr lang="en-US" sz="3500" b="1" dirty="0">
                <a:solidFill>
                  <a:srgbClr val="FF0000"/>
                </a:solidFill>
              </a:rPr>
              <a:t>̀ </a:t>
            </a:r>
            <a:r>
              <a:rPr lang="en-US" sz="3500" b="1" dirty="0" err="1">
                <a:solidFill>
                  <a:srgbClr val="FF0000"/>
                </a:solidFill>
              </a:rPr>
              <a:t>giải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thích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rằng</a:t>
            </a:r>
            <a:r>
              <a:rPr lang="en-US" sz="3500" b="1" dirty="0">
                <a:solidFill>
                  <a:srgbClr val="FF0000"/>
                </a:solidFill>
              </a:rPr>
              <a:t> 1 </a:t>
            </a:r>
            <a:r>
              <a:rPr lang="en-US" sz="3500" b="1" dirty="0" err="1">
                <a:solidFill>
                  <a:srgbClr val="FF0000"/>
                </a:solidFill>
              </a:rPr>
              <a:t>triệu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đồng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kia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được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tính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vào</a:t>
            </a:r>
            <a:r>
              <a:rPr lang="en-US" sz="3500" b="1" dirty="0">
                <a:solidFill>
                  <a:srgbClr val="FF0000"/>
                </a:solidFill>
              </a:rPr>
              <a:t> chi phí </a:t>
            </a:r>
            <a:r>
              <a:rPr lang="en-US" sz="3500" b="1" dirty="0" err="1">
                <a:solidFill>
                  <a:srgbClr val="FF0000"/>
                </a:solidFill>
              </a:rPr>
              <a:t>Vân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đa</a:t>
            </a:r>
            <a:r>
              <a:rPr lang="en-US" sz="3500" b="1" dirty="0">
                <a:solidFill>
                  <a:srgbClr val="FF0000"/>
                </a:solidFill>
              </a:rPr>
              <a:t>̃ </a:t>
            </a:r>
            <a:r>
              <a:rPr lang="en-US" sz="3500" b="1" dirty="0" err="1">
                <a:solidFill>
                  <a:srgbClr val="FF0000"/>
                </a:solidFill>
              </a:rPr>
              <a:t>sư</a:t>
            </a:r>
            <a:r>
              <a:rPr lang="en-US" sz="3500" b="1" dirty="0">
                <a:solidFill>
                  <a:srgbClr val="FF0000"/>
                </a:solidFill>
              </a:rPr>
              <a:t>̉ </a:t>
            </a:r>
            <a:r>
              <a:rPr lang="en-US" sz="3500" b="1" dirty="0" err="1">
                <a:solidFill>
                  <a:srgbClr val="FF0000"/>
                </a:solidFill>
              </a:rPr>
              <a:t>dụng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máy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tính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của</a:t>
            </a:r>
            <a:r>
              <a:rPr lang="en-US" sz="3500" b="1" dirty="0">
                <a:solidFill>
                  <a:srgbClr val="FF0000"/>
                </a:solidFill>
              </a:rPr>
              <a:t> Minh</a:t>
            </a:r>
            <a:r>
              <a:rPr lang="en-US" sz="3500" b="1" dirty="0"/>
              <a:t>.</a:t>
            </a:r>
            <a:endParaRPr lang="en-US" sz="35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7" name="Group 4"/>
          <p:cNvGrpSpPr/>
          <p:nvPr/>
        </p:nvGrpSpPr>
        <p:grpSpPr bwMode="auto">
          <a:xfrm>
            <a:off x="228600" y="2590800"/>
            <a:ext cx="1828801" cy="1625600"/>
            <a:chOff x="572" y="1701"/>
            <a:chExt cx="1152" cy="1024"/>
          </a:xfrm>
          <a:solidFill>
            <a:srgbClr val="FF0066"/>
          </a:solidFill>
        </p:grpSpPr>
        <p:sp>
          <p:nvSpPr>
            <p:cNvPr id="139309" name="Oval 13"/>
            <p:cNvSpPr>
              <a:spLocks noChangeArrowheads="1"/>
            </p:cNvSpPr>
            <p:nvPr/>
          </p:nvSpPr>
          <p:spPr bwMode="gray">
            <a:xfrm>
              <a:off x="572" y="1701"/>
              <a:ext cx="1152" cy="1024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vert="eaVert" wrap="none" anchor="ctr"/>
            <a:lstStyle/>
            <a:p>
              <a:pPr algn="ctr"/>
              <a:endParaRPr lang="en-US" sz="2800" b="1">
                <a:latin typeface="Lucida Sans Unicode" panose="020B0602030504020204" pitchFamily="34" charset="0"/>
              </a:endParaRPr>
            </a:p>
          </p:txBody>
        </p:sp>
        <p:sp>
          <p:nvSpPr>
            <p:cNvPr id="139306" name="Text Box 15"/>
            <p:cNvSpPr txBox="1">
              <a:spLocks noChangeArrowheads="1"/>
            </p:cNvSpPr>
            <p:nvPr/>
          </p:nvSpPr>
          <p:spPr bwMode="gray">
            <a:xfrm>
              <a:off x="720" y="2035"/>
              <a:ext cx="882" cy="327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Hành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vi</a:t>
              </a:r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9268" name="Group 16"/>
          <p:cNvGrpSpPr/>
          <p:nvPr/>
        </p:nvGrpSpPr>
        <p:grpSpPr bwMode="auto">
          <a:xfrm>
            <a:off x="3200400" y="1905000"/>
            <a:ext cx="2232025" cy="1600200"/>
            <a:chOff x="555" y="2823"/>
            <a:chExt cx="973" cy="1065"/>
          </a:xfrm>
        </p:grpSpPr>
        <p:pic>
          <p:nvPicPr>
            <p:cNvPr id="139295" name="Picture 17" descr="Picture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36" y="3718"/>
              <a:ext cx="81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96" name="Oval 18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925800"/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7" name="Oval 19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alpha val="85001"/>
                  </a:srgbClr>
                </a:gs>
                <a:gs pos="100000">
                  <a:srgbClr val="A26100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8" name="Oval 20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B96F00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pic>
          <p:nvPicPr>
            <p:cNvPr id="139299" name="Picture 21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880"/>
              <a:ext cx="6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9269" name="Group 22"/>
          <p:cNvGrpSpPr/>
          <p:nvPr/>
        </p:nvGrpSpPr>
        <p:grpSpPr bwMode="auto">
          <a:xfrm>
            <a:off x="2971800" y="4495800"/>
            <a:ext cx="2533650" cy="1873250"/>
            <a:chOff x="555" y="2823"/>
            <a:chExt cx="973" cy="1065"/>
          </a:xfrm>
        </p:grpSpPr>
        <p:pic>
          <p:nvPicPr>
            <p:cNvPr id="139290" name="Picture 23" descr="Picture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36" y="3718"/>
              <a:ext cx="81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91" name="Oval 24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rgbClr val="30C230"/>
                </a:gs>
                <a:gs pos="100000">
                  <a:srgbClr val="1B6F1B"/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2" name="Oval 25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rgbClr val="30C230">
                    <a:alpha val="85001"/>
                  </a:srgbClr>
                </a:gs>
                <a:gs pos="100000">
                  <a:srgbClr val="1F7B1F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3" name="Oval 26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rgbClr val="30C230"/>
                </a:gs>
                <a:gs pos="100000">
                  <a:srgbClr val="238D23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pic>
          <p:nvPicPr>
            <p:cNvPr id="139294" name="Picture 27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880"/>
              <a:ext cx="6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9270" name="Text Box 28"/>
          <p:cNvSpPr txBox="1">
            <a:spLocks noChangeArrowheads="1"/>
          </p:cNvSpPr>
          <p:nvPr/>
        </p:nvSpPr>
        <p:spPr bwMode="auto">
          <a:xfrm>
            <a:off x="3597275" y="2133600"/>
            <a:ext cx="1584325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Hành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vi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hợp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endParaRPr lang="vi-VN" sz="27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1" name="Text Box 29"/>
          <p:cNvSpPr txBox="1">
            <a:spLocks noChangeArrowheads="1"/>
          </p:cNvSpPr>
          <p:nvPr/>
        </p:nvSpPr>
        <p:spPr bwMode="auto">
          <a:xfrm>
            <a:off x="3200400" y="4884003"/>
            <a:ext cx="216058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Hành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vi      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bất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hợp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endParaRPr lang="vi-V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88" name="Oval 34"/>
          <p:cNvSpPr>
            <a:spLocks noChangeArrowheads="1"/>
          </p:cNvSpPr>
          <p:nvPr/>
        </p:nvSpPr>
        <p:spPr bwMode="gray">
          <a:xfrm>
            <a:off x="6781800" y="1219200"/>
            <a:ext cx="2133600" cy="1676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grpSp>
        <p:nvGrpSpPr>
          <p:cNvPr id="139273" name="Group 36"/>
          <p:cNvGrpSpPr/>
          <p:nvPr/>
        </p:nvGrpSpPr>
        <p:grpSpPr bwMode="auto">
          <a:xfrm>
            <a:off x="6858000" y="4876800"/>
            <a:ext cx="2232025" cy="1907228"/>
            <a:chOff x="555" y="2823"/>
            <a:chExt cx="973" cy="973"/>
          </a:xfrm>
          <a:solidFill>
            <a:srgbClr val="00B050"/>
          </a:solidFill>
        </p:grpSpPr>
        <p:sp>
          <p:nvSpPr>
            <p:cNvPr id="139281" name="Oval 38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82" name="Oval 39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83" name="Oval 40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</p:grpSp>
      <p:sp>
        <p:nvSpPr>
          <p:cNvPr id="139274" name="Text Box 42"/>
          <p:cNvSpPr txBox="1">
            <a:spLocks noChangeArrowheads="1"/>
          </p:cNvSpPr>
          <p:nvPr/>
        </p:nvSpPr>
        <p:spPr bwMode="auto">
          <a:xfrm>
            <a:off x="6934200" y="1600200"/>
            <a:ext cx="19446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luật</a:t>
            </a:r>
            <a:endParaRPr lang="vi-V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5" name="Text Box 43"/>
          <p:cNvSpPr txBox="1">
            <a:spLocks noChangeArrowheads="1"/>
          </p:cNvSpPr>
          <p:nvPr/>
        </p:nvSpPr>
        <p:spPr bwMode="auto">
          <a:xfrm>
            <a:off x="7046912" y="5378450"/>
            <a:ext cx="19446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Vi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phạm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luật</a:t>
            </a:r>
            <a:endParaRPr lang="vi-V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6" name="AutoShape 44"/>
          <p:cNvSpPr>
            <a:spLocks noChangeArrowheads="1"/>
          </p:cNvSpPr>
          <p:nvPr/>
        </p:nvSpPr>
        <p:spPr bwMode="gray">
          <a:xfrm rot="4822485">
            <a:off x="2537464" y="2433629"/>
            <a:ext cx="223517" cy="1008063"/>
          </a:xfrm>
          <a:prstGeom prst="upArrow">
            <a:avLst>
              <a:gd name="adj1" fmla="val 78306"/>
              <a:gd name="adj2" fmla="val 84339"/>
            </a:avLst>
          </a:prstGeom>
          <a:solidFill>
            <a:srgbClr val="FF0066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9277" name="AutoShape 45"/>
          <p:cNvSpPr>
            <a:spLocks noChangeArrowheads="1"/>
          </p:cNvSpPr>
          <p:nvPr/>
        </p:nvSpPr>
        <p:spPr bwMode="gray">
          <a:xfrm rot="7005675">
            <a:off x="2340861" y="4191925"/>
            <a:ext cx="343091" cy="1008062"/>
          </a:xfrm>
          <a:prstGeom prst="upArrow">
            <a:avLst>
              <a:gd name="adj1" fmla="val 78306"/>
              <a:gd name="adj2" fmla="val 84339"/>
            </a:avLst>
          </a:prstGeom>
          <a:solidFill>
            <a:srgbClr val="FF0066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9278" name="AutoShape 46"/>
          <p:cNvSpPr>
            <a:spLocks noChangeArrowheads="1"/>
          </p:cNvSpPr>
          <p:nvPr/>
        </p:nvSpPr>
        <p:spPr bwMode="gray">
          <a:xfrm rot="4742785">
            <a:off x="6081122" y="1892659"/>
            <a:ext cx="304800" cy="1152525"/>
          </a:xfrm>
          <a:prstGeom prst="upArrow">
            <a:avLst>
              <a:gd name="adj1" fmla="val 78306"/>
              <a:gd name="adj2" fmla="val 96426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9279" name="AutoShape 47"/>
          <p:cNvSpPr>
            <a:spLocks noChangeArrowheads="1"/>
          </p:cNvSpPr>
          <p:nvPr/>
        </p:nvSpPr>
        <p:spPr bwMode="gray">
          <a:xfrm rot="6451591">
            <a:off x="5963466" y="5127840"/>
            <a:ext cx="304800" cy="1223963"/>
          </a:xfrm>
          <a:prstGeom prst="upArrow">
            <a:avLst>
              <a:gd name="adj1" fmla="val 78306"/>
              <a:gd name="adj2" fmla="val 102403"/>
            </a:avLst>
          </a:prstGeom>
          <a:solidFill>
            <a:srgbClr val="00B050"/>
          </a:solidFill>
          <a:ln w="9525">
            <a:noFill/>
            <a:miter lim="800000"/>
          </a:ln>
        </p:spPr>
        <p:txBody>
          <a:bodyPr rot="10800000" vert="eaVert" wrap="none" anchor="ctr"/>
          <a:lstStyle/>
          <a:p>
            <a:pPr algn="ctr"/>
            <a:endParaRPr lang="en-US" sz="2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FF0066"/>
                </a:solidFill>
              </a:rPr>
              <a:t>Sự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 err="1">
                <a:solidFill>
                  <a:srgbClr val="FF0066"/>
                </a:solidFill>
              </a:rPr>
              <a:t>kiện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 err="1">
                <a:solidFill>
                  <a:srgbClr val="FF0066"/>
                </a:solidFill>
              </a:rPr>
              <a:t>pháp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 err="1">
                <a:solidFill>
                  <a:srgbClr val="FF0066"/>
                </a:solidFill>
              </a:rPr>
              <a:t>lý</a:t>
            </a:r>
            <a:endParaRPr lang="en-US" sz="4400" b="1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04925" y="228600"/>
            <a:ext cx="738822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eaLnBrk="1" hangingPunct="1">
              <a:lnSpc>
                <a:spcPct val="15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l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cán bộ công chức nh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nước, 25 tuổi, đẹp trai, không mắc bệnh tâm thần. Vì cần tiền để mua qu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Noel cho người yêu đã nảy sinh ý định cướp t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sản. Tối ng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 23/12/2012, nhận thấy anh B mất cảnh giác, để chiếc Wave ở vỉa hè trước quán bún bò, A đã nhanh chóng bẻ khóa v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phóng vút đi dưới ánh mắt ngỡ ng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 của anh B v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mọi người. Đang hoan hỉ vì cướp được t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sản, tuy nhiên, chiếc xe Wave bất ngờ nổ lốp, A ngã lăn ra đường v</a:t>
            </a:r>
            <a:r>
              <a:rPr lang="en-US" altLang="en-US" sz="28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bị người dân tri hô bắt giữ.</a:t>
            </a:r>
            <a:endParaRPr lang="en-US" sz="2800"/>
          </a:p>
        </p:txBody>
      </p:sp>
    </p:spTree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43000" y="152400"/>
            <a:ext cx="7653020" cy="6692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5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 người dùng súng bắn đạn hơi v</a:t>
            </a:r>
            <a:r>
              <a:rPr lang="pt-BR" altLang="en-US" sz="26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rừng săn thú. Phát hiện thấy một nhân viên kiểm lâm đang bị 1 con lợn rừng hung dữ tấn công, xét thấy tình huống nguy hiểm sẽ xảy ra với nhân viên kiểm lâm, người n</a:t>
            </a:r>
            <a:r>
              <a:rPr lang="pt-BR" altLang="en-US" sz="26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 đã giương súng bắn lợn rừng. Hậu quả l</a:t>
            </a:r>
            <a:r>
              <a:rPr lang="pt-BR" altLang="en-US" sz="26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nhân viên kiểm lâm bị tử vong. </a:t>
            </a:r>
            <a:endParaRPr lang="pt-BR" altLang="en-US"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Một người thợ sửa xe gian manh đã cố tình sửa phanh xe cho một ông khách một cách gian dối, cẩu thả; với mục đích l</a:t>
            </a:r>
            <a:r>
              <a:rPr lang="pt-BR" altLang="en-US" sz="26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để người khách n</a:t>
            </a:r>
            <a:r>
              <a:rPr lang="pt-BR" altLang="en-US" sz="26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 còn tiếp tục quay lại tiệm anh ta để sửa xe. Do phanh xe không an to</a:t>
            </a:r>
            <a:r>
              <a:rPr lang="pt-BR" altLang="en-US" sz="26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pt-BR" alt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nên sau đó chiếc xe đã lao xuống dốc gây chết người.</a:t>
            </a:r>
            <a:endParaRPr lang="en-US" sz="2600"/>
          </a:p>
        </p:txBody>
      </p:sp>
    </p:spTree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5.3.</a:t>
            </a:r>
            <a:r>
              <a:rPr lang="vi-VN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Trách nhiệm pháp lý</a:t>
            </a:r>
            <a:r>
              <a:rPr lang="vi-VN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000" b="1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033" name="Rectangle 3"/>
          <p:cNvSpPr>
            <a:spLocks noGrp="1"/>
          </p:cNvSpPr>
          <p:nvPr>
            <p:ph sz="quarter" idx="4294967295"/>
          </p:nvPr>
        </p:nvSpPr>
        <p:spPr>
          <a:xfrm>
            <a:off x="228600" y="1371600"/>
            <a:ext cx="8534400" cy="452596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TNPL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" y="3810000"/>
            <a:ext cx="2438400" cy="12192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</a:t>
            </a:r>
            <a:r>
              <a:rPr lang="en-US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32004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95800" y="2819400"/>
            <a:ext cx="3733800" cy="9144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VPPL </a:t>
            </a:r>
            <a:endParaRPr 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4876800"/>
            <a:ext cx="3962400" cy="1219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TNPL</a:t>
            </a:r>
            <a:endParaRPr lang="en-US" sz="3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95600" y="4648200"/>
            <a:ext cx="1524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19200" y="533400"/>
            <a:ext cx="7334250" cy="4966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3200" b="1" dirty="0" err="1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Trách</a:t>
            </a:r>
            <a:r>
              <a:rPr lang="en-US" altLang="en-US" sz="3200" b="1" dirty="0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b="1" dirty="0" err="1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nhiệm</a:t>
            </a:r>
            <a:r>
              <a:rPr lang="en-US" altLang="en-US" sz="3200" b="1" dirty="0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b="1" dirty="0" err="1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pháp</a:t>
            </a:r>
            <a:r>
              <a:rPr lang="en-US" altLang="en-US" sz="3200" b="1" dirty="0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b="1" dirty="0" err="1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lý</a:t>
            </a:r>
            <a:r>
              <a:rPr lang="en-US" altLang="en-US" sz="3200" b="1" dirty="0">
                <a:solidFill>
                  <a:srgbClr val="FFB014"/>
                </a:solidFill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endParaRPr lang="en-US" altLang="en-US" sz="3200" b="1" dirty="0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Là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hậu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quả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bất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lợi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do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có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hành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vi VPPL 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Thể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hiện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việc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CQNN (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người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có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chức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vụ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)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có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thẩm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quyền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Áp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dụng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đối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với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người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đã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có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lỗi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trong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việc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VPPL </a:t>
            </a:r>
            <a:endParaRPr lang="en-US" altLang="en-US" sz="32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v"/>
            </a:pP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Một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hoặc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nhiều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biện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pháp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cưỡng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chế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(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chế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tài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xử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lý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)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của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nhà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nước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do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ngành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luật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tương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ứng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quy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200" dirty="0" err="1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định</a:t>
            </a:r>
            <a:r>
              <a:rPr lang="en-US" altLang="en-US" sz="3200" dirty="0"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.</a:t>
            </a:r>
            <a:endParaRPr lang="en-US" sz="3200"/>
          </a:p>
        </p:txBody>
      </p:sp>
    </p:spTree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 idx="4294967295"/>
          </p:nvPr>
        </p:nvSpPr>
        <p:spPr>
          <a:xfrm>
            <a:off x="1143000" y="188913"/>
            <a:ext cx="8001000" cy="877887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5.3.</a:t>
            </a:r>
            <a:r>
              <a:rPr lang="vi-VN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Trách nhiệm pháp lý</a:t>
            </a:r>
            <a:r>
              <a:rPr lang="vi-VN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4000" b="1" dirty="0" smtClean="0">
                <a:solidFill>
                  <a:schemeClr val="tx1"/>
                </a:solidFill>
              </a:rPr>
            </a:br>
            <a:endParaRPr lang="vi-VN" sz="3300" b="1" dirty="0" smtClean="0">
              <a:solidFill>
                <a:schemeClr val="tx1"/>
              </a:solidFill>
            </a:endParaRPr>
          </a:p>
        </p:txBody>
      </p:sp>
      <p:sp>
        <p:nvSpPr>
          <p:cNvPr id="173057" name="Rectangle 3"/>
          <p:cNvSpPr>
            <a:spLocks noGrp="1"/>
          </p:cNvSpPr>
          <p:nvPr>
            <p:ph sz="quarter" idx="4294967295"/>
          </p:nvPr>
        </p:nvSpPr>
        <p:spPr>
          <a:xfrm>
            <a:off x="914400" y="1196975"/>
            <a:ext cx="8229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TNPL</a:t>
            </a:r>
            <a:endParaRPr lang="en-US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12" name="AutoShape 4"/>
          <p:cNvSpPr>
            <a:spLocks noChangeArrowheads="1"/>
          </p:cNvSpPr>
          <p:nvPr/>
        </p:nvSpPr>
        <p:spPr bwMode="gray">
          <a:xfrm>
            <a:off x="381000" y="2349500"/>
            <a:ext cx="1095375" cy="3600450"/>
          </a:xfrm>
          <a:prstGeom prst="roundRect">
            <a:avLst>
              <a:gd name="adj" fmla="val 16667"/>
            </a:avLst>
          </a:prstGeom>
          <a:solidFill>
            <a:schemeClr val="accent1">
              <a:lumMod val="50000"/>
            </a:schemeClr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b="1" dirty="0">
                <a:solidFill>
                  <a:schemeClr val="bg1"/>
                </a:solidFill>
                <a:latin typeface="Tahoma" panose="020B0604030504040204" pitchFamily="34" charset="0"/>
              </a:rPr>
              <a:t>Các 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b="1" dirty="0">
                <a:solidFill>
                  <a:schemeClr val="bg1"/>
                </a:solidFill>
                <a:latin typeface="Tahoma" panose="020B0604030504040204" pitchFamily="34" charset="0"/>
              </a:rPr>
              <a:t>loại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b="1" dirty="0">
                <a:solidFill>
                  <a:schemeClr val="bg1"/>
                </a:solidFill>
                <a:latin typeface="Tahoma" panose="020B0604030504040204" pitchFamily="34" charset="0"/>
              </a:rPr>
              <a:t>trách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b="1" dirty="0">
                <a:solidFill>
                  <a:schemeClr val="bg1"/>
                </a:solidFill>
                <a:latin typeface="Tahoma" panose="020B0604030504040204" pitchFamily="34" charset="0"/>
              </a:rPr>
              <a:t>nhiệm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b="1" dirty="0">
                <a:solidFill>
                  <a:schemeClr val="bg1"/>
                </a:solidFill>
                <a:latin typeface="Tahoma" panose="020B0604030504040204" pitchFamily="34" charset="0"/>
              </a:rPr>
              <a:t>pháp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400" b="1" dirty="0">
                <a:solidFill>
                  <a:schemeClr val="bg1"/>
                </a:solidFill>
                <a:latin typeface="Tahoma" panose="020B0604030504040204" pitchFamily="34" charset="0"/>
              </a:rPr>
              <a:t>lý</a:t>
            </a:r>
            <a:endParaRPr lang="vi-VN" sz="2400" b="1" dirty="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196613" name="AutoShape 5"/>
          <p:cNvSpPr>
            <a:spLocks noChangeArrowheads="1"/>
          </p:cNvSpPr>
          <p:nvPr/>
        </p:nvSpPr>
        <p:spPr bwMode="gray">
          <a:xfrm rot="5400000">
            <a:off x="3203575" y="3213100"/>
            <a:ext cx="576263" cy="2881313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VPPL hành chính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14" name="AutoShape 6"/>
          <p:cNvSpPr>
            <a:spLocks noChangeArrowheads="1"/>
          </p:cNvSpPr>
          <p:nvPr/>
        </p:nvSpPr>
        <p:spPr bwMode="gray">
          <a:xfrm rot="5400000">
            <a:off x="3203576" y="2132012"/>
            <a:ext cx="576262" cy="2881313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VPPL dân sự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15" name="AutoShape 7"/>
          <p:cNvSpPr>
            <a:spLocks noChangeArrowheads="1"/>
          </p:cNvSpPr>
          <p:nvPr/>
        </p:nvSpPr>
        <p:spPr bwMode="gray">
          <a:xfrm rot="5400000">
            <a:off x="3203575" y="1123950"/>
            <a:ext cx="576263" cy="2881313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VPPL hình sự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gray">
          <a:xfrm rot="5400000">
            <a:off x="6931025" y="4117975"/>
            <a:ext cx="576262" cy="3313112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Tahoma" panose="020B0604030504040204" pitchFamily="34" charset="0"/>
              </a:rPr>
              <a:t>Trách</a:t>
            </a:r>
            <a:r>
              <a:rPr lang="en-US" sz="2400" b="1" dirty="0">
                <a:latin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</a:rPr>
              <a:t>nhiệm</a:t>
            </a:r>
            <a:r>
              <a:rPr lang="en-US" sz="2400" b="1" dirty="0">
                <a:latin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</a:rPr>
              <a:t>kỷ</a:t>
            </a:r>
            <a:r>
              <a:rPr lang="en-US" sz="2400" b="1" dirty="0">
                <a:latin typeface="Tahoma" panose="020B0604030504040204" pitchFamily="34" charset="0"/>
              </a:rPr>
              <a:t> </a:t>
            </a:r>
            <a:r>
              <a:rPr lang="en-US" sz="2400" b="1" dirty="0" err="1">
                <a:latin typeface="Tahoma" panose="020B0604030504040204" pitchFamily="34" charset="0"/>
              </a:rPr>
              <a:t>luật</a:t>
            </a:r>
            <a:endParaRPr lang="vi-VN" sz="2400" b="1" dirty="0">
              <a:latin typeface="Tahoma" panose="020B0604030504040204" pitchFamily="34" charset="0"/>
            </a:endParaRPr>
          </a:p>
        </p:txBody>
      </p:sp>
      <p:sp>
        <p:nvSpPr>
          <p:cNvPr id="173068" name="Line 13"/>
          <p:cNvSpPr>
            <a:spLocks noChangeShapeType="1"/>
          </p:cNvSpPr>
          <p:nvPr/>
        </p:nvSpPr>
        <p:spPr bwMode="auto">
          <a:xfrm flipV="1">
            <a:off x="1547813" y="2492375"/>
            <a:ext cx="431800" cy="1081088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3069" name="Line 14"/>
          <p:cNvSpPr>
            <a:spLocks noChangeShapeType="1"/>
          </p:cNvSpPr>
          <p:nvPr/>
        </p:nvSpPr>
        <p:spPr bwMode="auto">
          <a:xfrm>
            <a:off x="1619250" y="4437063"/>
            <a:ext cx="360363" cy="129540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3070" name="Line 15"/>
          <p:cNvSpPr>
            <a:spLocks noChangeShapeType="1"/>
          </p:cNvSpPr>
          <p:nvPr/>
        </p:nvSpPr>
        <p:spPr bwMode="auto">
          <a:xfrm flipV="1">
            <a:off x="1619250" y="3573463"/>
            <a:ext cx="360363" cy="360362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3071" name="Line 16"/>
          <p:cNvSpPr>
            <a:spLocks noChangeShapeType="1"/>
          </p:cNvSpPr>
          <p:nvPr/>
        </p:nvSpPr>
        <p:spPr bwMode="auto">
          <a:xfrm>
            <a:off x="1619250" y="4076700"/>
            <a:ext cx="360363" cy="504825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73073" name="Line 18"/>
          <p:cNvSpPr>
            <a:spLocks noChangeShapeType="1"/>
          </p:cNvSpPr>
          <p:nvPr/>
        </p:nvSpPr>
        <p:spPr bwMode="auto">
          <a:xfrm flipV="1">
            <a:off x="5029200" y="3657600"/>
            <a:ext cx="431800" cy="0"/>
          </a:xfrm>
          <a:prstGeom prst="line">
            <a:avLst/>
          </a:prstGeom>
          <a:noFill/>
          <a:ln w="73025">
            <a:solidFill>
              <a:srgbClr val="00B05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074" name="Line 19"/>
          <p:cNvSpPr>
            <a:spLocks noChangeShapeType="1"/>
          </p:cNvSpPr>
          <p:nvPr/>
        </p:nvSpPr>
        <p:spPr bwMode="auto">
          <a:xfrm flipV="1">
            <a:off x="5029200" y="4724400"/>
            <a:ext cx="431800" cy="0"/>
          </a:xfrm>
          <a:prstGeom prst="line">
            <a:avLst/>
          </a:prstGeom>
          <a:noFill/>
          <a:ln w="73025">
            <a:solidFill>
              <a:srgbClr val="00B0F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3075" name="Line 20"/>
          <p:cNvSpPr>
            <a:spLocks noChangeShapeType="1"/>
          </p:cNvSpPr>
          <p:nvPr/>
        </p:nvSpPr>
        <p:spPr bwMode="auto">
          <a:xfrm>
            <a:off x="5029200" y="5791200"/>
            <a:ext cx="479425" cy="22225"/>
          </a:xfrm>
          <a:prstGeom prst="line">
            <a:avLst/>
          </a:prstGeom>
          <a:noFill/>
          <a:ln w="73025">
            <a:solidFill>
              <a:srgbClr val="FFFF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gray">
          <a:xfrm rot="5400000">
            <a:off x="3224212" y="4257675"/>
            <a:ext cx="576262" cy="28813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 kỷ luật NN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9"/>
          <p:cNvSpPr>
            <a:spLocks noChangeArrowheads="1"/>
          </p:cNvSpPr>
          <p:nvPr/>
        </p:nvSpPr>
        <p:spPr bwMode="gray">
          <a:xfrm rot="5400000">
            <a:off x="6842124" y="981076"/>
            <a:ext cx="576263" cy="3240087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10"/>
          <p:cNvSpPr>
            <a:spLocks noChangeArrowheads="1"/>
          </p:cNvSpPr>
          <p:nvPr/>
        </p:nvSpPr>
        <p:spPr bwMode="gray">
          <a:xfrm rot="5400000">
            <a:off x="6878637" y="1952626"/>
            <a:ext cx="576262" cy="33131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gray">
          <a:xfrm rot="5400000">
            <a:off x="7000874" y="2911478"/>
            <a:ext cx="576263" cy="3557588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rot="10800000" vert="eaVert"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vi-V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4978400" y="2590800"/>
            <a:ext cx="431800" cy="0"/>
          </a:xfrm>
          <a:prstGeom prst="line">
            <a:avLst/>
          </a:prstGeom>
          <a:noFill/>
          <a:ln w="73025">
            <a:solidFill>
              <a:schemeClr val="accent4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5.1. </a:t>
            </a:r>
            <a:r>
              <a:rPr lang="en-US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endParaRPr lang="vi-VN" sz="3600" b="1" dirty="0" smtClean="0">
              <a:solidFill>
                <a:schemeClr val="tx1"/>
              </a:solidFill>
            </a:endParaRPr>
          </a:p>
        </p:txBody>
      </p:sp>
      <p:sp>
        <p:nvSpPr>
          <p:cNvPr id="143361" name="Rectangle 3"/>
          <p:cNvSpPr>
            <a:spLocks noGrp="1"/>
          </p:cNvSpPr>
          <p:nvPr>
            <p:ph sz="quarter" idx="4294967295"/>
          </p:nvPr>
        </p:nvSpPr>
        <p:spPr>
          <a:xfrm>
            <a:off x="990600" y="1371600"/>
            <a:ext cx="8153400" cy="47545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vi-VN" sz="32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sz="3200" b="1" dirty="0" smtClean="0"/>
              <a:t>	</a:t>
            </a: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 Là hành vi hợp pháp</a:t>
            </a:r>
            <a:endParaRPr lang="vi-VN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 Là hoạt động có mục đích</a:t>
            </a:r>
            <a:endParaRPr lang="vi-VN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 Do chủ thể pháp luật thực hiện</a:t>
            </a:r>
            <a:endParaRPr lang="vi-VN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vi-V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- Mục đích nhằm hiện thực hóa các quy định của pháp luật.</a:t>
            </a:r>
            <a:endParaRPr lang="vi-VN" sz="36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14400"/>
          </a:xfr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5.1. </a:t>
            </a:r>
            <a:r>
              <a:rPr lang="en-US" sz="4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endParaRPr lang="vi-VN" sz="3300" b="1" dirty="0" smtClean="0">
              <a:solidFill>
                <a:schemeClr val="tx1"/>
              </a:solidFill>
            </a:endParaRPr>
          </a:p>
        </p:txBody>
      </p:sp>
      <p:sp>
        <p:nvSpPr>
          <p:cNvPr id="145409" name="Rectangle 3"/>
          <p:cNvSpPr>
            <a:spLocks noGrp="1"/>
          </p:cNvSpPr>
          <p:nvPr>
            <p:ph sz="quarter" idx="4294967295"/>
          </p:nvPr>
        </p:nvSpPr>
        <p:spPr>
          <a:xfrm>
            <a:off x="1063625" y="1143000"/>
            <a:ext cx="8080375" cy="49831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5.1.3.</a:t>
            </a:r>
            <a:r>
              <a:rPr lang="vi-VN" sz="28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hình thức thực hiện pháp luật</a:t>
            </a:r>
            <a:endParaRPr lang="vi-VN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413" name="Rectangle 14"/>
          <p:cNvSpPr>
            <a:spLocks noChangeArrowheads="1"/>
          </p:cNvSpPr>
          <p:nvPr/>
        </p:nvSpPr>
        <p:spPr bwMode="gray">
          <a:xfrm rot="-7829975">
            <a:off x="5195888" y="4244975"/>
            <a:ext cx="960438" cy="19208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45414" name="Rectangle 15"/>
          <p:cNvSpPr>
            <a:spLocks noChangeArrowheads="1"/>
          </p:cNvSpPr>
          <p:nvPr/>
        </p:nvSpPr>
        <p:spPr bwMode="gray">
          <a:xfrm rot="-743917">
            <a:off x="3131003" y="4297374"/>
            <a:ext cx="1009650" cy="17303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45427" name="Rectangle 17"/>
          <p:cNvSpPr>
            <a:spLocks noChangeArrowheads="1"/>
          </p:cNvSpPr>
          <p:nvPr/>
        </p:nvSpPr>
        <p:spPr bwMode="gray">
          <a:xfrm rot="20538172">
            <a:off x="5362030" y="2967178"/>
            <a:ext cx="616896" cy="22088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45430" name="Oval 19"/>
          <p:cNvSpPr>
            <a:spLocks noChangeArrowheads="1"/>
          </p:cNvSpPr>
          <p:nvPr/>
        </p:nvSpPr>
        <p:spPr bwMode="gray">
          <a:xfrm>
            <a:off x="3962400" y="2933630"/>
            <a:ext cx="1796902" cy="1814583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59765" name="Text Box 21"/>
          <p:cNvSpPr txBox="1">
            <a:spLocks noChangeArrowheads="1"/>
          </p:cNvSpPr>
          <p:nvPr/>
        </p:nvSpPr>
        <p:spPr bwMode="gray">
          <a:xfrm>
            <a:off x="4267200" y="3581954"/>
            <a:ext cx="1132367" cy="46179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THPL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59775" name="Text Box 31"/>
          <p:cNvSpPr txBox="1">
            <a:spLocks noChangeArrowheads="1"/>
          </p:cNvSpPr>
          <p:nvPr/>
        </p:nvSpPr>
        <p:spPr bwMode="gray">
          <a:xfrm>
            <a:off x="1524000" y="1981200"/>
            <a:ext cx="2362200" cy="107721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Sử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dụng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pháp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luật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45418" name="Rectangle 32"/>
          <p:cNvSpPr>
            <a:spLocks noChangeArrowheads="1"/>
          </p:cNvSpPr>
          <p:nvPr/>
        </p:nvSpPr>
        <p:spPr bwMode="gray">
          <a:xfrm rot="-8280737">
            <a:off x="3733800" y="3124200"/>
            <a:ext cx="522288" cy="20796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algn="ctr">
            <a:noFill/>
            <a:miter lim="800000"/>
          </a:ln>
        </p:spPr>
        <p:txBody>
          <a:bodyPr rot="10800000" wrap="none" anchor="ctr"/>
          <a:lstStyle/>
          <a:p>
            <a:endParaRPr lang="en-US">
              <a:solidFill>
                <a:schemeClr val="bg1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gray">
          <a:xfrm>
            <a:off x="838200" y="4038600"/>
            <a:ext cx="2362200" cy="107721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Tuân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thủ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pháp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luật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gray">
          <a:xfrm>
            <a:off x="5943600" y="2362200"/>
            <a:ext cx="2362200" cy="107721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Áp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dụng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pháp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luật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gray">
          <a:xfrm>
            <a:off x="5943600" y="4343400"/>
            <a:ext cx="2362200" cy="1077218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Thi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hành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pháp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luật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  <p:bldP spid="145414" grpId="0" animBg="1"/>
      <p:bldP spid="145427" grpId="0" animBg="1"/>
      <p:bldP spid="159775" grpId="0" animBg="1"/>
      <p:bldP spid="145418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graphicFrame>
        <p:nvGraphicFramePr>
          <p:cNvPr id="8" name="SmartArt Placeholder 4"/>
          <p:cNvGraphicFramePr/>
          <p:nvPr/>
        </p:nvGraphicFramePr>
        <p:xfrm>
          <a:off x="438785" y="1358265"/>
          <a:ext cx="8266430" cy="492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42035" y="1028700"/>
            <a:ext cx="771207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vi-VN" altLang="en-US" sz="3000">
                <a:sym typeface="+mn-ea"/>
              </a:rPr>
              <a:t>1. Không được sử dụng chất kích thích, không lái xe trong tình trạng say xỉn (tuân thủ PL)</a:t>
            </a:r>
            <a:endParaRPr lang="vi-VN" altLang="en-US" sz="3000"/>
          </a:p>
          <a:p>
            <a:pPr algn="just"/>
            <a:r>
              <a:rPr lang="vi-VN" altLang="en-US" sz="3000">
                <a:sym typeface="+mn-ea"/>
              </a:rPr>
              <a:t>2. Thực hiện nghĩa vụ quân sự, đóng thuế (thi hành PL)</a:t>
            </a:r>
            <a:endParaRPr lang="vi-VN" altLang="en-US" sz="3000"/>
          </a:p>
          <a:p>
            <a:pPr algn="just"/>
            <a:r>
              <a:rPr lang="vi-VN" altLang="en-US" sz="3000">
                <a:sym typeface="+mn-ea"/>
              </a:rPr>
              <a:t>3. Cơ quan đăng ký doanh nghiệp cấp giấy chứng nhận kinh doanh cho các doanh nghiệp đủ điều kiện (Áp dụng PL)</a:t>
            </a:r>
            <a:endParaRPr lang="vi-VN" altLang="en-US" sz="3000"/>
          </a:p>
          <a:p>
            <a:pPr algn="just"/>
            <a:r>
              <a:rPr lang="vi-VN" altLang="en-US" sz="3000">
                <a:sym typeface="+mn-ea"/>
              </a:rPr>
              <a:t>4. Pháp luật cho phép người dân đảm bảo quyền nhân thân, danh dự (sử dụng PL)</a:t>
            </a:r>
            <a:endParaRPr lang="en-US" sz="3000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60625" y="624205"/>
            <a:ext cx="6683375" cy="855980"/>
          </a:xfrm>
        </p:spPr>
        <p:txBody>
          <a:bodyPr>
            <a:normAutofit fontScale="90000"/>
          </a:bodyPr>
          <a:p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Xác định vi phạm pháp luật?</a:t>
            </a:r>
            <a:b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59510" y="1480185"/>
            <a:ext cx="7223125" cy="5092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ct val="15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VÍ DỤ 1:  Anh A v</a:t>
            </a:r>
            <a:r>
              <a:rPr sz="25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anh B l</a:t>
            </a:r>
            <a:r>
              <a:rPr sz="25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</a:t>
            </a:r>
            <a:r>
              <a:rPr sz="25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 xóm có xích mích với nhau, Anh A rất tức giận v</a:t>
            </a:r>
            <a:r>
              <a:rPr sz="25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có ý định sẽ đốt nh</a:t>
            </a:r>
            <a:r>
              <a:rPr sz="25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anh B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VÍ DỤ 2: Anh C v</a:t>
            </a:r>
            <a:r>
              <a:rPr sz="25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chị D yêu nhau được 5 năm. Chị D dù sắp cưới anh C tuy nhiên lại có quan hệ qua lại với rất nhiều người đ</a:t>
            </a:r>
            <a:r>
              <a:rPr sz="250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ông khác.</a:t>
            </a:r>
            <a:endParaRPr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</a:pPr>
            <a:r>
              <a:rPr sz="25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VÍ DỤ 3: Anh E thấy chị F đang sắp chết đuối dù biết bơi nhưng lại không cứu. Cuối cùng chị F bị chết đuối.</a:t>
            </a:r>
            <a:endParaRPr sz="25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500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723900" indent="-723900"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5.2. VI PHẠM PHÁP LUẬT </a:t>
            </a:r>
            <a:br>
              <a:rPr lang="en-US" sz="40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3200" b="1" dirty="0" smtClean="0">
              <a:solidFill>
                <a:schemeClr val="tx1"/>
              </a:solidFill>
            </a:endParaRPr>
          </a:p>
        </p:txBody>
      </p:sp>
      <p:sp>
        <p:nvSpPr>
          <p:cNvPr id="158721" name="Rectangle 3"/>
          <p:cNvSpPr>
            <a:spLocks noGrp="1"/>
          </p:cNvSpPr>
          <p:nvPr>
            <p:ph sz="quarter" idx="4294967295"/>
          </p:nvPr>
        </p:nvSpPr>
        <p:spPr>
          <a:xfrm>
            <a:off x="914400" y="1196975"/>
            <a:ext cx="82296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vi-VN" sz="2500" smtClean="0"/>
              <a:t>		</a:t>
            </a:r>
            <a:endParaRPr lang="vi-VN" sz="25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vi-VN" sz="250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vi-VN" sz="2500" smtClean="0"/>
          </a:p>
        </p:txBody>
      </p:sp>
      <p:pic>
        <p:nvPicPr>
          <p:cNvPr id="158723" name="Picture 4" descr="image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00563" y="1700213"/>
            <a:ext cx="42481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8724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3671887" cy="2227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vi-VN" sz="2800" b="1" dirty="0">
                <a:latin typeface="Times New Roman" panose="02020603050405020304" pitchFamily="18" charset="0"/>
              </a:rPr>
              <a:t>Tình huống : Lái xe taxi vượt đèn đỏ và khi bị CSGT tuýt còi đã đâm thẳng và hất CSGT lên nóc xe?</a:t>
            </a:r>
            <a:endParaRPr lang="vi-V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8001000" cy="7620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marL="723900" indent="-723900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5.2. VI PHẠM PHÁP LUẬT </a:t>
            </a:r>
            <a:br>
              <a:rPr lang="vi-VN" sz="3200" b="1" dirty="0" smtClean="0">
                <a:solidFill>
                  <a:schemeClr val="tx1"/>
                </a:solidFill>
              </a:rPr>
            </a:br>
            <a:endParaRPr lang="vi-VN" sz="3200" b="1" dirty="0" smtClean="0">
              <a:solidFill>
                <a:schemeClr val="tx1"/>
              </a:solidFill>
            </a:endParaRPr>
          </a:p>
        </p:txBody>
      </p:sp>
      <p:grpSp>
        <p:nvGrpSpPr>
          <p:cNvPr id="159747" name="Group 4"/>
          <p:cNvGrpSpPr/>
          <p:nvPr/>
        </p:nvGrpSpPr>
        <p:grpSpPr bwMode="auto">
          <a:xfrm>
            <a:off x="1009333" y="4017645"/>
            <a:ext cx="7704137" cy="1008063"/>
            <a:chOff x="1209" y="2280"/>
            <a:chExt cx="3360" cy="333"/>
          </a:xfrm>
        </p:grpSpPr>
        <p:sp>
          <p:nvSpPr>
            <p:cNvPr id="159792" name="AutoShape 5"/>
            <p:cNvSpPr>
              <a:spLocks noChangeArrowheads="1"/>
            </p:cNvSpPr>
            <p:nvPr/>
          </p:nvSpPr>
          <p:spPr bwMode="gray">
            <a:xfrm>
              <a:off x="1209" y="2280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8BE67"/>
                </a:gs>
                <a:gs pos="100000">
                  <a:srgbClr val="BCE7C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93" name="AutoShape 6"/>
            <p:cNvSpPr>
              <a:spLocks noChangeArrowheads="1"/>
            </p:cNvSpPr>
            <p:nvPr/>
          </p:nvSpPr>
          <p:spPr bwMode="gray">
            <a:xfrm>
              <a:off x="1238" y="2517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FE9AA"/>
                </a:gs>
                <a:gs pos="100000">
                  <a:srgbClr val="D6F6DB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94" name="AutoShape 7"/>
            <p:cNvSpPr>
              <a:spLocks noChangeArrowheads="1"/>
            </p:cNvSpPr>
            <p:nvPr/>
          </p:nvSpPr>
          <p:spPr bwMode="gray">
            <a:xfrm>
              <a:off x="1238" y="2287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4EDD1"/>
                </a:gs>
                <a:gs pos="100000">
                  <a:srgbClr val="4DC9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95" name="Text Box 8"/>
            <p:cNvSpPr txBox="1">
              <a:spLocks noChangeArrowheads="1"/>
            </p:cNvSpPr>
            <p:nvPr/>
          </p:nvSpPr>
          <p:spPr bwMode="gray">
            <a:xfrm>
              <a:off x="1785" y="2318"/>
              <a:ext cx="2016" cy="1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20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grpSp>
          <p:nvGrpSpPr>
            <p:cNvPr id="159796" name="Group 9"/>
            <p:cNvGrpSpPr/>
            <p:nvPr/>
          </p:nvGrpSpPr>
          <p:grpSpPr bwMode="auto">
            <a:xfrm>
              <a:off x="1449" y="2280"/>
              <a:ext cx="336" cy="333"/>
              <a:chOff x="1289" y="582"/>
              <a:chExt cx="668" cy="668"/>
            </a:xfrm>
          </p:grpSpPr>
          <p:sp>
            <p:nvSpPr>
              <p:cNvPr id="159798" name="Oval 1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99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800" name="Oval 1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801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802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59797" name="Text Box 15"/>
            <p:cNvSpPr txBox="1">
              <a:spLocks noChangeArrowheads="1"/>
            </p:cNvSpPr>
            <p:nvPr/>
          </p:nvSpPr>
          <p:spPr bwMode="gray">
            <a:xfrm>
              <a:off x="1497" y="2288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</p:grpSp>
      <p:grpSp>
        <p:nvGrpSpPr>
          <p:cNvPr id="159748" name="Group 16"/>
          <p:cNvGrpSpPr/>
          <p:nvPr/>
        </p:nvGrpSpPr>
        <p:grpSpPr bwMode="auto">
          <a:xfrm>
            <a:off x="913448" y="1707198"/>
            <a:ext cx="7704137" cy="1008062"/>
            <a:chOff x="1200" y="1800"/>
            <a:chExt cx="3360" cy="333"/>
          </a:xfrm>
        </p:grpSpPr>
        <p:grpSp>
          <p:nvGrpSpPr>
            <p:cNvPr id="159774" name="Group 17"/>
            <p:cNvGrpSpPr/>
            <p:nvPr/>
          </p:nvGrpSpPr>
          <p:grpSpPr bwMode="auto">
            <a:xfrm>
              <a:off x="1440" y="1800"/>
              <a:ext cx="336" cy="333"/>
              <a:chOff x="1289" y="582"/>
              <a:chExt cx="668" cy="668"/>
            </a:xfrm>
          </p:grpSpPr>
          <p:sp>
            <p:nvSpPr>
              <p:cNvPr id="159787" name="Oval 1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88" name="Oval 1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89" name="Oval 2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90" name="Oval 2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91" name="Oval 2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59775" name="Text Box 23"/>
            <p:cNvSpPr txBox="1">
              <a:spLocks noChangeArrowheads="1"/>
            </p:cNvSpPr>
            <p:nvPr/>
          </p:nvSpPr>
          <p:spPr bwMode="gray">
            <a:xfrm>
              <a:off x="1488" y="1808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000000"/>
                  </a:solidFill>
                  <a:latin typeface="Lucida Sans Unicode" panose="020B0602030504020204" pitchFamily="34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159776" name="AutoShape 24"/>
            <p:cNvSpPr>
              <a:spLocks noChangeArrowheads="1"/>
            </p:cNvSpPr>
            <p:nvPr/>
          </p:nvSpPr>
          <p:spPr bwMode="gray">
            <a:xfrm>
              <a:off x="1200" y="1808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35E23"/>
                </a:gs>
                <a:gs pos="100000">
                  <a:srgbClr val="F1B194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77" name="AutoShape 25"/>
            <p:cNvSpPr>
              <a:spLocks noChangeArrowheads="1"/>
            </p:cNvSpPr>
            <p:nvPr/>
          </p:nvSpPr>
          <p:spPr bwMode="gray">
            <a:xfrm>
              <a:off x="1229" y="204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0AB8C"/>
                </a:gs>
                <a:gs pos="100000">
                  <a:srgbClr val="F7D1C0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78" name="AutoShape 26"/>
            <p:cNvSpPr>
              <a:spLocks noChangeArrowheads="1"/>
            </p:cNvSpPr>
            <p:nvPr/>
          </p:nvSpPr>
          <p:spPr bwMode="gray">
            <a:xfrm>
              <a:off x="1229" y="181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AD2C0"/>
                </a:gs>
                <a:gs pos="100000">
                  <a:srgbClr val="F17943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79" name="Text Box 27"/>
            <p:cNvSpPr txBox="1">
              <a:spLocks noChangeArrowheads="1"/>
            </p:cNvSpPr>
            <p:nvPr/>
          </p:nvSpPr>
          <p:spPr bwMode="gray">
            <a:xfrm>
              <a:off x="1776" y="1846"/>
              <a:ext cx="2016" cy="1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20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grpSp>
          <p:nvGrpSpPr>
            <p:cNvPr id="159780" name="Group 28"/>
            <p:cNvGrpSpPr/>
            <p:nvPr/>
          </p:nvGrpSpPr>
          <p:grpSpPr bwMode="auto">
            <a:xfrm>
              <a:off x="1440" y="1800"/>
              <a:ext cx="336" cy="333"/>
              <a:chOff x="1289" y="582"/>
              <a:chExt cx="668" cy="668"/>
            </a:xfrm>
          </p:grpSpPr>
          <p:sp>
            <p:nvSpPr>
              <p:cNvPr id="159782" name="Oval 2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83" name="Oval 3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84" name="Oval 3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85" name="Oval 3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86" name="Oval 3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59781" name="Text Box 34"/>
            <p:cNvSpPr txBox="1">
              <a:spLocks noChangeArrowheads="1"/>
            </p:cNvSpPr>
            <p:nvPr/>
          </p:nvSpPr>
          <p:spPr bwMode="gray">
            <a:xfrm>
              <a:off x="1488" y="1808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</p:grpSp>
      <p:grpSp>
        <p:nvGrpSpPr>
          <p:cNvPr id="159749" name="Group 35"/>
          <p:cNvGrpSpPr/>
          <p:nvPr/>
        </p:nvGrpSpPr>
        <p:grpSpPr bwMode="auto">
          <a:xfrm>
            <a:off x="1001713" y="640398"/>
            <a:ext cx="7632700" cy="1008062"/>
            <a:chOff x="1200" y="1344"/>
            <a:chExt cx="3360" cy="333"/>
          </a:xfrm>
        </p:grpSpPr>
        <p:sp>
          <p:nvSpPr>
            <p:cNvPr id="159756" name="AutoShape 36"/>
            <p:cNvSpPr>
              <a:spLocks noChangeArrowheads="1"/>
            </p:cNvSpPr>
            <p:nvPr/>
          </p:nvSpPr>
          <p:spPr bwMode="gray">
            <a:xfrm>
              <a:off x="1200" y="1352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2DE78"/>
                </a:gs>
                <a:gs pos="100000">
                  <a:srgbClr val="FAF2CA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57" name="AutoShape 37"/>
            <p:cNvSpPr>
              <a:spLocks noChangeArrowheads="1"/>
            </p:cNvSpPr>
            <p:nvPr/>
          </p:nvSpPr>
          <p:spPr bwMode="gray">
            <a:xfrm>
              <a:off x="1229" y="1589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6B4"/>
                </a:gs>
                <a:gs pos="100000">
                  <a:srgbClr val="FDFDEA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58" name="AutoShape 38"/>
            <p:cNvSpPr>
              <a:spLocks noChangeArrowheads="1"/>
            </p:cNvSpPr>
            <p:nvPr/>
          </p:nvSpPr>
          <p:spPr bwMode="gray">
            <a:xfrm>
              <a:off x="1229" y="1359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AFADE"/>
                </a:gs>
                <a:gs pos="100000">
                  <a:srgbClr val="EDED85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9759" name="Text Box 39"/>
            <p:cNvSpPr txBox="1">
              <a:spLocks noChangeArrowheads="1"/>
            </p:cNvSpPr>
            <p:nvPr/>
          </p:nvSpPr>
          <p:spPr bwMode="gray">
            <a:xfrm>
              <a:off x="1776" y="1390"/>
              <a:ext cx="2016" cy="1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20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grpSp>
          <p:nvGrpSpPr>
            <p:cNvPr id="159760" name="Group 40"/>
            <p:cNvGrpSpPr/>
            <p:nvPr/>
          </p:nvGrpSpPr>
          <p:grpSpPr bwMode="auto">
            <a:xfrm>
              <a:off x="1440" y="1344"/>
              <a:ext cx="336" cy="333"/>
              <a:chOff x="1289" y="582"/>
              <a:chExt cx="668" cy="668"/>
            </a:xfrm>
          </p:grpSpPr>
          <p:sp>
            <p:nvSpPr>
              <p:cNvPr id="159769" name="Oval 41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70" name="Oval 42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71" name="Oval 43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72" name="Oval 44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73" name="Oval 45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59761" name="Text Box 46"/>
            <p:cNvSpPr txBox="1">
              <a:spLocks noChangeArrowheads="1"/>
            </p:cNvSpPr>
            <p:nvPr/>
          </p:nvSpPr>
          <p:spPr bwMode="gray">
            <a:xfrm>
              <a:off x="1488" y="1352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rgbClr val="000000"/>
                  </a:solidFill>
                  <a:latin typeface="Lucida Sans Unicode" panose="020B0602030504020204" pitchFamily="34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grpSp>
          <p:nvGrpSpPr>
            <p:cNvPr id="159762" name="Group 47"/>
            <p:cNvGrpSpPr/>
            <p:nvPr/>
          </p:nvGrpSpPr>
          <p:grpSpPr bwMode="auto">
            <a:xfrm>
              <a:off x="1440" y="1344"/>
              <a:ext cx="336" cy="333"/>
              <a:chOff x="1289" y="582"/>
              <a:chExt cx="668" cy="668"/>
            </a:xfrm>
          </p:grpSpPr>
          <p:sp>
            <p:nvSpPr>
              <p:cNvPr id="159764" name="Oval 4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65" name="Oval 4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66" name="Oval 5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67" name="Oval 5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59768" name="Oval 5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lstStyle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59763" name="Text Box 53"/>
            <p:cNvSpPr txBox="1">
              <a:spLocks noChangeArrowheads="1"/>
            </p:cNvSpPr>
            <p:nvPr/>
          </p:nvSpPr>
          <p:spPr bwMode="gray">
            <a:xfrm>
              <a:off x="1488" y="1352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/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</p:grpSp>
      <p:sp>
        <p:nvSpPr>
          <p:cNvPr id="159750" name="Text Box 54"/>
          <p:cNvSpPr txBox="1">
            <a:spLocks noChangeArrowheads="1"/>
          </p:cNvSpPr>
          <p:nvPr/>
        </p:nvSpPr>
        <p:spPr bwMode="auto">
          <a:xfrm>
            <a:off x="2268855" y="762000"/>
            <a:ext cx="6264275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Là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hành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vi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xác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định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của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chủ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thể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pháp</a:t>
            </a:r>
            <a:r>
              <a:rPr lang="en-US" sz="2800" b="1" dirty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luật</a:t>
            </a:r>
            <a:endParaRPr lang="vi-VN" sz="2800" b="1" dirty="0">
              <a:latin typeface="Tahoma" panose="020B0604030504040204" pitchFamily="34" charset="0"/>
            </a:endParaRPr>
          </a:p>
        </p:txBody>
      </p:sp>
      <p:sp>
        <p:nvSpPr>
          <p:cNvPr id="159751" name="Text Box 55"/>
          <p:cNvSpPr txBox="1">
            <a:spLocks noChangeArrowheads="1"/>
          </p:cNvSpPr>
          <p:nvPr/>
        </p:nvSpPr>
        <p:spPr bwMode="auto">
          <a:xfrm>
            <a:off x="2257425" y="1880443"/>
            <a:ext cx="6324600" cy="568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100" b="1" dirty="0" err="1">
                <a:latin typeface="Tahoma" panose="020B0604030504040204" pitchFamily="34" charset="0"/>
              </a:rPr>
              <a:t>Tính</a:t>
            </a:r>
            <a:r>
              <a:rPr lang="en-US" sz="3100" b="1" dirty="0">
                <a:latin typeface="Tahoma" panose="020B0604030504040204" pitchFamily="34" charset="0"/>
              </a:rPr>
              <a:t> </a:t>
            </a:r>
            <a:r>
              <a:rPr lang="en-US" sz="3100" b="1" dirty="0" err="1">
                <a:latin typeface="Tahoma" panose="020B0604030504040204" pitchFamily="34" charset="0"/>
              </a:rPr>
              <a:t>trái</a:t>
            </a:r>
            <a:r>
              <a:rPr lang="en-US" sz="3100" b="1" dirty="0">
                <a:latin typeface="Tahoma" panose="020B0604030504040204" pitchFamily="34" charset="0"/>
              </a:rPr>
              <a:t> </a:t>
            </a:r>
            <a:r>
              <a:rPr lang="en-US" sz="3100" b="1" dirty="0" err="1">
                <a:latin typeface="Tahoma" panose="020B0604030504040204" pitchFamily="34" charset="0"/>
              </a:rPr>
              <a:t>pháp</a:t>
            </a:r>
            <a:r>
              <a:rPr lang="en-US" sz="3100" b="1" dirty="0">
                <a:latin typeface="Tahoma" panose="020B0604030504040204" pitchFamily="34" charset="0"/>
              </a:rPr>
              <a:t> </a:t>
            </a:r>
            <a:r>
              <a:rPr lang="en-US" sz="3100" b="1" dirty="0" err="1">
                <a:latin typeface="Tahoma" panose="020B0604030504040204" pitchFamily="34" charset="0"/>
              </a:rPr>
              <a:t>luật</a:t>
            </a:r>
            <a:r>
              <a:rPr lang="en-US" sz="3100" b="1" dirty="0">
                <a:latin typeface="Tahoma" panose="020B0604030504040204" pitchFamily="34" charset="0"/>
              </a:rPr>
              <a:t> </a:t>
            </a:r>
            <a:r>
              <a:rPr lang="en-US" sz="3100" b="1" dirty="0" err="1">
                <a:latin typeface="Tahoma" panose="020B0604030504040204" pitchFamily="34" charset="0"/>
              </a:rPr>
              <a:t>của</a:t>
            </a:r>
            <a:r>
              <a:rPr lang="en-US" sz="3100" b="1" dirty="0">
                <a:latin typeface="Tahoma" panose="020B0604030504040204" pitchFamily="34" charset="0"/>
              </a:rPr>
              <a:t> </a:t>
            </a:r>
            <a:r>
              <a:rPr lang="en-US" sz="3100" b="1" dirty="0" err="1">
                <a:latin typeface="Tahoma" panose="020B0604030504040204" pitchFamily="34" charset="0"/>
              </a:rPr>
              <a:t>hành</a:t>
            </a:r>
            <a:r>
              <a:rPr lang="en-US" sz="3100" b="1" dirty="0">
                <a:latin typeface="Tahoma" panose="020B0604030504040204" pitchFamily="34" charset="0"/>
              </a:rPr>
              <a:t> vi</a:t>
            </a:r>
            <a:endParaRPr lang="vi-VN" sz="3100" b="1" dirty="0">
              <a:latin typeface="Tahoma" panose="020B0604030504040204" pitchFamily="34" charset="0"/>
            </a:endParaRPr>
          </a:p>
        </p:txBody>
      </p:sp>
      <p:sp>
        <p:nvSpPr>
          <p:cNvPr id="159752" name="Text Box 56"/>
          <p:cNvSpPr txBox="1">
            <a:spLocks noChangeArrowheads="1"/>
          </p:cNvSpPr>
          <p:nvPr/>
        </p:nvSpPr>
        <p:spPr bwMode="auto">
          <a:xfrm>
            <a:off x="2312670" y="4048125"/>
            <a:ext cx="61214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vi-VN" altLang="en-US" sz="2800" b="1" dirty="0" err="1">
                <a:latin typeface="Tahoma" panose="020B0604030504040204" pitchFamily="34" charset="0"/>
              </a:rPr>
              <a:t>Do chủ thể có năng lực trách nhiệm pháp lý thực </a:t>
            </a:r>
            <a:r>
              <a:rPr lang="vi-VN" altLang="en-US" sz="2800" b="1" dirty="0" err="1">
                <a:latin typeface="Tahoma" panose="020B0604030504040204" pitchFamily="34" charset="0"/>
              </a:rPr>
              <a:t>hiện</a:t>
            </a:r>
            <a:endParaRPr lang="vi-VN" altLang="en-US" sz="2800" b="1" dirty="0" err="1">
              <a:latin typeface="Tahoma" panose="020B0604030504040204" pitchFamily="34" charset="0"/>
            </a:endParaRPr>
          </a:p>
        </p:txBody>
      </p:sp>
      <p:sp>
        <p:nvSpPr>
          <p:cNvPr id="159753" name="Text Box 57"/>
          <p:cNvSpPr txBox="1">
            <a:spLocks noChangeArrowheads="1"/>
          </p:cNvSpPr>
          <p:nvPr/>
        </p:nvSpPr>
        <p:spPr bwMode="auto">
          <a:xfrm>
            <a:off x="1776095" y="891223"/>
            <a:ext cx="3587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Lucida Sans Unicode" panose="020B0602030504020204" pitchFamily="34" charset="0"/>
              </a:rPr>
              <a:t>1</a:t>
            </a:r>
            <a:endParaRPr lang="vi-VN" sz="2800" b="1" dirty="0">
              <a:latin typeface="Lucida Sans Unicode" panose="020B0602030504020204" pitchFamily="34" charset="0"/>
            </a:endParaRPr>
          </a:p>
        </p:txBody>
      </p:sp>
      <p:sp>
        <p:nvSpPr>
          <p:cNvPr id="159754" name="Text Box 58"/>
          <p:cNvSpPr txBox="1">
            <a:spLocks noChangeArrowheads="1"/>
          </p:cNvSpPr>
          <p:nvPr/>
        </p:nvSpPr>
        <p:spPr bwMode="auto">
          <a:xfrm>
            <a:off x="1665605" y="1980883"/>
            <a:ext cx="360363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Lucida Sans Unicode" panose="020B0602030504020204" pitchFamily="34" charset="0"/>
              </a:rPr>
              <a:t>2</a:t>
            </a:r>
            <a:endParaRPr lang="vi-VN" sz="2800" b="1" dirty="0">
              <a:latin typeface="Lucida Sans Unicode" panose="020B0602030504020204" pitchFamily="34" charset="0"/>
            </a:endParaRPr>
          </a:p>
        </p:txBody>
      </p:sp>
      <p:sp>
        <p:nvSpPr>
          <p:cNvPr id="159755" name="Text Box 59"/>
          <p:cNvSpPr txBox="1">
            <a:spLocks noChangeArrowheads="1"/>
          </p:cNvSpPr>
          <p:nvPr/>
        </p:nvSpPr>
        <p:spPr bwMode="auto">
          <a:xfrm>
            <a:off x="1724025" y="4245610"/>
            <a:ext cx="4318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vi-VN" sz="2800" b="1" dirty="0">
                <a:latin typeface="Lucida Sans Unicode" panose="020B0602030504020204" pitchFamily="34" charset="0"/>
              </a:rPr>
              <a:t>4</a:t>
            </a:r>
            <a:endParaRPr lang="vi-VN" sz="2800" b="1" dirty="0">
              <a:latin typeface="Lucida Sans Unicode" panose="020B0602030504020204" pitchFamily="34" charset="0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965518" y="2850198"/>
            <a:ext cx="7704137" cy="1008062"/>
            <a:chOff x="1200" y="1800"/>
            <a:chExt cx="3360" cy="333"/>
          </a:xfrm>
        </p:grpSpPr>
        <p:grpSp>
          <p:nvGrpSpPr>
            <p:cNvPr id="3" name="Group 17"/>
            <p:cNvGrpSpPr/>
            <p:nvPr/>
          </p:nvGrpSpPr>
          <p:grpSpPr bwMode="auto">
            <a:xfrm>
              <a:off x="1440" y="1800"/>
              <a:ext cx="336" cy="333"/>
              <a:chOff x="1289" y="582"/>
              <a:chExt cx="668" cy="668"/>
            </a:xfrm>
          </p:grpSpPr>
          <p:sp>
            <p:nvSpPr>
              <p:cNvPr id="4" name="Oval 18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5" name="Oval 19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6" name="Oval 20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7" name="Oval 21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8" name="Oval 22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9" name="Text Box 23"/>
            <p:cNvSpPr txBox="1">
              <a:spLocks noChangeArrowheads="1"/>
            </p:cNvSpPr>
            <p:nvPr/>
          </p:nvSpPr>
          <p:spPr bwMode="gray">
            <a:xfrm>
              <a:off x="1488" y="1808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algn="ctr" eaLnBrk="0" hangingPunct="0"/>
              <a:r>
                <a:rPr lang="en-US" sz="2400">
                  <a:solidFill>
                    <a:srgbClr val="000000"/>
                  </a:solidFill>
                  <a:latin typeface="Lucida Sans Unicode" panose="020B0602030504020204" pitchFamily="34" charset="0"/>
                </a:rPr>
                <a:t>1</a:t>
              </a:r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10" name="AutoShape 24"/>
            <p:cNvSpPr>
              <a:spLocks noChangeArrowheads="1"/>
            </p:cNvSpPr>
            <p:nvPr/>
          </p:nvSpPr>
          <p:spPr bwMode="gray">
            <a:xfrm>
              <a:off x="1200" y="1808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35E23"/>
                </a:gs>
                <a:gs pos="100000">
                  <a:srgbClr val="F1B194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1" name="AutoShape 25"/>
            <p:cNvSpPr>
              <a:spLocks noChangeArrowheads="1"/>
            </p:cNvSpPr>
            <p:nvPr/>
          </p:nvSpPr>
          <p:spPr bwMode="gray">
            <a:xfrm>
              <a:off x="1229" y="204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0AB8C"/>
                </a:gs>
                <a:gs pos="100000">
                  <a:srgbClr val="F7D1C0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2" name="AutoShape 26"/>
            <p:cNvSpPr>
              <a:spLocks noChangeArrowheads="1"/>
            </p:cNvSpPr>
            <p:nvPr/>
          </p:nvSpPr>
          <p:spPr bwMode="gray">
            <a:xfrm>
              <a:off x="1229" y="1815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AD2C0"/>
                </a:gs>
                <a:gs pos="100000">
                  <a:srgbClr val="F17943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gray">
            <a:xfrm>
              <a:off x="1776" y="1846"/>
              <a:ext cx="2016" cy="1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algn="ctr" eaLnBrk="0" hangingPunct="0"/>
              <a:endParaRPr lang="en-US" sz="20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grpSp>
          <p:nvGrpSpPr>
            <p:cNvPr id="14" name="Group 28"/>
            <p:cNvGrpSpPr/>
            <p:nvPr/>
          </p:nvGrpSpPr>
          <p:grpSpPr bwMode="auto">
            <a:xfrm>
              <a:off x="1440" y="1800"/>
              <a:ext cx="336" cy="333"/>
              <a:chOff x="1289" y="582"/>
              <a:chExt cx="668" cy="668"/>
            </a:xfrm>
          </p:grpSpPr>
          <p:sp>
            <p:nvSpPr>
              <p:cNvPr id="15" name="Oval 29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6" name="Oval 30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7" name="Oval 31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8" name="Oval 32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9" name="Oval 33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20" name="Text Box 34"/>
            <p:cNvSpPr txBox="1">
              <a:spLocks noChangeArrowheads="1"/>
            </p:cNvSpPr>
            <p:nvPr/>
          </p:nvSpPr>
          <p:spPr bwMode="gray">
            <a:xfrm>
              <a:off x="1488" y="1808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algn="ctr" eaLnBrk="0" hangingPunct="0"/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</p:grpSp>
      <p:sp>
        <p:nvSpPr>
          <p:cNvPr id="21" name="Text Box 59"/>
          <p:cNvSpPr txBox="1">
            <a:spLocks noChangeArrowheads="1"/>
          </p:cNvSpPr>
          <p:nvPr/>
        </p:nvSpPr>
        <p:spPr bwMode="auto">
          <a:xfrm>
            <a:off x="1656080" y="3048000"/>
            <a:ext cx="431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sz="2800" b="1" dirty="0">
                <a:latin typeface="Lucida Sans Unicode" panose="020B0602030504020204" pitchFamily="34" charset="0"/>
              </a:rPr>
              <a:t>3</a:t>
            </a:r>
            <a:endParaRPr lang="vi-VN" sz="2800" b="1" dirty="0">
              <a:latin typeface="Lucida Sans Unicode" panose="020B0602030504020204" pitchFamily="34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2310130" y="2951480"/>
            <a:ext cx="61214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sz="2800" b="1" dirty="0" err="1">
                <a:latin typeface="Tahoma" panose="020B0604030504040204" pitchFamily="34" charset="0"/>
              </a:rPr>
              <a:t>Phải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có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lỗi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của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chủ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thể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thực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hiện</a:t>
            </a:r>
            <a:r>
              <a:rPr lang="en-US" sz="2800" b="1" dirty="0">
                <a:latin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</a:rPr>
              <a:t>hành</a:t>
            </a:r>
            <a:r>
              <a:rPr lang="en-US" sz="2800" b="1" dirty="0">
                <a:latin typeface="Tahoma" panose="020B0604030504040204" pitchFamily="34" charset="0"/>
              </a:rPr>
              <a:t> vi</a:t>
            </a:r>
            <a:endParaRPr lang="vi-VN" sz="2800" b="1" dirty="0">
              <a:latin typeface="Tahoma" panose="020B0604030504040204" pitchFamily="34" charset="0"/>
            </a:endParaRPr>
          </a:p>
        </p:txBody>
      </p:sp>
      <p:grpSp>
        <p:nvGrpSpPr>
          <p:cNvPr id="23" name="Group 4"/>
          <p:cNvGrpSpPr/>
          <p:nvPr/>
        </p:nvGrpSpPr>
        <p:grpSpPr bwMode="auto">
          <a:xfrm>
            <a:off x="1053148" y="5084445"/>
            <a:ext cx="7704137" cy="1008063"/>
            <a:chOff x="1209" y="2280"/>
            <a:chExt cx="3360" cy="333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gray">
            <a:xfrm>
              <a:off x="1209" y="2280"/>
              <a:ext cx="3360" cy="32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48BE67"/>
                </a:gs>
                <a:gs pos="100000">
                  <a:srgbClr val="BCE7C8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>
              <a:off x="1238" y="2517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FE9AA"/>
                </a:gs>
                <a:gs pos="100000">
                  <a:srgbClr val="D6F6DB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26" name="AutoShape 7"/>
            <p:cNvSpPr>
              <a:spLocks noChangeArrowheads="1"/>
            </p:cNvSpPr>
            <p:nvPr/>
          </p:nvSpPr>
          <p:spPr bwMode="gray">
            <a:xfrm>
              <a:off x="1238" y="2287"/>
              <a:ext cx="331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4EDD1"/>
                </a:gs>
                <a:gs pos="100000">
                  <a:srgbClr val="4DC976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 wrap="none" anchor="ctr"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27" name="Text Box 8"/>
            <p:cNvSpPr txBox="1">
              <a:spLocks noChangeArrowheads="1"/>
            </p:cNvSpPr>
            <p:nvPr/>
          </p:nvSpPr>
          <p:spPr bwMode="gray">
            <a:xfrm>
              <a:off x="1785" y="2318"/>
              <a:ext cx="2016" cy="13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algn="ctr" eaLnBrk="0" hangingPunct="0"/>
              <a:endParaRPr lang="en-US" sz="20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  <p:grpSp>
          <p:nvGrpSpPr>
            <p:cNvPr id="28" name="Group 9"/>
            <p:cNvGrpSpPr/>
            <p:nvPr/>
          </p:nvGrpSpPr>
          <p:grpSpPr bwMode="auto">
            <a:xfrm>
              <a:off x="1449" y="2280"/>
              <a:ext cx="336" cy="333"/>
              <a:chOff x="1289" y="582"/>
              <a:chExt cx="668" cy="668"/>
            </a:xfrm>
          </p:grpSpPr>
          <p:sp>
            <p:nvSpPr>
              <p:cNvPr id="29" name="Oval 10"/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 w="38100" algn="ctr">
                <a:noFill/>
                <a:round/>
              </a:ln>
            </p:spPr>
            <p:txBody>
              <a:bodyPr anchor="ctr">
                <a:spAutoFit/>
              </a:bodyPr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31" name="Oval 12"/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32" name="Oval 13"/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33" name="Oval 14"/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 algn="ctr">
                <a:noFill/>
                <a:round/>
              </a:ln>
            </p:spPr>
            <p:txBody>
              <a:bodyPr vert="eaVert" wrap="none" anchor="ctr"/>
              <a:p>
                <a:pPr algn="ctr" eaLnBrk="0" hangingPunct="0"/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34" name="Text Box 15"/>
            <p:cNvSpPr txBox="1">
              <a:spLocks noChangeArrowheads="1"/>
            </p:cNvSpPr>
            <p:nvPr/>
          </p:nvSpPr>
          <p:spPr bwMode="gray">
            <a:xfrm>
              <a:off x="1497" y="2288"/>
              <a:ext cx="240" cy="15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>
              <a:spAutoFit/>
            </a:bodyPr>
            <a:p>
              <a:pPr algn="ctr" eaLnBrk="0" hangingPunct="0"/>
              <a:endParaRPr lang="en-US" sz="2400">
                <a:solidFill>
                  <a:srgbClr val="000000"/>
                </a:solidFill>
                <a:latin typeface="Lucida Sans Unicode" panose="020B0602030504020204" pitchFamily="34" charset="0"/>
              </a:endParaRPr>
            </a:p>
          </p:txBody>
        </p:sp>
      </p:grp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1772920" y="5306695"/>
            <a:ext cx="4318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vi-VN" sz="2800" b="1" dirty="0">
                <a:latin typeface="Lucida Sans Unicode" panose="020B0602030504020204" pitchFamily="34" charset="0"/>
              </a:rPr>
              <a:t>5</a:t>
            </a:r>
            <a:endParaRPr lang="vi-VN" sz="2800" b="1" dirty="0">
              <a:latin typeface="Lucida Sans Unicode" panose="020B0602030504020204" pitchFamily="34" charset="0"/>
            </a:endParaRPr>
          </a:p>
        </p:txBody>
      </p:sp>
      <p:sp>
        <p:nvSpPr>
          <p:cNvPr id="36" name="Text Box 56"/>
          <p:cNvSpPr txBox="1">
            <a:spLocks noChangeArrowheads="1"/>
          </p:cNvSpPr>
          <p:nvPr/>
        </p:nvSpPr>
        <p:spPr bwMode="auto">
          <a:xfrm>
            <a:off x="2373630" y="5139690"/>
            <a:ext cx="61214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vi-VN" altLang="en-US" sz="2800" b="1" dirty="0" err="1">
                <a:latin typeface="Tahoma" panose="020B0604030504040204" pitchFamily="34" charset="0"/>
              </a:rPr>
              <a:t>Xâm hại hoặc đe dọa xâm hại các QHXH được pháp luật bảo </a:t>
            </a:r>
            <a:r>
              <a:rPr lang="vi-VN" altLang="en-US" sz="2800" b="1" dirty="0" err="1">
                <a:latin typeface="Tahoma" panose="020B0604030504040204" pitchFamily="34" charset="0"/>
              </a:rPr>
              <a:t>vệ</a:t>
            </a:r>
            <a:endParaRPr lang="vi-VN" altLang="en-US" sz="2800" b="1" dirty="0" err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/>
      <p:bldP spid="159755" grpId="0"/>
      <p:bldP spid="21" grpId="0"/>
      <p:bldP spid="22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4923</Words>
  <Application>WPS Presentation</Application>
  <PresentationFormat>On-screen Show (4:3)</PresentationFormat>
  <Paragraphs>286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</vt:lpstr>
      <vt:lpstr>SimSun</vt:lpstr>
      <vt:lpstr>Wingdings</vt:lpstr>
      <vt:lpstr>Century Gothic</vt:lpstr>
      <vt:lpstr>Wingdings 3</vt:lpstr>
      <vt:lpstr>Symbol</vt:lpstr>
      <vt:lpstr>Arial</vt:lpstr>
      <vt:lpstr>Ubuntu Medium</vt:lpstr>
      <vt:lpstr>Segoe Print</vt:lpstr>
      <vt:lpstr>Wingdings</vt:lpstr>
      <vt:lpstr>Wingdings 2</vt:lpstr>
      <vt:lpstr>Wingdings</vt:lpstr>
      <vt:lpstr>Times New Roman</vt:lpstr>
      <vt:lpstr>Lucida Sans Unicode</vt:lpstr>
      <vt:lpstr>Tahoma</vt:lpstr>
      <vt:lpstr>MS PGothic</vt:lpstr>
      <vt:lpstr>Microsoft YaHei</vt:lpstr>
      <vt:lpstr>Arial Unicode MS</vt:lpstr>
      <vt:lpstr>Calibri</vt:lpstr>
      <vt:lpstr>Century Gothic</vt:lpstr>
      <vt:lpstr>Wisp</vt:lpstr>
      <vt:lpstr> BÀI 5 THỰC HIỆN PHÁP LUẬT, VI PHẠM PHÁP LUẬT VÀ TRÁCH NHIỆM PHÁP LÝ </vt:lpstr>
      <vt:lpstr>Sự kiện pháp lý</vt:lpstr>
      <vt:lpstr>    5.1. Thực hiện pháp luật</vt:lpstr>
      <vt:lpstr>  5.1. Thực hiện pháp luật</vt:lpstr>
      <vt:lpstr>PowerPoint 演示文稿</vt:lpstr>
      <vt:lpstr>PowerPoint 演示文稿</vt:lpstr>
      <vt:lpstr>Xác định vi phạm pháp luật? </vt:lpstr>
      <vt:lpstr>5.2. VI PHẠM PHÁP LUẬT  </vt:lpstr>
      <vt:lpstr>5.2. VI PHẠM PHÁP LUẬT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 VI PHẠM PHÁP LUẬT </vt:lpstr>
      <vt:lpstr>5.2.4. Cấu thành vi phạm pháp luật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5.3. Trách nhiệm pháp lý </vt:lpstr>
      <vt:lpstr>PowerPoint 演示文稿</vt:lpstr>
      <vt:lpstr>5.3. Trách nhiệm pháp lý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PHÁP LUẬT ĐẠI CƯƠNG</dc:title>
  <dc:creator>HAIDANG</dc:creator>
  <cp:lastModifiedBy>DELL</cp:lastModifiedBy>
  <cp:revision>147</cp:revision>
  <dcterms:created xsi:type="dcterms:W3CDTF">2006-08-16T00:00:00Z</dcterms:created>
  <dcterms:modified xsi:type="dcterms:W3CDTF">2022-10-07T10:32:31Z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A5004B4789C94C7CA2FD35751DF3FECD</vt:lpwstr>
  </property>
  <property fmtid="{D5CDD505-2E9C-101B-9397-08002B2CF9AE}" pid="3" name="KSOProductBuildVer">
    <vt:lpwstr>1033-11.2.0.11341</vt:lpwstr>
  </property>
</Properties>
</file>