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483" r:id="rId3"/>
    <p:sldId id="490" r:id="rId4"/>
    <p:sldId id="493" r:id="rId5"/>
    <p:sldId id="491" r:id="rId6"/>
    <p:sldId id="403" r:id="rId7"/>
    <p:sldId id="298" r:id="rId8"/>
    <p:sldId id="492" r:id="rId9"/>
    <p:sldId id="303" r:id="rId10"/>
    <p:sldId id="280" r:id="rId11"/>
    <p:sldId id="281" r:id="rId12"/>
    <p:sldId id="257" r:id="rId13"/>
    <p:sldId id="481" r:id="rId14"/>
    <p:sldId id="304" r:id="rId15"/>
    <p:sldId id="277" r:id="rId16"/>
    <p:sldId id="278" r:id="rId17"/>
    <p:sldId id="305" r:id="rId18"/>
    <p:sldId id="263" r:id="rId19"/>
    <p:sldId id="264" r:id="rId20"/>
    <p:sldId id="265" r:id="rId21"/>
    <p:sldId id="482" r:id="rId22"/>
    <p:sldId id="484" r:id="rId23"/>
    <p:sldId id="485" r:id="rId24"/>
    <p:sldId id="486" r:id="rId25"/>
    <p:sldId id="262" r:id="rId26"/>
    <p:sldId id="267" r:id="rId27"/>
    <p:sldId id="268" r:id="rId28"/>
    <p:sldId id="489" r:id="rId29"/>
    <p:sldId id="269" r:id="rId30"/>
    <p:sldId id="487" r:id="rId31"/>
    <p:sldId id="488" r:id="rId32"/>
    <p:sldId id="282" r:id="rId33"/>
    <p:sldId id="48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B5CB0F-F9B8-40AD-AA8A-91A851DB3F94}" v="394" dt="2024-01-18T09:09:39.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1284"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oc Thuy Vo" userId="dea2b14d1e13e18a" providerId="LiveId" clId="{AAB5CB0F-F9B8-40AD-AA8A-91A851DB3F94}"/>
    <pc:docChg chg="custSel addSld delSld modSld sldOrd">
      <pc:chgData name="Ngoc Thuy Vo" userId="dea2b14d1e13e18a" providerId="LiveId" clId="{AAB5CB0F-F9B8-40AD-AA8A-91A851DB3F94}" dt="2024-01-18T09:15:42.159" v="1053" actId="6549"/>
      <pc:docMkLst>
        <pc:docMk/>
      </pc:docMkLst>
      <pc:sldChg chg="add">
        <pc:chgData name="Ngoc Thuy Vo" userId="dea2b14d1e13e18a" providerId="LiveId" clId="{AAB5CB0F-F9B8-40AD-AA8A-91A851DB3F94}" dt="2024-01-18T09:05:34.438" v="954"/>
        <pc:sldMkLst>
          <pc:docMk/>
          <pc:sldMk cId="1050846405" sldId="263"/>
        </pc:sldMkLst>
      </pc:sldChg>
      <pc:sldChg chg="add">
        <pc:chgData name="Ngoc Thuy Vo" userId="dea2b14d1e13e18a" providerId="LiveId" clId="{AAB5CB0F-F9B8-40AD-AA8A-91A851DB3F94}" dt="2024-01-18T09:05:34.438" v="954"/>
        <pc:sldMkLst>
          <pc:docMk/>
          <pc:sldMk cId="1260077517" sldId="264"/>
        </pc:sldMkLst>
      </pc:sldChg>
      <pc:sldChg chg="add">
        <pc:chgData name="Ngoc Thuy Vo" userId="dea2b14d1e13e18a" providerId="LiveId" clId="{AAB5CB0F-F9B8-40AD-AA8A-91A851DB3F94}" dt="2024-01-18T09:05:34.438" v="954"/>
        <pc:sldMkLst>
          <pc:docMk/>
          <pc:sldMk cId="267613144" sldId="265"/>
        </pc:sldMkLst>
      </pc:sldChg>
      <pc:sldChg chg="add del">
        <pc:chgData name="Ngoc Thuy Vo" userId="dea2b14d1e13e18a" providerId="LiveId" clId="{AAB5CB0F-F9B8-40AD-AA8A-91A851DB3F94}" dt="2024-01-18T08:34:14.313" v="748" actId="47"/>
        <pc:sldMkLst>
          <pc:docMk/>
          <pc:sldMk cId="1142461336" sldId="271"/>
        </pc:sldMkLst>
      </pc:sldChg>
      <pc:sldChg chg="modSp add">
        <pc:chgData name="Ngoc Thuy Vo" userId="dea2b14d1e13e18a" providerId="LiveId" clId="{AAB5CB0F-F9B8-40AD-AA8A-91A851DB3F94}" dt="2024-01-18T09:01:12.013" v="890" actId="1076"/>
        <pc:sldMkLst>
          <pc:docMk/>
          <pc:sldMk cId="4016974514" sldId="277"/>
        </pc:sldMkLst>
        <pc:picChg chg="mod">
          <ac:chgData name="Ngoc Thuy Vo" userId="dea2b14d1e13e18a" providerId="LiveId" clId="{AAB5CB0F-F9B8-40AD-AA8A-91A851DB3F94}" dt="2024-01-18T09:01:08.701" v="889" actId="1035"/>
          <ac:picMkLst>
            <pc:docMk/>
            <pc:sldMk cId="4016974514" sldId="277"/>
            <ac:picMk id="1026" creationId="{00000000-0000-0000-0000-000000000000}"/>
          </ac:picMkLst>
        </pc:picChg>
        <pc:picChg chg="mod">
          <ac:chgData name="Ngoc Thuy Vo" userId="dea2b14d1e13e18a" providerId="LiveId" clId="{AAB5CB0F-F9B8-40AD-AA8A-91A851DB3F94}" dt="2024-01-18T09:01:12.013" v="890" actId="1076"/>
          <ac:picMkLst>
            <pc:docMk/>
            <pc:sldMk cId="4016974514" sldId="277"/>
            <ac:picMk id="5122" creationId="{00000000-0000-0000-0000-000000000000}"/>
          </ac:picMkLst>
        </pc:picChg>
      </pc:sldChg>
      <pc:sldChg chg="addSp delSp modSp add mod modAnim">
        <pc:chgData name="Ngoc Thuy Vo" userId="dea2b14d1e13e18a" providerId="LiveId" clId="{AAB5CB0F-F9B8-40AD-AA8A-91A851DB3F94}" dt="2024-01-18T09:05:11.517" v="953" actId="1036"/>
        <pc:sldMkLst>
          <pc:docMk/>
          <pc:sldMk cId="2194022145" sldId="278"/>
        </pc:sldMkLst>
        <pc:picChg chg="add mod">
          <ac:chgData name="Ngoc Thuy Vo" userId="dea2b14d1e13e18a" providerId="LiveId" clId="{AAB5CB0F-F9B8-40AD-AA8A-91A851DB3F94}" dt="2024-01-18T09:05:11.517" v="953" actId="1036"/>
          <ac:picMkLst>
            <pc:docMk/>
            <pc:sldMk cId="2194022145" sldId="278"/>
            <ac:picMk id="3" creationId="{A5D9EC38-BC55-8BBF-1EF4-5A72955DE0D1}"/>
          </ac:picMkLst>
        </pc:picChg>
        <pc:picChg chg="add mod">
          <ac:chgData name="Ngoc Thuy Vo" userId="dea2b14d1e13e18a" providerId="LiveId" clId="{AAB5CB0F-F9B8-40AD-AA8A-91A851DB3F94}" dt="2024-01-18T09:04:54.839" v="926" actId="1076"/>
          <ac:picMkLst>
            <pc:docMk/>
            <pc:sldMk cId="2194022145" sldId="278"/>
            <ac:picMk id="5" creationId="{4ACA2BD9-A61B-EB39-CE0A-430DE4F1CE62}"/>
          </ac:picMkLst>
        </pc:picChg>
        <pc:picChg chg="del mod">
          <ac:chgData name="Ngoc Thuy Vo" userId="dea2b14d1e13e18a" providerId="LiveId" clId="{AAB5CB0F-F9B8-40AD-AA8A-91A851DB3F94}" dt="2024-01-18T09:02:27.711" v="892" actId="478"/>
          <ac:picMkLst>
            <pc:docMk/>
            <pc:sldMk cId="2194022145" sldId="278"/>
            <ac:picMk id="2051" creationId="{00000000-0000-0000-0000-000000000000}"/>
          </ac:picMkLst>
        </pc:picChg>
        <pc:picChg chg="del">
          <ac:chgData name="Ngoc Thuy Vo" userId="dea2b14d1e13e18a" providerId="LiveId" clId="{AAB5CB0F-F9B8-40AD-AA8A-91A851DB3F94}" dt="2024-01-18T09:04:50.705" v="924" actId="478"/>
          <ac:picMkLst>
            <pc:docMk/>
            <pc:sldMk cId="2194022145" sldId="278"/>
            <ac:picMk id="6146" creationId="{00000000-0000-0000-0000-000000000000}"/>
          </ac:picMkLst>
        </pc:picChg>
      </pc:sldChg>
      <pc:sldChg chg="add del">
        <pc:chgData name="Ngoc Thuy Vo" userId="dea2b14d1e13e18a" providerId="LiveId" clId="{AAB5CB0F-F9B8-40AD-AA8A-91A851DB3F94}" dt="2024-01-18T08:53:15.413" v="750" actId="47"/>
        <pc:sldMkLst>
          <pc:docMk/>
          <pc:sldMk cId="1545448949" sldId="279"/>
        </pc:sldMkLst>
      </pc:sldChg>
      <pc:sldChg chg="modSp add mod modAnim">
        <pc:chgData name="Ngoc Thuy Vo" userId="dea2b14d1e13e18a" providerId="LiveId" clId="{AAB5CB0F-F9B8-40AD-AA8A-91A851DB3F94}" dt="2024-01-18T08:59:30.446" v="856"/>
        <pc:sldMkLst>
          <pc:docMk/>
          <pc:sldMk cId="3991027517" sldId="280"/>
        </pc:sldMkLst>
        <pc:spChg chg="mod">
          <ac:chgData name="Ngoc Thuy Vo" userId="dea2b14d1e13e18a" providerId="LiveId" clId="{AAB5CB0F-F9B8-40AD-AA8A-91A851DB3F94}" dt="2024-01-18T08:59:09.013" v="854" actId="14100"/>
          <ac:spMkLst>
            <pc:docMk/>
            <pc:sldMk cId="3991027517" sldId="280"/>
            <ac:spMk id="4" creationId="{00000000-0000-0000-0000-000000000000}"/>
          </ac:spMkLst>
        </pc:spChg>
      </pc:sldChg>
      <pc:sldChg chg="modSp add mod modAnim">
        <pc:chgData name="Ngoc Thuy Vo" userId="dea2b14d1e13e18a" providerId="LiveId" clId="{AAB5CB0F-F9B8-40AD-AA8A-91A851DB3F94}" dt="2024-01-18T09:00:01.548" v="860"/>
        <pc:sldMkLst>
          <pc:docMk/>
          <pc:sldMk cId="2649274837" sldId="281"/>
        </pc:sldMkLst>
        <pc:grpChg chg="mod">
          <ac:chgData name="Ngoc Thuy Vo" userId="dea2b14d1e13e18a" providerId="LiveId" clId="{AAB5CB0F-F9B8-40AD-AA8A-91A851DB3F94}" dt="2024-01-18T08:59:37.182" v="857" actId="1076"/>
          <ac:grpSpMkLst>
            <pc:docMk/>
            <pc:sldMk cId="2649274837" sldId="281"/>
            <ac:grpSpMk id="4" creationId="{00000000-0000-0000-0000-000000000000}"/>
          </ac:grpSpMkLst>
        </pc:grpChg>
      </pc:sldChg>
      <pc:sldChg chg="addSp modSp mod ord">
        <pc:chgData name="Ngoc Thuy Vo" userId="dea2b14d1e13e18a" providerId="LiveId" clId="{AAB5CB0F-F9B8-40AD-AA8A-91A851DB3F94}" dt="2024-01-18T09:15:42.159" v="1053" actId="6549"/>
        <pc:sldMkLst>
          <pc:docMk/>
          <pc:sldMk cId="3343358103" sldId="480"/>
        </pc:sldMkLst>
        <pc:spChg chg="mod">
          <ac:chgData name="Ngoc Thuy Vo" userId="dea2b14d1e13e18a" providerId="LiveId" clId="{AAB5CB0F-F9B8-40AD-AA8A-91A851DB3F94}" dt="2024-01-18T09:15:42.159" v="1053" actId="6549"/>
          <ac:spMkLst>
            <pc:docMk/>
            <pc:sldMk cId="3343358103" sldId="480"/>
            <ac:spMk id="3" creationId="{26AF457B-8E8D-56F1-886C-90286F5CFB50}"/>
          </ac:spMkLst>
        </pc:spChg>
        <pc:picChg chg="add mod">
          <ac:chgData name="Ngoc Thuy Vo" userId="dea2b14d1e13e18a" providerId="LiveId" clId="{AAB5CB0F-F9B8-40AD-AA8A-91A851DB3F94}" dt="2024-01-18T09:14:45.517" v="1044" actId="14100"/>
          <ac:picMkLst>
            <pc:docMk/>
            <pc:sldMk cId="3343358103" sldId="480"/>
            <ac:picMk id="4" creationId="{D266FAEC-6EDF-254A-89A0-DFF9D2703CB3}"/>
          </ac:picMkLst>
        </pc:picChg>
      </pc:sldChg>
      <pc:sldChg chg="delSp modSp new mod">
        <pc:chgData name="Ngoc Thuy Vo" userId="dea2b14d1e13e18a" providerId="LiveId" clId="{AAB5CB0F-F9B8-40AD-AA8A-91A851DB3F94}" dt="2024-01-18T08:34:11.830" v="747" actId="20577"/>
        <pc:sldMkLst>
          <pc:docMk/>
          <pc:sldMk cId="2233718161" sldId="481"/>
        </pc:sldMkLst>
        <pc:spChg chg="del">
          <ac:chgData name="Ngoc Thuy Vo" userId="dea2b14d1e13e18a" providerId="LiveId" clId="{AAB5CB0F-F9B8-40AD-AA8A-91A851DB3F94}" dt="2024-01-18T08:20:59.736" v="2" actId="478"/>
          <ac:spMkLst>
            <pc:docMk/>
            <pc:sldMk cId="2233718161" sldId="481"/>
            <ac:spMk id="2" creationId="{633EFE19-5799-F2B2-A558-13A309143EC6}"/>
          </ac:spMkLst>
        </pc:spChg>
        <pc:spChg chg="mod">
          <ac:chgData name="Ngoc Thuy Vo" userId="dea2b14d1e13e18a" providerId="LiveId" clId="{AAB5CB0F-F9B8-40AD-AA8A-91A851DB3F94}" dt="2024-01-18T08:34:11.830" v="747" actId="20577"/>
          <ac:spMkLst>
            <pc:docMk/>
            <pc:sldMk cId="2233718161" sldId="481"/>
            <ac:spMk id="3" creationId="{C3925A8B-C600-09EA-28D6-7C59581A8E5F}"/>
          </ac:spMkLst>
        </pc:spChg>
      </pc:sldChg>
      <pc:sldChg chg="addSp delSp modSp new mod">
        <pc:chgData name="Ngoc Thuy Vo" userId="dea2b14d1e13e18a" providerId="LiveId" clId="{AAB5CB0F-F9B8-40AD-AA8A-91A851DB3F94}" dt="2024-01-18T09:09:39.052" v="1040" actId="1038"/>
        <pc:sldMkLst>
          <pc:docMk/>
          <pc:sldMk cId="3672972907" sldId="482"/>
        </pc:sldMkLst>
        <pc:spChg chg="del">
          <ac:chgData name="Ngoc Thuy Vo" userId="dea2b14d1e13e18a" providerId="LiveId" clId="{AAB5CB0F-F9B8-40AD-AA8A-91A851DB3F94}" dt="2024-01-18T09:07:05.199" v="959" actId="478"/>
          <ac:spMkLst>
            <pc:docMk/>
            <pc:sldMk cId="3672972907" sldId="482"/>
            <ac:spMk id="2" creationId="{08812E95-C179-CB5D-EF67-3982102203FA}"/>
          </ac:spMkLst>
        </pc:spChg>
        <pc:spChg chg="del mod">
          <ac:chgData name="Ngoc Thuy Vo" userId="dea2b14d1e13e18a" providerId="LiveId" clId="{AAB5CB0F-F9B8-40AD-AA8A-91A851DB3F94}" dt="2024-01-18T09:07:12.189" v="961" actId="478"/>
          <ac:spMkLst>
            <pc:docMk/>
            <pc:sldMk cId="3672972907" sldId="482"/>
            <ac:spMk id="3" creationId="{9012F812-DB9D-7CB2-B42A-A474DD2D323D}"/>
          </ac:spMkLst>
        </pc:spChg>
        <pc:spChg chg="add del">
          <ac:chgData name="Ngoc Thuy Vo" userId="dea2b14d1e13e18a" providerId="LiveId" clId="{AAB5CB0F-F9B8-40AD-AA8A-91A851DB3F94}" dt="2024-01-18T09:07:02.086" v="958"/>
          <ac:spMkLst>
            <pc:docMk/>
            <pc:sldMk cId="3672972907" sldId="482"/>
            <ac:spMk id="4" creationId="{B281908D-68BD-4851-B625-D34FCF89FD97}"/>
          </ac:spMkLst>
        </pc:spChg>
        <pc:spChg chg="add del">
          <ac:chgData name="Ngoc Thuy Vo" userId="dea2b14d1e13e18a" providerId="LiveId" clId="{AAB5CB0F-F9B8-40AD-AA8A-91A851DB3F94}" dt="2024-01-18T09:07:02.086" v="958"/>
          <ac:spMkLst>
            <pc:docMk/>
            <pc:sldMk cId="3672972907" sldId="482"/>
            <ac:spMk id="5" creationId="{2122B7B0-1E5F-8BCB-AC24-BC89CF7442A6}"/>
          </ac:spMkLst>
        </pc:spChg>
        <pc:spChg chg="add">
          <ac:chgData name="Ngoc Thuy Vo" userId="dea2b14d1e13e18a" providerId="LiveId" clId="{AAB5CB0F-F9B8-40AD-AA8A-91A851DB3F94}" dt="2024-01-18T09:07:07.209" v="960"/>
          <ac:spMkLst>
            <pc:docMk/>
            <pc:sldMk cId="3672972907" sldId="482"/>
            <ac:spMk id="6" creationId="{274ED080-6A40-22DE-097F-E31F9F3C1255}"/>
          </ac:spMkLst>
        </pc:spChg>
        <pc:spChg chg="add mod">
          <ac:chgData name="Ngoc Thuy Vo" userId="dea2b14d1e13e18a" providerId="LiveId" clId="{AAB5CB0F-F9B8-40AD-AA8A-91A851DB3F94}" dt="2024-01-18T09:07:45.579" v="975" actId="14100"/>
          <ac:spMkLst>
            <pc:docMk/>
            <pc:sldMk cId="3672972907" sldId="482"/>
            <ac:spMk id="7" creationId="{04DD2840-F813-EBB8-7E17-0F8275DCCD74}"/>
          </ac:spMkLst>
        </pc:spChg>
        <pc:picChg chg="add del">
          <ac:chgData name="Ngoc Thuy Vo" userId="dea2b14d1e13e18a" providerId="LiveId" clId="{AAB5CB0F-F9B8-40AD-AA8A-91A851DB3F94}" dt="2024-01-18T09:07:02.086" v="958"/>
          <ac:picMkLst>
            <pc:docMk/>
            <pc:sldMk cId="3672972907" sldId="482"/>
            <ac:picMk id="2049" creationId="{1C8B1AB0-D907-631E-D7EA-1728476B3991}"/>
          </ac:picMkLst>
        </pc:picChg>
        <pc:picChg chg="add mod">
          <ac:chgData name="Ngoc Thuy Vo" userId="dea2b14d1e13e18a" providerId="LiveId" clId="{AAB5CB0F-F9B8-40AD-AA8A-91A851DB3F94}" dt="2024-01-18T09:09:39.052" v="1040" actId="1038"/>
          <ac:picMkLst>
            <pc:docMk/>
            <pc:sldMk cId="3672972907" sldId="482"/>
            <ac:picMk id="2052" creationId="{7EC2CC5D-C774-9344-C843-0199F5B77DA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B2423-3ADC-44DE-B076-676B65A022FE}"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3E937-577B-46DC-9AAE-78F827490818}" type="slidenum">
              <a:rPr lang="en-US" smtClean="0"/>
              <a:t>‹#›</a:t>
            </a:fld>
            <a:endParaRPr lang="en-US"/>
          </a:p>
        </p:txBody>
      </p:sp>
    </p:spTree>
    <p:extLst>
      <p:ext uri="{BB962C8B-B14F-4D97-AF65-F5344CB8AC3E}">
        <p14:creationId xmlns:p14="http://schemas.microsoft.com/office/powerpoint/2010/main" val="3039231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65D576-FE7A-417C-A51B-083AAC91C980}" type="slidenum">
              <a:rPr lang="en-US" smtClean="0"/>
              <a:t>9</a:t>
            </a:fld>
            <a:endParaRPr lang="en-US"/>
          </a:p>
        </p:txBody>
      </p:sp>
    </p:spTree>
    <p:extLst>
      <p:ext uri="{BB962C8B-B14F-4D97-AF65-F5344CB8AC3E}">
        <p14:creationId xmlns:p14="http://schemas.microsoft.com/office/powerpoint/2010/main" val="207914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Bài</a:t>
            </a:r>
            <a:r>
              <a:rPr lang="en-US" baseline="0" dirty="0"/>
              <a:t> 2: </a:t>
            </a:r>
            <a:r>
              <a:rPr lang="en-US" baseline="0" dirty="0" err="1"/>
              <a:t>Đề</a:t>
            </a:r>
            <a:r>
              <a:rPr lang="en-US" baseline="0" dirty="0"/>
              <a:t> </a:t>
            </a:r>
            <a:r>
              <a:rPr lang="en-US" baseline="0" dirty="0" err="1"/>
              <a:t>giữa</a:t>
            </a:r>
            <a:r>
              <a:rPr lang="en-US" baseline="0" dirty="0"/>
              <a:t> </a:t>
            </a:r>
            <a:r>
              <a:rPr lang="en-US" baseline="0" dirty="0" err="1"/>
              <a:t>kỳ</a:t>
            </a:r>
            <a:r>
              <a:rPr lang="en-US" baseline="0" dirty="0"/>
              <a:t> 2018 (</a:t>
            </a:r>
            <a:r>
              <a:rPr lang="en-US" baseline="0" dirty="0" err="1"/>
              <a:t>tổng</a:t>
            </a:r>
            <a:r>
              <a:rPr lang="en-US" baseline="0" dirty="0"/>
              <a:t> </a:t>
            </a:r>
            <a:r>
              <a:rPr lang="en-US" baseline="0" dirty="0" err="1"/>
              <a:t>hợp</a:t>
            </a:r>
            <a:r>
              <a:rPr lang="en-US" baseline="0" dirty="0"/>
              <a:t> 2)</a:t>
            </a:r>
            <a:endParaRPr lang="en-US" dirty="0"/>
          </a:p>
        </p:txBody>
      </p:sp>
      <p:sp>
        <p:nvSpPr>
          <p:cNvPr id="4" name="Slide Number Placeholder 3"/>
          <p:cNvSpPr>
            <a:spLocks noGrp="1"/>
          </p:cNvSpPr>
          <p:nvPr>
            <p:ph type="sldNum" sz="quarter" idx="10"/>
          </p:nvPr>
        </p:nvSpPr>
        <p:spPr/>
        <p:txBody>
          <a:bodyPr/>
          <a:lstStyle/>
          <a:p>
            <a:fld id="{60F84639-AFFE-42BD-8B41-557A36364BB4}" type="slidenum">
              <a:rPr lang="en-US" smtClean="0"/>
              <a:t>14</a:t>
            </a:fld>
            <a:endParaRPr lang="en-US"/>
          </a:p>
        </p:txBody>
      </p:sp>
    </p:spTree>
    <p:extLst>
      <p:ext uri="{BB962C8B-B14F-4D97-AF65-F5344CB8AC3E}">
        <p14:creationId xmlns:p14="http://schemas.microsoft.com/office/powerpoint/2010/main" val="12100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Bài</a:t>
            </a:r>
            <a:r>
              <a:rPr lang="en-US" baseline="0" dirty="0"/>
              <a:t> 3: </a:t>
            </a:r>
            <a:r>
              <a:rPr lang="en-US" baseline="0" dirty="0" err="1"/>
              <a:t>Đề</a:t>
            </a:r>
            <a:r>
              <a:rPr lang="en-US" baseline="0" dirty="0"/>
              <a:t> </a:t>
            </a:r>
            <a:r>
              <a:rPr lang="en-US" baseline="0" dirty="0" err="1"/>
              <a:t>giữa</a:t>
            </a:r>
            <a:r>
              <a:rPr lang="en-US" baseline="0" dirty="0"/>
              <a:t> </a:t>
            </a:r>
            <a:r>
              <a:rPr lang="en-US" baseline="0" dirty="0" err="1"/>
              <a:t>kỳ</a:t>
            </a:r>
            <a:r>
              <a:rPr lang="en-US" baseline="0" dirty="0"/>
              <a:t> 19-20 </a:t>
            </a:r>
            <a:r>
              <a:rPr lang="en-US" baseline="0" dirty="0" err="1"/>
              <a:t>đề</a:t>
            </a:r>
            <a:r>
              <a:rPr lang="en-US" baseline="0" dirty="0"/>
              <a:t> 1</a:t>
            </a:r>
            <a:endParaRPr lang="en-US" dirty="0"/>
          </a:p>
        </p:txBody>
      </p:sp>
      <p:sp>
        <p:nvSpPr>
          <p:cNvPr id="4" name="Slide Number Placeholder 3"/>
          <p:cNvSpPr>
            <a:spLocks noGrp="1"/>
          </p:cNvSpPr>
          <p:nvPr>
            <p:ph type="sldNum" sz="quarter" idx="10"/>
          </p:nvPr>
        </p:nvSpPr>
        <p:spPr/>
        <p:txBody>
          <a:bodyPr/>
          <a:lstStyle/>
          <a:p>
            <a:fld id="{60F84639-AFFE-42BD-8B41-557A36364BB4}" type="slidenum">
              <a:rPr lang="en-US" smtClean="0"/>
              <a:t>17</a:t>
            </a:fld>
            <a:endParaRPr lang="en-US"/>
          </a:p>
        </p:txBody>
      </p:sp>
    </p:spTree>
    <p:extLst>
      <p:ext uri="{BB962C8B-B14F-4D97-AF65-F5344CB8AC3E}">
        <p14:creationId xmlns:p14="http://schemas.microsoft.com/office/powerpoint/2010/main" val="2451623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F84639-AFFE-42BD-8B41-557A36364BB4}" type="slidenum">
              <a:rPr lang="en-US" smtClean="0"/>
              <a:t>19</a:t>
            </a:fld>
            <a:endParaRPr lang="en-US"/>
          </a:p>
        </p:txBody>
      </p:sp>
    </p:spTree>
    <p:extLst>
      <p:ext uri="{BB962C8B-B14F-4D97-AF65-F5344CB8AC3E}">
        <p14:creationId xmlns:p14="http://schemas.microsoft.com/office/powerpoint/2010/main" val="97792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Bài</a:t>
            </a:r>
            <a:r>
              <a:rPr lang="en-US" baseline="0" dirty="0"/>
              <a:t> 4: </a:t>
            </a:r>
            <a:r>
              <a:rPr lang="en-US" baseline="0" dirty="0" err="1"/>
              <a:t>đề</a:t>
            </a:r>
            <a:r>
              <a:rPr lang="en-US" baseline="0" dirty="0"/>
              <a:t> </a:t>
            </a:r>
            <a:r>
              <a:rPr lang="en-US" baseline="0" dirty="0" err="1"/>
              <a:t>giữa</a:t>
            </a:r>
            <a:r>
              <a:rPr lang="en-US" baseline="0" dirty="0"/>
              <a:t> </a:t>
            </a:r>
            <a:r>
              <a:rPr lang="en-US" baseline="0" dirty="0" err="1"/>
              <a:t>kỳ</a:t>
            </a:r>
            <a:r>
              <a:rPr lang="en-US" baseline="0" dirty="0"/>
              <a:t> 19-20 </a:t>
            </a:r>
            <a:r>
              <a:rPr lang="en-US" baseline="0" dirty="0" err="1"/>
              <a:t>đề</a:t>
            </a:r>
            <a:r>
              <a:rPr lang="en-US" baseline="0" dirty="0"/>
              <a:t> 2</a:t>
            </a:r>
            <a:endParaRPr lang="en-US" dirty="0"/>
          </a:p>
        </p:txBody>
      </p:sp>
      <p:sp>
        <p:nvSpPr>
          <p:cNvPr id="4" name="Slide Number Placeholder 3"/>
          <p:cNvSpPr>
            <a:spLocks noGrp="1"/>
          </p:cNvSpPr>
          <p:nvPr>
            <p:ph type="sldNum" sz="quarter" idx="10"/>
          </p:nvPr>
        </p:nvSpPr>
        <p:spPr/>
        <p:txBody>
          <a:bodyPr/>
          <a:lstStyle/>
          <a:p>
            <a:fld id="{60F84639-AFFE-42BD-8B41-557A36364BB4}" type="slidenum">
              <a:rPr lang="en-US" smtClean="0"/>
              <a:t>25</a:t>
            </a:fld>
            <a:endParaRPr lang="en-US"/>
          </a:p>
        </p:txBody>
      </p:sp>
    </p:spTree>
    <p:extLst>
      <p:ext uri="{BB962C8B-B14F-4D97-AF65-F5344CB8AC3E}">
        <p14:creationId xmlns:p14="http://schemas.microsoft.com/office/powerpoint/2010/main" val="3409750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Dap an </a:t>
            </a:r>
            <a:r>
              <a:rPr lang="en-US" dirty="0" err="1"/>
              <a:t>giua</a:t>
            </a:r>
            <a:r>
              <a:rPr lang="en-US" dirty="0"/>
              <a:t> </a:t>
            </a:r>
            <a:r>
              <a:rPr lang="en-US" dirty="0" err="1"/>
              <a:t>ky</a:t>
            </a:r>
            <a:r>
              <a:rPr lang="en-US" dirty="0"/>
              <a:t> 2019</a:t>
            </a:r>
            <a:r>
              <a:rPr lang="en-US" baseline="0" dirty="0"/>
              <a:t> tong hop (file word)</a:t>
            </a:r>
            <a:endParaRPr lang="en-US" dirty="0"/>
          </a:p>
        </p:txBody>
      </p:sp>
      <p:sp>
        <p:nvSpPr>
          <p:cNvPr id="4" name="Slide Number Placeholder 3"/>
          <p:cNvSpPr>
            <a:spLocks noGrp="1"/>
          </p:cNvSpPr>
          <p:nvPr>
            <p:ph type="sldNum" sz="quarter" idx="10"/>
          </p:nvPr>
        </p:nvSpPr>
        <p:spPr/>
        <p:txBody>
          <a:bodyPr/>
          <a:lstStyle/>
          <a:p>
            <a:fld id="{B365D576-FE7A-417C-A51B-083AAC91C980}" type="slidenum">
              <a:rPr lang="en-US" smtClean="0"/>
              <a:t>29</a:t>
            </a:fld>
            <a:endParaRPr lang="en-US"/>
          </a:p>
        </p:txBody>
      </p:sp>
    </p:spTree>
    <p:extLst>
      <p:ext uri="{BB962C8B-B14F-4D97-AF65-F5344CB8AC3E}">
        <p14:creationId xmlns:p14="http://schemas.microsoft.com/office/powerpoint/2010/main" val="1400039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1E08-7EFC-291B-699E-C518DF5FF5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24A89C-9BA2-45E0-F1F6-63B8437901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7476A7-6114-B0C4-B416-2DF85207033D}"/>
              </a:ext>
            </a:extLst>
          </p:cNvPr>
          <p:cNvSpPr>
            <a:spLocks noGrp="1"/>
          </p:cNvSpPr>
          <p:nvPr>
            <p:ph type="dt" sz="half" idx="10"/>
          </p:nvPr>
        </p:nvSpPr>
        <p:spPr/>
        <p:txBody>
          <a:bodyPr/>
          <a:lstStyle/>
          <a:p>
            <a:fld id="{BC881573-4F08-4215-8B25-369B2C2F7821}" type="datetimeFigureOut">
              <a:rPr lang="en-US" smtClean="0"/>
              <a:t>1/19/2024</a:t>
            </a:fld>
            <a:endParaRPr lang="en-US"/>
          </a:p>
        </p:txBody>
      </p:sp>
      <p:sp>
        <p:nvSpPr>
          <p:cNvPr id="5" name="Footer Placeholder 4">
            <a:extLst>
              <a:ext uri="{FF2B5EF4-FFF2-40B4-BE49-F238E27FC236}">
                <a16:creationId xmlns:a16="http://schemas.microsoft.com/office/drawing/2014/main" id="{B6E4EE9E-8AD8-37C0-93E7-1F57494B0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5E98E-6385-E9DC-7F09-01742E892F99}"/>
              </a:ext>
            </a:extLst>
          </p:cNvPr>
          <p:cNvSpPr>
            <a:spLocks noGrp="1"/>
          </p:cNvSpPr>
          <p:nvPr>
            <p:ph type="sldNum" sz="quarter" idx="12"/>
          </p:nvPr>
        </p:nvSpPr>
        <p:spPr/>
        <p:txBody>
          <a:bodyPr/>
          <a:lstStyle/>
          <a:p>
            <a:fld id="{A7594975-E692-4F30-956A-28C240D9DC0D}" type="slidenum">
              <a:rPr lang="en-US" smtClean="0"/>
              <a:t>‹#›</a:t>
            </a:fld>
            <a:endParaRPr lang="en-US"/>
          </a:p>
        </p:txBody>
      </p:sp>
    </p:spTree>
    <p:extLst>
      <p:ext uri="{BB962C8B-B14F-4D97-AF65-F5344CB8AC3E}">
        <p14:creationId xmlns:p14="http://schemas.microsoft.com/office/powerpoint/2010/main" val="1123891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9440-A967-DAEA-3BF9-17510E658F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BB3019-27FC-EC16-70F5-BD0CE977D2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98EE1-FAF9-AFF3-9BAB-D55EB41F99A0}"/>
              </a:ext>
            </a:extLst>
          </p:cNvPr>
          <p:cNvSpPr>
            <a:spLocks noGrp="1"/>
          </p:cNvSpPr>
          <p:nvPr>
            <p:ph type="dt" sz="half" idx="10"/>
          </p:nvPr>
        </p:nvSpPr>
        <p:spPr/>
        <p:txBody>
          <a:bodyPr/>
          <a:lstStyle/>
          <a:p>
            <a:fld id="{BC881573-4F08-4215-8B25-369B2C2F7821}" type="datetimeFigureOut">
              <a:rPr lang="en-US" smtClean="0"/>
              <a:t>1/19/2024</a:t>
            </a:fld>
            <a:endParaRPr lang="en-US"/>
          </a:p>
        </p:txBody>
      </p:sp>
      <p:sp>
        <p:nvSpPr>
          <p:cNvPr id="5" name="Footer Placeholder 4">
            <a:extLst>
              <a:ext uri="{FF2B5EF4-FFF2-40B4-BE49-F238E27FC236}">
                <a16:creationId xmlns:a16="http://schemas.microsoft.com/office/drawing/2014/main" id="{7F4A559D-4F0D-FC49-332C-D66D66D97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44A20-97D6-D7B2-AB1B-E785CCA27AD5}"/>
              </a:ext>
            </a:extLst>
          </p:cNvPr>
          <p:cNvSpPr>
            <a:spLocks noGrp="1"/>
          </p:cNvSpPr>
          <p:nvPr>
            <p:ph type="sldNum" sz="quarter" idx="12"/>
          </p:nvPr>
        </p:nvSpPr>
        <p:spPr/>
        <p:txBody>
          <a:bodyPr/>
          <a:lstStyle/>
          <a:p>
            <a:fld id="{A7594975-E692-4F30-956A-28C240D9DC0D}" type="slidenum">
              <a:rPr lang="en-US" smtClean="0"/>
              <a:t>‹#›</a:t>
            </a:fld>
            <a:endParaRPr lang="en-US"/>
          </a:p>
        </p:txBody>
      </p:sp>
    </p:spTree>
    <p:extLst>
      <p:ext uri="{BB962C8B-B14F-4D97-AF65-F5344CB8AC3E}">
        <p14:creationId xmlns:p14="http://schemas.microsoft.com/office/powerpoint/2010/main" val="195324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02EB2-2F7D-9D67-BB74-026BD39DF5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9A0BBB-BA2B-C204-9827-019C29DE92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2B7A9-01F4-9CA2-6896-AE992934DC00}"/>
              </a:ext>
            </a:extLst>
          </p:cNvPr>
          <p:cNvSpPr>
            <a:spLocks noGrp="1"/>
          </p:cNvSpPr>
          <p:nvPr>
            <p:ph type="dt" sz="half" idx="10"/>
          </p:nvPr>
        </p:nvSpPr>
        <p:spPr/>
        <p:txBody>
          <a:bodyPr/>
          <a:lstStyle/>
          <a:p>
            <a:fld id="{BC881573-4F08-4215-8B25-369B2C2F7821}" type="datetimeFigureOut">
              <a:rPr lang="en-US" smtClean="0"/>
              <a:t>1/19/2024</a:t>
            </a:fld>
            <a:endParaRPr lang="en-US"/>
          </a:p>
        </p:txBody>
      </p:sp>
      <p:sp>
        <p:nvSpPr>
          <p:cNvPr id="5" name="Footer Placeholder 4">
            <a:extLst>
              <a:ext uri="{FF2B5EF4-FFF2-40B4-BE49-F238E27FC236}">
                <a16:creationId xmlns:a16="http://schemas.microsoft.com/office/drawing/2014/main" id="{51C5EB2C-1F4E-DCA7-4070-3AC8E0998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E0678-F5C5-9470-F543-FC598E7DFF5D}"/>
              </a:ext>
            </a:extLst>
          </p:cNvPr>
          <p:cNvSpPr>
            <a:spLocks noGrp="1"/>
          </p:cNvSpPr>
          <p:nvPr>
            <p:ph type="sldNum" sz="quarter" idx="12"/>
          </p:nvPr>
        </p:nvSpPr>
        <p:spPr/>
        <p:txBody>
          <a:bodyPr/>
          <a:lstStyle/>
          <a:p>
            <a:fld id="{A7594975-E692-4F30-956A-28C240D9DC0D}" type="slidenum">
              <a:rPr lang="en-US" smtClean="0"/>
              <a:t>‹#›</a:t>
            </a:fld>
            <a:endParaRPr lang="en-US"/>
          </a:p>
        </p:txBody>
      </p:sp>
    </p:spTree>
    <p:extLst>
      <p:ext uri="{BB962C8B-B14F-4D97-AF65-F5344CB8AC3E}">
        <p14:creationId xmlns:p14="http://schemas.microsoft.com/office/powerpoint/2010/main" val="184613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1295-510C-4E0C-6275-65321AA8BA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FACCA-976D-C740-0343-4ECF4B4C93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C4B77-D465-8C8F-3B42-F31515224599}"/>
              </a:ext>
            </a:extLst>
          </p:cNvPr>
          <p:cNvSpPr>
            <a:spLocks noGrp="1"/>
          </p:cNvSpPr>
          <p:nvPr>
            <p:ph type="dt" sz="half" idx="10"/>
          </p:nvPr>
        </p:nvSpPr>
        <p:spPr/>
        <p:txBody>
          <a:bodyPr/>
          <a:lstStyle/>
          <a:p>
            <a:fld id="{BC881573-4F08-4215-8B25-369B2C2F7821}" type="datetimeFigureOut">
              <a:rPr lang="en-US" smtClean="0"/>
              <a:t>1/19/2024</a:t>
            </a:fld>
            <a:endParaRPr lang="en-US"/>
          </a:p>
        </p:txBody>
      </p:sp>
      <p:sp>
        <p:nvSpPr>
          <p:cNvPr id="5" name="Footer Placeholder 4">
            <a:extLst>
              <a:ext uri="{FF2B5EF4-FFF2-40B4-BE49-F238E27FC236}">
                <a16:creationId xmlns:a16="http://schemas.microsoft.com/office/drawing/2014/main" id="{CC088C95-7035-8F1C-241A-AB5A43E6E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D34EA-B6DB-4312-868F-1A792248A7F3}"/>
              </a:ext>
            </a:extLst>
          </p:cNvPr>
          <p:cNvSpPr>
            <a:spLocks noGrp="1"/>
          </p:cNvSpPr>
          <p:nvPr>
            <p:ph type="sldNum" sz="quarter" idx="12"/>
          </p:nvPr>
        </p:nvSpPr>
        <p:spPr/>
        <p:txBody>
          <a:bodyPr/>
          <a:lstStyle/>
          <a:p>
            <a:fld id="{A7594975-E692-4F30-956A-28C240D9DC0D}" type="slidenum">
              <a:rPr lang="en-US" smtClean="0"/>
              <a:t>‹#›</a:t>
            </a:fld>
            <a:endParaRPr lang="en-US"/>
          </a:p>
        </p:txBody>
      </p:sp>
    </p:spTree>
    <p:extLst>
      <p:ext uri="{BB962C8B-B14F-4D97-AF65-F5344CB8AC3E}">
        <p14:creationId xmlns:p14="http://schemas.microsoft.com/office/powerpoint/2010/main" val="216546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BE91-8E9E-4B8B-BCF1-EBA7AF3CF1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6E7715-D3BC-DC82-35F4-0DABF45C9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99068-669F-727A-9F78-D3209FB125C8}"/>
              </a:ext>
            </a:extLst>
          </p:cNvPr>
          <p:cNvSpPr>
            <a:spLocks noGrp="1"/>
          </p:cNvSpPr>
          <p:nvPr>
            <p:ph type="dt" sz="half" idx="10"/>
          </p:nvPr>
        </p:nvSpPr>
        <p:spPr/>
        <p:txBody>
          <a:bodyPr/>
          <a:lstStyle/>
          <a:p>
            <a:fld id="{BC881573-4F08-4215-8B25-369B2C2F7821}" type="datetimeFigureOut">
              <a:rPr lang="en-US" smtClean="0"/>
              <a:t>1/19/2024</a:t>
            </a:fld>
            <a:endParaRPr lang="en-US"/>
          </a:p>
        </p:txBody>
      </p:sp>
      <p:sp>
        <p:nvSpPr>
          <p:cNvPr id="5" name="Footer Placeholder 4">
            <a:extLst>
              <a:ext uri="{FF2B5EF4-FFF2-40B4-BE49-F238E27FC236}">
                <a16:creationId xmlns:a16="http://schemas.microsoft.com/office/drawing/2014/main" id="{71AFB474-D4D6-57EE-FC38-938EA6921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355F3-3584-A5CB-8A1A-BBFB3BD6F259}"/>
              </a:ext>
            </a:extLst>
          </p:cNvPr>
          <p:cNvSpPr>
            <a:spLocks noGrp="1"/>
          </p:cNvSpPr>
          <p:nvPr>
            <p:ph type="sldNum" sz="quarter" idx="12"/>
          </p:nvPr>
        </p:nvSpPr>
        <p:spPr/>
        <p:txBody>
          <a:bodyPr/>
          <a:lstStyle/>
          <a:p>
            <a:fld id="{A7594975-E692-4F30-956A-28C240D9DC0D}" type="slidenum">
              <a:rPr lang="en-US" smtClean="0"/>
              <a:t>‹#›</a:t>
            </a:fld>
            <a:endParaRPr lang="en-US"/>
          </a:p>
        </p:txBody>
      </p:sp>
    </p:spTree>
    <p:extLst>
      <p:ext uri="{BB962C8B-B14F-4D97-AF65-F5344CB8AC3E}">
        <p14:creationId xmlns:p14="http://schemas.microsoft.com/office/powerpoint/2010/main" val="42734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70E6-BC64-95BF-83F1-7DA6936693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1BBAE-6DD5-9728-D384-2743BA24E7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5F993D-EF64-64EA-85F1-AFC5E76BBD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2159E2-1237-3284-C956-2995EB1AB607}"/>
              </a:ext>
            </a:extLst>
          </p:cNvPr>
          <p:cNvSpPr>
            <a:spLocks noGrp="1"/>
          </p:cNvSpPr>
          <p:nvPr>
            <p:ph type="dt" sz="half" idx="10"/>
          </p:nvPr>
        </p:nvSpPr>
        <p:spPr/>
        <p:txBody>
          <a:bodyPr/>
          <a:lstStyle/>
          <a:p>
            <a:fld id="{BC881573-4F08-4215-8B25-369B2C2F7821}" type="datetimeFigureOut">
              <a:rPr lang="en-US" smtClean="0"/>
              <a:t>1/19/2024</a:t>
            </a:fld>
            <a:endParaRPr lang="en-US"/>
          </a:p>
        </p:txBody>
      </p:sp>
      <p:sp>
        <p:nvSpPr>
          <p:cNvPr id="6" name="Footer Placeholder 5">
            <a:extLst>
              <a:ext uri="{FF2B5EF4-FFF2-40B4-BE49-F238E27FC236}">
                <a16:creationId xmlns:a16="http://schemas.microsoft.com/office/drawing/2014/main" id="{3ED206D0-1281-C90A-21D6-5425812658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3DB3E-1687-6D36-C907-7B41DFE00CC0}"/>
              </a:ext>
            </a:extLst>
          </p:cNvPr>
          <p:cNvSpPr>
            <a:spLocks noGrp="1"/>
          </p:cNvSpPr>
          <p:nvPr>
            <p:ph type="sldNum" sz="quarter" idx="12"/>
          </p:nvPr>
        </p:nvSpPr>
        <p:spPr/>
        <p:txBody>
          <a:bodyPr/>
          <a:lstStyle/>
          <a:p>
            <a:fld id="{A7594975-E692-4F30-956A-28C240D9DC0D}" type="slidenum">
              <a:rPr lang="en-US" smtClean="0"/>
              <a:t>‹#›</a:t>
            </a:fld>
            <a:endParaRPr lang="en-US"/>
          </a:p>
        </p:txBody>
      </p:sp>
    </p:spTree>
    <p:extLst>
      <p:ext uri="{BB962C8B-B14F-4D97-AF65-F5344CB8AC3E}">
        <p14:creationId xmlns:p14="http://schemas.microsoft.com/office/powerpoint/2010/main" val="91693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17F1-64E0-0CEE-03A2-2A0900AFF8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48E65E-E8F8-0923-CF2F-C7F1FD84A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F1843C-C739-72DF-DD16-1593CECEF4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65B250-4AA5-A62A-DE2C-C58CCBD7D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5CB66-A327-A10D-BE6E-915826AA4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5738D2-DAE0-E81C-6E4D-D43AAA00D56D}"/>
              </a:ext>
            </a:extLst>
          </p:cNvPr>
          <p:cNvSpPr>
            <a:spLocks noGrp="1"/>
          </p:cNvSpPr>
          <p:nvPr>
            <p:ph type="dt" sz="half" idx="10"/>
          </p:nvPr>
        </p:nvSpPr>
        <p:spPr/>
        <p:txBody>
          <a:bodyPr/>
          <a:lstStyle/>
          <a:p>
            <a:fld id="{BC881573-4F08-4215-8B25-369B2C2F7821}" type="datetimeFigureOut">
              <a:rPr lang="en-US" smtClean="0"/>
              <a:t>1/19/2024</a:t>
            </a:fld>
            <a:endParaRPr lang="en-US"/>
          </a:p>
        </p:txBody>
      </p:sp>
      <p:sp>
        <p:nvSpPr>
          <p:cNvPr id="8" name="Footer Placeholder 7">
            <a:extLst>
              <a:ext uri="{FF2B5EF4-FFF2-40B4-BE49-F238E27FC236}">
                <a16:creationId xmlns:a16="http://schemas.microsoft.com/office/drawing/2014/main" id="{C2066B4C-6C74-96DF-0810-5DAA290D54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344D6F-1D90-8675-121B-E75C0ACFF960}"/>
              </a:ext>
            </a:extLst>
          </p:cNvPr>
          <p:cNvSpPr>
            <a:spLocks noGrp="1"/>
          </p:cNvSpPr>
          <p:nvPr>
            <p:ph type="sldNum" sz="quarter" idx="12"/>
          </p:nvPr>
        </p:nvSpPr>
        <p:spPr/>
        <p:txBody>
          <a:bodyPr/>
          <a:lstStyle/>
          <a:p>
            <a:fld id="{A7594975-E692-4F30-956A-28C240D9DC0D}" type="slidenum">
              <a:rPr lang="en-US" smtClean="0"/>
              <a:t>‹#›</a:t>
            </a:fld>
            <a:endParaRPr lang="en-US"/>
          </a:p>
        </p:txBody>
      </p:sp>
    </p:spTree>
    <p:extLst>
      <p:ext uri="{BB962C8B-B14F-4D97-AF65-F5344CB8AC3E}">
        <p14:creationId xmlns:p14="http://schemas.microsoft.com/office/powerpoint/2010/main" val="70047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8FFB-8D28-B0DB-44A6-56D953708D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1124BB-39C5-BED6-9736-2C13774D7861}"/>
              </a:ext>
            </a:extLst>
          </p:cNvPr>
          <p:cNvSpPr>
            <a:spLocks noGrp="1"/>
          </p:cNvSpPr>
          <p:nvPr>
            <p:ph type="dt" sz="half" idx="10"/>
          </p:nvPr>
        </p:nvSpPr>
        <p:spPr/>
        <p:txBody>
          <a:bodyPr/>
          <a:lstStyle/>
          <a:p>
            <a:fld id="{BC881573-4F08-4215-8B25-369B2C2F7821}" type="datetimeFigureOut">
              <a:rPr lang="en-US" smtClean="0"/>
              <a:t>1/19/2024</a:t>
            </a:fld>
            <a:endParaRPr lang="en-US"/>
          </a:p>
        </p:txBody>
      </p:sp>
      <p:sp>
        <p:nvSpPr>
          <p:cNvPr id="4" name="Footer Placeholder 3">
            <a:extLst>
              <a:ext uri="{FF2B5EF4-FFF2-40B4-BE49-F238E27FC236}">
                <a16:creationId xmlns:a16="http://schemas.microsoft.com/office/drawing/2014/main" id="{A1E9CE82-57BE-2318-DED8-0A9A6C2860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6DA423-5171-47BE-DC18-9563B7529989}"/>
              </a:ext>
            </a:extLst>
          </p:cNvPr>
          <p:cNvSpPr>
            <a:spLocks noGrp="1"/>
          </p:cNvSpPr>
          <p:nvPr>
            <p:ph type="sldNum" sz="quarter" idx="12"/>
          </p:nvPr>
        </p:nvSpPr>
        <p:spPr/>
        <p:txBody>
          <a:bodyPr/>
          <a:lstStyle/>
          <a:p>
            <a:fld id="{A7594975-E692-4F30-956A-28C240D9DC0D}" type="slidenum">
              <a:rPr lang="en-US" smtClean="0"/>
              <a:t>‹#›</a:t>
            </a:fld>
            <a:endParaRPr lang="en-US"/>
          </a:p>
        </p:txBody>
      </p:sp>
    </p:spTree>
    <p:extLst>
      <p:ext uri="{BB962C8B-B14F-4D97-AF65-F5344CB8AC3E}">
        <p14:creationId xmlns:p14="http://schemas.microsoft.com/office/powerpoint/2010/main" val="150596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6D17D-34A6-602E-D2C0-6708706436CD}"/>
              </a:ext>
            </a:extLst>
          </p:cNvPr>
          <p:cNvSpPr>
            <a:spLocks noGrp="1"/>
          </p:cNvSpPr>
          <p:nvPr>
            <p:ph type="dt" sz="half" idx="10"/>
          </p:nvPr>
        </p:nvSpPr>
        <p:spPr/>
        <p:txBody>
          <a:bodyPr/>
          <a:lstStyle/>
          <a:p>
            <a:fld id="{BC881573-4F08-4215-8B25-369B2C2F7821}" type="datetimeFigureOut">
              <a:rPr lang="en-US" smtClean="0"/>
              <a:t>1/19/2024</a:t>
            </a:fld>
            <a:endParaRPr lang="en-US"/>
          </a:p>
        </p:txBody>
      </p:sp>
      <p:sp>
        <p:nvSpPr>
          <p:cNvPr id="3" name="Footer Placeholder 2">
            <a:extLst>
              <a:ext uri="{FF2B5EF4-FFF2-40B4-BE49-F238E27FC236}">
                <a16:creationId xmlns:a16="http://schemas.microsoft.com/office/drawing/2014/main" id="{00F8D10D-D2EF-2337-A0F9-1F2D23756B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3D3013-2CA2-3AB6-9D01-9E00C9109F8D}"/>
              </a:ext>
            </a:extLst>
          </p:cNvPr>
          <p:cNvSpPr>
            <a:spLocks noGrp="1"/>
          </p:cNvSpPr>
          <p:nvPr>
            <p:ph type="sldNum" sz="quarter" idx="12"/>
          </p:nvPr>
        </p:nvSpPr>
        <p:spPr/>
        <p:txBody>
          <a:bodyPr/>
          <a:lstStyle/>
          <a:p>
            <a:fld id="{A7594975-E692-4F30-956A-28C240D9DC0D}" type="slidenum">
              <a:rPr lang="en-US" smtClean="0"/>
              <a:t>‹#›</a:t>
            </a:fld>
            <a:endParaRPr lang="en-US"/>
          </a:p>
        </p:txBody>
      </p:sp>
    </p:spTree>
    <p:extLst>
      <p:ext uri="{BB962C8B-B14F-4D97-AF65-F5344CB8AC3E}">
        <p14:creationId xmlns:p14="http://schemas.microsoft.com/office/powerpoint/2010/main" val="312608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4D8D-9119-9110-13A7-36AC3EF31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4F748D-BD7C-26B1-F9E7-936764F83E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1DBC07-5EA7-80D5-3043-1042C38BF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049805-E03D-350A-DAE5-A56E91715F9C}"/>
              </a:ext>
            </a:extLst>
          </p:cNvPr>
          <p:cNvSpPr>
            <a:spLocks noGrp="1"/>
          </p:cNvSpPr>
          <p:nvPr>
            <p:ph type="dt" sz="half" idx="10"/>
          </p:nvPr>
        </p:nvSpPr>
        <p:spPr/>
        <p:txBody>
          <a:bodyPr/>
          <a:lstStyle/>
          <a:p>
            <a:fld id="{BC881573-4F08-4215-8B25-369B2C2F7821}" type="datetimeFigureOut">
              <a:rPr lang="en-US" smtClean="0"/>
              <a:t>1/19/2024</a:t>
            </a:fld>
            <a:endParaRPr lang="en-US"/>
          </a:p>
        </p:txBody>
      </p:sp>
      <p:sp>
        <p:nvSpPr>
          <p:cNvPr id="6" name="Footer Placeholder 5">
            <a:extLst>
              <a:ext uri="{FF2B5EF4-FFF2-40B4-BE49-F238E27FC236}">
                <a16:creationId xmlns:a16="http://schemas.microsoft.com/office/drawing/2014/main" id="{CB9B9E64-B142-BEB6-6599-9DA05C92F2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17D41-A5C0-4517-0066-474AFEA0FFB8}"/>
              </a:ext>
            </a:extLst>
          </p:cNvPr>
          <p:cNvSpPr>
            <a:spLocks noGrp="1"/>
          </p:cNvSpPr>
          <p:nvPr>
            <p:ph type="sldNum" sz="quarter" idx="12"/>
          </p:nvPr>
        </p:nvSpPr>
        <p:spPr/>
        <p:txBody>
          <a:bodyPr/>
          <a:lstStyle/>
          <a:p>
            <a:fld id="{A7594975-E692-4F30-956A-28C240D9DC0D}" type="slidenum">
              <a:rPr lang="en-US" smtClean="0"/>
              <a:t>‹#›</a:t>
            </a:fld>
            <a:endParaRPr lang="en-US"/>
          </a:p>
        </p:txBody>
      </p:sp>
    </p:spTree>
    <p:extLst>
      <p:ext uri="{BB962C8B-B14F-4D97-AF65-F5344CB8AC3E}">
        <p14:creationId xmlns:p14="http://schemas.microsoft.com/office/powerpoint/2010/main" val="3644987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AA8C-69F8-D3FB-1E40-873B90A09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C43DE9-34B0-63A0-2B89-304C29F84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E0BFAC-8720-B3E3-2178-494CCFFDF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815CB-0C47-394D-28F2-0697D777930B}"/>
              </a:ext>
            </a:extLst>
          </p:cNvPr>
          <p:cNvSpPr>
            <a:spLocks noGrp="1"/>
          </p:cNvSpPr>
          <p:nvPr>
            <p:ph type="dt" sz="half" idx="10"/>
          </p:nvPr>
        </p:nvSpPr>
        <p:spPr/>
        <p:txBody>
          <a:bodyPr/>
          <a:lstStyle/>
          <a:p>
            <a:fld id="{BC881573-4F08-4215-8B25-369B2C2F7821}" type="datetimeFigureOut">
              <a:rPr lang="en-US" smtClean="0"/>
              <a:t>1/19/2024</a:t>
            </a:fld>
            <a:endParaRPr lang="en-US"/>
          </a:p>
        </p:txBody>
      </p:sp>
      <p:sp>
        <p:nvSpPr>
          <p:cNvPr id="6" name="Footer Placeholder 5">
            <a:extLst>
              <a:ext uri="{FF2B5EF4-FFF2-40B4-BE49-F238E27FC236}">
                <a16:creationId xmlns:a16="http://schemas.microsoft.com/office/drawing/2014/main" id="{DA0362DF-954B-3068-BECB-0D8DDA565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9F25FB-AACD-3614-2986-9E5490FA27E3}"/>
              </a:ext>
            </a:extLst>
          </p:cNvPr>
          <p:cNvSpPr>
            <a:spLocks noGrp="1"/>
          </p:cNvSpPr>
          <p:nvPr>
            <p:ph type="sldNum" sz="quarter" idx="12"/>
          </p:nvPr>
        </p:nvSpPr>
        <p:spPr/>
        <p:txBody>
          <a:bodyPr/>
          <a:lstStyle/>
          <a:p>
            <a:fld id="{A7594975-E692-4F30-956A-28C240D9DC0D}" type="slidenum">
              <a:rPr lang="en-US" smtClean="0"/>
              <a:t>‹#›</a:t>
            </a:fld>
            <a:endParaRPr lang="en-US"/>
          </a:p>
        </p:txBody>
      </p:sp>
    </p:spTree>
    <p:extLst>
      <p:ext uri="{BB962C8B-B14F-4D97-AF65-F5344CB8AC3E}">
        <p14:creationId xmlns:p14="http://schemas.microsoft.com/office/powerpoint/2010/main" val="4190536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5B2507-FFD3-9433-BD8D-CAEC716C05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0FCDFB-D82E-884D-7D85-5BD50134E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B2BD6-B4B4-A121-797D-D518598B56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81573-4F08-4215-8B25-369B2C2F7821}" type="datetimeFigureOut">
              <a:rPr lang="en-US" smtClean="0"/>
              <a:t>1/19/2024</a:t>
            </a:fld>
            <a:endParaRPr lang="en-US"/>
          </a:p>
        </p:txBody>
      </p:sp>
      <p:sp>
        <p:nvSpPr>
          <p:cNvPr id="5" name="Footer Placeholder 4">
            <a:extLst>
              <a:ext uri="{FF2B5EF4-FFF2-40B4-BE49-F238E27FC236}">
                <a16:creationId xmlns:a16="http://schemas.microsoft.com/office/drawing/2014/main" id="{F5756B45-4255-9A70-FEE6-2742B79E6D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9FA58E-4E07-BBA3-8E2C-42CDCD39B8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94975-E692-4F30-956A-28C240D9DC0D}" type="slidenum">
              <a:rPr lang="en-US" smtClean="0"/>
              <a:t>‹#›</a:t>
            </a:fld>
            <a:endParaRPr lang="en-US"/>
          </a:p>
        </p:txBody>
      </p:sp>
    </p:spTree>
    <p:extLst>
      <p:ext uri="{BB962C8B-B14F-4D97-AF65-F5344CB8AC3E}">
        <p14:creationId xmlns:p14="http://schemas.microsoft.com/office/powerpoint/2010/main" val="133562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D919-907D-BDCD-8565-2C79288560AE}"/>
              </a:ext>
            </a:extLst>
          </p:cNvPr>
          <p:cNvSpPr>
            <a:spLocks noGrp="1"/>
          </p:cNvSpPr>
          <p:nvPr>
            <p:ph type="ctrTitle"/>
          </p:nvPr>
        </p:nvSpPr>
        <p:spPr>
          <a:xfrm>
            <a:off x="1391798" y="1344058"/>
            <a:ext cx="9144000" cy="1449942"/>
          </a:xfrm>
        </p:spPr>
        <p:txBody>
          <a:bodyPr>
            <a:normAutofit/>
          </a:bodyPr>
          <a:lstStyle/>
          <a:p>
            <a:r>
              <a:rPr lang="en-US" sz="6600" b="1" dirty="0">
                <a:solidFill>
                  <a:srgbClr val="FF0000"/>
                </a:solidFill>
                <a:latin typeface="Times" panose="02020603050405020304" pitchFamily="18" charset="0"/>
                <a:cs typeface="Times" panose="02020603050405020304" pitchFamily="18" charset="0"/>
              </a:rPr>
              <a:t>BÀI TẬP CHƯƠNG 1</a:t>
            </a:r>
          </a:p>
        </p:txBody>
      </p:sp>
      <p:sp>
        <p:nvSpPr>
          <p:cNvPr id="3" name="Subtitle 2">
            <a:extLst>
              <a:ext uri="{FF2B5EF4-FFF2-40B4-BE49-F238E27FC236}">
                <a16:creationId xmlns:a16="http://schemas.microsoft.com/office/drawing/2014/main" id="{370894E3-D005-55A4-CC8E-E0EC30D6D9FE}"/>
              </a:ext>
            </a:extLst>
          </p:cNvPr>
          <p:cNvSpPr>
            <a:spLocks noGrp="1"/>
          </p:cNvSpPr>
          <p:nvPr>
            <p:ph type="subTitle" idx="1"/>
          </p:nvPr>
        </p:nvSpPr>
        <p:spPr/>
        <p:txBody>
          <a:bodyPr>
            <a:normAutofit/>
          </a:bodyPr>
          <a:lstStyle/>
          <a:p>
            <a:r>
              <a:rPr lang="en-US" sz="4400" dirty="0">
                <a:solidFill>
                  <a:srgbClr val="00B0F0"/>
                </a:solidFill>
                <a:latin typeface="Times" panose="02020603050405020304" pitchFamily="18" charset="0"/>
                <a:cs typeface="Times" panose="02020603050405020304" pitchFamily="18" charset="0"/>
              </a:rPr>
              <a:t>GV: VÕ THỊ NGỌC THỦY</a:t>
            </a:r>
          </a:p>
        </p:txBody>
      </p:sp>
    </p:spTree>
    <p:extLst>
      <p:ext uri="{BB962C8B-B14F-4D97-AF65-F5344CB8AC3E}">
        <p14:creationId xmlns:p14="http://schemas.microsoft.com/office/powerpoint/2010/main" val="2889544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605928" y="716096"/>
                <a:ext cx="10062072" cy="5109919"/>
              </a:xfrm>
              <a:prstGeom prst="rect">
                <a:avLst/>
              </a:prstGeom>
            </p:spPr>
            <p:txBody>
              <a:bodyPr wrap="square">
                <a:spAutoFit/>
              </a:bodyPr>
              <a:lstStyle/>
              <a:p>
                <a:r>
                  <a:rPr lang="en-US" sz="2800" dirty="0">
                    <a:solidFill>
                      <a:srgbClr val="FF0000"/>
                    </a:solidFill>
                    <a:latin typeface="Times" pitchFamily="18" charset="0"/>
                    <a:cs typeface="Times" pitchFamily="18" charset="0"/>
                  </a:rPr>
                  <a:t>a/ </a:t>
                </a:r>
                <a:r>
                  <a:rPr lang="en-US" sz="2800" dirty="0" err="1">
                    <a:solidFill>
                      <a:srgbClr val="FF0000"/>
                    </a:solidFill>
                    <a:latin typeface="Times" pitchFamily="18" charset="0"/>
                    <a:cs typeface="Times" pitchFamily="18" charset="0"/>
                  </a:rPr>
                  <a:t>Vị</a:t>
                </a:r>
                <a:r>
                  <a:rPr lang="en-US" sz="2800" dirty="0">
                    <a:solidFill>
                      <a:srgbClr val="FF0000"/>
                    </a:solidFill>
                    <a:latin typeface="Times" pitchFamily="18" charset="0"/>
                    <a:cs typeface="Times" pitchFamily="18" charset="0"/>
                  </a:rPr>
                  <a:t> </a:t>
                </a:r>
                <a:r>
                  <a:rPr lang="en-US" sz="2800" dirty="0" err="1">
                    <a:solidFill>
                      <a:srgbClr val="FF0000"/>
                    </a:solidFill>
                    <a:latin typeface="Times" pitchFamily="18" charset="0"/>
                    <a:cs typeface="Times" pitchFamily="18" charset="0"/>
                  </a:rPr>
                  <a:t>trí</a:t>
                </a:r>
                <a:r>
                  <a:rPr lang="en-US" sz="2800" dirty="0">
                    <a:latin typeface="Times" pitchFamily="18" charset="0"/>
                    <a:cs typeface="Times" pitchFamily="18" charset="0"/>
                  </a:rPr>
                  <a:t>: x=2t; y=100-4t</a:t>
                </a:r>
                <a:r>
                  <a:rPr lang="en-US" sz="2800" baseline="30000" dirty="0">
                    <a:latin typeface="Times" pitchFamily="18" charset="0"/>
                    <a:cs typeface="Times" pitchFamily="18" charset="0"/>
                  </a:rPr>
                  <a:t>2</a:t>
                </a:r>
                <a:r>
                  <a:rPr lang="en-US" sz="2800" dirty="0">
                    <a:latin typeface="Times" pitchFamily="18" charset="0"/>
                    <a:cs typeface="Times" pitchFamily="18" charset="0"/>
                  </a:rPr>
                  <a:t>; </a:t>
                </a:r>
              </a:p>
              <a:p>
                <a:r>
                  <a:rPr lang="en-US" sz="2800" dirty="0" err="1">
                    <a:latin typeface="Times" pitchFamily="18" charset="0"/>
                    <a:cs typeface="Times" pitchFamily="18" charset="0"/>
                  </a:rPr>
                  <a:t>tại</a:t>
                </a:r>
                <a:r>
                  <a:rPr lang="en-US" sz="2800" dirty="0">
                    <a:latin typeface="Times" pitchFamily="18" charset="0"/>
                    <a:cs typeface="Times" pitchFamily="18" charset="0"/>
                  </a:rPr>
                  <a:t> </a:t>
                </a:r>
                <a:r>
                  <a:rPr lang="en-US" sz="2800" dirty="0" err="1">
                    <a:latin typeface="Times" pitchFamily="18" charset="0"/>
                    <a:cs typeface="Times" pitchFamily="18" charset="0"/>
                  </a:rPr>
                  <a:t>thời</a:t>
                </a:r>
                <a:r>
                  <a:rPr lang="en-US" sz="2800" dirty="0">
                    <a:latin typeface="Times" pitchFamily="18" charset="0"/>
                    <a:cs typeface="Times" pitchFamily="18" charset="0"/>
                  </a:rPr>
                  <a:t> </a:t>
                </a:r>
                <a:r>
                  <a:rPr lang="en-US" sz="2800" dirty="0" err="1">
                    <a:latin typeface="Times" pitchFamily="18" charset="0"/>
                    <a:cs typeface="Times" pitchFamily="18" charset="0"/>
                  </a:rPr>
                  <a:t>điểm</a:t>
                </a:r>
                <a:r>
                  <a:rPr lang="en-US" sz="2800" dirty="0">
                    <a:latin typeface="Times" pitchFamily="18" charset="0"/>
                    <a:cs typeface="Times" pitchFamily="18" charset="0"/>
                  </a:rPr>
                  <a:t> t=0, x=0 m, y=100 m;		</a:t>
                </a:r>
              </a:p>
              <a:p>
                <a:r>
                  <a:rPr lang="en-US" sz="2800" dirty="0" err="1">
                    <a:latin typeface="Times" pitchFamily="18" charset="0"/>
                    <a:cs typeface="Times" pitchFamily="18" charset="0"/>
                  </a:rPr>
                  <a:t>Vận</a:t>
                </a:r>
                <a:r>
                  <a:rPr lang="en-US" sz="2800" dirty="0">
                    <a:latin typeface="Times" pitchFamily="18" charset="0"/>
                    <a:cs typeface="Times" pitchFamily="18" charset="0"/>
                  </a:rPr>
                  <a:t> </a:t>
                </a:r>
                <a:r>
                  <a:rPr lang="en-US" sz="2800" dirty="0" err="1">
                    <a:latin typeface="Times" pitchFamily="18" charset="0"/>
                    <a:cs typeface="Times" pitchFamily="18" charset="0"/>
                  </a:rPr>
                  <a:t>tốc</a:t>
                </a:r>
                <a:r>
                  <a:rPr lang="en-US" sz="2800" dirty="0">
                    <a:latin typeface="Times" pitchFamily="18" charset="0"/>
                    <a:cs typeface="Times" pitchFamily="18" charset="0"/>
                  </a:rPr>
                  <a:t>: </a:t>
                </a:r>
                <a:r>
                  <a:rPr lang="en-US" sz="2800" dirty="0" err="1">
                    <a:latin typeface="Times" pitchFamily="18" charset="0"/>
                    <a:cs typeface="Times" pitchFamily="18" charset="0"/>
                  </a:rPr>
                  <a:t>v</a:t>
                </a:r>
                <a:r>
                  <a:rPr lang="en-US" sz="2800" baseline="-25000" dirty="0" err="1">
                    <a:latin typeface="Times" pitchFamily="18" charset="0"/>
                    <a:cs typeface="Times" pitchFamily="18" charset="0"/>
                  </a:rPr>
                  <a:t>x</a:t>
                </a:r>
                <a:r>
                  <a:rPr lang="en-US" sz="2800" dirty="0">
                    <a:latin typeface="Times" pitchFamily="18" charset="0"/>
                    <a:cs typeface="Times" pitchFamily="18" charset="0"/>
                  </a:rPr>
                  <a:t>=2; </a:t>
                </a:r>
                <a:r>
                  <a:rPr lang="en-US" sz="2800" dirty="0" err="1">
                    <a:latin typeface="Times" pitchFamily="18" charset="0"/>
                    <a:cs typeface="Times" pitchFamily="18" charset="0"/>
                  </a:rPr>
                  <a:t>v</a:t>
                </a:r>
                <a:r>
                  <a:rPr lang="en-US" sz="2800" baseline="-25000" dirty="0" err="1">
                    <a:latin typeface="Times" pitchFamily="18" charset="0"/>
                    <a:cs typeface="Times" pitchFamily="18" charset="0"/>
                  </a:rPr>
                  <a:t>y</a:t>
                </a:r>
                <a:r>
                  <a:rPr lang="en-US" sz="2800" dirty="0">
                    <a:latin typeface="Times" pitchFamily="18" charset="0"/>
                    <a:cs typeface="Times" pitchFamily="18" charset="0"/>
                  </a:rPr>
                  <a:t>=-8t; </a:t>
                </a:r>
                <a:r>
                  <a:rPr lang="en-US" sz="2800" dirty="0" err="1">
                    <a:latin typeface="Times" pitchFamily="18" charset="0"/>
                    <a:cs typeface="Times" pitchFamily="18" charset="0"/>
                  </a:rPr>
                  <a:t>tại</a:t>
                </a:r>
                <a:r>
                  <a:rPr lang="en-US" sz="2800" dirty="0">
                    <a:latin typeface="Times" pitchFamily="18" charset="0"/>
                    <a:cs typeface="Times" pitchFamily="18" charset="0"/>
                  </a:rPr>
                  <a:t> </a:t>
                </a:r>
                <a:r>
                  <a:rPr lang="en-US" sz="2800" dirty="0" err="1">
                    <a:latin typeface="Times" pitchFamily="18" charset="0"/>
                    <a:cs typeface="Times" pitchFamily="18" charset="0"/>
                  </a:rPr>
                  <a:t>thời</a:t>
                </a:r>
                <a:r>
                  <a:rPr lang="en-US" sz="2800" dirty="0">
                    <a:latin typeface="Times" pitchFamily="18" charset="0"/>
                    <a:cs typeface="Times" pitchFamily="18" charset="0"/>
                  </a:rPr>
                  <a:t> </a:t>
                </a:r>
                <a:r>
                  <a:rPr lang="en-US" sz="2800" dirty="0" err="1">
                    <a:latin typeface="Times" pitchFamily="18" charset="0"/>
                    <a:cs typeface="Times" pitchFamily="18" charset="0"/>
                  </a:rPr>
                  <a:t>điểm</a:t>
                </a:r>
                <a:r>
                  <a:rPr lang="en-US" sz="2800" dirty="0">
                    <a:latin typeface="Times" pitchFamily="18" charset="0"/>
                    <a:cs typeface="Times" pitchFamily="18" charset="0"/>
                  </a:rPr>
                  <a:t> t=0, </a:t>
                </a:r>
                <a:r>
                  <a:rPr lang="en-US" sz="2800" dirty="0" err="1">
                    <a:latin typeface="Times" pitchFamily="18" charset="0"/>
                    <a:cs typeface="Times" pitchFamily="18" charset="0"/>
                  </a:rPr>
                  <a:t>v</a:t>
                </a:r>
                <a:r>
                  <a:rPr lang="en-US" sz="2800" baseline="-25000" dirty="0" err="1">
                    <a:latin typeface="Times" pitchFamily="18" charset="0"/>
                    <a:cs typeface="Times" pitchFamily="18" charset="0"/>
                  </a:rPr>
                  <a:t>x</a:t>
                </a:r>
                <a:r>
                  <a:rPr lang="en-US" sz="2800" dirty="0">
                    <a:latin typeface="Times" pitchFamily="18" charset="0"/>
                    <a:cs typeface="Times" pitchFamily="18" charset="0"/>
                  </a:rPr>
                  <a:t>=2 m/s ; </a:t>
                </a:r>
                <a:r>
                  <a:rPr lang="en-US" sz="2800" dirty="0" err="1">
                    <a:latin typeface="Times" pitchFamily="18" charset="0"/>
                    <a:cs typeface="Times" pitchFamily="18" charset="0"/>
                  </a:rPr>
                  <a:t>v</a:t>
                </a:r>
                <a:r>
                  <a:rPr lang="en-US" sz="2800" baseline="-25000" dirty="0" err="1">
                    <a:latin typeface="Times" pitchFamily="18" charset="0"/>
                    <a:cs typeface="Times" pitchFamily="18" charset="0"/>
                  </a:rPr>
                  <a:t>y</a:t>
                </a:r>
                <a:r>
                  <a:rPr lang="en-US" sz="2800" dirty="0">
                    <a:latin typeface="Times" pitchFamily="18" charset="0"/>
                    <a:cs typeface="Times" pitchFamily="18" charset="0"/>
                  </a:rPr>
                  <a:t>=0 m/s		</a:t>
                </a:r>
              </a:p>
              <a:p>
                <a:r>
                  <a:rPr lang="en-US" sz="2800" dirty="0" err="1">
                    <a:latin typeface="Times" pitchFamily="18" charset="0"/>
                    <a:cs typeface="Times" pitchFamily="18" charset="0"/>
                  </a:rPr>
                  <a:t>Gia</a:t>
                </a:r>
                <a:r>
                  <a:rPr lang="en-US" sz="2800" dirty="0">
                    <a:latin typeface="Times" pitchFamily="18" charset="0"/>
                    <a:cs typeface="Times" pitchFamily="18" charset="0"/>
                  </a:rPr>
                  <a:t> </a:t>
                </a:r>
                <a:r>
                  <a:rPr lang="en-US" sz="2800" dirty="0" err="1">
                    <a:latin typeface="Times" pitchFamily="18" charset="0"/>
                    <a:cs typeface="Times" pitchFamily="18" charset="0"/>
                  </a:rPr>
                  <a:t>tốc</a:t>
                </a:r>
                <a:r>
                  <a:rPr lang="en-US" sz="2800" dirty="0">
                    <a:latin typeface="Times" pitchFamily="18" charset="0"/>
                    <a:cs typeface="Times" pitchFamily="18" charset="0"/>
                  </a:rPr>
                  <a:t>: a</a:t>
                </a:r>
                <a:r>
                  <a:rPr lang="en-US" sz="2800" baseline="-25000" dirty="0">
                    <a:latin typeface="Times" pitchFamily="18" charset="0"/>
                    <a:cs typeface="Times" pitchFamily="18" charset="0"/>
                  </a:rPr>
                  <a:t>x</a:t>
                </a:r>
                <a:r>
                  <a:rPr lang="en-US" sz="2800" dirty="0">
                    <a:latin typeface="Times" pitchFamily="18" charset="0"/>
                    <a:cs typeface="Times" pitchFamily="18" charset="0"/>
                  </a:rPr>
                  <a:t>=0; a</a:t>
                </a:r>
                <a:r>
                  <a:rPr lang="en-US" sz="2800" baseline="-25000" dirty="0">
                    <a:latin typeface="Times" pitchFamily="18" charset="0"/>
                    <a:cs typeface="Times" pitchFamily="18" charset="0"/>
                  </a:rPr>
                  <a:t>y</a:t>
                </a:r>
                <a:r>
                  <a:rPr lang="en-US" sz="2800" dirty="0">
                    <a:latin typeface="Times" pitchFamily="18" charset="0"/>
                    <a:cs typeface="Times" pitchFamily="18" charset="0"/>
                  </a:rPr>
                  <a:t>=-8; </a:t>
                </a:r>
                <a:r>
                  <a:rPr lang="en-US" sz="2800" dirty="0" err="1">
                    <a:latin typeface="Times" pitchFamily="18" charset="0"/>
                    <a:cs typeface="Times" pitchFamily="18" charset="0"/>
                  </a:rPr>
                  <a:t>tại</a:t>
                </a:r>
                <a:r>
                  <a:rPr lang="en-US" sz="2800" dirty="0">
                    <a:latin typeface="Times" pitchFamily="18" charset="0"/>
                    <a:cs typeface="Times" pitchFamily="18" charset="0"/>
                  </a:rPr>
                  <a:t> </a:t>
                </a:r>
                <a:r>
                  <a:rPr lang="en-US" sz="2800" dirty="0" err="1">
                    <a:latin typeface="Times" pitchFamily="18" charset="0"/>
                    <a:cs typeface="Times" pitchFamily="18" charset="0"/>
                  </a:rPr>
                  <a:t>thời</a:t>
                </a:r>
                <a:r>
                  <a:rPr lang="en-US" sz="2800" dirty="0">
                    <a:latin typeface="Times" pitchFamily="18" charset="0"/>
                    <a:cs typeface="Times" pitchFamily="18" charset="0"/>
                  </a:rPr>
                  <a:t> </a:t>
                </a:r>
                <a:r>
                  <a:rPr lang="en-US" sz="2800" dirty="0" err="1">
                    <a:latin typeface="Times" pitchFamily="18" charset="0"/>
                    <a:cs typeface="Times" pitchFamily="18" charset="0"/>
                  </a:rPr>
                  <a:t>điểm</a:t>
                </a:r>
                <a:r>
                  <a:rPr lang="en-US" sz="2800" dirty="0">
                    <a:latin typeface="Times" pitchFamily="18" charset="0"/>
                    <a:cs typeface="Times" pitchFamily="18" charset="0"/>
                  </a:rPr>
                  <a:t> t=0, a</a:t>
                </a:r>
                <a:r>
                  <a:rPr lang="en-US" sz="2800" baseline="-25000" dirty="0">
                    <a:latin typeface="Times" pitchFamily="18" charset="0"/>
                    <a:cs typeface="Times" pitchFamily="18" charset="0"/>
                  </a:rPr>
                  <a:t>x</a:t>
                </a:r>
                <a:r>
                  <a:rPr lang="en-US" sz="2800" dirty="0">
                    <a:latin typeface="Times" pitchFamily="18" charset="0"/>
                    <a:cs typeface="Times" pitchFamily="18" charset="0"/>
                  </a:rPr>
                  <a:t>=0 m/s</a:t>
                </a:r>
                <a:r>
                  <a:rPr lang="en-US" sz="2800" baseline="30000" dirty="0">
                    <a:latin typeface="Times" pitchFamily="18" charset="0"/>
                    <a:cs typeface="Times" pitchFamily="18" charset="0"/>
                  </a:rPr>
                  <a:t>2</a:t>
                </a:r>
                <a:r>
                  <a:rPr lang="en-US" sz="2800" dirty="0">
                    <a:latin typeface="Times" pitchFamily="18" charset="0"/>
                    <a:cs typeface="Times" pitchFamily="18" charset="0"/>
                  </a:rPr>
                  <a:t>; a</a:t>
                </a:r>
                <a:r>
                  <a:rPr lang="en-US" sz="2800" baseline="-25000" dirty="0">
                    <a:latin typeface="Times" pitchFamily="18" charset="0"/>
                    <a:cs typeface="Times" pitchFamily="18" charset="0"/>
                  </a:rPr>
                  <a:t>y</a:t>
                </a:r>
                <a:r>
                  <a:rPr lang="en-US" sz="2800" dirty="0">
                    <a:latin typeface="Times" pitchFamily="18" charset="0"/>
                    <a:cs typeface="Times" pitchFamily="18" charset="0"/>
                  </a:rPr>
                  <a:t>=-8 m/s</a:t>
                </a:r>
                <a:r>
                  <a:rPr lang="en-US" sz="2800" baseline="30000" dirty="0">
                    <a:latin typeface="Times" pitchFamily="18" charset="0"/>
                    <a:cs typeface="Times" pitchFamily="18" charset="0"/>
                  </a:rPr>
                  <a:t>2</a:t>
                </a:r>
                <a:r>
                  <a:rPr lang="en-US" sz="2800" dirty="0">
                    <a:latin typeface="Times" pitchFamily="18" charset="0"/>
                    <a:cs typeface="Times" pitchFamily="18" charset="0"/>
                  </a:rPr>
                  <a:t>		</a:t>
                </a:r>
              </a:p>
              <a:p>
                <a:r>
                  <a:rPr lang="en-US" sz="2800" dirty="0">
                    <a:solidFill>
                      <a:srgbClr val="FF0000"/>
                    </a:solidFill>
                    <a:latin typeface="Times" pitchFamily="18" charset="0"/>
                    <a:cs typeface="Times" pitchFamily="18" charset="0"/>
                  </a:rPr>
                  <a:t>b/ </a:t>
                </a:r>
                <a:r>
                  <a:rPr lang="en-US" sz="2800" dirty="0" err="1">
                    <a:latin typeface="Times" pitchFamily="18" charset="0"/>
                    <a:cs typeface="Times" pitchFamily="18" charset="0"/>
                  </a:rPr>
                  <a:t>Quãng</a:t>
                </a:r>
                <a:r>
                  <a:rPr lang="en-US" sz="2800" dirty="0">
                    <a:latin typeface="Times" pitchFamily="18" charset="0"/>
                    <a:cs typeface="Times" pitchFamily="18" charset="0"/>
                  </a:rPr>
                  <a:t> </a:t>
                </a:r>
                <a:r>
                  <a:rPr lang="en-US" sz="2800" dirty="0" err="1">
                    <a:latin typeface="Times" pitchFamily="18" charset="0"/>
                    <a:cs typeface="Times" pitchFamily="18" charset="0"/>
                  </a:rPr>
                  <a:t>đường</a:t>
                </a:r>
                <a:r>
                  <a:rPr lang="en-US" sz="2800" dirty="0">
                    <a:latin typeface="Times" pitchFamily="18" charset="0"/>
                    <a:cs typeface="Times" pitchFamily="18" charset="0"/>
                  </a:rPr>
                  <a:t>: s</a:t>
                </a:r>
                <a:r>
                  <a:rPr lang="en-US" sz="2800" baseline="30000" dirty="0">
                    <a:latin typeface="Times" pitchFamily="18" charset="0"/>
                    <a:cs typeface="Times" pitchFamily="18" charset="0"/>
                  </a:rPr>
                  <a:t>2</a:t>
                </a:r>
                <a:r>
                  <a:rPr lang="en-US" sz="2800" dirty="0">
                    <a:latin typeface="Times" pitchFamily="18" charset="0"/>
                    <a:cs typeface="Times" pitchFamily="18" charset="0"/>
                  </a:rPr>
                  <a:t>=x</a:t>
                </a:r>
                <a:r>
                  <a:rPr lang="en-US" sz="2800" baseline="30000" dirty="0">
                    <a:latin typeface="Times" pitchFamily="18" charset="0"/>
                    <a:cs typeface="Times" pitchFamily="18" charset="0"/>
                  </a:rPr>
                  <a:t>2</a:t>
                </a:r>
                <a:r>
                  <a:rPr lang="en-US" sz="2800" dirty="0">
                    <a:latin typeface="Times" pitchFamily="18" charset="0"/>
                    <a:cs typeface="Times" pitchFamily="18" charset="0"/>
                  </a:rPr>
                  <a:t>+y</a:t>
                </a:r>
                <a:r>
                  <a:rPr lang="en-US" sz="2800" baseline="30000" dirty="0">
                    <a:latin typeface="Times" pitchFamily="18" charset="0"/>
                    <a:cs typeface="Times" pitchFamily="18" charset="0"/>
                  </a:rPr>
                  <a:t>2 </a:t>
                </a:r>
                <a:r>
                  <a:rPr lang="en-US" sz="2800" dirty="0">
                    <a:latin typeface="Times" pitchFamily="18" charset="0"/>
                    <a:cs typeface="Times" pitchFamily="18" charset="0"/>
                  </a:rPr>
                  <a:t>= 10</a:t>
                </a:r>
                <a:r>
                  <a:rPr lang="en-US" sz="2800" baseline="30000" dirty="0">
                    <a:latin typeface="Times" pitchFamily="18" charset="0"/>
                    <a:cs typeface="Times" pitchFamily="18" charset="0"/>
                  </a:rPr>
                  <a:t>4</a:t>
                </a:r>
                <a:r>
                  <a:rPr lang="en-US" sz="2800" dirty="0">
                    <a:latin typeface="Times" pitchFamily="18" charset="0"/>
                    <a:cs typeface="Times" pitchFamily="18" charset="0"/>
                  </a:rPr>
                  <a:t>-796t</a:t>
                </a:r>
                <a:r>
                  <a:rPr lang="en-US" sz="2800" baseline="30000" dirty="0">
                    <a:latin typeface="Times" pitchFamily="18" charset="0"/>
                    <a:cs typeface="Times" pitchFamily="18" charset="0"/>
                  </a:rPr>
                  <a:t>2</a:t>
                </a:r>
                <a:r>
                  <a:rPr lang="en-US" sz="2800" dirty="0">
                    <a:latin typeface="Times" pitchFamily="18" charset="0"/>
                    <a:cs typeface="Times" pitchFamily="18" charset="0"/>
                  </a:rPr>
                  <a:t>+16t</a:t>
                </a:r>
                <a:r>
                  <a:rPr lang="en-US" sz="2800" baseline="30000" dirty="0">
                    <a:latin typeface="Times" pitchFamily="18" charset="0"/>
                    <a:cs typeface="Times" pitchFamily="18" charset="0"/>
                  </a:rPr>
                  <a:t>4</a:t>
                </a:r>
                <a:r>
                  <a:rPr lang="en-US" sz="2800" dirty="0">
                    <a:latin typeface="Times" pitchFamily="18" charset="0"/>
                    <a:cs typeface="Times" pitchFamily="18" charset="0"/>
                  </a:rPr>
                  <a:t>; 	</a:t>
                </a:r>
              </a:p>
              <a:p>
                <a:r>
                  <a:rPr lang="en-US" sz="2800" dirty="0" err="1">
                    <a:latin typeface="Times" pitchFamily="18" charset="0"/>
                    <a:cs typeface="Times" pitchFamily="18" charset="0"/>
                  </a:rPr>
                  <a:t>suy</a:t>
                </a:r>
                <a:r>
                  <a:rPr lang="en-US" sz="2800" dirty="0">
                    <a:latin typeface="Times" pitchFamily="18" charset="0"/>
                    <a:cs typeface="Times" pitchFamily="18" charset="0"/>
                  </a:rPr>
                  <a:t> </a:t>
                </a:r>
                <a:r>
                  <a:rPr lang="en-US" sz="2800" dirty="0" err="1">
                    <a:latin typeface="Times" pitchFamily="18" charset="0"/>
                    <a:cs typeface="Times" pitchFamily="18" charset="0"/>
                  </a:rPr>
                  <a:t>ra</a:t>
                </a:r>
                <a:r>
                  <a:rPr lang="en-US" sz="2800" dirty="0">
                    <a:latin typeface="Times" pitchFamily="18" charset="0"/>
                    <a:cs typeface="Times" pitchFamily="18" charset="0"/>
                  </a:rPr>
                  <a:t> s=(10</a:t>
                </a:r>
                <a:r>
                  <a:rPr lang="en-US" sz="2800" baseline="30000" dirty="0">
                    <a:latin typeface="Times" pitchFamily="18" charset="0"/>
                    <a:cs typeface="Times" pitchFamily="18" charset="0"/>
                  </a:rPr>
                  <a:t>4</a:t>
                </a:r>
                <a:r>
                  <a:rPr lang="en-US" sz="2800" dirty="0">
                    <a:latin typeface="Times" pitchFamily="18" charset="0"/>
                    <a:cs typeface="Times" pitchFamily="18" charset="0"/>
                  </a:rPr>
                  <a:t>- 796t</a:t>
                </a:r>
                <a:r>
                  <a:rPr lang="en-US" sz="2800" baseline="30000" dirty="0">
                    <a:latin typeface="Times" pitchFamily="18" charset="0"/>
                    <a:cs typeface="Times" pitchFamily="18" charset="0"/>
                  </a:rPr>
                  <a:t>2</a:t>
                </a:r>
                <a:r>
                  <a:rPr lang="en-US" sz="2800" dirty="0">
                    <a:latin typeface="Times" pitchFamily="18" charset="0"/>
                    <a:cs typeface="Times" pitchFamily="18" charset="0"/>
                  </a:rPr>
                  <a:t>+16t</a:t>
                </a:r>
                <a:r>
                  <a:rPr lang="en-US" sz="2800" baseline="30000" dirty="0">
                    <a:latin typeface="Times" pitchFamily="18" charset="0"/>
                    <a:cs typeface="Times" pitchFamily="18" charset="0"/>
                  </a:rPr>
                  <a:t>4</a:t>
                </a:r>
                <a:r>
                  <a:rPr lang="en-US" sz="2800" dirty="0">
                    <a:latin typeface="Times" pitchFamily="18" charset="0"/>
                    <a:cs typeface="Times" pitchFamily="18" charset="0"/>
                  </a:rPr>
                  <a:t>)</a:t>
                </a:r>
                <a:r>
                  <a:rPr lang="en-US" sz="2800" baseline="30000" dirty="0">
                    <a:latin typeface="Times" pitchFamily="18" charset="0"/>
                    <a:cs typeface="Times" pitchFamily="18" charset="0"/>
                  </a:rPr>
                  <a:t>1/2</a:t>
                </a:r>
              </a:p>
              <a:p>
                <a:r>
                  <a:rPr lang="en-US" sz="2800" baseline="-25000" dirty="0">
                    <a:latin typeface="Times" pitchFamily="18" charset="0"/>
                    <a:cs typeface="Times" pitchFamily="18" charset="0"/>
                  </a:rPr>
                  <a:t> </a:t>
                </a:r>
                <a:r>
                  <a:rPr lang="en-US" sz="2800" dirty="0">
                    <a:latin typeface="Times" pitchFamily="18" charset="0"/>
                    <a:cs typeface="Times" pitchFamily="18" charset="0"/>
                  </a:rPr>
                  <a:t> </a:t>
                </a:r>
                <a:r>
                  <a:rPr lang="en-US" sz="2800" b="1" u="sng" dirty="0" err="1">
                    <a:latin typeface="Times" pitchFamily="18" charset="0"/>
                    <a:cs typeface="Times" pitchFamily="18" charset="0"/>
                  </a:rPr>
                  <a:t>cách</a:t>
                </a:r>
                <a:r>
                  <a:rPr lang="en-US" sz="2800" b="1" u="sng" dirty="0">
                    <a:latin typeface="Times" pitchFamily="18" charset="0"/>
                    <a:cs typeface="Times" pitchFamily="18" charset="0"/>
                  </a:rPr>
                  <a:t> 2</a:t>
                </a:r>
                <a:r>
                  <a:rPr lang="en-US" sz="2800" dirty="0">
                    <a:latin typeface="Times" pitchFamily="18" charset="0"/>
                    <a:cs typeface="Times" pitchFamily="18" charset="0"/>
                  </a:rPr>
                  <a:t>: </a:t>
                </a:r>
                <a:endParaRPr lang="en-US" sz="3200" baseline="-25000" dirty="0">
                  <a:latin typeface="Times" pitchFamily="18" charset="0"/>
                  <a:cs typeface="Times" pitchFamily="18" charset="0"/>
                </a:endParaRPr>
              </a:p>
              <a:p>
                <a:r>
                  <a:rPr lang="en-US" sz="3200" dirty="0">
                    <a:latin typeface="Times" pitchFamily="18" charset="0"/>
                    <a:cs typeface="Times" pitchFamily="18" charset="0"/>
                  </a:rPr>
                  <a:t> </a:t>
                </a:r>
                <a14:m>
                  <m:oMath xmlns:m="http://schemas.openxmlformats.org/officeDocument/2006/math">
                    <m:r>
                      <a:rPr lang="en-US" sz="3200" b="0" i="1" smtClean="0">
                        <a:latin typeface="Cambria Math" panose="02040503050406030204" pitchFamily="18" charset="0"/>
                        <a:cs typeface="Times" pitchFamily="18" charset="0"/>
                      </a:rPr>
                      <m:t>𝑆</m:t>
                    </m:r>
                    <m:r>
                      <a:rPr lang="en-US" sz="3200" b="0" i="1" smtClean="0">
                        <a:latin typeface="Cambria Math" panose="02040503050406030204" pitchFamily="18" charset="0"/>
                        <a:cs typeface="Times" pitchFamily="18" charset="0"/>
                      </a:rPr>
                      <m:t>=</m:t>
                    </m:r>
                    <m:nary>
                      <m:naryPr>
                        <m:ctrlPr>
                          <a:rPr lang="en-US" sz="3200" b="0" i="1" smtClean="0">
                            <a:latin typeface="Cambria Math" panose="02040503050406030204" pitchFamily="18" charset="0"/>
                            <a:cs typeface="Times" pitchFamily="18" charset="0"/>
                          </a:rPr>
                        </m:ctrlPr>
                      </m:naryPr>
                      <m:sub>
                        <m:r>
                          <m:rPr>
                            <m:brk m:alnAt="23"/>
                          </m:rPr>
                          <a:rPr lang="en-US" sz="3200" b="0" i="1" smtClean="0">
                            <a:latin typeface="Cambria Math" panose="02040503050406030204" pitchFamily="18" charset="0"/>
                            <a:cs typeface="Times" pitchFamily="18" charset="0"/>
                          </a:rPr>
                          <m:t>0</m:t>
                        </m:r>
                      </m:sub>
                      <m:sup>
                        <m:r>
                          <a:rPr lang="en-US" sz="3200" b="0" i="1" smtClean="0">
                            <a:latin typeface="Cambria Math" panose="02040503050406030204" pitchFamily="18" charset="0"/>
                            <a:cs typeface="Times" pitchFamily="18" charset="0"/>
                          </a:rPr>
                          <m:t>𝑡</m:t>
                        </m:r>
                      </m:sup>
                      <m:e>
                        <m:r>
                          <a:rPr lang="en-US" sz="3200" b="0" i="1" smtClean="0">
                            <a:latin typeface="Cambria Math" panose="02040503050406030204" pitchFamily="18" charset="0"/>
                            <a:cs typeface="Times" pitchFamily="18" charset="0"/>
                          </a:rPr>
                          <m:t>𝑣𝑑𝑡</m:t>
                        </m:r>
                        <m:r>
                          <a:rPr lang="en-US" sz="3200" b="0" i="1" smtClean="0">
                            <a:latin typeface="Cambria Math" panose="02040503050406030204" pitchFamily="18" charset="0"/>
                            <a:cs typeface="Times" pitchFamily="18" charset="0"/>
                          </a:rPr>
                          <m:t>=</m:t>
                        </m:r>
                        <m:nary>
                          <m:naryPr>
                            <m:ctrlPr>
                              <a:rPr lang="en-US" sz="3200" b="0" i="1" smtClean="0">
                                <a:latin typeface="Cambria Math" panose="02040503050406030204" pitchFamily="18" charset="0"/>
                                <a:cs typeface="Times" pitchFamily="18" charset="0"/>
                              </a:rPr>
                            </m:ctrlPr>
                          </m:naryPr>
                          <m:sub>
                            <m:r>
                              <m:rPr>
                                <m:brk m:alnAt="23"/>
                              </m:rPr>
                              <a:rPr lang="en-US" sz="3200" b="0" i="1" smtClean="0">
                                <a:latin typeface="Cambria Math" panose="02040503050406030204" pitchFamily="18" charset="0"/>
                                <a:cs typeface="Times" pitchFamily="18" charset="0"/>
                              </a:rPr>
                              <m:t>0</m:t>
                            </m:r>
                          </m:sub>
                          <m:sup>
                            <m:r>
                              <a:rPr lang="en-US" sz="3200" b="0" i="1" smtClean="0">
                                <a:latin typeface="Cambria Math" panose="02040503050406030204" pitchFamily="18" charset="0"/>
                                <a:cs typeface="Times" pitchFamily="18" charset="0"/>
                              </a:rPr>
                              <m:t>𝑡</m:t>
                            </m:r>
                          </m:sup>
                          <m:e>
                            <m:rad>
                              <m:radPr>
                                <m:degHide m:val="on"/>
                                <m:ctrlPr>
                                  <a:rPr lang="en-US" sz="3200" b="0" i="1" smtClean="0">
                                    <a:latin typeface="Cambria Math" panose="02040503050406030204" pitchFamily="18" charset="0"/>
                                    <a:cs typeface="Times" pitchFamily="18" charset="0"/>
                                  </a:rPr>
                                </m:ctrlPr>
                              </m:radPr>
                              <m:deg/>
                              <m:e>
                                <m:r>
                                  <a:rPr lang="en-US" sz="3200" b="0" i="1" smtClean="0">
                                    <a:latin typeface="Cambria Math" panose="02040503050406030204" pitchFamily="18" charset="0"/>
                                    <a:cs typeface="Times" pitchFamily="18" charset="0"/>
                                  </a:rPr>
                                  <m:t>4</m:t>
                                </m:r>
                                <m:r>
                                  <a:rPr lang="en-US" sz="3200" b="0" i="1" smtClean="0">
                                    <a:latin typeface="Cambria Math" panose="02040503050406030204" pitchFamily="18" charset="0"/>
                                    <a:cs typeface="Times" pitchFamily="18" charset="0"/>
                                  </a:rPr>
                                  <m:t>+</m:t>
                                </m:r>
                                <m:r>
                                  <a:rPr lang="en-US" sz="3200" b="0" i="1" smtClean="0">
                                    <a:latin typeface="Cambria Math" panose="02040503050406030204" pitchFamily="18" charset="0"/>
                                    <a:cs typeface="Times" pitchFamily="18" charset="0"/>
                                  </a:rPr>
                                  <m:t>64</m:t>
                                </m:r>
                                <m:sSup>
                                  <m:sSupPr>
                                    <m:ctrlPr>
                                      <a:rPr lang="en-US" sz="3200" b="0" i="1" smtClean="0">
                                        <a:latin typeface="Cambria Math" panose="02040503050406030204" pitchFamily="18" charset="0"/>
                                        <a:cs typeface="Times" pitchFamily="18" charset="0"/>
                                      </a:rPr>
                                    </m:ctrlPr>
                                  </m:sSupPr>
                                  <m:e>
                                    <m:r>
                                      <a:rPr lang="en-US" sz="3200" b="0" i="1" smtClean="0">
                                        <a:latin typeface="Cambria Math" panose="02040503050406030204" pitchFamily="18" charset="0"/>
                                        <a:cs typeface="Times" pitchFamily="18" charset="0"/>
                                      </a:rPr>
                                      <m:t>𝑡</m:t>
                                    </m:r>
                                  </m:e>
                                  <m:sup>
                                    <m:r>
                                      <a:rPr lang="en-US" sz="3200" b="0" i="1" smtClean="0">
                                        <a:latin typeface="Cambria Math" panose="02040503050406030204" pitchFamily="18" charset="0"/>
                                        <a:cs typeface="Times" pitchFamily="18" charset="0"/>
                                      </a:rPr>
                                      <m:t>2</m:t>
                                    </m:r>
                                  </m:sup>
                                </m:sSup>
                              </m:e>
                            </m:rad>
                            <m:r>
                              <a:rPr lang="en-US" sz="3200" b="0" i="1" smtClean="0">
                                <a:latin typeface="Cambria Math" panose="02040503050406030204" pitchFamily="18" charset="0"/>
                                <a:cs typeface="Times" pitchFamily="18" charset="0"/>
                              </a:rPr>
                              <m:t>=</m:t>
                            </m:r>
                          </m:e>
                        </m:nary>
                      </m:e>
                    </m:nary>
                  </m:oMath>
                </a14:m>
                <a:r>
                  <a:rPr lang="en-US" sz="2800" baseline="30000" dirty="0">
                    <a:latin typeface="Times" pitchFamily="18" charset="0"/>
                    <a:cs typeface="Times" pitchFamily="18" charset="0"/>
                  </a:rPr>
                  <a:t>	 </a:t>
                </a:r>
                <a:endParaRPr lang="en-US" sz="2800" dirty="0">
                  <a:latin typeface="Times" pitchFamily="18" charset="0"/>
                  <a:cs typeface="Times" pitchFamily="18" charset="0"/>
                </a:endParaRPr>
              </a:p>
              <a:p>
                <a:r>
                  <a:rPr lang="en-US" sz="2800" dirty="0">
                    <a:latin typeface="Times" pitchFamily="18" charset="0"/>
                    <a:cs typeface="Times" pitchFamily="18" charset="0"/>
                  </a:rPr>
                  <a:t>c/ </a:t>
                </a:r>
                <a:r>
                  <a:rPr lang="en-US" sz="2800" dirty="0" err="1">
                    <a:latin typeface="Times" pitchFamily="18" charset="0"/>
                    <a:cs typeface="Times" pitchFamily="18" charset="0"/>
                  </a:rPr>
                  <a:t>Quỹ</a:t>
                </a:r>
                <a:r>
                  <a:rPr lang="en-US" sz="2800" dirty="0">
                    <a:latin typeface="Times" pitchFamily="18" charset="0"/>
                    <a:cs typeface="Times" pitchFamily="18" charset="0"/>
                  </a:rPr>
                  <a:t> </a:t>
                </a:r>
                <a:r>
                  <a:rPr lang="en-US" sz="2800" dirty="0" err="1">
                    <a:latin typeface="Times" pitchFamily="18" charset="0"/>
                    <a:cs typeface="Times" pitchFamily="18" charset="0"/>
                  </a:rPr>
                  <a:t>đạo</a:t>
                </a:r>
                <a:r>
                  <a:rPr lang="en-US" sz="2800" dirty="0">
                    <a:latin typeface="Times" pitchFamily="18" charset="0"/>
                    <a:cs typeface="Times" pitchFamily="18" charset="0"/>
                  </a:rPr>
                  <a:t>: y=100-x</a:t>
                </a:r>
                <a:r>
                  <a:rPr lang="en-US" sz="2800" baseline="30000" dirty="0">
                    <a:latin typeface="Times" pitchFamily="18" charset="0"/>
                    <a:cs typeface="Times" pitchFamily="18" charset="0"/>
                  </a:rPr>
                  <a:t>2</a:t>
                </a:r>
                <a:r>
                  <a:rPr lang="en-US" sz="2800" dirty="0">
                    <a:latin typeface="Times" pitchFamily="18" charset="0"/>
                    <a:cs typeface="Times" pitchFamily="18" charset="0"/>
                  </a:rPr>
                  <a:t>; </a:t>
                </a:r>
                <a:r>
                  <a:rPr lang="en-US" sz="2800" dirty="0" err="1">
                    <a:latin typeface="Times" pitchFamily="18" charset="0"/>
                    <a:cs typeface="Times" pitchFamily="18" charset="0"/>
                  </a:rPr>
                  <a:t>quỹ</a:t>
                </a:r>
                <a:r>
                  <a:rPr lang="en-US" sz="2800" dirty="0">
                    <a:latin typeface="Times" pitchFamily="18" charset="0"/>
                    <a:cs typeface="Times" pitchFamily="18" charset="0"/>
                  </a:rPr>
                  <a:t> </a:t>
                </a:r>
                <a:r>
                  <a:rPr lang="en-US" sz="2800" dirty="0" err="1">
                    <a:latin typeface="Times" pitchFamily="18" charset="0"/>
                    <a:cs typeface="Times" pitchFamily="18" charset="0"/>
                  </a:rPr>
                  <a:t>đạo</a:t>
                </a:r>
                <a:r>
                  <a:rPr lang="en-US" sz="2800" dirty="0">
                    <a:latin typeface="Times" pitchFamily="18" charset="0"/>
                    <a:cs typeface="Times" pitchFamily="18" charset="0"/>
                  </a:rPr>
                  <a:t> </a:t>
                </a:r>
                <a:r>
                  <a:rPr lang="en-US" sz="2800" dirty="0" err="1">
                    <a:latin typeface="Times" pitchFamily="18" charset="0"/>
                    <a:cs typeface="Times" pitchFamily="18" charset="0"/>
                  </a:rPr>
                  <a:t>có</a:t>
                </a:r>
                <a:r>
                  <a:rPr lang="en-US" sz="2800" dirty="0">
                    <a:latin typeface="Times" pitchFamily="18" charset="0"/>
                    <a:cs typeface="Times" pitchFamily="18" charset="0"/>
                  </a:rPr>
                  <a:t> </a:t>
                </a:r>
                <a:r>
                  <a:rPr lang="en-US" sz="2800" dirty="0" err="1">
                    <a:latin typeface="Times" pitchFamily="18" charset="0"/>
                    <a:cs typeface="Times" pitchFamily="18" charset="0"/>
                  </a:rPr>
                  <a:t>dạng</a:t>
                </a:r>
                <a:r>
                  <a:rPr lang="en-US" sz="2800" dirty="0">
                    <a:latin typeface="Times" pitchFamily="18" charset="0"/>
                    <a:cs typeface="Times" pitchFamily="18" charset="0"/>
                  </a:rPr>
                  <a:t> </a:t>
                </a:r>
                <a:r>
                  <a:rPr lang="en-US" sz="2800" dirty="0" err="1">
                    <a:latin typeface="Times" pitchFamily="18" charset="0"/>
                    <a:cs typeface="Times" pitchFamily="18" charset="0"/>
                  </a:rPr>
                  <a:t>Parabol</a:t>
                </a:r>
                <a:endParaRPr lang="en-US" sz="2800" dirty="0">
                  <a:latin typeface="Times" pitchFamily="18" charset="0"/>
                  <a:cs typeface="Times"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605928" y="716096"/>
                <a:ext cx="10062072" cy="5109919"/>
              </a:xfrm>
              <a:prstGeom prst="rect">
                <a:avLst/>
              </a:prstGeom>
              <a:blipFill>
                <a:blip r:embed="rId2"/>
                <a:stretch>
                  <a:fillRect l="-1514" t="-1192" b="-1430"/>
                </a:stretch>
              </a:blipFill>
            </p:spPr>
            <p:txBody>
              <a:bodyPr/>
              <a:lstStyle/>
              <a:p>
                <a:r>
                  <a:rPr lang="en-US">
                    <a:noFill/>
                  </a:rPr>
                  <a:t> </a:t>
                </a:r>
              </a:p>
            </p:txBody>
          </p:sp>
        </mc:Fallback>
      </mc:AlternateContent>
    </p:spTree>
    <p:extLst>
      <p:ext uri="{BB962C8B-B14F-4D97-AF65-F5344CB8AC3E}">
        <p14:creationId xmlns:p14="http://schemas.microsoft.com/office/powerpoint/2010/main" val="399102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arn(inVertical)">
                                      <p:cBhvr>
                                        <p:cTn id="7" dur="500"/>
                                        <p:tgtEl>
                                          <p:spTgt spid="4">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barn(inVertical)">
                                      <p:cBhvr>
                                        <p:cTn id="10" dur="500"/>
                                        <p:tgtEl>
                                          <p:spTgt spid="4">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barn(inVertical)">
                                      <p:cBhvr>
                                        <p:cTn id="13" dur="500"/>
                                        <p:tgtEl>
                                          <p:spTgt spid="4">
                                            <p:txEl>
                                              <p:pRg st="6" end="6"/>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barn(inVertical)">
                                      <p:cBhvr>
                                        <p:cTn id="16" dur="500"/>
                                        <p:tgtEl>
                                          <p:spTgt spid="4">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barn(inVertical)">
                                      <p:cBhvr>
                                        <p:cTn id="2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47975" y="405386"/>
            <a:ext cx="4829175" cy="2705100"/>
            <a:chOff x="0" y="0"/>
            <a:chExt cx="4829175" cy="2705100"/>
          </a:xfrm>
        </p:grpSpPr>
        <p:cxnSp>
          <p:nvCxnSpPr>
            <p:cNvPr id="5" name="Straight Arrow Connector 4"/>
            <p:cNvCxnSpPr/>
            <p:nvPr/>
          </p:nvCxnSpPr>
          <p:spPr>
            <a:xfrm flipV="1">
              <a:off x="2057400" y="38100"/>
              <a:ext cx="0" cy="179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895475" y="1676400"/>
              <a:ext cx="2847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Arc 6"/>
            <p:cNvSpPr/>
            <p:nvPr/>
          </p:nvSpPr>
          <p:spPr>
            <a:xfrm>
              <a:off x="0" y="714375"/>
              <a:ext cx="3971925" cy="1990725"/>
            </a:xfrm>
            <a:prstGeom prst="arc">
              <a:avLst>
                <a:gd name="adj1" fmla="val 16474435"/>
                <a:gd name="adj2" fmla="val 21543329"/>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p:cNvSpPr txBox="1">
              <a:spLocks noChangeArrowheads="1"/>
            </p:cNvSpPr>
            <p:nvPr/>
          </p:nvSpPr>
          <p:spPr bwMode="auto">
            <a:xfrm>
              <a:off x="4495800" y="1428750"/>
              <a:ext cx="333375" cy="265457"/>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en-US" sz="1100">
                  <a:solidFill>
                    <a:srgbClr val="000000"/>
                  </a:solidFill>
                  <a:effectLst>
                    <a:outerShdw blurRad="38100" dist="19050" dir="2700000" algn="tl">
                      <a:schemeClr val="dk1">
                        <a:alpha val="40000"/>
                      </a:schemeClr>
                    </a:outerShdw>
                  </a:effectLst>
                  <a:latin typeface="Calibri"/>
                  <a:ea typeface="Calibri"/>
                  <a:cs typeface="Times New Roman"/>
                </a:rPr>
                <a:t>x</a:t>
              </a:r>
              <a:endParaRPr lang="en-US" sz="1100">
                <a:latin typeface="Calibri"/>
                <a:ea typeface="Calibri"/>
                <a:cs typeface="Times New Roman"/>
              </a:endParaRPr>
            </a:p>
          </p:txBody>
        </p:sp>
        <p:sp>
          <p:nvSpPr>
            <p:cNvPr id="9" name="Text Box 2"/>
            <p:cNvSpPr txBox="1">
              <a:spLocks noChangeArrowheads="1"/>
            </p:cNvSpPr>
            <p:nvPr/>
          </p:nvSpPr>
          <p:spPr bwMode="auto">
            <a:xfrm>
              <a:off x="1819275" y="0"/>
              <a:ext cx="333375" cy="3333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000000"/>
                  </a:solidFill>
                  <a:effectLst>
                    <a:outerShdw blurRad="38100" dist="19050" dir="2700000" algn="tl">
                      <a:schemeClr val="dk1">
                        <a:alpha val="40000"/>
                      </a:schemeClr>
                    </a:outerShdw>
                  </a:effectLst>
                  <a:latin typeface="Calibri"/>
                  <a:ea typeface="Calibri"/>
                  <a:cs typeface="Times New Roman"/>
                </a:rPr>
                <a:t>y</a:t>
              </a:r>
              <a:endParaRPr lang="en-US" sz="1100">
                <a:latin typeface="Calibri"/>
                <a:ea typeface="Calibri"/>
                <a:cs typeface="Times New Roman"/>
              </a:endParaRPr>
            </a:p>
          </p:txBody>
        </p:sp>
        <p:sp>
          <p:nvSpPr>
            <p:cNvPr id="10" name="Text Box 2"/>
            <p:cNvSpPr txBox="1">
              <a:spLocks noChangeArrowheads="1"/>
            </p:cNvSpPr>
            <p:nvPr/>
          </p:nvSpPr>
          <p:spPr bwMode="auto">
            <a:xfrm>
              <a:off x="1666875" y="581025"/>
              <a:ext cx="504825" cy="265457"/>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en-US" sz="1100">
                  <a:solidFill>
                    <a:srgbClr val="000000"/>
                  </a:solidFill>
                  <a:effectLst>
                    <a:outerShdw blurRad="38100" dist="19050" dir="2700000" algn="tl">
                      <a:schemeClr val="dk1">
                        <a:alpha val="40000"/>
                      </a:schemeClr>
                    </a:outerShdw>
                  </a:effectLst>
                  <a:latin typeface="Calibri"/>
                  <a:ea typeface="Calibri"/>
                  <a:cs typeface="Times New Roman"/>
                </a:rPr>
                <a:t>100</a:t>
              </a:r>
              <a:endParaRPr lang="en-US" sz="1100">
                <a:latin typeface="Calibri"/>
                <a:ea typeface="Calibri"/>
                <a:cs typeface="Times New Roman"/>
              </a:endParaRPr>
            </a:p>
          </p:txBody>
        </p:sp>
        <p:sp>
          <p:nvSpPr>
            <p:cNvPr id="11" name="Text Box 2"/>
            <p:cNvSpPr txBox="1">
              <a:spLocks noChangeArrowheads="1"/>
            </p:cNvSpPr>
            <p:nvPr/>
          </p:nvSpPr>
          <p:spPr bwMode="auto">
            <a:xfrm>
              <a:off x="1828800" y="1619250"/>
              <a:ext cx="333375" cy="265457"/>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en-US" sz="1100">
                  <a:solidFill>
                    <a:srgbClr val="000000"/>
                  </a:solidFill>
                  <a:effectLst>
                    <a:outerShdw blurRad="38100" dist="19050" dir="2700000" algn="tl">
                      <a:schemeClr val="dk1">
                        <a:alpha val="40000"/>
                      </a:schemeClr>
                    </a:outerShdw>
                  </a:effectLst>
                  <a:latin typeface="Calibri"/>
                  <a:ea typeface="Calibri"/>
                  <a:cs typeface="Times New Roman"/>
                </a:rPr>
                <a:t>O</a:t>
              </a:r>
              <a:endParaRPr lang="en-US" sz="1100">
                <a:latin typeface="Calibri"/>
                <a:ea typeface="Calibri"/>
                <a:cs typeface="Times New Roman"/>
              </a:endParaRPr>
            </a:p>
          </p:txBody>
        </p:sp>
      </p:grpSp>
      <p:sp>
        <p:nvSpPr>
          <p:cNvPr id="12" name="Rectangle 11"/>
          <p:cNvSpPr/>
          <p:nvPr/>
        </p:nvSpPr>
        <p:spPr>
          <a:xfrm>
            <a:off x="1600200" y="3072348"/>
            <a:ext cx="8610600" cy="3416320"/>
          </a:xfrm>
          <a:prstGeom prst="rect">
            <a:avLst/>
          </a:prstGeom>
        </p:spPr>
        <p:txBody>
          <a:bodyPr wrap="square">
            <a:spAutoFit/>
          </a:bodyPr>
          <a:lstStyle/>
          <a:p>
            <a:r>
              <a:rPr lang="en-US" sz="2400" dirty="0">
                <a:latin typeface="Times" pitchFamily="18" charset="0"/>
                <a:cs typeface="Times" pitchFamily="18" charset="0"/>
              </a:rPr>
              <a:t>d/ </a:t>
            </a:r>
            <a:r>
              <a:rPr lang="en-US" sz="2400" dirty="0" err="1">
                <a:latin typeface="Times" pitchFamily="18" charset="0"/>
                <a:cs typeface="Times" pitchFamily="18" charset="0"/>
              </a:rPr>
              <a:t>Vật</a:t>
            </a:r>
            <a:r>
              <a:rPr lang="en-US" sz="2400" dirty="0">
                <a:latin typeface="Times" pitchFamily="18" charset="0"/>
                <a:cs typeface="Times" pitchFamily="18" charset="0"/>
              </a:rPr>
              <a:t> </a:t>
            </a:r>
            <a:r>
              <a:rPr lang="en-US" sz="2400" dirty="0" err="1">
                <a:latin typeface="Times" pitchFamily="18" charset="0"/>
                <a:cs typeface="Times" pitchFamily="18" charset="0"/>
              </a:rPr>
              <a:t>chạm</a:t>
            </a:r>
            <a:r>
              <a:rPr lang="en-US" sz="2400" dirty="0">
                <a:latin typeface="Times" pitchFamily="18" charset="0"/>
                <a:cs typeface="Times" pitchFamily="18" charset="0"/>
              </a:rPr>
              <a:t> </a:t>
            </a:r>
            <a:r>
              <a:rPr lang="en-US" sz="2400" dirty="0" err="1">
                <a:latin typeface="Times" pitchFamily="18" charset="0"/>
                <a:cs typeface="Times" pitchFamily="18" charset="0"/>
              </a:rPr>
              <a:t>đất</a:t>
            </a:r>
            <a:r>
              <a:rPr lang="en-US" sz="2400" dirty="0">
                <a:latin typeface="Times" pitchFamily="18" charset="0"/>
                <a:cs typeface="Times" pitchFamily="18" charset="0"/>
              </a:rPr>
              <a:t> </a:t>
            </a:r>
            <a:r>
              <a:rPr lang="en-US" sz="2400" dirty="0" err="1">
                <a:latin typeface="Times" pitchFamily="18" charset="0"/>
                <a:cs typeface="Times" pitchFamily="18" charset="0"/>
              </a:rPr>
              <a:t>tức</a:t>
            </a:r>
            <a:r>
              <a:rPr lang="en-US" sz="2400" dirty="0">
                <a:latin typeface="Times" pitchFamily="18" charset="0"/>
                <a:cs typeface="Times" pitchFamily="18" charset="0"/>
              </a:rPr>
              <a:t> </a:t>
            </a:r>
            <a:r>
              <a:rPr lang="en-US" sz="2400" dirty="0" err="1">
                <a:latin typeface="Times" pitchFamily="18" charset="0"/>
                <a:cs typeface="Times" pitchFamily="18" charset="0"/>
              </a:rPr>
              <a:t>là</a:t>
            </a:r>
            <a:r>
              <a:rPr lang="en-US" sz="2400" dirty="0">
                <a:latin typeface="Times" pitchFamily="18" charset="0"/>
                <a:cs typeface="Times" pitchFamily="18" charset="0"/>
              </a:rPr>
              <a:t> y=0, </a:t>
            </a:r>
            <a:r>
              <a:rPr lang="en-US" sz="2400" dirty="0" err="1">
                <a:latin typeface="Times" pitchFamily="18" charset="0"/>
                <a:cs typeface="Times" pitchFamily="18" charset="0"/>
              </a:rPr>
              <a:t>suy</a:t>
            </a:r>
            <a:r>
              <a:rPr lang="en-US" sz="2400" dirty="0">
                <a:latin typeface="Times" pitchFamily="18" charset="0"/>
                <a:cs typeface="Times" pitchFamily="18" charset="0"/>
              </a:rPr>
              <a:t> </a:t>
            </a:r>
            <a:r>
              <a:rPr lang="en-US" sz="2400" dirty="0" err="1">
                <a:latin typeface="Times" pitchFamily="18" charset="0"/>
                <a:cs typeface="Times" pitchFamily="18" charset="0"/>
              </a:rPr>
              <a:t>ra</a:t>
            </a:r>
            <a:r>
              <a:rPr lang="en-US" sz="2400" dirty="0">
                <a:latin typeface="Times" pitchFamily="18" charset="0"/>
                <a:cs typeface="Times" pitchFamily="18" charset="0"/>
              </a:rPr>
              <a:t>: 100-4t</a:t>
            </a:r>
            <a:r>
              <a:rPr lang="en-US" sz="2400" baseline="30000" dirty="0">
                <a:latin typeface="Times" pitchFamily="18" charset="0"/>
                <a:cs typeface="Times" pitchFamily="18" charset="0"/>
              </a:rPr>
              <a:t>2</a:t>
            </a:r>
            <a:r>
              <a:rPr lang="en-US" sz="2400" dirty="0">
                <a:latin typeface="Times" pitchFamily="18" charset="0"/>
                <a:cs typeface="Times" pitchFamily="18" charset="0"/>
              </a:rPr>
              <a:t>=0, </a:t>
            </a:r>
            <a:r>
              <a:rPr lang="en-US" sz="2400" dirty="0" err="1">
                <a:latin typeface="Times" pitchFamily="18" charset="0"/>
                <a:cs typeface="Times" pitchFamily="18" charset="0"/>
              </a:rPr>
              <a:t>nên</a:t>
            </a:r>
            <a:r>
              <a:rPr lang="en-US" sz="2400" dirty="0">
                <a:latin typeface="Times" pitchFamily="18" charset="0"/>
                <a:cs typeface="Times" pitchFamily="18" charset="0"/>
              </a:rPr>
              <a:t> t=5s. 	</a:t>
            </a:r>
          </a:p>
          <a:p>
            <a:r>
              <a:rPr lang="en-US" sz="2400" dirty="0" err="1">
                <a:latin typeface="Times" pitchFamily="18" charset="0"/>
                <a:cs typeface="Times" pitchFamily="18" charset="0"/>
              </a:rPr>
              <a:t>Thay</a:t>
            </a:r>
            <a:r>
              <a:rPr lang="en-US" sz="2400" dirty="0">
                <a:latin typeface="Times" pitchFamily="18" charset="0"/>
                <a:cs typeface="Times" pitchFamily="18" charset="0"/>
              </a:rPr>
              <a:t> </a:t>
            </a:r>
            <a:r>
              <a:rPr lang="en-US" sz="2400" dirty="0" err="1">
                <a:latin typeface="Times" pitchFamily="18" charset="0"/>
                <a:cs typeface="Times" pitchFamily="18" charset="0"/>
              </a:rPr>
              <a:t>vào</a:t>
            </a:r>
            <a:r>
              <a:rPr lang="en-US" sz="2400" dirty="0">
                <a:latin typeface="Times" pitchFamily="18" charset="0"/>
                <a:cs typeface="Times" pitchFamily="18" charset="0"/>
              </a:rPr>
              <a:t> </a:t>
            </a:r>
            <a:r>
              <a:rPr lang="en-US" sz="2400" dirty="0" err="1">
                <a:latin typeface="Times" pitchFamily="18" charset="0"/>
                <a:cs typeface="Times" pitchFamily="18" charset="0"/>
              </a:rPr>
              <a:t>câu</a:t>
            </a:r>
            <a:r>
              <a:rPr lang="en-US" sz="2400" dirty="0">
                <a:latin typeface="Times" pitchFamily="18" charset="0"/>
                <a:cs typeface="Times" pitchFamily="18" charset="0"/>
              </a:rPr>
              <a:t> a ta </a:t>
            </a:r>
            <a:r>
              <a:rPr lang="en-US" sz="2400" dirty="0" err="1">
                <a:latin typeface="Times" pitchFamily="18" charset="0"/>
                <a:cs typeface="Times" pitchFamily="18" charset="0"/>
              </a:rPr>
              <a:t>suy</a:t>
            </a:r>
            <a:r>
              <a:rPr lang="en-US" sz="2400" dirty="0">
                <a:latin typeface="Times" pitchFamily="18" charset="0"/>
                <a:cs typeface="Times" pitchFamily="18" charset="0"/>
              </a:rPr>
              <a:t> </a:t>
            </a:r>
            <a:r>
              <a:rPr lang="en-US" sz="2400" dirty="0" err="1">
                <a:latin typeface="Times" pitchFamily="18" charset="0"/>
                <a:cs typeface="Times" pitchFamily="18" charset="0"/>
              </a:rPr>
              <a:t>ra</a:t>
            </a:r>
            <a:r>
              <a:rPr lang="en-US" sz="2400" dirty="0">
                <a:latin typeface="Times" pitchFamily="18" charset="0"/>
                <a:cs typeface="Times" pitchFamily="18" charset="0"/>
              </a:rPr>
              <a:t> </a:t>
            </a:r>
            <a:r>
              <a:rPr lang="en-US" sz="2400" dirty="0" err="1">
                <a:latin typeface="Times" pitchFamily="18" charset="0"/>
                <a:cs typeface="Times" pitchFamily="18" charset="0"/>
              </a:rPr>
              <a:t>vận</a:t>
            </a:r>
            <a:r>
              <a:rPr lang="en-US" sz="2400" dirty="0">
                <a:latin typeface="Times" pitchFamily="18" charset="0"/>
                <a:cs typeface="Times" pitchFamily="18" charset="0"/>
              </a:rPr>
              <a:t> </a:t>
            </a:r>
            <a:r>
              <a:rPr lang="en-US" sz="2400" dirty="0" err="1">
                <a:latin typeface="Times" pitchFamily="18" charset="0"/>
                <a:cs typeface="Times" pitchFamily="18" charset="0"/>
              </a:rPr>
              <a:t>tốc</a:t>
            </a:r>
            <a:r>
              <a:rPr lang="en-US" sz="2400" dirty="0">
                <a:latin typeface="Times" pitchFamily="18" charset="0"/>
                <a:cs typeface="Times" pitchFamily="18" charset="0"/>
              </a:rPr>
              <a:t> </a:t>
            </a:r>
            <a:r>
              <a:rPr lang="en-US" sz="2400" dirty="0" err="1">
                <a:latin typeface="Times" pitchFamily="18" charset="0"/>
                <a:cs typeface="Times" pitchFamily="18" charset="0"/>
              </a:rPr>
              <a:t>lúc</a:t>
            </a:r>
            <a:r>
              <a:rPr lang="en-US" sz="2400" dirty="0">
                <a:latin typeface="Times" pitchFamily="18" charset="0"/>
                <a:cs typeface="Times" pitchFamily="18" charset="0"/>
              </a:rPr>
              <a:t> </a:t>
            </a:r>
            <a:r>
              <a:rPr lang="en-US" sz="2400" dirty="0" err="1">
                <a:latin typeface="Times" pitchFamily="18" charset="0"/>
                <a:cs typeface="Times" pitchFamily="18" charset="0"/>
              </a:rPr>
              <a:t>vật</a:t>
            </a:r>
            <a:r>
              <a:rPr lang="en-US" sz="2400" dirty="0">
                <a:latin typeface="Times" pitchFamily="18" charset="0"/>
                <a:cs typeface="Times" pitchFamily="18" charset="0"/>
              </a:rPr>
              <a:t> </a:t>
            </a:r>
            <a:r>
              <a:rPr lang="en-US" sz="2400" dirty="0" err="1">
                <a:latin typeface="Times" pitchFamily="18" charset="0"/>
                <a:cs typeface="Times" pitchFamily="18" charset="0"/>
              </a:rPr>
              <a:t>chạm</a:t>
            </a:r>
            <a:r>
              <a:rPr lang="en-US" sz="2400" dirty="0">
                <a:latin typeface="Times" pitchFamily="18" charset="0"/>
                <a:cs typeface="Times" pitchFamily="18" charset="0"/>
              </a:rPr>
              <a:t> </a:t>
            </a:r>
            <a:r>
              <a:rPr lang="en-US" sz="2400" dirty="0" err="1">
                <a:latin typeface="Times" pitchFamily="18" charset="0"/>
                <a:cs typeface="Times" pitchFamily="18" charset="0"/>
              </a:rPr>
              <a:t>đất</a:t>
            </a:r>
            <a:r>
              <a:rPr lang="en-US" sz="2400" dirty="0">
                <a:latin typeface="Times" pitchFamily="18" charset="0"/>
                <a:cs typeface="Times" pitchFamily="18" charset="0"/>
              </a:rPr>
              <a:t>:</a:t>
            </a:r>
          </a:p>
          <a:p>
            <a:r>
              <a:rPr lang="en-US" sz="2400" dirty="0" err="1">
                <a:latin typeface="Times" pitchFamily="18" charset="0"/>
                <a:cs typeface="Times" pitchFamily="18" charset="0"/>
              </a:rPr>
              <a:t>v</a:t>
            </a:r>
            <a:r>
              <a:rPr lang="en-US" sz="2400" baseline="-25000" dirty="0" err="1">
                <a:latin typeface="Times" pitchFamily="18" charset="0"/>
                <a:cs typeface="Times" pitchFamily="18" charset="0"/>
              </a:rPr>
              <a:t>x</a:t>
            </a:r>
            <a:r>
              <a:rPr lang="en-US" sz="2400" dirty="0">
                <a:latin typeface="Times" pitchFamily="18" charset="0"/>
                <a:cs typeface="Times" pitchFamily="18" charset="0"/>
              </a:rPr>
              <a:t>=2 m/s, </a:t>
            </a:r>
            <a:r>
              <a:rPr lang="en-US" sz="2400" dirty="0" err="1">
                <a:latin typeface="Times" pitchFamily="18" charset="0"/>
                <a:cs typeface="Times" pitchFamily="18" charset="0"/>
              </a:rPr>
              <a:t>v</a:t>
            </a:r>
            <a:r>
              <a:rPr lang="en-US" sz="2400" baseline="-25000" dirty="0" err="1">
                <a:latin typeface="Times" pitchFamily="18" charset="0"/>
                <a:cs typeface="Times" pitchFamily="18" charset="0"/>
              </a:rPr>
              <a:t>y</a:t>
            </a:r>
            <a:r>
              <a:rPr lang="en-US" sz="2400" dirty="0">
                <a:latin typeface="Times" pitchFamily="18" charset="0"/>
                <a:cs typeface="Times" pitchFamily="18" charset="0"/>
              </a:rPr>
              <a:t>=-8.5=-40 m/s, </a:t>
            </a:r>
            <a:r>
              <a:rPr lang="en-US" sz="2400" dirty="0" err="1">
                <a:latin typeface="Times" pitchFamily="18" charset="0"/>
                <a:cs typeface="Times" pitchFamily="18" charset="0"/>
              </a:rPr>
              <a:t>vậy</a:t>
            </a:r>
            <a:r>
              <a:rPr lang="en-US" sz="2400" dirty="0">
                <a:latin typeface="Times" pitchFamily="18" charset="0"/>
                <a:cs typeface="Times" pitchFamily="18" charset="0"/>
              </a:rPr>
              <a:t> v=(2</a:t>
            </a:r>
            <a:r>
              <a:rPr lang="en-US" sz="2400" baseline="30000" dirty="0">
                <a:latin typeface="Times" pitchFamily="18" charset="0"/>
                <a:cs typeface="Times" pitchFamily="18" charset="0"/>
              </a:rPr>
              <a:t>2</a:t>
            </a:r>
            <a:r>
              <a:rPr lang="en-US" sz="2400" dirty="0">
                <a:latin typeface="Times" pitchFamily="18" charset="0"/>
                <a:cs typeface="Times" pitchFamily="18" charset="0"/>
              </a:rPr>
              <a:t>+(-40)</a:t>
            </a:r>
            <a:r>
              <a:rPr lang="en-US" sz="2400" baseline="30000" dirty="0">
                <a:latin typeface="Times" pitchFamily="18" charset="0"/>
                <a:cs typeface="Times" pitchFamily="18" charset="0"/>
              </a:rPr>
              <a:t>2</a:t>
            </a:r>
            <a:r>
              <a:rPr lang="en-US" sz="2400" dirty="0">
                <a:latin typeface="Times" pitchFamily="18" charset="0"/>
                <a:cs typeface="Times" pitchFamily="18" charset="0"/>
              </a:rPr>
              <a:t>)</a:t>
            </a:r>
            <a:r>
              <a:rPr lang="en-US" sz="2400" baseline="30000" dirty="0">
                <a:latin typeface="Times" pitchFamily="18" charset="0"/>
                <a:cs typeface="Times" pitchFamily="18" charset="0"/>
              </a:rPr>
              <a:t>1/2</a:t>
            </a:r>
            <a:r>
              <a:rPr lang="en-US" sz="2400" dirty="0">
                <a:latin typeface="Times" pitchFamily="18" charset="0"/>
                <a:cs typeface="Times" pitchFamily="18" charset="0"/>
              </a:rPr>
              <a:t>=1604</a:t>
            </a:r>
            <a:r>
              <a:rPr lang="en-US" sz="2400" baseline="30000" dirty="0">
                <a:latin typeface="Times" pitchFamily="18" charset="0"/>
                <a:cs typeface="Times" pitchFamily="18" charset="0"/>
              </a:rPr>
              <a:t>1/2</a:t>
            </a:r>
            <a:r>
              <a:rPr lang="en-US" sz="2400" dirty="0">
                <a:latin typeface="Times" pitchFamily="18" charset="0"/>
                <a:cs typeface="Times" pitchFamily="18" charset="0"/>
              </a:rPr>
              <a:t> = 40 m/s </a:t>
            </a:r>
          </a:p>
          <a:p>
            <a:endParaRPr lang="en-US" sz="2400" dirty="0">
              <a:latin typeface="Times" pitchFamily="18" charset="0"/>
              <a:cs typeface="Times" pitchFamily="18" charset="0"/>
            </a:endParaRPr>
          </a:p>
          <a:p>
            <a:r>
              <a:rPr lang="en-US" sz="2400" dirty="0">
                <a:latin typeface="Times" pitchFamily="18" charset="0"/>
                <a:cs typeface="Times" pitchFamily="18" charset="0"/>
              </a:rPr>
              <a:t>e/ </a:t>
            </a:r>
            <a:r>
              <a:rPr lang="en-US" sz="2400" dirty="0" err="1">
                <a:latin typeface="Times" pitchFamily="18" charset="0"/>
                <a:cs typeface="Times" pitchFamily="18" charset="0"/>
              </a:rPr>
              <a:t>Vật</a:t>
            </a:r>
            <a:r>
              <a:rPr lang="en-US" sz="2400" dirty="0">
                <a:latin typeface="Times" pitchFamily="18" charset="0"/>
                <a:cs typeface="Times" pitchFamily="18" charset="0"/>
              </a:rPr>
              <a:t> </a:t>
            </a:r>
            <a:r>
              <a:rPr lang="en-US" sz="2400" dirty="0" err="1">
                <a:latin typeface="Times" pitchFamily="18" charset="0"/>
                <a:cs typeface="Times" pitchFamily="18" charset="0"/>
              </a:rPr>
              <a:t>đi</a:t>
            </a:r>
            <a:r>
              <a:rPr lang="en-US" sz="2400" dirty="0">
                <a:latin typeface="Times" pitchFamily="18" charset="0"/>
                <a:cs typeface="Times" pitchFamily="18" charset="0"/>
              </a:rPr>
              <a:t> </a:t>
            </a:r>
            <a:r>
              <a:rPr lang="en-US" sz="2400" dirty="0" err="1">
                <a:latin typeface="Times" pitchFamily="18" charset="0"/>
                <a:cs typeface="Times" pitchFamily="18" charset="0"/>
              </a:rPr>
              <a:t>xa</a:t>
            </a:r>
            <a:r>
              <a:rPr lang="en-US" sz="2400" dirty="0">
                <a:latin typeface="Times" pitchFamily="18" charset="0"/>
                <a:cs typeface="Times" pitchFamily="18" charset="0"/>
              </a:rPr>
              <a:t> </a:t>
            </a:r>
            <a:r>
              <a:rPr lang="en-US" sz="2400" dirty="0" err="1">
                <a:latin typeface="Times" pitchFamily="18" charset="0"/>
                <a:cs typeface="Times" pitchFamily="18" charset="0"/>
              </a:rPr>
              <a:t>nhất</a:t>
            </a:r>
            <a:r>
              <a:rPr lang="en-US" sz="2400" dirty="0">
                <a:latin typeface="Times" pitchFamily="18" charset="0"/>
                <a:cs typeface="Times" pitchFamily="18" charset="0"/>
              </a:rPr>
              <a:t>, </a:t>
            </a:r>
            <a:r>
              <a:rPr lang="en-US" sz="2400" dirty="0" err="1">
                <a:latin typeface="Times" pitchFamily="18" charset="0"/>
                <a:cs typeface="Times" pitchFamily="18" charset="0"/>
              </a:rPr>
              <a:t>tức</a:t>
            </a:r>
            <a:r>
              <a:rPr lang="en-US" sz="2400" dirty="0">
                <a:latin typeface="Times" pitchFamily="18" charset="0"/>
                <a:cs typeface="Times" pitchFamily="18" charset="0"/>
              </a:rPr>
              <a:t> </a:t>
            </a:r>
            <a:r>
              <a:rPr lang="en-US" sz="2400" dirty="0" err="1">
                <a:latin typeface="Times" pitchFamily="18" charset="0"/>
                <a:cs typeface="Times" pitchFamily="18" charset="0"/>
              </a:rPr>
              <a:t>là</a:t>
            </a:r>
            <a:r>
              <a:rPr lang="en-US" sz="2400" dirty="0">
                <a:latin typeface="Times" pitchFamily="18" charset="0"/>
                <a:cs typeface="Times" pitchFamily="18" charset="0"/>
              </a:rPr>
              <a:t> </a:t>
            </a:r>
            <a:r>
              <a:rPr lang="en-US" sz="2400" dirty="0" err="1">
                <a:latin typeface="Times" pitchFamily="18" charset="0"/>
                <a:cs typeface="Times" pitchFamily="18" charset="0"/>
              </a:rPr>
              <a:t>lúc</a:t>
            </a:r>
            <a:r>
              <a:rPr lang="en-US" sz="2400" dirty="0">
                <a:latin typeface="Times" pitchFamily="18" charset="0"/>
                <a:cs typeface="Times" pitchFamily="18" charset="0"/>
              </a:rPr>
              <a:t> </a:t>
            </a:r>
            <a:r>
              <a:rPr lang="en-US" sz="2400" dirty="0" err="1">
                <a:latin typeface="Times" pitchFamily="18" charset="0"/>
                <a:cs typeface="Times" pitchFamily="18" charset="0"/>
              </a:rPr>
              <a:t>vật</a:t>
            </a:r>
            <a:r>
              <a:rPr lang="en-US" sz="2400" dirty="0">
                <a:latin typeface="Times" pitchFamily="18" charset="0"/>
                <a:cs typeface="Times" pitchFamily="18" charset="0"/>
              </a:rPr>
              <a:t> </a:t>
            </a:r>
            <a:r>
              <a:rPr lang="en-US" sz="2400" dirty="0" err="1">
                <a:latin typeface="Times" pitchFamily="18" charset="0"/>
                <a:cs typeface="Times" pitchFamily="18" charset="0"/>
              </a:rPr>
              <a:t>chạm</a:t>
            </a:r>
            <a:r>
              <a:rPr lang="en-US" sz="2400" dirty="0">
                <a:latin typeface="Times" pitchFamily="18" charset="0"/>
                <a:cs typeface="Times" pitchFamily="18" charset="0"/>
              </a:rPr>
              <a:t> </a:t>
            </a:r>
            <a:r>
              <a:rPr lang="en-US" sz="2400" dirty="0" err="1">
                <a:latin typeface="Times" pitchFamily="18" charset="0"/>
                <a:cs typeface="Times" pitchFamily="18" charset="0"/>
              </a:rPr>
              <a:t>đất</a:t>
            </a:r>
            <a:r>
              <a:rPr lang="en-US" sz="2400" dirty="0">
                <a:latin typeface="Times" pitchFamily="18" charset="0"/>
                <a:cs typeface="Times" pitchFamily="18" charset="0"/>
              </a:rPr>
              <a:t>, </a:t>
            </a:r>
            <a:r>
              <a:rPr lang="en-US" sz="2400" dirty="0" err="1">
                <a:latin typeface="Times" pitchFamily="18" charset="0"/>
                <a:cs typeface="Times" pitchFamily="18" charset="0"/>
              </a:rPr>
              <a:t>khi</a:t>
            </a:r>
            <a:r>
              <a:rPr lang="en-US" sz="2400" dirty="0">
                <a:latin typeface="Times" pitchFamily="18" charset="0"/>
                <a:cs typeface="Times" pitchFamily="18" charset="0"/>
              </a:rPr>
              <a:t> </a:t>
            </a:r>
            <a:r>
              <a:rPr lang="en-US" sz="2400" dirty="0" err="1">
                <a:latin typeface="Times" pitchFamily="18" charset="0"/>
                <a:cs typeface="Times" pitchFamily="18" charset="0"/>
              </a:rPr>
              <a:t>đó</a:t>
            </a:r>
            <a:r>
              <a:rPr lang="en-US" sz="2400" dirty="0">
                <a:latin typeface="Times" pitchFamily="18" charset="0"/>
                <a:cs typeface="Times" pitchFamily="18" charset="0"/>
              </a:rPr>
              <a:t> </a:t>
            </a:r>
            <a:r>
              <a:rPr lang="en-US" sz="2400" dirty="0" err="1">
                <a:latin typeface="Times" pitchFamily="18" charset="0"/>
                <a:cs typeface="Times" pitchFamily="18" charset="0"/>
              </a:rPr>
              <a:t>theo</a:t>
            </a:r>
            <a:r>
              <a:rPr lang="en-US" sz="2400" dirty="0">
                <a:latin typeface="Times" pitchFamily="18" charset="0"/>
                <a:cs typeface="Times" pitchFamily="18" charset="0"/>
              </a:rPr>
              <a:t> </a:t>
            </a:r>
            <a:r>
              <a:rPr lang="en-US" sz="2400" dirty="0" err="1">
                <a:latin typeface="Times" pitchFamily="18" charset="0"/>
                <a:cs typeface="Times" pitchFamily="18" charset="0"/>
              </a:rPr>
              <a:t>câu</a:t>
            </a:r>
            <a:r>
              <a:rPr lang="en-US" sz="2400" dirty="0">
                <a:latin typeface="Times" pitchFamily="18" charset="0"/>
                <a:cs typeface="Times" pitchFamily="18" charset="0"/>
              </a:rPr>
              <a:t> d </a:t>
            </a:r>
            <a:r>
              <a:rPr lang="en-US" sz="2400" dirty="0" err="1">
                <a:latin typeface="Times" pitchFamily="18" charset="0"/>
                <a:cs typeface="Times" pitchFamily="18" charset="0"/>
              </a:rPr>
              <a:t>là</a:t>
            </a:r>
            <a:r>
              <a:rPr lang="en-US" sz="2400" dirty="0">
                <a:latin typeface="Times" pitchFamily="18" charset="0"/>
                <a:cs typeface="Times" pitchFamily="18" charset="0"/>
              </a:rPr>
              <a:t> </a:t>
            </a:r>
            <a:r>
              <a:rPr lang="en-US" sz="2400" dirty="0" err="1">
                <a:latin typeface="Times" pitchFamily="18" charset="0"/>
                <a:cs typeface="Times" pitchFamily="18" charset="0"/>
              </a:rPr>
              <a:t>khi</a:t>
            </a:r>
            <a:r>
              <a:rPr lang="en-US" sz="2400" dirty="0">
                <a:latin typeface="Times" pitchFamily="18" charset="0"/>
                <a:cs typeface="Times" pitchFamily="18" charset="0"/>
              </a:rPr>
              <a:t> t=5s,  </a:t>
            </a:r>
            <a:r>
              <a:rPr lang="en-US" sz="2400" dirty="0" err="1">
                <a:latin typeface="Times" pitchFamily="18" charset="0"/>
                <a:cs typeface="Times" pitchFamily="18" charset="0"/>
              </a:rPr>
              <a:t>tức</a:t>
            </a:r>
            <a:r>
              <a:rPr lang="en-US" sz="2400" dirty="0">
                <a:latin typeface="Times" pitchFamily="18" charset="0"/>
                <a:cs typeface="Times" pitchFamily="18" charset="0"/>
              </a:rPr>
              <a:t> </a:t>
            </a:r>
            <a:r>
              <a:rPr lang="en-US" sz="2400" dirty="0" err="1">
                <a:latin typeface="Times" pitchFamily="18" charset="0"/>
                <a:cs typeface="Times" pitchFamily="18" charset="0"/>
              </a:rPr>
              <a:t>là</a:t>
            </a:r>
            <a:r>
              <a:rPr lang="en-US" sz="2400" dirty="0">
                <a:latin typeface="Times" pitchFamily="18" charset="0"/>
                <a:cs typeface="Times" pitchFamily="18" charset="0"/>
              </a:rPr>
              <a:t> </a:t>
            </a:r>
            <a:r>
              <a:rPr lang="en-US" sz="2400" dirty="0" err="1">
                <a:latin typeface="Times" pitchFamily="18" charset="0"/>
                <a:cs typeface="Times" pitchFamily="18" charset="0"/>
              </a:rPr>
              <a:t>xa</a:t>
            </a:r>
            <a:r>
              <a:rPr lang="en-US" sz="2400" dirty="0">
                <a:latin typeface="Times" pitchFamily="18" charset="0"/>
                <a:cs typeface="Times" pitchFamily="18" charset="0"/>
              </a:rPr>
              <a:t> </a:t>
            </a:r>
            <a:r>
              <a:rPr lang="en-US" sz="2400" dirty="0" err="1">
                <a:latin typeface="Times" pitchFamily="18" charset="0"/>
                <a:cs typeface="Times" pitchFamily="18" charset="0"/>
              </a:rPr>
              <a:t>nhất</a:t>
            </a:r>
            <a:r>
              <a:rPr lang="en-US" sz="2400" dirty="0">
                <a:latin typeface="Times" pitchFamily="18" charset="0"/>
                <a:cs typeface="Times" pitchFamily="18" charset="0"/>
              </a:rPr>
              <a:t> </a:t>
            </a:r>
            <a:r>
              <a:rPr lang="en-US" sz="2400" dirty="0" err="1">
                <a:latin typeface="Times" pitchFamily="18" charset="0"/>
                <a:cs typeface="Times" pitchFamily="18" charset="0"/>
              </a:rPr>
              <a:t>x</a:t>
            </a:r>
            <a:r>
              <a:rPr lang="en-US" sz="2400" baseline="-25000" dirty="0" err="1">
                <a:latin typeface="Times" pitchFamily="18" charset="0"/>
                <a:cs typeface="Times" pitchFamily="18" charset="0"/>
              </a:rPr>
              <a:t>max</a:t>
            </a:r>
            <a:r>
              <a:rPr lang="en-US" sz="2400" dirty="0">
                <a:latin typeface="Times" pitchFamily="18" charset="0"/>
                <a:cs typeface="Times" pitchFamily="18" charset="0"/>
              </a:rPr>
              <a:t>=10 m.						</a:t>
            </a:r>
          </a:p>
          <a:p>
            <a:r>
              <a:rPr lang="en-US" sz="2400" dirty="0" err="1">
                <a:latin typeface="Times" pitchFamily="18" charset="0"/>
                <a:cs typeface="Times" pitchFamily="18" charset="0"/>
              </a:rPr>
              <a:t>Vật</a:t>
            </a:r>
            <a:r>
              <a:rPr lang="en-US" sz="2400" dirty="0">
                <a:latin typeface="Times" pitchFamily="18" charset="0"/>
                <a:cs typeface="Times" pitchFamily="18" charset="0"/>
              </a:rPr>
              <a:t> </a:t>
            </a:r>
            <a:r>
              <a:rPr lang="en-US" sz="2400" dirty="0" err="1">
                <a:latin typeface="Times" pitchFamily="18" charset="0"/>
                <a:cs typeface="Times" pitchFamily="18" charset="0"/>
              </a:rPr>
              <a:t>đạt</a:t>
            </a:r>
            <a:r>
              <a:rPr lang="en-US" sz="2400" dirty="0">
                <a:latin typeface="Times" pitchFamily="18" charset="0"/>
                <a:cs typeface="Times" pitchFamily="18" charset="0"/>
              </a:rPr>
              <a:t> </a:t>
            </a:r>
            <a:r>
              <a:rPr lang="en-US" sz="2400" dirty="0" err="1">
                <a:latin typeface="Times" pitchFamily="18" charset="0"/>
                <a:cs typeface="Times" pitchFamily="18" charset="0"/>
              </a:rPr>
              <a:t>độ</a:t>
            </a:r>
            <a:r>
              <a:rPr lang="en-US" sz="2400" dirty="0">
                <a:latin typeface="Times" pitchFamily="18" charset="0"/>
                <a:cs typeface="Times" pitchFamily="18" charset="0"/>
              </a:rPr>
              <a:t> </a:t>
            </a:r>
            <a:r>
              <a:rPr lang="en-US" sz="2400" dirty="0" err="1">
                <a:latin typeface="Times" pitchFamily="18" charset="0"/>
                <a:cs typeface="Times" pitchFamily="18" charset="0"/>
              </a:rPr>
              <a:t>cao</a:t>
            </a:r>
            <a:r>
              <a:rPr lang="en-US" sz="2400" dirty="0">
                <a:latin typeface="Times" pitchFamily="18" charset="0"/>
                <a:cs typeface="Times" pitchFamily="18" charset="0"/>
              </a:rPr>
              <a:t> </a:t>
            </a:r>
            <a:r>
              <a:rPr lang="en-US" sz="2400" dirty="0" err="1">
                <a:latin typeface="Times" pitchFamily="18" charset="0"/>
                <a:cs typeface="Times" pitchFamily="18" charset="0"/>
              </a:rPr>
              <a:t>lớn</a:t>
            </a:r>
            <a:r>
              <a:rPr lang="en-US" sz="2400" dirty="0">
                <a:latin typeface="Times" pitchFamily="18" charset="0"/>
                <a:cs typeface="Times" pitchFamily="18" charset="0"/>
              </a:rPr>
              <a:t> </a:t>
            </a:r>
            <a:r>
              <a:rPr lang="en-US" sz="2400" dirty="0" err="1">
                <a:latin typeface="Times" pitchFamily="18" charset="0"/>
                <a:cs typeface="Times" pitchFamily="18" charset="0"/>
              </a:rPr>
              <a:t>nhất</a:t>
            </a:r>
            <a:r>
              <a:rPr lang="en-US" sz="2400" dirty="0">
                <a:latin typeface="Times" pitchFamily="18" charset="0"/>
                <a:cs typeface="Times" pitchFamily="18" charset="0"/>
              </a:rPr>
              <a:t> </a:t>
            </a:r>
            <a:r>
              <a:rPr lang="en-US" sz="2400" dirty="0" err="1">
                <a:latin typeface="Times" pitchFamily="18" charset="0"/>
                <a:cs typeface="Times" pitchFamily="18" charset="0"/>
              </a:rPr>
              <a:t>là</a:t>
            </a:r>
            <a:r>
              <a:rPr lang="en-US" sz="2400" dirty="0">
                <a:latin typeface="Times" pitchFamily="18" charset="0"/>
                <a:cs typeface="Times" pitchFamily="18" charset="0"/>
              </a:rPr>
              <a:t> </a:t>
            </a:r>
            <a:r>
              <a:rPr lang="en-US" sz="2400" dirty="0" err="1">
                <a:latin typeface="Times" pitchFamily="18" charset="0"/>
                <a:cs typeface="Times" pitchFamily="18" charset="0"/>
              </a:rPr>
              <a:t>giá</a:t>
            </a:r>
            <a:r>
              <a:rPr lang="en-US" sz="2400" dirty="0">
                <a:latin typeface="Times" pitchFamily="18" charset="0"/>
                <a:cs typeface="Times" pitchFamily="18" charset="0"/>
              </a:rPr>
              <a:t> </a:t>
            </a:r>
            <a:r>
              <a:rPr lang="en-US" sz="2400" dirty="0" err="1">
                <a:latin typeface="Times" pitchFamily="18" charset="0"/>
                <a:cs typeface="Times" pitchFamily="18" charset="0"/>
              </a:rPr>
              <a:t>trị</a:t>
            </a:r>
            <a:r>
              <a:rPr lang="en-US" sz="2400" dirty="0">
                <a:latin typeface="Times" pitchFamily="18" charset="0"/>
                <a:cs typeface="Times" pitchFamily="18" charset="0"/>
              </a:rPr>
              <a:t> </a:t>
            </a:r>
            <a:r>
              <a:rPr lang="en-US" sz="2400" dirty="0" err="1">
                <a:latin typeface="Times" pitchFamily="18" charset="0"/>
                <a:cs typeface="Times" pitchFamily="18" charset="0"/>
              </a:rPr>
              <a:t>lớn</a:t>
            </a:r>
            <a:r>
              <a:rPr lang="en-US" sz="2400" dirty="0">
                <a:latin typeface="Times" pitchFamily="18" charset="0"/>
                <a:cs typeface="Times" pitchFamily="18" charset="0"/>
              </a:rPr>
              <a:t> </a:t>
            </a:r>
            <a:r>
              <a:rPr lang="en-US" sz="2400" dirty="0" err="1">
                <a:latin typeface="Times" pitchFamily="18" charset="0"/>
                <a:cs typeface="Times" pitchFamily="18" charset="0"/>
              </a:rPr>
              <a:t>nhất</a:t>
            </a:r>
            <a:r>
              <a:rPr lang="en-US" sz="2400" dirty="0">
                <a:latin typeface="Times" pitchFamily="18" charset="0"/>
                <a:cs typeface="Times" pitchFamily="18" charset="0"/>
              </a:rPr>
              <a:t> </a:t>
            </a:r>
            <a:r>
              <a:rPr lang="en-US" sz="2400" dirty="0" err="1">
                <a:latin typeface="Times" pitchFamily="18" charset="0"/>
                <a:cs typeface="Times" pitchFamily="18" charset="0"/>
              </a:rPr>
              <a:t>của</a:t>
            </a:r>
            <a:r>
              <a:rPr lang="en-US" sz="2400" dirty="0">
                <a:latin typeface="Times" pitchFamily="18" charset="0"/>
                <a:cs typeface="Times" pitchFamily="18" charset="0"/>
              </a:rPr>
              <a:t> y(t), </a:t>
            </a:r>
          </a:p>
          <a:p>
            <a:r>
              <a:rPr lang="en-US" sz="2400" dirty="0" err="1">
                <a:latin typeface="Times" pitchFamily="18" charset="0"/>
                <a:cs typeface="Times" pitchFamily="18" charset="0"/>
              </a:rPr>
              <a:t>giá</a:t>
            </a:r>
            <a:r>
              <a:rPr lang="en-US" sz="2400" dirty="0">
                <a:latin typeface="Times" pitchFamily="18" charset="0"/>
                <a:cs typeface="Times" pitchFamily="18" charset="0"/>
              </a:rPr>
              <a:t> </a:t>
            </a:r>
            <a:r>
              <a:rPr lang="en-US" sz="2400" dirty="0" err="1">
                <a:latin typeface="Times" pitchFamily="18" charset="0"/>
                <a:cs typeface="Times" pitchFamily="18" charset="0"/>
              </a:rPr>
              <a:t>trị</a:t>
            </a:r>
            <a:r>
              <a:rPr lang="en-US" sz="2400" dirty="0">
                <a:latin typeface="Times" pitchFamily="18" charset="0"/>
                <a:cs typeface="Times" pitchFamily="18" charset="0"/>
              </a:rPr>
              <a:t> </a:t>
            </a:r>
            <a:r>
              <a:rPr lang="en-US" sz="2400" dirty="0" err="1">
                <a:latin typeface="Times" pitchFamily="18" charset="0"/>
                <a:cs typeface="Times" pitchFamily="18" charset="0"/>
              </a:rPr>
              <a:t>lớn</a:t>
            </a:r>
            <a:r>
              <a:rPr lang="en-US" sz="2400" dirty="0">
                <a:latin typeface="Times" pitchFamily="18" charset="0"/>
                <a:cs typeface="Times" pitchFamily="18" charset="0"/>
              </a:rPr>
              <a:t> </a:t>
            </a:r>
            <a:r>
              <a:rPr lang="en-US" sz="2400" dirty="0" err="1">
                <a:latin typeface="Times" pitchFamily="18" charset="0"/>
                <a:cs typeface="Times" pitchFamily="18" charset="0"/>
              </a:rPr>
              <a:t>nhất</a:t>
            </a:r>
            <a:r>
              <a:rPr lang="en-US" sz="2400" dirty="0">
                <a:latin typeface="Times" pitchFamily="18" charset="0"/>
                <a:cs typeface="Times" pitchFamily="18" charset="0"/>
              </a:rPr>
              <a:t> </a:t>
            </a:r>
            <a:r>
              <a:rPr lang="en-US" sz="2400" dirty="0" err="1">
                <a:latin typeface="Times" pitchFamily="18" charset="0"/>
                <a:cs typeface="Times" pitchFamily="18" charset="0"/>
              </a:rPr>
              <a:t>của</a:t>
            </a:r>
            <a:r>
              <a:rPr lang="en-US" sz="2400" dirty="0">
                <a:latin typeface="Times" pitchFamily="18" charset="0"/>
                <a:cs typeface="Times" pitchFamily="18" charset="0"/>
              </a:rPr>
              <a:t> y(t)=100 m, </a:t>
            </a:r>
            <a:r>
              <a:rPr lang="en-US" sz="2400" dirty="0" err="1">
                <a:latin typeface="Times" pitchFamily="18" charset="0"/>
                <a:cs typeface="Times" pitchFamily="18" charset="0"/>
              </a:rPr>
              <a:t>là</a:t>
            </a:r>
            <a:r>
              <a:rPr lang="en-US" sz="2400" dirty="0">
                <a:latin typeface="Times" pitchFamily="18" charset="0"/>
                <a:cs typeface="Times" pitchFamily="18" charset="0"/>
              </a:rPr>
              <a:t> </a:t>
            </a:r>
            <a:r>
              <a:rPr lang="en-US" sz="2400" dirty="0" err="1">
                <a:latin typeface="Times" pitchFamily="18" charset="0"/>
                <a:cs typeface="Times" pitchFamily="18" charset="0"/>
              </a:rPr>
              <a:t>lúc</a:t>
            </a:r>
            <a:r>
              <a:rPr lang="en-US" sz="2400" dirty="0">
                <a:latin typeface="Times" pitchFamily="18" charset="0"/>
                <a:cs typeface="Times" pitchFamily="18" charset="0"/>
              </a:rPr>
              <a:t> </a:t>
            </a:r>
            <a:r>
              <a:rPr lang="en-US" sz="2400" dirty="0" err="1">
                <a:latin typeface="Times" pitchFamily="18" charset="0"/>
                <a:cs typeface="Times" pitchFamily="18" charset="0"/>
              </a:rPr>
              <a:t>vật</a:t>
            </a:r>
            <a:r>
              <a:rPr lang="en-US" sz="2400" dirty="0">
                <a:latin typeface="Times" pitchFamily="18" charset="0"/>
                <a:cs typeface="Times" pitchFamily="18" charset="0"/>
              </a:rPr>
              <a:t> ở </a:t>
            </a:r>
            <a:r>
              <a:rPr lang="en-US" sz="2400" dirty="0" err="1">
                <a:latin typeface="Times" pitchFamily="18" charset="0"/>
                <a:cs typeface="Times" pitchFamily="18" charset="0"/>
              </a:rPr>
              <a:t>thời</a:t>
            </a:r>
            <a:r>
              <a:rPr lang="en-US" sz="2400" dirty="0">
                <a:latin typeface="Times" pitchFamily="18" charset="0"/>
                <a:cs typeface="Times" pitchFamily="18" charset="0"/>
              </a:rPr>
              <a:t> </a:t>
            </a:r>
            <a:r>
              <a:rPr lang="en-US" sz="2400" dirty="0" err="1">
                <a:latin typeface="Times" pitchFamily="18" charset="0"/>
                <a:cs typeface="Times" pitchFamily="18" charset="0"/>
              </a:rPr>
              <a:t>điểm</a:t>
            </a:r>
            <a:r>
              <a:rPr lang="en-US" sz="2400" dirty="0">
                <a:latin typeface="Times" pitchFamily="18" charset="0"/>
                <a:cs typeface="Times" pitchFamily="18" charset="0"/>
              </a:rPr>
              <a:t> t=0</a:t>
            </a:r>
          </a:p>
        </p:txBody>
      </p:sp>
    </p:spTree>
    <p:extLst>
      <p:ext uri="{BB962C8B-B14F-4D97-AF65-F5344CB8AC3E}">
        <p14:creationId xmlns:p14="http://schemas.microsoft.com/office/powerpoint/2010/main" val="264927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arn(inVertical)">
                                      <p:cBhvr>
                                        <p:cTn id="12" dur="500"/>
                                        <p:tgtEl>
                                          <p:spTgt spid="12">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barn(inVertical)">
                                      <p:cBhvr>
                                        <p:cTn id="15" dur="500"/>
                                        <p:tgtEl>
                                          <p:spTgt spid="12">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animEffect transition="in" filter="barn(inVertical)">
                                      <p:cBhvr>
                                        <p:cTn id="18" dur="500"/>
                                        <p:tgtEl>
                                          <p:spTgt spid="1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barn(inVertical)">
                                      <p:cBhvr>
                                        <p:cTn id="23" dur="500"/>
                                        <p:tgtEl>
                                          <p:spTgt spid="12">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12">
                                            <p:txEl>
                                              <p:pRg st="5" end="5"/>
                                            </p:txEl>
                                          </p:spTgt>
                                        </p:tgtEl>
                                        <p:attrNameLst>
                                          <p:attrName>style.visibility</p:attrName>
                                        </p:attrNameLst>
                                      </p:cBhvr>
                                      <p:to>
                                        <p:strVal val="visible"/>
                                      </p:to>
                                    </p:set>
                                    <p:animEffect transition="in" filter="barn(inVertical)">
                                      <p:cBhvr>
                                        <p:cTn id="26" dur="500"/>
                                        <p:tgtEl>
                                          <p:spTgt spid="12">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animEffect transition="in" filter="barn(inVertical)">
                                      <p:cBhvr>
                                        <p:cTn id="29"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129165"/>
            <a:ext cx="6718300" cy="4525963"/>
          </a:xfrm>
        </p:spPr>
        <p:txBody>
          <a:bodyPr>
            <a:noAutofit/>
          </a:bodyPr>
          <a:lstStyle/>
          <a:p>
            <a:pPr algn="just"/>
            <a:endParaRPr lang="en-US" sz="2400" dirty="0">
              <a:latin typeface="Times New Roman" pitchFamily="18" charset="0"/>
              <a:cs typeface="Times New Roman" pitchFamily="18" charset="0"/>
            </a:endParaRPr>
          </a:p>
          <a:p>
            <a:pPr marL="0" indent="0" algn="just">
              <a:buNone/>
            </a:pPr>
            <a:r>
              <a:rPr lang="vi-VN" sz="2400" dirty="0">
                <a:latin typeface="Times New Roman" pitchFamily="18" charset="0"/>
                <a:cs typeface="Times New Roman" pitchFamily="18" charset="0"/>
              </a:rPr>
              <a:t> </a:t>
            </a:r>
            <a:r>
              <a:rPr lang="en-US" sz="2400" b="1" dirty="0" err="1">
                <a:latin typeface="Times New Roman" pitchFamily="18" charset="0"/>
                <a:cs typeface="Times New Roman" pitchFamily="18" charset="0"/>
              </a:rPr>
              <a:t>Bài</a:t>
            </a:r>
            <a:r>
              <a:rPr lang="en-US" sz="2400" b="1" dirty="0">
                <a:latin typeface="Times New Roman" pitchFamily="18" charset="0"/>
                <a:cs typeface="Times New Roman" pitchFamily="18" charset="0"/>
              </a:rPr>
              <a:t> 5</a:t>
            </a:r>
            <a:r>
              <a:rPr lang="vi-VN" sz="2400" dirty="0">
                <a:latin typeface="Times New Roman" pitchFamily="18" charset="0"/>
                <a:cs typeface="Times New Roman" pitchFamily="18" charset="0"/>
              </a:rPr>
              <a:t>: Một người đứng trên sân thượng của một chung cư ném một quả bóng tennis tại độ cao 45(m) so với mặt đất theo góc 30</a:t>
            </a:r>
            <a:r>
              <a:rPr lang="vi-VN" sz="2400" baseline="30000" dirty="0">
                <a:latin typeface="Times New Roman" pitchFamily="18" charset="0"/>
                <a:cs typeface="Times New Roman" pitchFamily="18" charset="0"/>
              </a:rPr>
              <a:t>0</a:t>
            </a:r>
            <a:r>
              <a:rPr lang="vi-VN" sz="2400" dirty="0">
                <a:latin typeface="Times New Roman" pitchFamily="18" charset="0"/>
                <a:cs typeface="Times New Roman" pitchFamily="18" charset="0"/>
              </a:rPr>
              <a:t> (như hình vẽ). Vận tốc ném là 20 (m/s). Chọn hệ trục tọa độ như hình. Cho gia tốc trọng trường là g= 9,8 (m/s</a:t>
            </a:r>
            <a:r>
              <a:rPr lang="vi-VN" sz="2400" baseline="30000" dirty="0">
                <a:latin typeface="Times New Roman" pitchFamily="18" charset="0"/>
                <a:cs typeface="Times New Roman" pitchFamily="18" charset="0"/>
              </a:rPr>
              <a:t>2</a:t>
            </a:r>
            <a:r>
              <a:rPr lang="vi-VN" sz="2400" dirty="0">
                <a:latin typeface="Times New Roman" pitchFamily="18" charset="0"/>
                <a:cs typeface="Times New Roman" pitchFamily="18" charset="0"/>
              </a:rPr>
              <a:t>). </a:t>
            </a:r>
          </a:p>
          <a:p>
            <a:pPr marL="0" indent="0" algn="just">
              <a:buNone/>
            </a:pPr>
            <a:r>
              <a:rPr lang="vi-VN" sz="2400" dirty="0">
                <a:latin typeface="Times New Roman" pitchFamily="18" charset="0"/>
                <a:cs typeface="Times New Roman" pitchFamily="18" charset="0"/>
              </a:rPr>
              <a:t>a) Viết các phương trình chuyển động của quả bóng. </a:t>
            </a:r>
          </a:p>
          <a:p>
            <a:pPr marL="0" indent="0" algn="just">
              <a:buNone/>
            </a:pPr>
            <a:r>
              <a:rPr lang="vi-VN" sz="2400" dirty="0">
                <a:latin typeface="Times New Roman" pitchFamily="18" charset="0"/>
                <a:cs typeface="Times New Roman" pitchFamily="18" charset="0"/>
              </a:rPr>
              <a:t>b) Tính thời gian từ lúc ném đến khi quả bóng đạt độ cao cực đại. </a:t>
            </a:r>
          </a:p>
          <a:p>
            <a:pPr marL="0" indent="0" algn="just">
              <a:buNone/>
            </a:pPr>
            <a:r>
              <a:rPr lang="vi-VN" sz="2400" dirty="0">
                <a:latin typeface="Times New Roman" pitchFamily="18" charset="0"/>
                <a:cs typeface="Times New Roman" pitchFamily="18" charset="0"/>
              </a:rPr>
              <a:t>c) Tìm độ cao cực đại của quả bóng so với mặt đất. </a:t>
            </a:r>
          </a:p>
          <a:p>
            <a:pPr marL="0" indent="0" algn="just">
              <a:buNone/>
            </a:pPr>
            <a:r>
              <a:rPr lang="vi-VN" sz="2400" dirty="0">
                <a:latin typeface="Times New Roman" pitchFamily="18" charset="0"/>
                <a:cs typeface="Times New Roman" pitchFamily="18" charset="0"/>
              </a:rPr>
              <a:t>d) Tính thời gian kể từ lúc ném tới khi quả bóng chạm đất. </a:t>
            </a:r>
          </a:p>
          <a:p>
            <a:pPr marL="0" indent="0" algn="just">
              <a:buNone/>
            </a:pPr>
            <a:r>
              <a:rPr lang="vi-VN" sz="2400" dirty="0">
                <a:latin typeface="Times New Roman" pitchFamily="18" charset="0"/>
                <a:cs typeface="Times New Roman" pitchFamily="18" charset="0"/>
              </a:rPr>
              <a:t>e) Khi chạm đất, quả bóng cách tòa nhà bao xa? </a:t>
            </a: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384" y="685800"/>
            <a:ext cx="3321616"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0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925A8B-C600-09EA-28D6-7C59581A8E5F}"/>
                  </a:ext>
                </a:extLst>
              </p:cNvPr>
              <p:cNvSpPr>
                <a:spLocks noGrp="1"/>
              </p:cNvSpPr>
              <p:nvPr>
                <p:ph idx="1"/>
              </p:nvPr>
            </p:nvSpPr>
            <p:spPr>
              <a:xfrm>
                <a:off x="451692" y="110169"/>
                <a:ext cx="10902108" cy="6000693"/>
              </a:xfrm>
            </p:spPr>
            <p:txBody>
              <a:bodyPr>
                <a:noAutofit/>
              </a:bodyPr>
              <a:lstStyle/>
              <a:p>
                <a:pPr marL="514350" indent="-514350">
                  <a:buAutoNum type="alphaUcParenR"/>
                </a:pPr>
                <a:r>
                  <a:rPr lang="en-US" sz="2400" dirty="0">
                    <a:latin typeface="Times" panose="02020603050405020304" pitchFamily="18" charset="0"/>
                    <a:cs typeface="Times" panose="02020603050405020304" pitchFamily="18" charset="0"/>
                  </a:rPr>
                  <a:t>Phương </a:t>
                </a:r>
                <a:r>
                  <a:rPr lang="en-US" sz="2400" dirty="0" err="1">
                    <a:latin typeface="Times" panose="02020603050405020304" pitchFamily="18" charset="0"/>
                    <a:cs typeface="Times" panose="02020603050405020304" pitchFamily="18" charset="0"/>
                  </a:rPr>
                  <a:t>trình</a:t>
                </a:r>
                <a:r>
                  <a:rPr lang="en-US" sz="2400" dirty="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chuyển</a:t>
                </a:r>
                <a:r>
                  <a:rPr lang="en-US" sz="2400" dirty="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động</a:t>
                </a:r>
                <a:endParaRPr lang="en-US" sz="2400" dirty="0">
                  <a:latin typeface="Times" panose="02020603050405020304" pitchFamily="18" charset="0"/>
                  <a:cs typeface="Times"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𝑐𝑜𝑠</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20</m:t>
                      </m:r>
                      <m:r>
                        <a:rPr lang="en-US" sz="2400" b="0" i="1" smtClean="0">
                          <a:latin typeface="Cambria Math" panose="02040503050406030204" pitchFamily="18" charset="0"/>
                          <a:ea typeface="Cambria Math" panose="02040503050406030204" pitchFamily="18" charset="0"/>
                        </a:rPr>
                        <m:t>𝑐𝑜𝑠</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30</m:t>
                          </m:r>
                        </m:e>
                        <m:sup>
                          <m:r>
                            <a:rPr lang="en-US" sz="2400" b="0" i="1" smtClean="0">
                              <a:latin typeface="Cambria Math" panose="02040503050406030204" pitchFamily="18" charset="0"/>
                              <a:ea typeface="Cambria Math" panose="02040503050406030204" pitchFamily="18" charset="0"/>
                            </a:rPr>
                            <m:t>0</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oMath>
                  </m:oMathPara>
                </a14:m>
                <a:endParaRPr lang="en-US" sz="2400" b="0" dirty="0">
                  <a:latin typeface="Times" panose="02020603050405020304" pitchFamily="18" charset="0"/>
                  <a:ea typeface="Cambria Math" panose="02040503050406030204" pitchFamily="18" charset="0"/>
                  <a:cs typeface="Times"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𝑠𝑖𝑛</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𝑔</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𝑡</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20</m:t>
                      </m:r>
                      <m:r>
                        <a:rPr lang="en-US" sz="2400" b="0" i="1" smtClean="0">
                          <a:latin typeface="Cambria Math" panose="02040503050406030204" pitchFamily="18" charset="0"/>
                          <a:ea typeface="Cambria Math" panose="02040503050406030204" pitchFamily="18" charset="0"/>
                        </a:rPr>
                        <m:t>𝑠𝑖𝑛</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30</m:t>
                          </m:r>
                        </m:e>
                        <m:sup>
                          <m:r>
                            <a:rPr lang="en-US" sz="2400" b="0" i="1" smtClean="0">
                              <a:latin typeface="Cambria Math" panose="02040503050406030204" pitchFamily="18" charset="0"/>
                              <a:ea typeface="Cambria Math" panose="02040503050406030204" pitchFamily="18" charset="0"/>
                            </a:rPr>
                            <m:t>0</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𝑡</m:t>
                          </m:r>
                        </m:e>
                        <m:sup>
                          <m:r>
                            <a:rPr lang="en-US" sz="2400" b="0" i="1" smtClean="0">
                              <a:latin typeface="Cambria Math" panose="02040503050406030204" pitchFamily="18" charset="0"/>
                              <a:ea typeface="Cambria Math" panose="02040503050406030204" pitchFamily="18" charset="0"/>
                            </a:rPr>
                            <m:t>2</m:t>
                          </m:r>
                        </m:sup>
                      </m:sSup>
                    </m:oMath>
                  </m:oMathPara>
                </a14:m>
                <a:endParaRPr lang="en-US" sz="2400" b="0" dirty="0">
                  <a:latin typeface="Times" panose="02020603050405020304" pitchFamily="18" charset="0"/>
                  <a:ea typeface="Cambria Math" panose="02040503050406030204" pitchFamily="18" charset="0"/>
                  <a:cs typeface="Times" panose="02020603050405020304" pitchFamily="18" charset="0"/>
                </a:endParaRPr>
              </a:p>
              <a:p>
                <a:pPr marL="0" indent="0">
                  <a:buNone/>
                </a:pPr>
                <a:r>
                  <a:rPr lang="en-US" sz="2400" b="0" dirty="0">
                    <a:latin typeface="Times" panose="02020603050405020304" pitchFamily="18" charset="0"/>
                    <a:ea typeface="Cambria Math" panose="02040503050406030204" pitchFamily="18" charset="0"/>
                    <a:cs typeface="Times" panose="02020603050405020304" pitchFamily="18" charset="0"/>
                  </a:rPr>
                  <a:t>b) </a:t>
                </a:r>
                <a:r>
                  <a:rPr lang="en-US" sz="2400" b="0" dirty="0" err="1">
                    <a:latin typeface="Times" panose="02020603050405020304" pitchFamily="18" charset="0"/>
                    <a:ea typeface="Cambria Math" panose="02040503050406030204" pitchFamily="18" charset="0"/>
                    <a:cs typeface="Times" panose="02020603050405020304" pitchFamily="18" charset="0"/>
                  </a:rPr>
                  <a:t>Thời</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gian</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tư</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lúc</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ném</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cho</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đến</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khi</a:t>
                </a:r>
                <a:r>
                  <a:rPr lang="en-US" sz="2400" b="0" dirty="0">
                    <a:latin typeface="Times" panose="02020603050405020304" pitchFamily="18" charset="0"/>
                    <a:ea typeface="Cambria Math" panose="02040503050406030204" pitchFamily="18" charset="0"/>
                    <a:cs typeface="Times" panose="02020603050405020304" pitchFamily="18" charset="0"/>
                  </a:rPr>
                  <a:t> quả </a:t>
                </a:r>
                <a:r>
                  <a:rPr lang="en-US" sz="2400" b="0" dirty="0" err="1">
                    <a:latin typeface="Times" panose="02020603050405020304" pitchFamily="18" charset="0"/>
                    <a:ea typeface="Cambria Math" panose="02040503050406030204" pitchFamily="18" charset="0"/>
                    <a:cs typeface="Times" panose="02020603050405020304" pitchFamily="18" charset="0"/>
                  </a:rPr>
                  <a:t>bóng</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đạt</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được</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đô</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cao</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cực</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đại</a:t>
                </a:r>
                <a:endParaRPr lang="en-US" sz="2400" b="0" dirty="0">
                  <a:latin typeface="Times" panose="02020603050405020304" pitchFamily="18" charset="0"/>
                  <a:ea typeface="Cambria Math" panose="02040503050406030204" pitchFamily="18" charset="0"/>
                  <a:cs typeface="Times" panose="02020603050405020304" pitchFamily="18" charset="0"/>
                </a:endParaRPr>
              </a:p>
              <a:p>
                <a:pPr marL="0" indent="0">
                  <a:buNone/>
                </a:pPr>
                <a:endParaRPr lang="en-US" sz="2400" dirty="0">
                  <a:latin typeface="Times" panose="02020603050405020304" pitchFamily="18" charset="0"/>
                  <a:ea typeface="Cambria Math" panose="02040503050406030204" pitchFamily="18" charset="0"/>
                  <a:cs typeface="Times"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𝑣</m:t>
                          </m:r>
                        </m:e>
                        <m:sub>
                          <m:r>
                            <a:rPr lang="en-US" sz="2400" b="0" i="1" smtClean="0">
                              <a:latin typeface="Cambria Math" panose="02040503050406030204" pitchFamily="18" charset="0"/>
                              <a:ea typeface="Cambria Math" panose="02040503050406030204" pitchFamily="18" charset="0"/>
                            </a:rPr>
                            <m:t>𝑦</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20</m:t>
                      </m:r>
                      <m:r>
                        <a:rPr lang="en-US" sz="2400" b="0" i="1" smtClean="0">
                          <a:latin typeface="Cambria Math" panose="02040503050406030204" pitchFamily="18" charset="0"/>
                          <a:ea typeface="Cambria Math" panose="02040503050406030204" pitchFamily="18" charset="0"/>
                        </a:rPr>
                        <m:t>𝑠𝑖𝑛</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30</m:t>
                          </m:r>
                        </m:e>
                        <m:sup>
                          <m:r>
                            <a:rPr lang="en-US" sz="2400" b="0" i="1" smtClean="0">
                              <a:latin typeface="Cambria Math" panose="02040503050406030204" pitchFamily="18" charset="0"/>
                              <a:ea typeface="Cambria Math" panose="02040503050406030204" pitchFamily="18" charset="0"/>
                            </a:rPr>
                            <m:t>0</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02</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oMath>
                  </m:oMathPara>
                </a14:m>
                <a:endParaRPr lang="en-US" sz="2400" b="0" dirty="0">
                  <a:latin typeface="Times" panose="02020603050405020304" pitchFamily="18" charset="0"/>
                  <a:ea typeface="Cambria Math" panose="02040503050406030204" pitchFamily="18" charset="0"/>
                  <a:cs typeface="Times" panose="02020603050405020304" pitchFamily="18" charset="0"/>
                </a:endParaRPr>
              </a:p>
              <a:p>
                <a:pPr marL="0" indent="0">
                  <a:buNone/>
                </a:pPr>
                <a:endParaRPr lang="en-US" sz="2400" b="0" dirty="0">
                  <a:latin typeface="Times" panose="02020603050405020304" pitchFamily="18" charset="0"/>
                  <a:ea typeface="Cambria Math" panose="02040503050406030204" pitchFamily="18" charset="0"/>
                  <a:cs typeface="Times" panose="02020603050405020304" pitchFamily="18" charset="0"/>
                </a:endParaRPr>
              </a:p>
              <a:p>
                <a:pPr marL="0" indent="0">
                  <a:buNone/>
                </a:pPr>
                <a:r>
                  <a:rPr lang="en-US" sz="2400" b="0" dirty="0">
                    <a:latin typeface="Times" panose="02020603050405020304" pitchFamily="18" charset="0"/>
                    <a:ea typeface="Cambria Math" panose="02040503050406030204" pitchFamily="18" charset="0"/>
                    <a:cs typeface="Times" panose="02020603050405020304" pitchFamily="18" charset="0"/>
                  </a:rPr>
                  <a:t>c) </a:t>
                </a:r>
                <a:r>
                  <a:rPr lang="en-US" sz="2400" b="0" dirty="0" err="1">
                    <a:latin typeface="Times" panose="02020603050405020304" pitchFamily="18" charset="0"/>
                    <a:ea typeface="Cambria Math" panose="02040503050406030204" pitchFamily="18" charset="0"/>
                    <a:cs typeface="Times" panose="02020603050405020304" pitchFamily="18" charset="0"/>
                  </a:rPr>
                  <a:t>Đô</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cao</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cực</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đại</a:t>
                </a:r>
                <a:r>
                  <a:rPr lang="en-US" sz="2400" b="0" dirty="0">
                    <a:latin typeface="Times" panose="02020603050405020304" pitchFamily="18" charset="0"/>
                    <a:ea typeface="Cambria Math" panose="02040503050406030204" pitchFamily="18" charset="0"/>
                    <a:cs typeface="Times" panose="02020603050405020304" pitchFamily="18" charset="0"/>
                  </a:rPr>
                  <a:t> so </a:t>
                </a:r>
                <a:r>
                  <a:rPr lang="en-US" sz="2400" b="0" dirty="0" err="1">
                    <a:latin typeface="Times" panose="02020603050405020304" pitchFamily="18" charset="0"/>
                    <a:ea typeface="Cambria Math" panose="02040503050406030204" pitchFamily="18" charset="0"/>
                    <a:cs typeface="Times" panose="02020603050405020304" pitchFamily="18" charset="0"/>
                  </a:rPr>
                  <a:t>với</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mặt</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đất</a:t>
                </a:r>
                <a:endParaRPr lang="en-US" sz="2400" b="0" dirty="0">
                  <a:latin typeface="Times" panose="02020603050405020304" pitchFamily="18" charset="0"/>
                  <a:ea typeface="Cambria Math" panose="02040503050406030204" pitchFamily="18" charset="0"/>
                  <a:cs typeface="Times" panose="02020603050405020304" pitchFamily="18" charset="0"/>
                </a:endParaRPr>
              </a:p>
              <a:p>
                <a:pPr marL="0" indent="0">
                  <a:buNone/>
                </a:pP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thay</a:t>
                </a:r>
                <a:r>
                  <a:rPr lang="en-US" sz="2400" b="0" dirty="0">
                    <a:latin typeface="Times" panose="02020603050405020304" pitchFamily="18" charset="0"/>
                    <a:ea typeface="Cambria Math" panose="02040503050406030204" pitchFamily="18" charset="0"/>
                    <a:cs typeface="Times" panose="02020603050405020304" pitchFamily="18" charset="0"/>
                  </a:rPr>
                  <a:t> t=1,02 </a:t>
                </a:r>
                <a:r>
                  <a:rPr lang="en-US" sz="2400" b="0" dirty="0" err="1">
                    <a:latin typeface="Times" panose="02020603050405020304" pitchFamily="18" charset="0"/>
                    <a:ea typeface="Cambria Math" panose="02040503050406030204" pitchFamily="18" charset="0"/>
                    <a:cs typeface="Times" panose="02020603050405020304" pitchFamily="18" charset="0"/>
                  </a:rPr>
                  <a:t>vào</a:t>
                </a:r>
                <a:r>
                  <a:rPr lang="en-US" sz="2400" b="0" dirty="0">
                    <a:latin typeface="Times" panose="02020603050405020304" pitchFamily="18" charset="0"/>
                    <a:ea typeface="Cambria Math" panose="02040503050406030204" pitchFamily="18" charset="0"/>
                    <a:cs typeface="Times" panose="02020603050405020304" pitchFamily="18" charset="0"/>
                  </a:rPr>
                  <a:t> y </a:t>
                </a:r>
                <a:r>
                  <a:rPr lang="en-US" sz="2400" b="0" dirty="0">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rPr>
                  <a:t>y=</a:t>
                </a:r>
                <a:r>
                  <a:rPr lang="en-US" sz="2400" b="0" dirty="0">
                    <a:latin typeface="Times" panose="02020603050405020304" pitchFamily="18" charset="0"/>
                    <a:ea typeface="Cambria Math" panose="02040503050406030204" pitchFamily="18" charset="0"/>
                    <a:cs typeface="Times" panose="020206030504050203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20</m:t>
                    </m:r>
                    <m:r>
                      <a:rPr lang="en-US" sz="2400" b="0" i="1" smtClean="0">
                        <a:latin typeface="Cambria Math" panose="02040503050406030204" pitchFamily="18" charset="0"/>
                        <a:ea typeface="Cambria Math" panose="02040503050406030204" pitchFamily="18" charset="0"/>
                      </a:rPr>
                      <m:t>𝑠𝑖𝑛</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30</m:t>
                        </m:r>
                      </m:e>
                      <m:sup>
                        <m:r>
                          <a:rPr lang="en-US" sz="2400" b="0" i="1" smtClean="0">
                            <a:latin typeface="Cambria Math" panose="02040503050406030204" pitchFamily="18" charset="0"/>
                            <a:ea typeface="Cambria Math" panose="02040503050406030204" pitchFamily="18" charset="0"/>
                          </a:rPr>
                          <m:t>0</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𝑡</m:t>
                        </m:r>
                      </m:e>
                      <m:sup>
                        <m:r>
                          <a:rPr lang="en-US" sz="2400" b="0" i="1" smtClean="0">
                            <a:latin typeface="Cambria Math" panose="02040503050406030204" pitchFamily="18" charset="0"/>
                            <a:ea typeface="Cambria Math" panose="02040503050406030204" pitchFamily="18" charset="0"/>
                          </a:rPr>
                          <m:t>2</m:t>
                        </m:r>
                      </m:sup>
                    </m:sSup>
                  </m:oMath>
                </a14:m>
                <a:endParaRPr lang="en-US" sz="2400" b="0" dirty="0">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endParaRPr>
              </a:p>
              <a:p>
                <a:pPr marL="0" indent="0">
                  <a:buNone/>
                </a:pPr>
                <a:r>
                  <a:rPr lang="en-US" sz="2400" b="0" dirty="0">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rPr>
                  <a:t> 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sz="2400" b="0" i="1" smtClean="0">
                            <a:latin typeface="Cambria Math" panose="02040503050406030204" pitchFamily="18" charset="0"/>
                            <a:ea typeface="Cambria Math" panose="02040503050406030204" pitchFamily="18" charset="0"/>
                            <a:sym typeface="Wingdings" panose="05000000000000000000" pitchFamily="2" charset="2"/>
                          </a:rPr>
                          <m:t>𝑦</m:t>
                        </m:r>
                      </m:e>
                      <m:sub>
                        <m:r>
                          <a:rPr lang="en-US" sz="2400" b="0" i="1" smtClean="0">
                            <a:latin typeface="Cambria Math" panose="02040503050406030204" pitchFamily="18" charset="0"/>
                            <a:ea typeface="Cambria Math" panose="02040503050406030204" pitchFamily="18" charset="0"/>
                            <a:sym typeface="Wingdings" panose="05000000000000000000" pitchFamily="2" charset="2"/>
                          </a:rPr>
                          <m:t>𝑚𝑎𝑥</m:t>
                        </m:r>
                      </m:sub>
                    </m:sSub>
                    <m:r>
                      <a:rPr lang="en-US" sz="2400" b="0" i="1" smtClean="0">
                        <a:latin typeface="Cambria Math" panose="02040503050406030204" pitchFamily="18" charset="0"/>
                        <a:ea typeface="Cambria Math" panose="02040503050406030204" pitchFamily="18" charset="0"/>
                        <a:sym typeface="Wingdings" panose="05000000000000000000" pitchFamily="2" charset="2"/>
                      </a:rPr>
                      <m:t>=</m:t>
                    </m:r>
                    <m:r>
                      <a:rPr lang="en-US" sz="2400" b="0" i="1" smtClean="0">
                        <a:latin typeface="Cambria Math" panose="02040503050406030204" pitchFamily="18" charset="0"/>
                        <a:ea typeface="Cambria Math" panose="02040503050406030204" pitchFamily="18" charset="0"/>
                        <a:sym typeface="Wingdings" panose="05000000000000000000" pitchFamily="2" charset="2"/>
                      </a:rPr>
                      <m:t>45</m:t>
                    </m:r>
                    <m:r>
                      <a:rPr lang="en-US" sz="2400" b="0" i="1" smtClean="0">
                        <a:latin typeface="Cambria Math" panose="02040503050406030204" pitchFamily="18" charset="0"/>
                        <a:ea typeface="Cambria Math" panose="02040503050406030204" pitchFamily="18" charset="0"/>
                        <a:sym typeface="Wingdings" panose="05000000000000000000" pitchFamily="2" charset="2"/>
                      </a:rPr>
                      <m:t>+</m:t>
                    </m:r>
                    <m:r>
                      <a:rPr lang="en-US" sz="2400" b="0" i="1" smtClean="0">
                        <a:latin typeface="Cambria Math" panose="02040503050406030204" pitchFamily="18" charset="0"/>
                        <a:ea typeface="Cambria Math" panose="02040503050406030204" pitchFamily="18" charset="0"/>
                        <a:sym typeface="Wingdings" panose="05000000000000000000" pitchFamily="2" charset="2"/>
                      </a:rPr>
                      <m:t>𝑦</m:t>
                    </m:r>
                    <m:r>
                      <a:rPr lang="en-US" sz="2400" b="0" i="1" smtClean="0">
                        <a:latin typeface="Cambria Math" panose="02040503050406030204" pitchFamily="18" charset="0"/>
                        <a:ea typeface="Cambria Math" panose="02040503050406030204" pitchFamily="18" charset="0"/>
                        <a:sym typeface="Wingdings" panose="05000000000000000000" pitchFamily="2" charset="2"/>
                      </a:rPr>
                      <m:t>=</m:t>
                    </m:r>
                    <m:r>
                      <a:rPr lang="en-US" sz="2400" b="0" i="1" smtClean="0">
                        <a:latin typeface="Cambria Math" panose="02040503050406030204" pitchFamily="18" charset="0"/>
                        <a:ea typeface="Cambria Math" panose="02040503050406030204" pitchFamily="18" charset="0"/>
                        <a:sym typeface="Wingdings" panose="05000000000000000000" pitchFamily="2" charset="2"/>
                      </a:rPr>
                      <m:t>50</m:t>
                    </m:r>
                    <m:r>
                      <a:rPr lang="en-US" sz="2400" b="0" i="1" smtClean="0">
                        <a:latin typeface="Cambria Math" panose="02040503050406030204" pitchFamily="18" charset="0"/>
                        <a:ea typeface="Cambria Math" panose="02040503050406030204" pitchFamily="18" charset="0"/>
                        <a:sym typeface="Wingdings" panose="05000000000000000000" pitchFamily="2" charset="2"/>
                      </a:rPr>
                      <m:t>,</m:t>
                    </m:r>
                    <m:r>
                      <a:rPr lang="en-US" sz="2400" b="0" i="1" smtClean="0">
                        <a:latin typeface="Cambria Math" panose="02040503050406030204" pitchFamily="18" charset="0"/>
                        <a:ea typeface="Cambria Math" panose="02040503050406030204" pitchFamily="18" charset="0"/>
                        <a:sym typeface="Wingdings" panose="05000000000000000000" pitchFamily="2" charset="2"/>
                      </a:rPr>
                      <m:t>1</m:t>
                    </m:r>
                    <m:r>
                      <a:rPr lang="en-US" sz="2400" b="0" i="1" smtClean="0">
                        <a:latin typeface="Cambria Math" panose="02040503050406030204" pitchFamily="18" charset="0"/>
                        <a:ea typeface="Cambria Math" panose="02040503050406030204" pitchFamily="18" charset="0"/>
                        <a:sym typeface="Wingdings" panose="05000000000000000000" pitchFamily="2" charset="2"/>
                      </a:rPr>
                      <m:t> </m:t>
                    </m:r>
                    <m:r>
                      <a:rPr lang="en-US" sz="2400" b="0" i="1" smtClean="0">
                        <a:latin typeface="Cambria Math" panose="02040503050406030204" pitchFamily="18" charset="0"/>
                        <a:ea typeface="Cambria Math" panose="02040503050406030204" pitchFamily="18" charset="0"/>
                        <a:sym typeface="Wingdings" panose="05000000000000000000" pitchFamily="2" charset="2"/>
                      </a:rPr>
                      <m:t>𝑚</m:t>
                    </m:r>
                  </m:oMath>
                </a14:m>
                <a:endParaRPr lang="en-US" sz="2400" b="0" dirty="0">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endParaRPr>
              </a:p>
              <a:p>
                <a:pPr marL="0" indent="0">
                  <a:buNone/>
                </a:pPr>
                <a:endParaRPr lang="en-US" sz="2400" b="0" dirty="0">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endParaRPr>
              </a:p>
              <a:p>
                <a:pPr marL="0" indent="0">
                  <a:buNone/>
                </a:pPr>
                <a:r>
                  <a:rPr lang="en-US" sz="2400" b="0" dirty="0">
                    <a:latin typeface="Times" panose="02020603050405020304" pitchFamily="18" charset="0"/>
                    <a:ea typeface="Cambria Math" panose="02040503050406030204" pitchFamily="18" charset="0"/>
                    <a:cs typeface="Times" panose="02020603050405020304" pitchFamily="18" charset="0"/>
                  </a:rPr>
                  <a:t>d)</a:t>
                </a:r>
                <a:r>
                  <a:rPr lang="en-US" sz="2400" b="0" dirty="0" err="1">
                    <a:latin typeface="Times" panose="02020603050405020304" pitchFamily="18" charset="0"/>
                    <a:ea typeface="Cambria Math" panose="02040503050406030204" pitchFamily="18" charset="0"/>
                    <a:cs typeface="Times" panose="02020603050405020304" pitchFamily="18" charset="0"/>
                  </a:rPr>
                  <a:t>Thời</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gian</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cho</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đến</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khi</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chạm</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err="1">
                    <a:latin typeface="Times" panose="02020603050405020304" pitchFamily="18" charset="0"/>
                    <a:ea typeface="Cambria Math" panose="02040503050406030204" pitchFamily="18" charset="0"/>
                    <a:cs typeface="Times" panose="02020603050405020304" pitchFamily="18" charset="0"/>
                  </a:rPr>
                  <a:t>đất</a:t>
                </a:r>
                <a:r>
                  <a:rPr lang="en-US" sz="2400" b="0" dirty="0">
                    <a:latin typeface="Times" panose="02020603050405020304" pitchFamily="18" charset="0"/>
                    <a:ea typeface="Cambria Math" panose="02040503050406030204" pitchFamily="18" charset="0"/>
                    <a:cs typeface="Times" panose="02020603050405020304" pitchFamily="18" charset="0"/>
                  </a:rPr>
                  <a:t>  </a:t>
                </a:r>
                <a:r>
                  <a:rPr lang="en-US" sz="2400" b="0" dirty="0">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rPr>
                  <a:t>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Times" panose="02020603050405020304" pitchFamily="18" charset="0"/>
                        <a:sym typeface="Wingdings" panose="05000000000000000000" pitchFamily="2" charset="2"/>
                      </a:rPr>
                      <m:t>𝑦</m:t>
                    </m:r>
                    <m:r>
                      <a:rPr lang="en-US" sz="2400" b="0" i="1" smtClean="0">
                        <a:latin typeface="Cambria Math" panose="02040503050406030204" pitchFamily="18" charset="0"/>
                        <a:ea typeface="Cambria Math" panose="02040503050406030204" pitchFamily="18" charset="0"/>
                        <a:cs typeface="Times" panose="02020603050405020304" pitchFamily="18" charset="0"/>
                        <a:sym typeface="Wingdings" panose="05000000000000000000" pitchFamily="2" charset="2"/>
                      </a:rPr>
                      <m:t>=−</m:t>
                    </m:r>
                    <m:r>
                      <a:rPr lang="en-US" sz="2400" b="0" i="1" smtClean="0">
                        <a:latin typeface="Cambria Math" panose="02040503050406030204" pitchFamily="18" charset="0"/>
                        <a:ea typeface="Cambria Math" panose="02040503050406030204" pitchFamily="18" charset="0"/>
                        <a:cs typeface="Times" panose="02020603050405020304" pitchFamily="18" charset="0"/>
                        <a:sym typeface="Wingdings" panose="05000000000000000000" pitchFamily="2" charset="2"/>
                      </a:rPr>
                      <m:t>45</m:t>
                    </m:r>
                    <m:r>
                      <a:rPr lang="en-US" sz="2400" b="0" i="1" smtClean="0">
                        <a:latin typeface="Cambria Math" panose="02040503050406030204" pitchFamily="18" charset="0"/>
                        <a:ea typeface="Cambria Math" panose="02040503050406030204" pitchFamily="18" charset="0"/>
                        <a:cs typeface="Times" panose="02020603050405020304" pitchFamily="18" charset="0"/>
                        <a:sym typeface="Wingdings" panose="05000000000000000000" pitchFamily="2" charset="2"/>
                      </a:rPr>
                      <m:t> →</m:t>
                    </m:r>
                    <m:r>
                      <a:rPr lang="en-US" sz="2400" b="0" i="1" smtClean="0">
                        <a:latin typeface="Cambria Math" panose="02040503050406030204" pitchFamily="18" charset="0"/>
                        <a:ea typeface="Cambria Math" panose="02040503050406030204" pitchFamily="18" charset="0"/>
                        <a:cs typeface="Times" panose="02020603050405020304" pitchFamily="18" charset="0"/>
                        <a:sym typeface="Wingdings" panose="05000000000000000000" pitchFamily="2" charset="2"/>
                      </a:rPr>
                      <m:t>𝑡</m:t>
                    </m:r>
                    <m:r>
                      <a:rPr lang="en-US" sz="2400" b="0" i="1" smtClean="0">
                        <a:latin typeface="Cambria Math" panose="02040503050406030204" pitchFamily="18" charset="0"/>
                        <a:ea typeface="Cambria Math" panose="02040503050406030204" pitchFamily="18" charset="0"/>
                        <a:cs typeface="Times" panose="02020603050405020304" pitchFamily="18" charset="0"/>
                        <a:sym typeface="Wingdings" panose="05000000000000000000" pitchFamily="2" charset="2"/>
                      </a:rPr>
                      <m:t>=</m:t>
                    </m:r>
                    <m:r>
                      <a:rPr lang="en-US" sz="2400" b="0" i="1" smtClean="0">
                        <a:latin typeface="Cambria Math" panose="02040503050406030204" pitchFamily="18" charset="0"/>
                        <a:ea typeface="Cambria Math" panose="02040503050406030204" pitchFamily="18" charset="0"/>
                        <a:cs typeface="Times" panose="02020603050405020304" pitchFamily="18" charset="0"/>
                        <a:sym typeface="Wingdings" panose="05000000000000000000" pitchFamily="2" charset="2"/>
                      </a:rPr>
                      <m:t>4</m:t>
                    </m:r>
                    <m:r>
                      <a:rPr lang="en-US" sz="2400" b="0" i="1" smtClean="0">
                        <a:latin typeface="Cambria Math" panose="02040503050406030204" pitchFamily="18" charset="0"/>
                        <a:ea typeface="Cambria Math" panose="02040503050406030204" pitchFamily="18" charset="0"/>
                        <a:cs typeface="Times" panose="02020603050405020304" pitchFamily="18" charset="0"/>
                        <a:sym typeface="Wingdings" panose="05000000000000000000" pitchFamily="2" charset="2"/>
                      </a:rPr>
                      <m:t>,</m:t>
                    </m:r>
                    <m:r>
                      <a:rPr lang="en-US" sz="2400" b="0" i="1" smtClean="0">
                        <a:latin typeface="Cambria Math" panose="02040503050406030204" pitchFamily="18" charset="0"/>
                        <a:ea typeface="Cambria Math" panose="02040503050406030204" pitchFamily="18" charset="0"/>
                        <a:cs typeface="Times" panose="02020603050405020304" pitchFamily="18" charset="0"/>
                        <a:sym typeface="Wingdings" panose="05000000000000000000" pitchFamily="2" charset="2"/>
                      </a:rPr>
                      <m:t>22</m:t>
                    </m:r>
                    <m:r>
                      <a:rPr lang="en-US" sz="2400" b="0" i="1" smtClean="0">
                        <a:latin typeface="Cambria Math" panose="02040503050406030204" pitchFamily="18" charset="0"/>
                        <a:ea typeface="Cambria Math" panose="02040503050406030204" pitchFamily="18" charset="0"/>
                        <a:cs typeface="Times" panose="02020603050405020304" pitchFamily="18" charset="0"/>
                        <a:sym typeface="Wingdings" panose="05000000000000000000" pitchFamily="2" charset="2"/>
                      </a:rPr>
                      <m:t> </m:t>
                    </m:r>
                    <m:r>
                      <a:rPr lang="en-US" sz="2400" b="0" i="1" smtClean="0">
                        <a:latin typeface="Cambria Math" panose="02040503050406030204" pitchFamily="18" charset="0"/>
                        <a:ea typeface="Cambria Math" panose="02040503050406030204" pitchFamily="18" charset="0"/>
                        <a:cs typeface="Times" panose="02020603050405020304" pitchFamily="18" charset="0"/>
                        <a:sym typeface="Wingdings" panose="05000000000000000000" pitchFamily="2" charset="2"/>
                      </a:rPr>
                      <m:t>𝑠</m:t>
                    </m:r>
                  </m:oMath>
                </a14:m>
                <a:endParaRPr lang="en-US" sz="2400" b="0" dirty="0">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endParaRPr>
              </a:p>
              <a:p>
                <a:pPr marL="0" indent="0">
                  <a:buNone/>
                </a:pPr>
                <a:r>
                  <a:rPr lang="en-US" sz="2400" dirty="0">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rPr>
                  <a:t>e) </a:t>
                </a:r>
                <a:r>
                  <a:rPr lang="en-US" sz="2400" dirty="0" err="1">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rPr>
                  <a:t>Tầm</a:t>
                </a:r>
                <a:r>
                  <a:rPr lang="en-US" sz="2400" dirty="0">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rPr>
                  <a:t> bay </a:t>
                </a:r>
                <a:r>
                  <a:rPr lang="en-US" sz="2400" dirty="0" err="1">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rPr>
                  <a:t>xa</a:t>
                </a:r>
                <a:r>
                  <a:rPr lang="en-US" sz="2400" dirty="0">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rPr>
                  <a:t>:</a:t>
                </a:r>
              </a:p>
              <a:p>
                <a:pPr marL="0" indent="0">
                  <a:buNone/>
                </a:pPr>
                <a:r>
                  <a:rPr lang="en-US" sz="2400" b="0" dirty="0" err="1">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rPr>
                  <a:t>Thay</a:t>
                </a:r>
                <a:r>
                  <a:rPr lang="en-US" sz="2400" b="0" dirty="0">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rPr>
                  <a:t> t= 4,22 s </a:t>
                </a:r>
                <a:r>
                  <a:rPr lang="en-US" sz="2400" b="0" dirty="0" err="1">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rPr>
                  <a:t>vào</a:t>
                </a:r>
                <a:r>
                  <a:rPr lang="en-US" sz="2400" b="0" dirty="0">
                    <a:latin typeface="Times" panose="02020603050405020304" pitchFamily="18" charset="0"/>
                    <a:ea typeface="Cambria Math" panose="02040503050406030204" pitchFamily="18" charset="0"/>
                    <a:cs typeface="Times" panose="02020603050405020304" pitchFamily="18" charset="0"/>
                    <a:sym typeface="Wingdings" panose="05000000000000000000" pitchFamily="2" charset="2"/>
                  </a:rPr>
                  <a:t> x   x= 73,1 m</a:t>
                </a:r>
              </a:p>
              <a:p>
                <a:pPr marL="0" indent="0">
                  <a:buNone/>
                </a:pPr>
                <a:endParaRPr lang="en-US" sz="2400" b="0" dirty="0">
                  <a:latin typeface="Times" panose="02020603050405020304" pitchFamily="18" charset="0"/>
                  <a:ea typeface="Cambria Math" panose="02040503050406030204" pitchFamily="18" charset="0"/>
                  <a:cs typeface="Times" panose="02020603050405020304" pitchFamily="18" charset="0"/>
                </a:endParaRPr>
              </a:p>
              <a:p>
                <a:pPr marL="0" indent="0">
                  <a:buNone/>
                </a:pPr>
                <a:endParaRPr lang="en-US" sz="2400" b="0" dirty="0">
                  <a:latin typeface="Times" panose="02020603050405020304" pitchFamily="18" charset="0"/>
                  <a:ea typeface="Cambria Math" panose="02040503050406030204" pitchFamily="18" charset="0"/>
                  <a:cs typeface="Times" panose="02020603050405020304" pitchFamily="18" charset="0"/>
                </a:endParaRPr>
              </a:p>
              <a:p>
                <a:pPr marL="0" indent="0">
                  <a:buNone/>
                </a:pPr>
                <a:endParaRPr lang="en-US" sz="2400" b="0" dirty="0">
                  <a:latin typeface="Times" panose="02020603050405020304" pitchFamily="18" charset="0"/>
                  <a:ea typeface="Cambria Math" panose="02040503050406030204" pitchFamily="18" charset="0"/>
                  <a:cs typeface="Times" panose="02020603050405020304" pitchFamily="18" charset="0"/>
                </a:endParaRPr>
              </a:p>
              <a:p>
                <a:pPr marL="0" indent="0">
                  <a:buNone/>
                </a:pPr>
                <a:endParaRPr lang="en-US" sz="2400" b="0" dirty="0">
                  <a:latin typeface="Times" panose="02020603050405020304" pitchFamily="18" charset="0"/>
                  <a:ea typeface="Cambria Math" panose="02040503050406030204" pitchFamily="18" charset="0"/>
                  <a:cs typeface="Times" panose="02020603050405020304" pitchFamily="18" charset="0"/>
                </a:endParaRPr>
              </a:p>
              <a:p>
                <a:pPr marL="0" indent="0">
                  <a:buNone/>
                </a:pPr>
                <a:r>
                  <a:rPr lang="en-US" sz="2400" dirty="0">
                    <a:latin typeface="Times" panose="02020603050405020304" pitchFamily="18" charset="0"/>
                    <a:cs typeface="Times" panose="02020603050405020304" pitchFamily="18" charset="0"/>
                  </a:rPr>
                  <a:t> </a:t>
                </a:r>
              </a:p>
            </p:txBody>
          </p:sp>
        </mc:Choice>
        <mc:Fallback xmlns="">
          <p:sp>
            <p:nvSpPr>
              <p:cNvPr id="3" name="Content Placeholder 2">
                <a:extLst>
                  <a:ext uri="{FF2B5EF4-FFF2-40B4-BE49-F238E27FC236}">
                    <a16:creationId xmlns:a16="http://schemas.microsoft.com/office/drawing/2014/main" id="{C3925A8B-C600-09EA-28D6-7C59581A8E5F}"/>
                  </a:ext>
                </a:extLst>
              </p:cNvPr>
              <p:cNvSpPr>
                <a:spLocks noGrp="1" noRot="1" noChangeAspect="1" noMove="1" noResize="1" noEditPoints="1" noAdjustHandles="1" noChangeArrowheads="1" noChangeShapeType="1" noTextEdit="1"/>
              </p:cNvSpPr>
              <p:nvPr>
                <p:ph idx="1"/>
              </p:nvPr>
            </p:nvSpPr>
            <p:spPr>
              <a:xfrm>
                <a:off x="451692" y="110169"/>
                <a:ext cx="10902108" cy="6000693"/>
              </a:xfrm>
              <a:blipFill>
                <a:blip r:embed="rId2"/>
                <a:stretch>
                  <a:fillRect l="-838" t="-1423" b="-45224"/>
                </a:stretch>
              </a:blipFill>
            </p:spPr>
            <p:txBody>
              <a:bodyPr/>
              <a:lstStyle/>
              <a:p>
                <a:r>
                  <a:rPr lang="en-US">
                    <a:noFill/>
                  </a:rPr>
                  <a:t> </a:t>
                </a:r>
              </a:p>
            </p:txBody>
          </p:sp>
        </mc:Fallback>
      </mc:AlternateContent>
    </p:spTree>
    <p:extLst>
      <p:ext uri="{BB962C8B-B14F-4D97-AF65-F5344CB8AC3E}">
        <p14:creationId xmlns:p14="http://schemas.microsoft.com/office/powerpoint/2010/main" val="223371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228601"/>
            <a:ext cx="10147300" cy="4525963"/>
          </a:xfrm>
        </p:spPr>
        <p:txBody>
          <a:bodyPr>
            <a:noAutofit/>
          </a:bodyPr>
          <a:lstStyle/>
          <a:p>
            <a:pPr marL="0" indent="0" algn="just">
              <a:buNone/>
            </a:pPr>
            <a:r>
              <a:rPr lang="en-US" sz="2200" b="1" u="sng" dirty="0" err="1">
                <a:solidFill>
                  <a:srgbClr val="FF0000"/>
                </a:solidFill>
                <a:latin typeface="Times New Roman" pitchFamily="18" charset="0"/>
                <a:cs typeface="Times New Roman" pitchFamily="18" charset="0"/>
              </a:rPr>
              <a:t>Bài</a:t>
            </a:r>
            <a:r>
              <a:rPr lang="en-US" sz="2200" b="1" u="sng" dirty="0">
                <a:solidFill>
                  <a:srgbClr val="FF0000"/>
                </a:solidFill>
                <a:latin typeface="Times New Roman" pitchFamily="18" charset="0"/>
                <a:cs typeface="Times New Roman" pitchFamily="18" charset="0"/>
              </a:rPr>
              <a:t> 6</a:t>
            </a:r>
            <a:r>
              <a:rPr lang="en-US" sz="2200" dirty="0">
                <a:latin typeface="Times New Roman" pitchFamily="18" charset="0"/>
                <a:cs typeface="Times New Roman" pitchFamily="18" charset="0"/>
              </a:rPr>
              <a:t>. </a:t>
            </a:r>
            <a:r>
              <a:rPr lang="vi-VN" sz="2200" dirty="0">
                <a:latin typeface="Times New Roman" pitchFamily="18" charset="0"/>
                <a:cs typeface="Times New Roman" pitchFamily="18" charset="0"/>
              </a:rPr>
              <a:t> Một khẩu pháo được đặt trên mô đất cao 3m so với mặt đất và nòng pháo hướng lên một góc </a:t>
            </a:r>
            <a:r>
              <a:rPr lang="en-US" sz="2200" dirty="0">
                <a:latin typeface="Times New Roman" pitchFamily="18" charset="0"/>
                <a:cs typeface="Times New Roman" pitchFamily="18" charset="0"/>
              </a:rPr>
              <a:t>60</a:t>
            </a:r>
            <a:r>
              <a:rPr lang="en-US" sz="2200" baseline="30000" dirty="0">
                <a:latin typeface="Times New Roman" pitchFamily="18" charset="0"/>
                <a:cs typeface="Times New Roman" pitchFamily="18" charset="0"/>
              </a:rPr>
              <a:t>0</a:t>
            </a:r>
            <a:r>
              <a:rPr lang="vi-VN" sz="2200" dirty="0">
                <a:latin typeface="Times New Roman" pitchFamily="18" charset="0"/>
                <a:cs typeface="Times New Roman" pitchFamily="18" charset="0"/>
              </a:rPr>
              <a:t> so với phương nằm ngang. Đạn được bắn ra với tốc độ </a:t>
            </a:r>
            <a:r>
              <a:rPr lang="el-GR" sz="2200" dirty="0">
                <a:latin typeface="Times New Roman" pitchFamily="18" charset="0"/>
                <a:cs typeface="Times New Roman" pitchFamily="18" charset="0"/>
              </a:rPr>
              <a:t>υ</a:t>
            </a:r>
            <a:r>
              <a:rPr lang="vi-VN" sz="2200" baseline="-25000" dirty="0">
                <a:latin typeface="Times New Roman" pitchFamily="18" charset="0"/>
                <a:cs typeface="Times New Roman" pitchFamily="18" charset="0"/>
              </a:rPr>
              <a:t>o</a:t>
            </a:r>
            <a:r>
              <a:rPr lang="vi-VN" sz="2200" dirty="0">
                <a:latin typeface="Times New Roman" pitchFamily="18" charset="0"/>
                <a:cs typeface="Times New Roman" pitchFamily="18" charset="0"/>
              </a:rPr>
              <a:t> = </a:t>
            </a:r>
            <a:r>
              <a:rPr lang="en-US" sz="2200" dirty="0">
                <a:latin typeface="Times New Roman" pitchFamily="18" charset="0"/>
                <a:cs typeface="Times New Roman" pitchFamily="18" charset="0"/>
              </a:rPr>
              <a:t>30</a:t>
            </a:r>
            <a:r>
              <a:rPr lang="vi-VN" sz="2200" dirty="0">
                <a:latin typeface="Times New Roman" pitchFamily="18" charset="0"/>
                <a:cs typeface="Times New Roman" pitchFamily="18" charset="0"/>
              </a:rPr>
              <a:t> m/s để trúng vào mục tiêu cách đó một khoảng R, cao hơn so với mặt đất 3m và viên đạn phải vượt qua 3 cái tháp cao 20m nh</a:t>
            </a:r>
            <a:r>
              <a:rPr lang="en-US" sz="2200" dirty="0">
                <a:latin typeface="Times New Roman" pitchFamily="18" charset="0"/>
                <a:cs typeface="Times New Roman" pitchFamily="18" charset="0"/>
              </a:rPr>
              <a:t>ư </a:t>
            </a:r>
            <a:r>
              <a:rPr lang="en-US" sz="2200" dirty="0" err="1">
                <a:latin typeface="Times New Roman" pitchFamily="18" charset="0"/>
                <a:cs typeface="Times New Roman" pitchFamily="18" charset="0"/>
              </a:rPr>
              <a:t>hình</a:t>
            </a:r>
            <a:r>
              <a:rPr lang="vi-VN" sz="2200" dirty="0">
                <a:latin typeface="Times New Roman" pitchFamily="18" charset="0"/>
                <a:cs typeface="Times New Roman" pitchFamily="18" charset="0"/>
              </a:rPr>
              <a:t> bên . </a:t>
            </a:r>
            <a:r>
              <a:rPr lang="en-US" sz="2200" dirty="0">
                <a:latin typeface="Times New Roman" pitchFamily="18" charset="0"/>
                <a:cs typeface="Times New Roman" pitchFamily="18" charset="0"/>
              </a:rPr>
              <a:t>B</a:t>
            </a:r>
            <a:r>
              <a:rPr lang="vi-VN" sz="2200" dirty="0">
                <a:latin typeface="Times New Roman" pitchFamily="18" charset="0"/>
                <a:cs typeface="Times New Roman" pitchFamily="18" charset="0"/>
              </a:rPr>
              <a:t>iết g = 10 m/s</a:t>
            </a:r>
            <a:r>
              <a:rPr lang="vi-VN" sz="2200" baseline="30000" dirty="0">
                <a:latin typeface="Times New Roman" pitchFamily="18" charset="0"/>
                <a:cs typeface="Times New Roman" pitchFamily="18" charset="0"/>
              </a:rPr>
              <a:t>2</a:t>
            </a:r>
            <a:r>
              <a:rPr lang="vi-VN" sz="2200" dirty="0">
                <a:latin typeface="Times New Roman" pitchFamily="18" charset="0"/>
                <a:cs typeface="Times New Roman" pitchFamily="18" charset="0"/>
              </a:rPr>
              <a:t>. </a:t>
            </a:r>
          </a:p>
          <a:p>
            <a:pPr marL="0" indent="0" algn="just">
              <a:buNone/>
            </a:pPr>
            <a:r>
              <a:rPr lang="vi-VN" sz="2200" dirty="0">
                <a:latin typeface="Times New Roman" pitchFamily="18" charset="0"/>
                <a:cs typeface="Times New Roman" pitchFamily="18" charset="0"/>
              </a:rPr>
              <a:t>a) Viết phương tr</a:t>
            </a:r>
            <a:r>
              <a:rPr lang="en-US" sz="2200" dirty="0">
                <a:latin typeface="Times New Roman" pitchFamily="18" charset="0"/>
                <a:cs typeface="Times New Roman" pitchFamily="18" charset="0"/>
              </a:rPr>
              <a:t>ì</a:t>
            </a:r>
            <a:r>
              <a:rPr lang="vi-VN" sz="2200" dirty="0">
                <a:latin typeface="Times New Roman" pitchFamily="18" charset="0"/>
                <a:cs typeface="Times New Roman" pitchFamily="18" charset="0"/>
              </a:rPr>
              <a:t>nh quỹ đạo của viên đạn? </a:t>
            </a:r>
          </a:p>
          <a:p>
            <a:pPr marL="0" indent="0" algn="just">
              <a:buNone/>
            </a:pPr>
            <a:r>
              <a:rPr lang="vi-VN" sz="2200" dirty="0">
                <a:latin typeface="Times New Roman" pitchFamily="18" charset="0"/>
                <a:cs typeface="Times New Roman" pitchFamily="18" charset="0"/>
              </a:rPr>
              <a:t>b) Với thông số ban đầu như vậy th</a:t>
            </a:r>
            <a:r>
              <a:rPr lang="en-US" sz="2200" dirty="0">
                <a:latin typeface="Times New Roman" pitchFamily="18" charset="0"/>
                <a:cs typeface="Times New Roman" pitchFamily="18" charset="0"/>
              </a:rPr>
              <a:t>ì</a:t>
            </a:r>
            <a:r>
              <a:rPr lang="vi-VN" sz="2200" dirty="0">
                <a:latin typeface="Times New Roman" pitchFamily="18" charset="0"/>
                <a:cs typeface="Times New Roman" pitchFamily="18" charset="0"/>
              </a:rPr>
              <a:t> viên đạn có vượt qua được tháp đầu tiên không? </a:t>
            </a:r>
          </a:p>
          <a:p>
            <a:pPr marL="0" indent="0" algn="just">
              <a:buNone/>
            </a:pPr>
            <a:r>
              <a:rPr lang="vi-VN" sz="2200" dirty="0">
                <a:latin typeface="Times New Roman" pitchFamily="18" charset="0"/>
                <a:cs typeface="Times New Roman" pitchFamily="18" charset="0"/>
              </a:rPr>
              <a:t>c) Nếu viên đạn đạt độ cao cực đại tại tháp số 2 th khoảng cách của viên đạn và đỉnh tháp thứ 2 là bao nhiêu? </a:t>
            </a:r>
          </a:p>
          <a:p>
            <a:pPr marL="0" indent="0" algn="just">
              <a:buNone/>
            </a:pPr>
            <a:r>
              <a:rPr lang="vi-VN" sz="2200" dirty="0">
                <a:latin typeface="Times New Roman" pitchFamily="18" charset="0"/>
                <a:cs typeface="Times New Roman" pitchFamily="18" charset="0"/>
              </a:rPr>
              <a:t>d) Th</a:t>
            </a:r>
            <a:r>
              <a:rPr lang="en-US" sz="2200" dirty="0">
                <a:latin typeface="Times New Roman" pitchFamily="18" charset="0"/>
                <a:cs typeface="Times New Roman" pitchFamily="18" charset="0"/>
              </a:rPr>
              <a:t>ờ</a:t>
            </a:r>
            <a:r>
              <a:rPr lang="vi-VN" sz="2200" dirty="0">
                <a:latin typeface="Times New Roman" pitchFamily="18" charset="0"/>
                <a:cs typeface="Times New Roman" pitchFamily="18" charset="0"/>
              </a:rPr>
              <a:t>i gian bay của viên đạn đến lúc chạm mục tiêu là bao nhiêu? </a:t>
            </a:r>
          </a:p>
          <a:p>
            <a:pPr marL="0" indent="0" algn="just">
              <a:buNone/>
            </a:pPr>
            <a:r>
              <a:rPr lang="vi-VN" sz="2200" dirty="0">
                <a:latin typeface="Times New Roman" pitchFamily="18" charset="0"/>
                <a:cs typeface="Times New Roman" pitchFamily="18" charset="0"/>
              </a:rPr>
              <a:t>e) Tầm xa R của đạn lúc vật chạm mục tiêu ? </a:t>
            </a:r>
          </a:p>
          <a:p>
            <a:pPr marL="0" indent="0" algn="just">
              <a:buNone/>
            </a:pPr>
            <a:endParaRPr lang="en-US" sz="2200" dirty="0">
              <a:latin typeface="Times New Roman" pitchFamily="18" charset="0"/>
              <a:cs typeface="Times New Roman" pitchFamily="18" charset="0"/>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466" y="3911600"/>
            <a:ext cx="6981790" cy="284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660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22" y="194930"/>
            <a:ext cx="9497649"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229" y="4262105"/>
            <a:ext cx="92868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697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D9EC38-BC55-8BBF-1EF4-5A72955DE0D1}"/>
              </a:ext>
            </a:extLst>
          </p:cNvPr>
          <p:cNvPicPr>
            <a:picLocks noChangeAspect="1"/>
          </p:cNvPicPr>
          <p:nvPr/>
        </p:nvPicPr>
        <p:blipFill>
          <a:blip r:embed="rId2"/>
          <a:stretch>
            <a:fillRect/>
          </a:stretch>
        </p:blipFill>
        <p:spPr>
          <a:xfrm>
            <a:off x="1032865" y="3071269"/>
            <a:ext cx="9112718" cy="2654436"/>
          </a:xfrm>
          <a:prstGeom prst="rect">
            <a:avLst/>
          </a:prstGeom>
        </p:spPr>
      </p:pic>
      <p:pic>
        <p:nvPicPr>
          <p:cNvPr id="5" name="Picture 4">
            <a:extLst>
              <a:ext uri="{FF2B5EF4-FFF2-40B4-BE49-F238E27FC236}">
                <a16:creationId xmlns:a16="http://schemas.microsoft.com/office/drawing/2014/main" id="{4ACA2BD9-A61B-EB39-CE0A-430DE4F1CE62}"/>
              </a:ext>
            </a:extLst>
          </p:cNvPr>
          <p:cNvPicPr>
            <a:picLocks noChangeAspect="1"/>
          </p:cNvPicPr>
          <p:nvPr/>
        </p:nvPicPr>
        <p:blipFill>
          <a:blip r:embed="rId3"/>
          <a:stretch>
            <a:fillRect/>
          </a:stretch>
        </p:blipFill>
        <p:spPr>
          <a:xfrm>
            <a:off x="873529" y="99887"/>
            <a:ext cx="9563591" cy="2648086"/>
          </a:xfrm>
          <a:prstGeom prst="rect">
            <a:avLst/>
          </a:prstGeom>
        </p:spPr>
      </p:pic>
    </p:spTree>
    <p:extLst>
      <p:ext uri="{BB962C8B-B14F-4D97-AF65-F5344CB8AC3E}">
        <p14:creationId xmlns:p14="http://schemas.microsoft.com/office/powerpoint/2010/main" val="219402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9612"/>
            <a:ext cx="11696700" cy="3970318"/>
          </a:xfrm>
          <a:prstGeom prst="rect">
            <a:avLst/>
          </a:prstGeom>
        </p:spPr>
        <p:txBody>
          <a:bodyPr wrap="square">
            <a:spAutoFit/>
          </a:bodyPr>
          <a:lstStyle/>
          <a:p>
            <a:r>
              <a:rPr lang="vi-VN" sz="2800" dirty="0">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Bài</a:t>
            </a:r>
            <a:r>
              <a:rPr lang="en-US" sz="2800" b="1" dirty="0">
                <a:solidFill>
                  <a:srgbClr val="FF0000"/>
                </a:solidFill>
                <a:latin typeface="Times New Roman" pitchFamily="18" charset="0"/>
                <a:cs typeface="Times New Roman" pitchFamily="18" charset="0"/>
              </a:rPr>
              <a:t> 7: </a:t>
            </a:r>
            <a:r>
              <a:rPr lang="vi-VN" sz="2800" dirty="0">
                <a:latin typeface="Times New Roman" pitchFamily="18" charset="0"/>
                <a:cs typeface="Times New Roman" pitchFamily="18" charset="0"/>
              </a:rPr>
              <a:t>Ném hai vật theo phương nằm ngang tại cùng một thời điểm với vận tốc ban đầu là v</a:t>
            </a:r>
            <a:r>
              <a:rPr lang="vi-VN" sz="2800" baseline="-25000" dirty="0">
                <a:latin typeface="Times New Roman" pitchFamily="18" charset="0"/>
                <a:cs typeface="Times New Roman" pitchFamily="18" charset="0"/>
              </a:rPr>
              <a:t>o1</a:t>
            </a:r>
            <a:r>
              <a:rPr lang="vi-VN" sz="2800" dirty="0">
                <a:latin typeface="Times New Roman" pitchFamily="18" charset="0"/>
                <a:cs typeface="Times New Roman" pitchFamily="18" charset="0"/>
              </a:rPr>
              <a:t> và v</a:t>
            </a:r>
            <a:r>
              <a:rPr lang="vi-VN" sz="2800" baseline="-25000" dirty="0">
                <a:latin typeface="Times New Roman" pitchFamily="18" charset="0"/>
                <a:cs typeface="Times New Roman" pitchFamily="18" charset="0"/>
              </a:rPr>
              <a:t>o2</a:t>
            </a:r>
            <a:r>
              <a:rPr lang="vi-VN" sz="2800" dirty="0">
                <a:latin typeface="Times New Roman" pitchFamily="18" charset="0"/>
                <a:cs typeface="Times New Roman" pitchFamily="18" charset="0"/>
              </a:rPr>
              <a:t> (v</a:t>
            </a:r>
            <a:r>
              <a:rPr lang="vi-VN" sz="2800" baseline="-25000" dirty="0">
                <a:latin typeface="Times New Roman" pitchFamily="18" charset="0"/>
                <a:cs typeface="Times New Roman" pitchFamily="18" charset="0"/>
              </a:rPr>
              <a:t>o1</a:t>
            </a:r>
            <a:r>
              <a:rPr lang="vi-VN" sz="2800" dirty="0">
                <a:latin typeface="Times New Roman" pitchFamily="18" charset="0"/>
                <a:cs typeface="Times New Roman" pitchFamily="18" charset="0"/>
              </a:rPr>
              <a:t> &gt; v</a:t>
            </a:r>
            <a:r>
              <a:rPr lang="vi-VN" sz="2800" baseline="-25000" dirty="0">
                <a:latin typeface="Times New Roman" pitchFamily="18" charset="0"/>
                <a:cs typeface="Times New Roman" pitchFamily="18" charset="0"/>
              </a:rPr>
              <a:t>o2</a:t>
            </a:r>
            <a:r>
              <a:rPr lang="vi-VN" sz="2800" dirty="0">
                <a:latin typeface="Times New Roman" pitchFamily="18" charset="0"/>
                <a:cs typeface="Times New Roman" pitchFamily="18" charset="0"/>
              </a:rPr>
              <a:t>) tại độ cao h</a:t>
            </a:r>
            <a:r>
              <a:rPr lang="vi-VN" sz="2800" baseline="-25000" dirty="0">
                <a:latin typeface="Times New Roman" pitchFamily="18" charset="0"/>
                <a:cs typeface="Times New Roman" pitchFamily="18" charset="0"/>
              </a:rPr>
              <a:t>1</a:t>
            </a:r>
            <a:r>
              <a:rPr lang="vi-VN" sz="2800" dirty="0">
                <a:latin typeface="Times New Roman" pitchFamily="18" charset="0"/>
                <a:cs typeface="Times New Roman" pitchFamily="18" charset="0"/>
              </a:rPr>
              <a:t> và h</a:t>
            </a:r>
            <a:r>
              <a:rPr lang="vi-VN" sz="2800" baseline="-25000" dirty="0">
                <a:latin typeface="Times New Roman" pitchFamily="18" charset="0"/>
                <a:cs typeface="Times New Roman" pitchFamily="18" charset="0"/>
              </a:rPr>
              <a:t>2</a:t>
            </a:r>
            <a:r>
              <a:rPr lang="vi-VN" sz="2800" dirty="0">
                <a:latin typeface="Times New Roman" pitchFamily="18" charset="0"/>
                <a:cs typeface="Times New Roman" pitchFamily="18" charset="0"/>
              </a:rPr>
              <a:t> (h</a:t>
            </a:r>
            <a:r>
              <a:rPr lang="vi-VN" sz="2800" baseline="-25000" dirty="0">
                <a:latin typeface="Times New Roman" pitchFamily="18" charset="0"/>
                <a:cs typeface="Times New Roman" pitchFamily="18" charset="0"/>
              </a:rPr>
              <a:t>2</a:t>
            </a:r>
            <a:r>
              <a:rPr lang="vi-VN" sz="2800" dirty="0">
                <a:latin typeface="Times New Roman" pitchFamily="18" charset="0"/>
                <a:cs typeface="Times New Roman" pitchFamily="18" charset="0"/>
              </a:rPr>
              <a:t> &gt; h</a:t>
            </a:r>
            <a:r>
              <a:rPr lang="vi-VN" sz="2800" baseline="-25000" dirty="0">
                <a:latin typeface="Times New Roman" pitchFamily="18" charset="0"/>
                <a:cs typeface="Times New Roman" pitchFamily="18" charset="0"/>
              </a:rPr>
              <a:t>1</a:t>
            </a:r>
            <a:r>
              <a:rPr lang="vi-VN" sz="2800" dirty="0">
                <a:latin typeface="Times New Roman" pitchFamily="18" charset="0"/>
                <a:cs typeface="Times New Roman" pitchFamily="18" charset="0"/>
              </a:rPr>
              <a:t>) so với gốc tọa độ. Chọn gốc tọa độ như hình 1, chọn gốc thời gian tại thời điểm ném hai vật. Cho gia tốc trọng lực là g, hãy xác định: </a:t>
            </a:r>
          </a:p>
          <a:p>
            <a:r>
              <a:rPr lang="vi-VN" sz="2800" dirty="0">
                <a:latin typeface="Times New Roman" pitchFamily="18" charset="0"/>
                <a:cs typeface="Times New Roman" pitchFamily="18" charset="0"/>
              </a:rPr>
              <a:t>a) Phương trình chuyển động và phương trình quỹ đạo của hai vật. </a:t>
            </a:r>
          </a:p>
          <a:p>
            <a:r>
              <a:rPr lang="vi-VN" sz="2800" dirty="0">
                <a:latin typeface="Times New Roman" pitchFamily="18" charset="0"/>
                <a:cs typeface="Times New Roman" pitchFamily="18" charset="0"/>
              </a:rPr>
              <a:t>b) Cho: h</a:t>
            </a:r>
            <a:r>
              <a:rPr lang="vi-VN" sz="2800" baseline="-25000" dirty="0">
                <a:latin typeface="Times New Roman" pitchFamily="18" charset="0"/>
                <a:cs typeface="Times New Roman" pitchFamily="18" charset="0"/>
              </a:rPr>
              <a:t>2</a:t>
            </a:r>
            <a:r>
              <a:rPr lang="vi-VN" sz="2800" dirty="0">
                <a:latin typeface="Times New Roman" pitchFamily="18" charset="0"/>
                <a:cs typeface="Times New Roman" pitchFamily="18" charset="0"/>
              </a:rPr>
              <a:t> = 20m, h</a:t>
            </a:r>
            <a:r>
              <a:rPr lang="vi-VN" sz="2800" baseline="-25000" dirty="0">
                <a:latin typeface="Times New Roman" pitchFamily="18" charset="0"/>
                <a:cs typeface="Times New Roman" pitchFamily="18" charset="0"/>
              </a:rPr>
              <a:t>1</a:t>
            </a:r>
            <a:r>
              <a:rPr lang="vi-VN" sz="2800" dirty="0">
                <a:latin typeface="Times New Roman" pitchFamily="18" charset="0"/>
                <a:cs typeface="Times New Roman" pitchFamily="18" charset="0"/>
              </a:rPr>
              <a:t> = 15m, v</a:t>
            </a:r>
            <a:r>
              <a:rPr lang="vi-VN" sz="2800" baseline="-25000" dirty="0">
                <a:latin typeface="Times New Roman" pitchFamily="18" charset="0"/>
                <a:cs typeface="Times New Roman" pitchFamily="18" charset="0"/>
              </a:rPr>
              <a:t>o1</a:t>
            </a:r>
            <a:r>
              <a:rPr lang="vi-VN" sz="2800" dirty="0">
                <a:latin typeface="Times New Roman" pitchFamily="18" charset="0"/>
                <a:cs typeface="Times New Roman" pitchFamily="18" charset="0"/>
              </a:rPr>
              <a:t> = 10m/s, v</a:t>
            </a:r>
            <a:r>
              <a:rPr lang="vi-VN" sz="2800" baseline="-25000" dirty="0">
                <a:latin typeface="Times New Roman" pitchFamily="18" charset="0"/>
                <a:cs typeface="Times New Roman" pitchFamily="18" charset="0"/>
              </a:rPr>
              <a:t>o2 </a:t>
            </a:r>
            <a:r>
              <a:rPr lang="vi-VN" sz="2800" dirty="0">
                <a:latin typeface="Times New Roman" pitchFamily="18" charset="0"/>
                <a:cs typeface="Times New Roman" pitchFamily="18" charset="0"/>
              </a:rPr>
              <a:t>= 7m/s, g = 9.78 m/s</a:t>
            </a:r>
            <a:r>
              <a:rPr lang="vi-VN" sz="2800" baseline="30000" dirty="0">
                <a:latin typeface="Times New Roman" pitchFamily="18" charset="0"/>
                <a:cs typeface="Times New Roman" pitchFamily="18" charset="0"/>
              </a:rPr>
              <a:t>2</a:t>
            </a:r>
            <a:r>
              <a:rPr lang="vi-VN" sz="2800" dirty="0">
                <a:latin typeface="Times New Roman" pitchFamily="18" charset="0"/>
                <a:cs typeface="Times New Roman" pitchFamily="18" charset="0"/>
              </a:rPr>
              <a:t>. Quỹ đạo hai vật giao nhau tại A. Xác định khoảng thời gian chênh lệch giữa hai vật khi giao nhau tại điểm A. </a:t>
            </a:r>
          </a:p>
          <a:p>
            <a:r>
              <a:rPr lang="vi-VN" sz="2800" dirty="0">
                <a:latin typeface="Times New Roman" pitchFamily="18" charset="0"/>
                <a:cs typeface="Times New Roman" pitchFamily="18" charset="0"/>
              </a:rPr>
              <a:t>c) Tìm mối quan hệ giữa h</a:t>
            </a:r>
            <a:r>
              <a:rPr lang="vi-VN" sz="2800" baseline="-25000" dirty="0">
                <a:latin typeface="Times New Roman" pitchFamily="18" charset="0"/>
                <a:cs typeface="Times New Roman" pitchFamily="18" charset="0"/>
              </a:rPr>
              <a:t>1</a:t>
            </a:r>
            <a:r>
              <a:rPr lang="vi-VN" sz="2800" dirty="0">
                <a:latin typeface="Times New Roman" pitchFamily="18" charset="0"/>
                <a:cs typeface="Times New Roman" pitchFamily="18" charset="0"/>
              </a:rPr>
              <a:t>; h</a:t>
            </a:r>
            <a:r>
              <a:rPr lang="vi-VN" sz="2800" baseline="-25000" dirty="0">
                <a:latin typeface="Times New Roman" pitchFamily="18" charset="0"/>
                <a:cs typeface="Times New Roman" pitchFamily="18" charset="0"/>
              </a:rPr>
              <a:t>2</a:t>
            </a:r>
            <a:r>
              <a:rPr lang="vi-VN" sz="2800" dirty="0">
                <a:latin typeface="Times New Roman" pitchFamily="18" charset="0"/>
                <a:cs typeface="Times New Roman" pitchFamily="18" charset="0"/>
              </a:rPr>
              <a:t>; v</a:t>
            </a:r>
            <a:r>
              <a:rPr lang="vi-VN" sz="2800" baseline="-25000" dirty="0">
                <a:latin typeface="Times New Roman" pitchFamily="18" charset="0"/>
                <a:cs typeface="Times New Roman" pitchFamily="18" charset="0"/>
              </a:rPr>
              <a:t>01</a:t>
            </a:r>
            <a:r>
              <a:rPr lang="vi-VN" sz="2800" dirty="0">
                <a:latin typeface="Times New Roman" pitchFamily="18" charset="0"/>
                <a:cs typeface="Times New Roman" pitchFamily="18" charset="0"/>
              </a:rPr>
              <a:t>; v</a:t>
            </a:r>
            <a:r>
              <a:rPr lang="vi-VN" sz="2800" baseline="-25000" dirty="0">
                <a:latin typeface="Times New Roman" pitchFamily="18" charset="0"/>
                <a:cs typeface="Times New Roman" pitchFamily="18" charset="0"/>
              </a:rPr>
              <a:t>02</a:t>
            </a:r>
            <a:r>
              <a:rPr lang="vi-VN" sz="2800" dirty="0">
                <a:latin typeface="Times New Roman" pitchFamily="18" charset="0"/>
                <a:cs typeface="Times New Roman" pitchFamily="18" charset="0"/>
              </a:rPr>
              <a:t> để giao điểm A nằm trên mặt đất. </a:t>
            </a:r>
            <a:endParaRPr lang="en-US" sz="2800" dirty="0">
              <a:latin typeface="Times New Roman" pitchFamily="18" charset="0"/>
              <a:cs typeface="Times New Roman" pitchFamily="18" charset="0"/>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7" y="4199930"/>
            <a:ext cx="5218053"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6653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
            <a:ext cx="4953000" cy="501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846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685800"/>
            <a:ext cx="905735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0077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848CE-FBEB-F80E-8B3F-2D71EC66D3CB}"/>
              </a:ext>
            </a:extLst>
          </p:cNvPr>
          <p:cNvSpPr>
            <a:spLocks noGrp="1"/>
          </p:cNvSpPr>
          <p:nvPr>
            <p:ph idx="1"/>
          </p:nvPr>
        </p:nvSpPr>
        <p:spPr>
          <a:xfrm>
            <a:off x="761081" y="704274"/>
            <a:ext cx="10515600" cy="4351338"/>
          </a:xfrm>
        </p:spPr>
        <p:txBody>
          <a:bodyPr/>
          <a:lstStyle/>
          <a:p>
            <a:pPr marL="0" indent="0">
              <a:buNone/>
            </a:pPr>
            <a:r>
              <a:rPr lang="en-US" b="1" dirty="0" err="1">
                <a:solidFill>
                  <a:srgbClr val="FF0000"/>
                </a:solidFill>
              </a:rPr>
              <a:t>Bài</a:t>
            </a:r>
            <a:r>
              <a:rPr lang="en-US" b="1" dirty="0">
                <a:solidFill>
                  <a:srgbClr val="FF0000"/>
                </a:solidFill>
              </a:rPr>
              <a:t> 1</a:t>
            </a:r>
            <a:r>
              <a:rPr lang="en-US" dirty="0"/>
              <a:t>: </a:t>
            </a:r>
            <a:r>
              <a:rPr lang="en-US" dirty="0" err="1"/>
              <a:t>Chất</a:t>
            </a:r>
            <a:r>
              <a:rPr lang="en-US" dirty="0"/>
              <a:t> </a:t>
            </a:r>
            <a:r>
              <a:rPr lang="en-US" dirty="0" err="1"/>
              <a:t>điểm</a:t>
            </a:r>
            <a:r>
              <a:rPr lang="en-US" dirty="0"/>
              <a:t> </a:t>
            </a:r>
            <a:r>
              <a:rPr lang="en-US" dirty="0" err="1"/>
              <a:t>chuyển</a:t>
            </a:r>
            <a:r>
              <a:rPr lang="en-US" dirty="0"/>
              <a:t> </a:t>
            </a:r>
            <a:r>
              <a:rPr lang="en-US" dirty="0" err="1"/>
              <a:t>động</a:t>
            </a:r>
            <a:r>
              <a:rPr lang="en-US" dirty="0"/>
              <a:t> </a:t>
            </a:r>
            <a:r>
              <a:rPr lang="en-US" dirty="0" err="1"/>
              <a:t>với</a:t>
            </a:r>
            <a:r>
              <a:rPr lang="en-US" dirty="0"/>
              <a:t> </a:t>
            </a:r>
            <a:r>
              <a:rPr lang="en-US" dirty="0" err="1"/>
              <a:t>phương</a:t>
            </a:r>
            <a:r>
              <a:rPr lang="en-US" dirty="0"/>
              <a:t> </a:t>
            </a:r>
            <a:r>
              <a:rPr lang="en-US" dirty="0" err="1"/>
              <a:t>trình</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514350" indent="-514350">
              <a:buAutoNum type="alphaLcParenR"/>
            </a:pPr>
            <a:r>
              <a:rPr lang="en-US" dirty="0" err="1"/>
              <a:t>Viết</a:t>
            </a:r>
            <a:r>
              <a:rPr lang="en-US" dirty="0"/>
              <a:t> </a:t>
            </a:r>
            <a:r>
              <a:rPr lang="en-US" dirty="0" err="1"/>
              <a:t>phương</a:t>
            </a:r>
            <a:r>
              <a:rPr lang="en-US" dirty="0"/>
              <a:t> </a:t>
            </a:r>
            <a:r>
              <a:rPr lang="en-US" dirty="0" err="1"/>
              <a:t>trình</a:t>
            </a:r>
            <a:r>
              <a:rPr lang="en-US" dirty="0"/>
              <a:t> </a:t>
            </a:r>
            <a:r>
              <a:rPr lang="en-US" dirty="0" err="1"/>
              <a:t>quy</a:t>
            </a:r>
            <a:r>
              <a:rPr lang="en-US" dirty="0"/>
              <a:t>̃ </a:t>
            </a:r>
            <a:r>
              <a:rPr lang="en-US" dirty="0" err="1"/>
              <a:t>đạo</a:t>
            </a:r>
            <a:endParaRPr lang="en-US" dirty="0"/>
          </a:p>
          <a:p>
            <a:pPr marL="514350" indent="-514350">
              <a:buAutoNum type="alphaLcParenR"/>
            </a:pPr>
            <a:r>
              <a:rPr lang="en-US" dirty="0" err="1"/>
              <a:t>Xác</a:t>
            </a:r>
            <a:r>
              <a:rPr lang="en-US" dirty="0"/>
              <a:t> </a:t>
            </a:r>
            <a:r>
              <a:rPr lang="en-US" dirty="0" err="1"/>
              <a:t>định</a:t>
            </a:r>
            <a:r>
              <a:rPr lang="en-US" dirty="0"/>
              <a:t> </a:t>
            </a:r>
            <a:r>
              <a:rPr lang="en-US" dirty="0" err="1"/>
              <a:t>vận</a:t>
            </a:r>
            <a:r>
              <a:rPr lang="en-US" dirty="0"/>
              <a:t> </a:t>
            </a:r>
            <a:r>
              <a:rPr lang="en-US" dirty="0" err="1"/>
              <a:t>tốc</a:t>
            </a:r>
            <a:r>
              <a:rPr lang="en-US" dirty="0"/>
              <a:t>, </a:t>
            </a:r>
            <a:r>
              <a:rPr lang="en-US" dirty="0" err="1"/>
              <a:t>gia</a:t>
            </a:r>
            <a:r>
              <a:rPr lang="en-US" dirty="0"/>
              <a:t> </a:t>
            </a:r>
            <a:r>
              <a:rPr lang="en-US" dirty="0" err="1"/>
              <a:t>tốc</a:t>
            </a:r>
            <a:r>
              <a:rPr lang="en-US" dirty="0"/>
              <a:t>, </a:t>
            </a:r>
            <a:r>
              <a:rPr lang="en-US" dirty="0" err="1"/>
              <a:t>gia</a:t>
            </a:r>
            <a:r>
              <a:rPr lang="en-US" dirty="0"/>
              <a:t> </a:t>
            </a:r>
            <a:r>
              <a:rPr lang="en-US" dirty="0" err="1"/>
              <a:t>tốc</a:t>
            </a:r>
            <a:r>
              <a:rPr lang="en-US" dirty="0"/>
              <a:t> </a:t>
            </a:r>
            <a:r>
              <a:rPr lang="en-US" dirty="0" err="1"/>
              <a:t>tiếp</a:t>
            </a:r>
            <a:r>
              <a:rPr lang="en-US" dirty="0"/>
              <a:t> </a:t>
            </a:r>
            <a:r>
              <a:rPr lang="en-US" dirty="0" err="1"/>
              <a:t>tuyến</a:t>
            </a:r>
            <a:r>
              <a:rPr lang="en-US" dirty="0"/>
              <a:t>, </a:t>
            </a:r>
            <a:r>
              <a:rPr lang="en-US" dirty="0" err="1"/>
              <a:t>gia</a:t>
            </a:r>
            <a:r>
              <a:rPr lang="en-US" dirty="0"/>
              <a:t> </a:t>
            </a:r>
            <a:r>
              <a:rPr lang="en-US" dirty="0" err="1"/>
              <a:t>tốc</a:t>
            </a:r>
            <a:r>
              <a:rPr lang="en-US" dirty="0"/>
              <a:t> </a:t>
            </a:r>
            <a:r>
              <a:rPr lang="en-US" dirty="0" err="1"/>
              <a:t>pháp</a:t>
            </a:r>
            <a:r>
              <a:rPr lang="en-US" dirty="0"/>
              <a:t> </a:t>
            </a:r>
            <a:r>
              <a:rPr lang="en-US" dirty="0" err="1"/>
              <a:t>tuyển</a:t>
            </a:r>
            <a:r>
              <a:rPr lang="en-US" dirty="0"/>
              <a:t>, R </a:t>
            </a:r>
            <a:r>
              <a:rPr lang="en-US" dirty="0" err="1"/>
              <a:t>lúc</a:t>
            </a:r>
            <a:r>
              <a:rPr lang="en-US" dirty="0"/>
              <a:t> t =2s </a:t>
            </a:r>
          </a:p>
          <a:p>
            <a:pPr marL="0" indent="0">
              <a:buNone/>
            </a:pPr>
            <a:endParaRPr lang="en-US" dirty="0"/>
          </a:p>
        </p:txBody>
      </p:sp>
      <p:pic>
        <p:nvPicPr>
          <p:cNvPr id="4" name="Picture 3">
            <a:extLst>
              <a:ext uri="{FF2B5EF4-FFF2-40B4-BE49-F238E27FC236}">
                <a16:creationId xmlns:a16="http://schemas.microsoft.com/office/drawing/2014/main" id="{EC386ED2-646A-6165-7771-DCBBF94A0F4E}"/>
              </a:ext>
            </a:extLst>
          </p:cNvPr>
          <p:cNvPicPr>
            <a:picLocks noChangeAspect="1"/>
          </p:cNvPicPr>
          <p:nvPr/>
        </p:nvPicPr>
        <p:blipFill>
          <a:blip r:embed="rId2"/>
          <a:stretch>
            <a:fillRect/>
          </a:stretch>
        </p:blipFill>
        <p:spPr>
          <a:xfrm>
            <a:off x="3209431" y="1200036"/>
            <a:ext cx="2886569" cy="1347518"/>
          </a:xfrm>
          <a:prstGeom prst="rect">
            <a:avLst/>
          </a:prstGeom>
        </p:spPr>
      </p:pic>
      <p:sp>
        <p:nvSpPr>
          <p:cNvPr id="5" name="TextBox 4">
            <a:extLst>
              <a:ext uri="{FF2B5EF4-FFF2-40B4-BE49-F238E27FC236}">
                <a16:creationId xmlns:a16="http://schemas.microsoft.com/office/drawing/2014/main" id="{6670046A-173B-ABD0-ABC8-9AFF6A0557E6}"/>
              </a:ext>
            </a:extLst>
          </p:cNvPr>
          <p:cNvSpPr txBox="1"/>
          <p:nvPr/>
        </p:nvSpPr>
        <p:spPr>
          <a:xfrm>
            <a:off x="6923335" y="3981116"/>
            <a:ext cx="3939297" cy="2246769"/>
          </a:xfrm>
          <a:prstGeom prst="rect">
            <a:avLst/>
          </a:prstGeom>
          <a:noFill/>
        </p:spPr>
        <p:txBody>
          <a:bodyPr wrap="square" rtlCol="0">
            <a:spAutoFit/>
          </a:bodyPr>
          <a:lstStyle/>
          <a:p>
            <a:r>
              <a:rPr lang="en-US" sz="2800" dirty="0" err="1">
                <a:latin typeface="Times" panose="02020603050405020304" pitchFamily="18" charset="0"/>
                <a:cs typeface="Times" panose="02020603050405020304" pitchFamily="18" charset="0"/>
              </a:rPr>
              <a:t>Đáp</a:t>
            </a:r>
            <a:r>
              <a:rPr lang="en-US" sz="2800" dirty="0">
                <a:latin typeface="Times" panose="02020603050405020304" pitchFamily="18" charset="0"/>
                <a:cs typeface="Times" panose="02020603050405020304" pitchFamily="18" charset="0"/>
              </a:rPr>
              <a:t> </a:t>
            </a:r>
            <a:r>
              <a:rPr lang="en-US" sz="2800" dirty="0" err="1">
                <a:latin typeface="Times" panose="02020603050405020304" pitchFamily="18" charset="0"/>
                <a:cs typeface="Times" panose="02020603050405020304" pitchFamily="18" charset="0"/>
              </a:rPr>
              <a:t>án</a:t>
            </a:r>
            <a:r>
              <a:rPr lang="en-US" sz="2800" dirty="0">
                <a:latin typeface="Times" panose="02020603050405020304" pitchFamily="18" charset="0"/>
                <a:cs typeface="Times" panose="02020603050405020304" pitchFamily="18" charset="0"/>
              </a:rPr>
              <a:t>:</a:t>
            </a:r>
            <a:br>
              <a:rPr lang="en-US" sz="2800" dirty="0">
                <a:latin typeface="Times" panose="02020603050405020304" pitchFamily="18" charset="0"/>
                <a:cs typeface="Times" panose="02020603050405020304" pitchFamily="18" charset="0"/>
              </a:rPr>
            </a:br>
            <a:r>
              <a:rPr lang="en-US" sz="2800" dirty="0">
                <a:latin typeface="Times" panose="02020603050405020304" pitchFamily="18" charset="0"/>
                <a:cs typeface="Times" panose="02020603050405020304" pitchFamily="18" charset="0"/>
              </a:rPr>
              <a:t>a   = 10 m/s</a:t>
            </a:r>
            <a:r>
              <a:rPr lang="en-US" sz="2800" baseline="30000" dirty="0">
                <a:latin typeface="Times" panose="02020603050405020304" pitchFamily="18" charset="0"/>
                <a:cs typeface="Times" panose="02020603050405020304" pitchFamily="18" charset="0"/>
              </a:rPr>
              <a:t>2</a:t>
            </a:r>
          </a:p>
          <a:p>
            <a:r>
              <a:rPr lang="en-US" sz="2800" dirty="0">
                <a:latin typeface="Times" panose="02020603050405020304" pitchFamily="18" charset="0"/>
                <a:cs typeface="Times" panose="02020603050405020304" pitchFamily="18" charset="0"/>
              </a:rPr>
              <a:t>a</a:t>
            </a:r>
            <a:r>
              <a:rPr lang="en-US" sz="2800" baseline="-25000" dirty="0">
                <a:latin typeface="Times" panose="02020603050405020304" pitchFamily="18" charset="0"/>
                <a:cs typeface="Times" panose="02020603050405020304" pitchFamily="18" charset="0"/>
              </a:rPr>
              <a:t>t</a:t>
            </a:r>
            <a:r>
              <a:rPr lang="en-US" sz="2800" dirty="0">
                <a:latin typeface="Times" panose="02020603050405020304" pitchFamily="18" charset="0"/>
                <a:cs typeface="Times" panose="02020603050405020304" pitchFamily="18" charset="0"/>
              </a:rPr>
              <a:t>  = 4,47 m/s</a:t>
            </a:r>
            <a:r>
              <a:rPr lang="en-US" sz="2800" baseline="30000" dirty="0">
                <a:latin typeface="Times" panose="02020603050405020304" pitchFamily="18" charset="0"/>
                <a:cs typeface="Times" panose="02020603050405020304" pitchFamily="18" charset="0"/>
              </a:rPr>
              <a:t>2</a:t>
            </a:r>
          </a:p>
          <a:p>
            <a:r>
              <a:rPr lang="en-US" sz="2800" dirty="0">
                <a:latin typeface="Times" panose="02020603050405020304" pitchFamily="18" charset="0"/>
                <a:cs typeface="Times" panose="02020603050405020304" pitchFamily="18" charset="0"/>
              </a:rPr>
              <a:t>a</a:t>
            </a:r>
            <a:r>
              <a:rPr lang="en-US" sz="2800" baseline="-25000" dirty="0">
                <a:latin typeface="Times" panose="02020603050405020304" pitchFamily="18" charset="0"/>
                <a:cs typeface="Times" panose="02020603050405020304" pitchFamily="18" charset="0"/>
              </a:rPr>
              <a:t>n</a:t>
            </a:r>
            <a:r>
              <a:rPr lang="en-US" sz="2800" dirty="0">
                <a:latin typeface="Times" panose="02020603050405020304" pitchFamily="18" charset="0"/>
                <a:cs typeface="Times" panose="02020603050405020304" pitchFamily="18" charset="0"/>
              </a:rPr>
              <a:t>  = 8,94 m/s</a:t>
            </a:r>
            <a:r>
              <a:rPr lang="en-US" sz="2800" baseline="30000" dirty="0">
                <a:latin typeface="Times" panose="02020603050405020304" pitchFamily="18" charset="0"/>
                <a:cs typeface="Times" panose="02020603050405020304" pitchFamily="18" charset="0"/>
              </a:rPr>
              <a:t>2</a:t>
            </a:r>
          </a:p>
          <a:p>
            <a:r>
              <a:rPr lang="en-US" sz="2800" dirty="0">
                <a:latin typeface="Times" panose="02020603050405020304" pitchFamily="18" charset="0"/>
                <a:cs typeface="Times" panose="02020603050405020304" pitchFamily="18" charset="0"/>
              </a:rPr>
              <a:t>R   = 8,94 m</a:t>
            </a:r>
          </a:p>
        </p:txBody>
      </p:sp>
    </p:spTree>
    <p:extLst>
      <p:ext uri="{BB962C8B-B14F-4D97-AF65-F5344CB8AC3E}">
        <p14:creationId xmlns:p14="http://schemas.microsoft.com/office/powerpoint/2010/main" val="177169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552" y="152401"/>
            <a:ext cx="5931123" cy="229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2286000"/>
            <a:ext cx="6095999" cy="1917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13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74ED080-6A40-22DE-097F-E31F9F3C125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3">
            <a:extLst>
              <a:ext uri="{FF2B5EF4-FFF2-40B4-BE49-F238E27FC236}">
                <a16:creationId xmlns:a16="http://schemas.microsoft.com/office/drawing/2014/main" id="{7EC2CC5D-C774-9344-C843-0199F5B77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02" t="3082" r="1460" b="3235"/>
          <a:stretch>
            <a:fillRect/>
          </a:stretch>
        </p:blipFill>
        <p:spPr bwMode="auto">
          <a:xfrm>
            <a:off x="6070504" y="3059667"/>
            <a:ext cx="5789191" cy="3175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4DD2840-F813-EBB8-7E17-0F8275DCCD74}"/>
              </a:ext>
            </a:extLst>
          </p:cNvPr>
          <p:cNvSpPr>
            <a:spLocks noChangeArrowheads="1"/>
          </p:cNvSpPr>
          <p:nvPr/>
        </p:nvSpPr>
        <p:spPr bwMode="auto">
          <a:xfrm>
            <a:off x="609601" y="135791"/>
            <a:ext cx="1086997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Bài</a:t>
            </a:r>
            <a:r>
              <a:rPr kumimoji="0" lang="en-US" altLang="en-US" sz="32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8: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Một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cầu</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thủ</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bóng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rổ</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đứng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trên</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sàn</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cách</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rổ</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theo</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ngang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11m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như</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hình</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Vị</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trí</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rổ</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với</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đất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là</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3,05 m. Anh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ấy</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ném</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bóng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với</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góc</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45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theo</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ngang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bóng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cách</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mặt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đất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là</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1,75 m.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Vận</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tốc</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ban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đầu</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là</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11,06 m/s.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Bỏ</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qua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sức</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cản</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khí</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Hãy</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viết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trình</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tọa</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trình</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quỹ</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đạo</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bóng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Bóng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bay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vào</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rổ</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hay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Chú</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ý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là</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bóng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chạm</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vào</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trắng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Tìm</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điểm</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bóng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chuyển</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lớn</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vận</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tốc</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theo</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hướng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ngang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gấp</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đôi</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lớn</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vận</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tốc</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theo</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thẳng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đứng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2972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0BFEE7-B7DC-D9BB-C934-E24F07CEE2D0}"/>
              </a:ext>
            </a:extLst>
          </p:cNvPr>
          <p:cNvSpPr>
            <a:spLocks noGrp="1"/>
          </p:cNvSpPr>
          <p:nvPr>
            <p:ph idx="1"/>
          </p:nvPr>
        </p:nvSpPr>
        <p:spPr>
          <a:xfrm>
            <a:off x="551762" y="129027"/>
            <a:ext cx="8041395" cy="4351338"/>
          </a:xfrm>
        </p:spPr>
        <p:txBody>
          <a:bodyPr>
            <a:normAutofit/>
          </a:bodyPr>
          <a:lstStyle/>
          <a:p>
            <a:pPr marL="0" marR="0" indent="0" algn="just">
              <a:lnSpc>
                <a:spcPct val="130000"/>
              </a:lnSpc>
              <a:spcBef>
                <a:spcPts val="0"/>
              </a:spcBef>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chiếu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bóng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rổ</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trục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Ox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trục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Oy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30000"/>
              </a:lnSpc>
              <a:spcBef>
                <a:spcPts val="0"/>
              </a:spcBef>
              <a:spcAft>
                <a:spcPts val="0"/>
              </a:spcAf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tọa</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bóng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rổ</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600" dirty="0"/>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46678EE3-1E84-BCAF-252E-F51B610BE0B0}"/>
                  </a:ext>
                </a:extLst>
              </p:cNvPr>
              <p:cNvSpPr>
                <a:spLocks noChangeArrowheads="1"/>
              </p:cNvSpPr>
              <p:nvPr/>
            </p:nvSpPr>
            <p:spPr bwMode="auto">
              <a:xfrm>
                <a:off x="782197" y="1388806"/>
                <a:ext cx="7072830" cy="13525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 = v</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0x</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 = v</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(cosα)t = v</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.cos45</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  (m)</a:t>
                </a:r>
              </a:p>
              <a:p>
                <a:pPr lvl="0"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m:rPr>
                        <m:nor/>
                      </m:rPr>
                      <a:rPr lang="en-US" altLang="en-US" sz="2400" dirty="0">
                        <a:latin typeface="Times New Roman" panose="02020603050405020304" pitchFamily="18" charset="0"/>
                        <a:ea typeface="Calibri" panose="020F0502020204030204" pitchFamily="34" charset="0"/>
                        <a:cs typeface="Times New Roman" panose="02020603050405020304" pitchFamily="18" charset="0"/>
                      </a:rPr>
                      <m:t>y</m:t>
                    </m:r>
                    <m:r>
                      <m:rPr>
                        <m:nor/>
                      </m:rPr>
                      <a:rPr lang="en-US" altLang="en-US" sz="2400" dirty="0">
                        <a:latin typeface="Times New Roman" panose="02020603050405020304" pitchFamily="18" charset="0"/>
                        <a:ea typeface="Calibri" panose="020F0502020204030204" pitchFamily="34" charset="0"/>
                        <a:cs typeface="Times New Roman" panose="02020603050405020304" pitchFamily="18" charset="0"/>
                      </a:rPr>
                      <m:t> = </m:t>
                    </m:r>
                    <m:r>
                      <m:rPr>
                        <m:nor/>
                      </m:rPr>
                      <a:rPr lang="en-US" altLang="en-US" sz="2400" dirty="0">
                        <a:latin typeface="Times New Roman" panose="02020603050405020304" pitchFamily="18" charset="0"/>
                        <a:ea typeface="Calibri" panose="020F0502020204030204" pitchFamily="34" charset="0"/>
                        <a:cs typeface="Times New Roman" panose="02020603050405020304" pitchFamily="18" charset="0"/>
                      </a:rPr>
                      <m:t>y</m:t>
                    </m:r>
                    <m:r>
                      <m:rPr>
                        <m:nor/>
                      </m:rPr>
                      <a:rPr lang="en-US" altLang="en-US" sz="2400" baseline="-30000" dirty="0">
                        <a:latin typeface="Times New Roman" panose="02020603050405020304" pitchFamily="18" charset="0"/>
                        <a:ea typeface="Calibri" panose="020F0502020204030204" pitchFamily="34" charset="0"/>
                        <a:cs typeface="Times New Roman" panose="02020603050405020304" pitchFamily="18" charset="0"/>
                      </a:rPr>
                      <m:t>0</m:t>
                    </m:r>
                    <m:r>
                      <m:rPr>
                        <m:nor/>
                      </m:rPr>
                      <a:rPr lang="en-US" altLang="en-US" sz="2400" dirty="0">
                        <a:latin typeface="Times New Roman" panose="02020603050405020304" pitchFamily="18" charset="0"/>
                        <a:ea typeface="Calibri" panose="020F0502020204030204" pitchFamily="34" charset="0"/>
                        <a:cs typeface="Times New Roman" panose="02020603050405020304" pitchFamily="18" charset="0"/>
                      </a:rPr>
                      <m:t> </m:t>
                    </m:r>
                    <m:r>
                      <m:rPr>
                        <m:nor/>
                      </m:rPr>
                      <a:rPr lang="en-US" altLang="en-US" sz="2400" dirty="0">
                        <a:latin typeface="Times New Roman" panose="02020603050405020304" pitchFamily="18" charset="0"/>
                        <a:ea typeface="Calibri" panose="020F0502020204030204" pitchFamily="34" charset="0"/>
                        <a:cs typeface="Times New Roman" panose="02020603050405020304" pitchFamily="18" charset="0"/>
                      </a:rPr>
                      <m:t>+ </m:t>
                    </m:r>
                    <m:r>
                      <m:rPr>
                        <m:nor/>
                      </m:rPr>
                      <a:rPr lang="en-US" altLang="en-US" sz="2400" dirty="0">
                        <a:latin typeface="Times New Roman" panose="02020603050405020304" pitchFamily="18" charset="0"/>
                        <a:ea typeface="Calibri" panose="020F0502020204030204" pitchFamily="34" charset="0"/>
                        <a:cs typeface="Times New Roman" panose="02020603050405020304" pitchFamily="18" charset="0"/>
                      </a:rPr>
                      <m:t>v</m:t>
                    </m:r>
                    <m:r>
                      <m:rPr>
                        <m:nor/>
                      </m:rPr>
                      <a:rPr lang="en-US" altLang="en-US" sz="2400" baseline="-30000" dirty="0">
                        <a:latin typeface="Times New Roman" panose="02020603050405020304" pitchFamily="18" charset="0"/>
                        <a:ea typeface="Calibri" panose="020F0502020204030204" pitchFamily="34" charset="0"/>
                        <a:cs typeface="Times New Roman" panose="02020603050405020304" pitchFamily="18" charset="0"/>
                      </a:rPr>
                      <m:t>0</m:t>
                    </m:r>
                    <m:r>
                      <m:rPr>
                        <m:nor/>
                      </m:rPr>
                      <a:rPr lang="en-US" altLang="en-US" sz="2400" baseline="-30000" dirty="0">
                        <a:latin typeface="Times New Roman" panose="02020603050405020304" pitchFamily="18" charset="0"/>
                        <a:ea typeface="Calibri" panose="020F0502020204030204" pitchFamily="34" charset="0"/>
                        <a:cs typeface="Times New Roman" panose="02020603050405020304" pitchFamily="18" charset="0"/>
                      </a:rPr>
                      <m:t>yt</m:t>
                    </m:r>
                    <m:r>
                      <m:rPr>
                        <m:nor/>
                      </m:rPr>
                      <a:rPr lang="en-US" altLang="en-US" sz="2400" b="0" i="0" dirty="0" smtClean="0">
                        <a:latin typeface="Times New Roman" panose="02020603050405020304" pitchFamily="18" charset="0"/>
                        <a:ea typeface="Calibri" panose="020F0502020204030204" pitchFamily="34" charset="0"/>
                        <a:cs typeface="Times New Roman" panose="02020603050405020304" pitchFamily="18" charset="0"/>
                      </a:rPr>
                      <m:t> -</m:t>
                    </m:r>
                    <m:f>
                      <m:fPr>
                        <m:ctrlPr>
                          <a:rPr lang="en-US" altLang="en-US" sz="2400" b="0" i="1" dirty="0" smtClean="0">
                            <a:latin typeface="Cambria Math" panose="02040503050406030204" pitchFamily="18" charset="0"/>
                            <a:ea typeface="Calibri" panose="020F0502020204030204" pitchFamily="34" charset="0"/>
                            <a:cs typeface="Times New Roman" panose="02020603050405020304" pitchFamily="18" charset="0"/>
                          </a:rPr>
                        </m:ctrlPr>
                      </m:fPr>
                      <m:num>
                        <m:r>
                          <a:rPr lang="en-US" altLang="en-US" sz="2400" b="0" i="1" dirty="0" smtClean="0">
                            <a:latin typeface="Cambria Math" panose="02040503050406030204" pitchFamily="18" charset="0"/>
                            <a:ea typeface="Calibri" panose="020F0502020204030204" pitchFamily="34" charset="0"/>
                            <a:cs typeface="Times New Roman" panose="02020603050405020304" pitchFamily="18" charset="0"/>
                          </a:rPr>
                          <m:t>1</m:t>
                        </m:r>
                      </m:num>
                      <m:den>
                        <m:r>
                          <a:rPr lang="en-US" altLang="en-US" sz="2400" b="0" i="1" dirty="0" smtClean="0">
                            <a:latin typeface="Cambria Math" panose="02040503050406030204" pitchFamily="18" charset="0"/>
                            <a:ea typeface="Calibri" panose="020F0502020204030204" pitchFamily="34" charset="0"/>
                            <a:cs typeface="Times New Roman" panose="02020603050405020304" pitchFamily="18" charset="0"/>
                          </a:rPr>
                          <m:t>2</m:t>
                        </m:r>
                      </m:den>
                    </m:f>
                    <m:r>
                      <a:rPr lang="en-US" altLang="en-US" sz="2400" b="0" i="1" dirty="0" smtClean="0">
                        <a:latin typeface="Cambria Math" panose="02040503050406030204" pitchFamily="18" charset="0"/>
                        <a:ea typeface="Calibri" panose="020F0502020204030204" pitchFamily="34" charset="0"/>
                        <a:cs typeface="Times New Roman" panose="02020603050405020304" pitchFamily="18" charset="0"/>
                      </a:rPr>
                      <m:t>𝑔</m:t>
                    </m:r>
                    <m:r>
                      <a:rPr lang="en-US" altLang="en-US" sz="2400" b="0" i="1" dirty="0" smtClean="0">
                        <a:latin typeface="Cambria Math" panose="02040503050406030204" pitchFamily="18" charset="0"/>
                        <a:ea typeface="Calibri" panose="020F0502020204030204" pitchFamily="34" charset="0"/>
                        <a:cs typeface="Times New Roman" panose="02020603050405020304" pitchFamily="18" charset="0"/>
                      </a:rPr>
                      <m:t>.</m:t>
                    </m:r>
                    <m:sSup>
                      <m:sSupPr>
                        <m:ctrlPr>
                          <a:rPr lang="en-US" altLang="en-US" sz="2400" b="0" i="1" dirty="0" smtClean="0">
                            <a:latin typeface="Cambria Math" panose="02040503050406030204" pitchFamily="18" charset="0"/>
                            <a:ea typeface="Calibri" panose="020F0502020204030204" pitchFamily="34" charset="0"/>
                            <a:cs typeface="Times New Roman" panose="02020603050405020304" pitchFamily="18" charset="0"/>
                          </a:rPr>
                        </m:ctrlPr>
                      </m:sSupPr>
                      <m:e>
                        <m:r>
                          <a:rPr lang="en-US" altLang="en-US" sz="2400" b="0" i="1" dirty="0" smtClean="0">
                            <a:latin typeface="Cambria Math" panose="02040503050406030204" pitchFamily="18" charset="0"/>
                            <a:ea typeface="Calibri" panose="020F0502020204030204" pitchFamily="34" charset="0"/>
                            <a:cs typeface="Times New Roman" panose="02020603050405020304" pitchFamily="18" charset="0"/>
                          </a:rPr>
                          <m:t>𝑡</m:t>
                        </m:r>
                      </m:e>
                      <m:sup>
                        <m:r>
                          <a:rPr lang="en-US" altLang="en-US" sz="2400" b="0" i="1" dirty="0" smtClean="0">
                            <a:latin typeface="Cambria Math" panose="02040503050406030204" pitchFamily="18" charset="0"/>
                            <a:ea typeface="Calibri" panose="020F0502020204030204" pitchFamily="34" charset="0"/>
                            <a:cs typeface="Times New Roman" panose="02020603050405020304" pitchFamily="18" charset="0"/>
                          </a:rPr>
                          <m:t>2</m:t>
                        </m:r>
                      </m:sup>
                    </m:sSup>
                    <m:r>
                      <a:rPr lang="en-US" altLang="en-US" sz="2400" b="0" i="1" dirty="0" smtClean="0">
                        <a:latin typeface="Cambria Math" panose="02040503050406030204" pitchFamily="18" charset="0"/>
                        <a:ea typeface="Calibri" panose="020F0502020204030204" pitchFamily="34" charset="0"/>
                        <a:cs typeface="Times New Roman" panose="02020603050405020304" pitchFamily="18" charset="0"/>
                      </a:rPr>
                      <m:t>=</m:t>
                    </m:r>
                    <m:r>
                      <m:rPr>
                        <m:nor/>
                      </m:rPr>
                      <a:rPr lang="en-US" altLang="en-US" sz="2400" dirty="0">
                        <a:latin typeface="Times New Roman" panose="02020603050405020304" pitchFamily="18" charset="0"/>
                        <a:ea typeface="Calibri" panose="020F0502020204030204" pitchFamily="34" charset="0"/>
                        <a:cs typeface="Times New Roman" panose="02020603050405020304" pitchFamily="18" charset="0"/>
                      </a:rPr>
                      <m:t>y</m:t>
                    </m:r>
                    <m:r>
                      <m:rPr>
                        <m:nor/>
                      </m:rPr>
                      <a:rPr lang="en-US" altLang="en-US" sz="2400" baseline="-30000" dirty="0">
                        <a:latin typeface="Times New Roman" panose="02020603050405020304" pitchFamily="18" charset="0"/>
                        <a:ea typeface="Calibri" panose="020F0502020204030204" pitchFamily="34" charset="0"/>
                        <a:cs typeface="Times New Roman" panose="02020603050405020304" pitchFamily="18" charset="0"/>
                      </a:rPr>
                      <m:t>0</m:t>
                    </m:r>
                    <m:r>
                      <m:rPr>
                        <m:nor/>
                      </m:rPr>
                      <a:rPr lang="en-US" altLang="en-US" sz="2400" dirty="0">
                        <a:latin typeface="Times New Roman" panose="02020603050405020304" pitchFamily="18" charset="0"/>
                        <a:ea typeface="Calibri" panose="020F0502020204030204" pitchFamily="34" charset="0"/>
                        <a:cs typeface="Times New Roman" panose="02020603050405020304" pitchFamily="18" charset="0"/>
                      </a:rPr>
                      <m:t> </m:t>
                    </m:r>
                    <m:r>
                      <m:rPr>
                        <m:nor/>
                      </m:rPr>
                      <a:rPr lang="en-US" altLang="en-US" sz="2400" dirty="0">
                        <a:latin typeface="Times New Roman" panose="02020603050405020304" pitchFamily="18" charset="0"/>
                        <a:ea typeface="Calibri" panose="020F0502020204030204" pitchFamily="34" charset="0"/>
                        <a:cs typeface="Times New Roman" panose="02020603050405020304" pitchFamily="18" charset="0"/>
                      </a:rPr>
                      <m:t>+ </m:t>
                    </m:r>
                    <m:r>
                      <m:rPr>
                        <m:nor/>
                      </m:rPr>
                      <a:rPr lang="en-US" altLang="en-US" sz="2400" dirty="0">
                        <a:latin typeface="Times New Roman" panose="02020603050405020304" pitchFamily="18" charset="0"/>
                        <a:ea typeface="Calibri" panose="020F0502020204030204" pitchFamily="34" charset="0"/>
                        <a:cs typeface="Times New Roman" panose="02020603050405020304" pitchFamily="18" charset="0"/>
                      </a:rPr>
                      <m:t>v</m:t>
                    </m:r>
                    <m:r>
                      <m:rPr>
                        <m:nor/>
                      </m:rPr>
                      <a:rPr lang="en-US" altLang="en-US" sz="2400" baseline="-30000" dirty="0">
                        <a:latin typeface="Times New Roman" panose="02020603050405020304" pitchFamily="18" charset="0"/>
                        <a:ea typeface="Calibri" panose="020F0502020204030204" pitchFamily="34" charset="0"/>
                        <a:cs typeface="Times New Roman" panose="02020603050405020304" pitchFamily="18" charset="0"/>
                      </a:rPr>
                      <m:t>0</m:t>
                    </m:r>
                    <m:r>
                      <m:rPr>
                        <m:nor/>
                      </m:rPr>
                      <a:rPr lang="en-US" altLang="en-US" sz="2400" b="0" i="0" baseline="-30000" dirty="0" smtClean="0">
                        <a:latin typeface="Times New Roman" panose="02020603050405020304" pitchFamily="18" charset="0"/>
                        <a:ea typeface="Calibri" panose="020F0502020204030204" pitchFamily="34" charset="0"/>
                        <a:cs typeface="Times New Roman" panose="02020603050405020304" pitchFamily="18" charset="0"/>
                      </a:rPr>
                      <m:t>.</m:t>
                    </m:r>
                    <m:r>
                      <m:rPr>
                        <m:nor/>
                      </m:rPr>
                      <a:rPr lang="en-US" altLang="en-US" sz="2400" dirty="0">
                        <a:latin typeface="Times New Roman" panose="02020603050405020304" pitchFamily="18" charset="0"/>
                        <a:ea typeface="Calibri" panose="020F0502020204030204" pitchFamily="34" charset="0"/>
                        <a:cs typeface="Times New Roman" panose="02020603050405020304" pitchFamily="18" charset="0"/>
                      </a:rPr>
                      <m:t> </m:t>
                    </m:r>
                    <m:r>
                      <m:rPr>
                        <m:nor/>
                      </m:rPr>
                      <a:rPr lang="en-US" altLang="en-US" sz="2400" b="0" i="0" dirty="0" smtClean="0">
                        <a:latin typeface="Times New Roman" panose="02020603050405020304" pitchFamily="18" charset="0"/>
                        <a:ea typeface="Calibri" panose="020F0502020204030204" pitchFamily="34" charset="0"/>
                        <a:cs typeface="Times New Roman" panose="02020603050405020304" pitchFamily="18" charset="0"/>
                      </a:rPr>
                      <m:t>sin</m:t>
                    </m:r>
                    <m:r>
                      <m:rPr>
                        <m:sty m:val="p"/>
                      </m:rPr>
                      <a:rPr lang="el-GR" altLang="en-US" sz="2400" b="0" i="1" dirty="0" smtClean="0">
                        <a:latin typeface="Cambria Math" panose="02040503050406030204" pitchFamily="18" charset="0"/>
                        <a:ea typeface="Cambria Math" panose="02040503050406030204" pitchFamily="18" charset="0"/>
                        <a:cs typeface="Times New Roman" panose="02020603050405020304" pitchFamily="18" charset="0"/>
                      </a:rPr>
                      <m:t>α</m:t>
                    </m:r>
                    <m:r>
                      <a:rPr lang="en-US" altLang="en-US" sz="24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2400" b="0" i="1" dirty="0" smtClean="0">
                        <a:latin typeface="Cambria Math" panose="02040503050406030204" pitchFamily="18" charset="0"/>
                        <a:ea typeface="Cambria Math" panose="02040503050406030204" pitchFamily="18" charset="0"/>
                        <a:cs typeface="Times New Roman" panose="02020603050405020304" pitchFamily="18" charset="0"/>
                      </a:rPr>
                      <m:t>𝑡</m:t>
                    </m:r>
                    <m:r>
                      <m:rPr>
                        <m:nor/>
                      </m:rPr>
                      <a:rPr lang="en-US" altLang="en-US" sz="2400" dirty="0">
                        <a:latin typeface="Times New Roman" panose="02020603050405020304" pitchFamily="18" charset="0"/>
                        <a:ea typeface="Calibri" panose="020F0502020204030204" pitchFamily="34" charset="0"/>
                        <a:cs typeface="Times New Roman" panose="02020603050405020304" pitchFamily="18" charset="0"/>
                      </a:rPr>
                      <m:t>−</m:t>
                    </m:r>
                    <m:f>
                      <m:fPr>
                        <m:ctrlPr>
                          <a:rPr lang="en-US" altLang="en-US" sz="2400" i="1" dirty="0">
                            <a:latin typeface="Cambria Math" panose="02040503050406030204" pitchFamily="18" charset="0"/>
                            <a:ea typeface="Calibri" panose="020F0502020204030204" pitchFamily="34" charset="0"/>
                            <a:cs typeface="Times New Roman" panose="02020603050405020304" pitchFamily="18" charset="0"/>
                          </a:rPr>
                        </m:ctrlPr>
                      </m:fPr>
                      <m:num>
                        <m:r>
                          <a:rPr lang="en-US" altLang="en-US" sz="2400" i="1" dirty="0">
                            <a:latin typeface="Cambria Math" panose="02040503050406030204" pitchFamily="18" charset="0"/>
                            <a:ea typeface="Calibri" panose="020F0502020204030204" pitchFamily="34" charset="0"/>
                            <a:cs typeface="Times New Roman" panose="02020603050405020304" pitchFamily="18" charset="0"/>
                          </a:rPr>
                          <m:t>1</m:t>
                        </m:r>
                      </m:num>
                      <m:den>
                        <m:r>
                          <a:rPr lang="en-US" altLang="en-US" sz="2400" i="1" dirty="0">
                            <a:latin typeface="Cambria Math" panose="02040503050406030204" pitchFamily="18" charset="0"/>
                            <a:ea typeface="Calibri" panose="020F0502020204030204" pitchFamily="34" charset="0"/>
                            <a:cs typeface="Times New Roman" panose="02020603050405020304" pitchFamily="18" charset="0"/>
                          </a:rPr>
                          <m:t>2</m:t>
                        </m:r>
                      </m:den>
                    </m:f>
                    <m:r>
                      <a:rPr lang="en-US" altLang="en-US" sz="2400" i="1" dirty="0">
                        <a:latin typeface="Cambria Math" panose="02040503050406030204" pitchFamily="18" charset="0"/>
                        <a:ea typeface="Calibri" panose="020F0502020204030204" pitchFamily="34" charset="0"/>
                        <a:cs typeface="Times New Roman" panose="02020603050405020304" pitchFamily="18" charset="0"/>
                      </a:rPr>
                      <m:t>𝑔</m:t>
                    </m:r>
                    <m:r>
                      <a:rPr lang="en-US" altLang="en-US" sz="2400" i="1" dirty="0">
                        <a:latin typeface="Cambria Math" panose="02040503050406030204" pitchFamily="18" charset="0"/>
                        <a:ea typeface="Calibri" panose="020F0502020204030204" pitchFamily="34" charset="0"/>
                        <a:cs typeface="Times New Roman" panose="02020603050405020304" pitchFamily="18" charset="0"/>
                      </a:rPr>
                      <m:t>.</m:t>
                    </m:r>
                    <m:sSup>
                      <m:sSupPr>
                        <m:ctrlPr>
                          <a:rPr lang="en-US" altLang="en-US" sz="2400" i="1" dirty="0">
                            <a:latin typeface="Cambria Math" panose="02040503050406030204" pitchFamily="18" charset="0"/>
                            <a:ea typeface="Calibri" panose="020F0502020204030204" pitchFamily="34" charset="0"/>
                            <a:cs typeface="Times New Roman" panose="02020603050405020304" pitchFamily="18" charset="0"/>
                          </a:rPr>
                        </m:ctrlPr>
                      </m:sSupPr>
                      <m:e>
                        <m:r>
                          <a:rPr lang="en-US" altLang="en-US" sz="2400" i="1" dirty="0">
                            <a:latin typeface="Cambria Math" panose="02040503050406030204" pitchFamily="18" charset="0"/>
                            <a:ea typeface="Calibri" panose="020F0502020204030204" pitchFamily="34" charset="0"/>
                            <a:cs typeface="Times New Roman" panose="02020603050405020304" pitchFamily="18" charset="0"/>
                          </a:rPr>
                          <m:t>𝑡</m:t>
                        </m:r>
                      </m:e>
                      <m:sup>
                        <m:r>
                          <a:rPr lang="en-US" altLang="en-US" sz="2400" i="1" dirty="0">
                            <a:latin typeface="Cambria Math" panose="02040503050406030204" pitchFamily="18" charset="0"/>
                            <a:ea typeface="Calibri" panose="020F0502020204030204" pitchFamily="34" charset="0"/>
                            <a:cs typeface="Times New Roman" panose="02020603050405020304" pitchFamily="18" charset="0"/>
                          </a:rPr>
                          <m:t>2</m:t>
                        </m:r>
                      </m:sup>
                    </m:sSup>
                  </m:oMath>
                </a14:m>
                <a:endParaRPr lang="en-US" altLang="en-US" sz="2400" i="1" dirty="0">
                  <a:latin typeface="Cambria Math" panose="020405030504060302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altLang="en-US" sz="2400" b="0" i="1" dirty="0" smtClean="0">
                          <a:latin typeface="Cambria Math" panose="02040503050406030204" pitchFamily="18" charset="0"/>
                          <a:ea typeface="Calibri" panose="020F0502020204030204" pitchFamily="34" charset="0"/>
                          <a:cs typeface="Times New Roman" panose="02020603050405020304" pitchFamily="18" charset="0"/>
                        </a:rPr>
                        <m:t>=</m:t>
                      </m:r>
                      <m:r>
                        <m:rPr>
                          <m:nor/>
                        </m:rPr>
                        <a:rPr lang="en-US" sz="2400">
                          <a:latin typeface="Times" panose="02020603050405020304" pitchFamily="18" charset="0"/>
                          <a:cs typeface="Times" panose="02020603050405020304" pitchFamily="18" charset="0"/>
                        </a:rPr>
                        <m:t>y</m:t>
                      </m:r>
                      <m:r>
                        <m:rPr>
                          <m:nor/>
                        </m:rPr>
                        <a:rPr lang="en-US" sz="2400" baseline="-25000">
                          <a:latin typeface="Times" panose="02020603050405020304" pitchFamily="18" charset="0"/>
                          <a:cs typeface="Times" panose="02020603050405020304" pitchFamily="18" charset="0"/>
                        </a:rPr>
                        <m:t>0</m:t>
                      </m:r>
                      <m:r>
                        <m:rPr>
                          <m:nor/>
                        </m:rPr>
                        <a:rPr lang="en-US" sz="2400">
                          <a:latin typeface="Times" panose="02020603050405020304" pitchFamily="18" charset="0"/>
                          <a:cs typeface="Times" panose="02020603050405020304" pitchFamily="18" charset="0"/>
                        </a:rPr>
                        <m:t> </m:t>
                      </m:r>
                      <m:r>
                        <m:rPr>
                          <m:nor/>
                        </m:rPr>
                        <a:rPr lang="en-US" sz="2400">
                          <a:latin typeface="Times" panose="02020603050405020304" pitchFamily="18" charset="0"/>
                          <a:cs typeface="Times" panose="02020603050405020304" pitchFamily="18" charset="0"/>
                        </a:rPr>
                        <m:t>+</m:t>
                      </m:r>
                      <m:r>
                        <m:rPr>
                          <m:nor/>
                        </m:rPr>
                        <a:rPr lang="en-US" sz="2400">
                          <a:latin typeface="Times" panose="02020603050405020304" pitchFamily="18" charset="0"/>
                          <a:cs typeface="Times" panose="02020603050405020304" pitchFamily="18" charset="0"/>
                        </a:rPr>
                        <m:t>v</m:t>
                      </m:r>
                      <m:r>
                        <m:rPr>
                          <m:nor/>
                        </m:rPr>
                        <a:rPr lang="en-US" sz="2400" baseline="-25000">
                          <a:latin typeface="Times" panose="02020603050405020304" pitchFamily="18" charset="0"/>
                          <a:cs typeface="Times" panose="02020603050405020304" pitchFamily="18" charset="0"/>
                        </a:rPr>
                        <m:t>0</m:t>
                      </m:r>
                      <m:r>
                        <m:rPr>
                          <m:nor/>
                        </m:rPr>
                        <a:rPr lang="en-US" sz="2400">
                          <a:latin typeface="Times" panose="02020603050405020304" pitchFamily="18" charset="0"/>
                          <a:cs typeface="Times" panose="02020603050405020304" pitchFamily="18" charset="0"/>
                        </a:rPr>
                        <m:t>.</m:t>
                      </m:r>
                      <m:r>
                        <m:rPr>
                          <m:nor/>
                        </m:rPr>
                        <a:rPr lang="en-US" sz="2400">
                          <a:latin typeface="Times" panose="02020603050405020304" pitchFamily="18" charset="0"/>
                          <a:cs typeface="Times" panose="02020603050405020304" pitchFamily="18" charset="0"/>
                        </a:rPr>
                        <m:t>sin</m:t>
                      </m:r>
                      <m:r>
                        <m:rPr>
                          <m:nor/>
                        </m:rPr>
                        <a:rPr lang="en-US" sz="2400">
                          <a:latin typeface="Times" panose="02020603050405020304" pitchFamily="18" charset="0"/>
                          <a:cs typeface="Times" panose="02020603050405020304" pitchFamily="18" charset="0"/>
                        </a:rPr>
                        <m:t>45</m:t>
                      </m:r>
                      <m:r>
                        <m:rPr>
                          <m:nor/>
                        </m:rPr>
                        <a:rPr lang="en-US" sz="2400" baseline="30000">
                          <a:latin typeface="Times" panose="02020603050405020304" pitchFamily="18" charset="0"/>
                          <a:cs typeface="Times" panose="02020603050405020304" pitchFamily="18" charset="0"/>
                        </a:rPr>
                        <m:t>o</m:t>
                      </m:r>
                      <m:r>
                        <m:rPr>
                          <m:nor/>
                        </m:rPr>
                        <a:rPr lang="en-US" sz="2400">
                          <a:latin typeface="Times" panose="02020603050405020304" pitchFamily="18" charset="0"/>
                          <a:cs typeface="Times" panose="02020603050405020304" pitchFamily="18" charset="0"/>
                        </a:rPr>
                        <m:t> </m:t>
                      </m:r>
                      <m:r>
                        <m:rPr>
                          <m:nor/>
                        </m:rPr>
                        <a:rPr lang="en-US" sz="2400">
                          <a:latin typeface="Times" panose="02020603050405020304" pitchFamily="18" charset="0"/>
                          <a:cs typeface="Times" panose="02020603050405020304" pitchFamily="18" charset="0"/>
                        </a:rPr>
                        <m:t>t</m:t>
                      </m:r>
                      <m:r>
                        <m:rPr>
                          <m:nor/>
                        </m:rPr>
                        <a:rPr lang="en-US" sz="2400">
                          <a:latin typeface="Times" panose="02020603050405020304" pitchFamily="18" charset="0"/>
                          <a:cs typeface="Times" panose="02020603050405020304" pitchFamily="18" charset="0"/>
                        </a:rPr>
                        <m:t> -</m:t>
                      </m:r>
                      <m:r>
                        <m:rPr>
                          <m:nor/>
                        </m:rPr>
                        <a:rPr lang="en-US" sz="2400">
                          <a:latin typeface="Times" panose="02020603050405020304" pitchFamily="18" charset="0"/>
                          <a:cs typeface="Times" panose="02020603050405020304" pitchFamily="18" charset="0"/>
                        </a:rPr>
                        <m:t>0</m:t>
                      </m:r>
                      <m:r>
                        <m:rPr>
                          <m:nor/>
                        </m:rPr>
                        <a:rPr lang="en-US" sz="2400">
                          <a:latin typeface="Times" panose="02020603050405020304" pitchFamily="18" charset="0"/>
                          <a:cs typeface="Times" panose="02020603050405020304" pitchFamily="18" charset="0"/>
                        </a:rPr>
                        <m:t>,</m:t>
                      </m:r>
                      <m:r>
                        <m:rPr>
                          <m:nor/>
                        </m:rPr>
                        <a:rPr lang="en-US" sz="2400">
                          <a:latin typeface="Times" panose="02020603050405020304" pitchFamily="18" charset="0"/>
                          <a:cs typeface="Times" panose="02020603050405020304" pitchFamily="18" charset="0"/>
                        </a:rPr>
                        <m:t>5</m:t>
                      </m:r>
                      <m:r>
                        <m:rPr>
                          <m:nor/>
                        </m:rPr>
                        <a:rPr lang="en-US" sz="2400">
                          <a:latin typeface="Times" panose="02020603050405020304" pitchFamily="18" charset="0"/>
                          <a:cs typeface="Times" panose="02020603050405020304" pitchFamily="18" charset="0"/>
                        </a:rPr>
                        <m:t>.</m:t>
                      </m:r>
                      <m:r>
                        <m:rPr>
                          <m:nor/>
                        </m:rPr>
                        <a:rPr lang="en-US" sz="2400">
                          <a:latin typeface="Times" panose="02020603050405020304" pitchFamily="18" charset="0"/>
                          <a:cs typeface="Times" panose="02020603050405020304" pitchFamily="18" charset="0"/>
                        </a:rPr>
                        <m:t>9</m:t>
                      </m:r>
                      <m:r>
                        <m:rPr>
                          <m:nor/>
                        </m:rPr>
                        <a:rPr lang="en-US" sz="2400">
                          <a:latin typeface="Times" panose="02020603050405020304" pitchFamily="18" charset="0"/>
                          <a:cs typeface="Times" panose="02020603050405020304" pitchFamily="18" charset="0"/>
                        </a:rPr>
                        <m:t>,</m:t>
                      </m:r>
                      <m:r>
                        <m:rPr>
                          <m:nor/>
                        </m:rPr>
                        <a:rPr lang="en-US" sz="2400">
                          <a:latin typeface="Times" panose="02020603050405020304" pitchFamily="18" charset="0"/>
                          <a:cs typeface="Times" panose="02020603050405020304" pitchFamily="18" charset="0"/>
                        </a:rPr>
                        <m:t>8</m:t>
                      </m:r>
                      <m:r>
                        <m:rPr>
                          <m:nor/>
                        </m:rPr>
                        <a:rPr lang="en-US" sz="2400">
                          <a:latin typeface="Times" panose="02020603050405020304" pitchFamily="18" charset="0"/>
                          <a:cs typeface="Times" panose="02020603050405020304" pitchFamily="18" charset="0"/>
                        </a:rPr>
                        <m:t>t</m:t>
                      </m:r>
                      <m:r>
                        <m:rPr>
                          <m:nor/>
                        </m:rPr>
                        <a:rPr lang="en-US" sz="2400" baseline="30000">
                          <a:latin typeface="Times" panose="02020603050405020304" pitchFamily="18" charset="0"/>
                          <a:cs typeface="Times" panose="02020603050405020304" pitchFamily="18" charset="0"/>
                        </a:rPr>
                        <m:t>2</m:t>
                      </m:r>
                      <m:r>
                        <m:rPr>
                          <m:nor/>
                        </m:rPr>
                        <a:rPr lang="en-US" sz="2400">
                          <a:latin typeface="Times" panose="02020603050405020304" pitchFamily="18" charset="0"/>
                          <a:cs typeface="Times" panose="02020603050405020304" pitchFamily="18" charset="0"/>
                        </a:rPr>
                        <m:t> </m:t>
                      </m:r>
                      <m:r>
                        <m:rPr>
                          <m:nor/>
                        </m:rPr>
                        <a:rPr lang="en-US" sz="2400">
                          <a:latin typeface="Times" panose="02020603050405020304" pitchFamily="18" charset="0"/>
                          <a:cs typeface="Times" panose="02020603050405020304" pitchFamily="18" charset="0"/>
                        </a:rPr>
                        <m:t>(</m:t>
                      </m:r>
                      <m:r>
                        <m:rPr>
                          <m:nor/>
                        </m:rPr>
                        <a:rPr lang="en-US" sz="2400">
                          <a:latin typeface="Times" panose="02020603050405020304" pitchFamily="18" charset="0"/>
                          <a:cs typeface="Times" panose="02020603050405020304" pitchFamily="18" charset="0"/>
                        </a:rPr>
                        <m:t>m</m:t>
                      </m:r>
                      <m:r>
                        <m:rPr>
                          <m:nor/>
                        </m:rPr>
                        <a:rPr lang="en-US" sz="2400">
                          <a:latin typeface="Times" panose="02020603050405020304" pitchFamily="18" charset="0"/>
                          <a:cs typeface="Times" panose="02020603050405020304" pitchFamily="18" charset="0"/>
                        </a:rPr>
                        <m:t>)</m:t>
                      </m:r>
                    </m:oMath>
                  </m:oMathPara>
                </a14:m>
                <a:endParaRPr kumimoji="0" lang="en-US" altLang="en-US" sz="2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mc:Choice>
        <mc:Fallback>
          <p:sp>
            <p:nvSpPr>
              <p:cNvPr id="4" name="Rectangle 3">
                <a:extLst>
                  <a:ext uri="{FF2B5EF4-FFF2-40B4-BE49-F238E27FC236}">
                    <a16:creationId xmlns:a16="http://schemas.microsoft.com/office/drawing/2014/main" id="{46678EE3-1E84-BCAF-252E-F51B610BE0B0}"/>
                  </a:ext>
                </a:extLst>
              </p:cNvPr>
              <p:cNvSpPr>
                <a:spLocks noRot="1" noChangeAspect="1" noMove="1" noResize="1" noEditPoints="1" noAdjustHandles="1" noChangeArrowheads="1" noChangeShapeType="1" noTextEdit="1"/>
              </p:cNvSpPr>
              <p:nvPr/>
            </p:nvSpPr>
            <p:spPr bwMode="auto">
              <a:xfrm>
                <a:off x="782197" y="1388806"/>
                <a:ext cx="7072830" cy="1352550"/>
              </a:xfrm>
              <a:prstGeom prst="rect">
                <a:avLst/>
              </a:prstGeom>
              <a:blipFill>
                <a:blip r:embed="rId2"/>
                <a:stretch>
                  <a:fillRect l="-1292" t="-3153" b="-63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8" name="TextBox 7">
            <a:extLst>
              <a:ext uri="{FF2B5EF4-FFF2-40B4-BE49-F238E27FC236}">
                <a16:creationId xmlns:a16="http://schemas.microsoft.com/office/drawing/2014/main" id="{B25C1B4D-371E-442D-6A06-97BC889347CF}"/>
              </a:ext>
            </a:extLst>
          </p:cNvPr>
          <p:cNvSpPr txBox="1"/>
          <p:nvPr/>
        </p:nvSpPr>
        <p:spPr>
          <a:xfrm>
            <a:off x="782196" y="2885757"/>
            <a:ext cx="10285165" cy="531749"/>
          </a:xfrm>
          <a:prstGeom prst="rect">
            <a:avLst/>
          </a:prstGeom>
          <a:noFill/>
        </p:spPr>
        <p:txBody>
          <a:bodyPr wrap="square">
            <a:spAutoFit/>
          </a:bodyPr>
          <a:lstStyle/>
          <a:p>
            <a:pPr marL="457200" marR="0" indent="-457200" algn="just">
              <a:lnSpc>
                <a:spcPct val="130000"/>
              </a:lnSpc>
              <a:spcBef>
                <a:spcPts val="0"/>
              </a:spcBef>
              <a:spcAft>
                <a:spcPts val="0"/>
              </a:spcAf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quỹ</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đạo</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bóng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v</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0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=11.06 m/s:</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D1BD777-C90D-1282-62C8-4E9C0CF7FCAD}"/>
                  </a:ext>
                </a:extLst>
              </p:cNvPr>
              <p:cNvSpPr txBox="1"/>
              <p:nvPr/>
            </p:nvSpPr>
            <p:spPr>
              <a:xfrm>
                <a:off x="2619259" y="3746573"/>
                <a:ext cx="7042533" cy="20286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smtClean="0">
                          <a:latin typeface="Cambria Math" panose="02040503050406030204" pitchFamily="18" charset="0"/>
                        </a:rPr>
                        <m:t>y</m:t>
                      </m:r>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𝑦</m:t>
                          </m:r>
                        </m:e>
                        <m:sub>
                          <m:r>
                            <a:rPr lang="en-US" sz="2800" i="0">
                              <a:latin typeface="Cambria Math" panose="02040503050406030204" pitchFamily="18" charset="0"/>
                            </a:rPr>
                            <m:t>0</m:t>
                          </m:r>
                        </m:sub>
                      </m:sSub>
                      <m:r>
                        <a:rPr lang="en-US" sz="2800" i="0">
                          <a:latin typeface="Cambria Math" panose="02040503050406030204" pitchFamily="18" charset="0"/>
                        </a:rPr>
                        <m:t> +</m:t>
                      </m:r>
                      <m:d>
                        <m:dPr>
                          <m:ctrlPr>
                            <a:rPr lang="en-US" sz="2800" i="1">
                              <a:solidFill>
                                <a:srgbClr val="836967"/>
                              </a:solidFill>
                              <a:latin typeface="Cambria Math" panose="02040503050406030204" pitchFamily="18" charset="0"/>
                            </a:rPr>
                          </m:ctrlPr>
                        </m:dPr>
                        <m:e>
                          <m:r>
                            <a:rPr lang="en-US" sz="2800" i="0">
                              <a:latin typeface="Cambria Math" panose="02040503050406030204" pitchFamily="18" charset="0"/>
                            </a:rPr>
                            <m:t>−</m:t>
                          </m:r>
                          <m:f>
                            <m:fPr>
                              <m:ctrlPr>
                                <a:rPr lang="en-US" sz="2800" i="1">
                                  <a:solidFill>
                                    <a:srgbClr val="836967"/>
                                  </a:solidFill>
                                  <a:latin typeface="Cambria Math" panose="02040503050406030204" pitchFamily="18" charset="0"/>
                                </a:rPr>
                              </m:ctrlPr>
                            </m:fPr>
                            <m:num>
                              <m:r>
                                <m:rPr>
                                  <m:sty m:val="p"/>
                                </m:rPr>
                                <a:rPr lang="en-US" sz="2800" i="0">
                                  <a:latin typeface="Cambria Math" panose="02040503050406030204" pitchFamily="18" charset="0"/>
                                </a:rPr>
                                <m:t>g</m:t>
                              </m:r>
                            </m:num>
                            <m:den>
                              <m:r>
                                <a:rPr lang="en-US" sz="2800" i="0">
                                  <a:latin typeface="Cambria Math" panose="02040503050406030204" pitchFamily="18" charset="0"/>
                                </a:rPr>
                                <m:t>2</m:t>
                              </m:r>
                              <m:sSubSup>
                                <m:sSubSupPr>
                                  <m:ctrlPr>
                                    <a:rPr lang="en-US" sz="2800" i="1">
                                      <a:solidFill>
                                        <a:srgbClr val="836967"/>
                                      </a:solidFill>
                                      <a:latin typeface="Cambria Math" panose="02040503050406030204" pitchFamily="18" charset="0"/>
                                    </a:rPr>
                                  </m:ctrlPr>
                                </m:sSubSupPr>
                                <m:e>
                                  <m:r>
                                    <m:rPr>
                                      <m:sty m:val="p"/>
                                    </m:rPr>
                                    <a:rPr lang="en-US" sz="2800" i="0">
                                      <a:latin typeface="Cambria Math" panose="02040503050406030204" pitchFamily="18" charset="0"/>
                                    </a:rPr>
                                    <m:t>v</m:t>
                                  </m:r>
                                </m:e>
                                <m:sub>
                                  <m:r>
                                    <a:rPr lang="en-US" sz="2800" i="0">
                                      <a:latin typeface="Cambria Math" panose="02040503050406030204" pitchFamily="18" charset="0"/>
                                    </a:rPr>
                                    <m:t>0</m:t>
                                  </m:r>
                                </m:sub>
                                <m:sup>
                                  <m:r>
                                    <a:rPr lang="en-US" sz="2800" i="0">
                                      <a:latin typeface="Cambria Math" panose="02040503050406030204" pitchFamily="18" charset="0"/>
                                    </a:rPr>
                                    <m:t>2</m:t>
                                  </m:r>
                                </m:sup>
                              </m:sSubSup>
                              <m:sSup>
                                <m:sSupPr>
                                  <m:ctrlPr>
                                    <a:rPr lang="en-US" sz="2800" i="1">
                                      <a:solidFill>
                                        <a:srgbClr val="836967"/>
                                      </a:solidFill>
                                      <a:latin typeface="Cambria Math" panose="02040503050406030204" pitchFamily="18" charset="0"/>
                                    </a:rPr>
                                  </m:ctrlPr>
                                </m:sSupPr>
                                <m:e>
                                  <m:r>
                                    <m:rPr>
                                      <m:sty m:val="p"/>
                                    </m:rPr>
                                    <a:rPr lang="en-US" sz="2800" i="0">
                                      <a:latin typeface="Cambria Math" panose="02040503050406030204" pitchFamily="18" charset="0"/>
                                    </a:rPr>
                                    <m:t>cos</m:t>
                                  </m:r>
                                </m:e>
                                <m:sup>
                                  <m:r>
                                    <a:rPr lang="en-US" sz="2800" i="0">
                                      <a:latin typeface="Cambria Math" panose="02040503050406030204" pitchFamily="18" charset="0"/>
                                    </a:rPr>
                                    <m:t>2</m:t>
                                  </m:r>
                                </m:sup>
                              </m:sSup>
                              <m:r>
                                <m:rPr>
                                  <m:sty m:val="p"/>
                                </m:rPr>
                                <a:rPr lang="en-US" sz="2800" i="0">
                                  <a:latin typeface="Cambria Math" panose="02040503050406030204" pitchFamily="18" charset="0"/>
                                </a:rPr>
                                <m:t>α</m:t>
                              </m:r>
                            </m:den>
                          </m:f>
                        </m:e>
                      </m:d>
                      <m:sSup>
                        <m:sSupPr>
                          <m:ctrlPr>
                            <a:rPr lang="en-US" sz="2800" i="1">
                              <a:solidFill>
                                <a:srgbClr val="836967"/>
                              </a:solidFill>
                              <a:latin typeface="Cambria Math" panose="02040503050406030204" pitchFamily="18" charset="0"/>
                            </a:rPr>
                          </m:ctrlPr>
                        </m:sSupPr>
                        <m:e>
                          <m:r>
                            <m:rPr>
                              <m:sty m:val="p"/>
                            </m:rPr>
                            <a:rPr lang="en-US" sz="2800" i="0">
                              <a:latin typeface="Cambria Math" panose="02040503050406030204" pitchFamily="18" charset="0"/>
                            </a:rPr>
                            <m:t>x</m:t>
                          </m:r>
                        </m:e>
                        <m:sup>
                          <m:r>
                            <a:rPr lang="en-US" sz="2800" i="0">
                              <a:latin typeface="Cambria Math" panose="02040503050406030204" pitchFamily="18" charset="0"/>
                            </a:rPr>
                            <m:t>2</m:t>
                          </m:r>
                        </m:sup>
                      </m:sSup>
                      <m:r>
                        <a:rPr lang="en-US" sz="2800" i="0">
                          <a:latin typeface="Cambria Math" panose="02040503050406030204" pitchFamily="18" charset="0"/>
                        </a:rPr>
                        <m:t>+</m:t>
                      </m:r>
                      <m:d>
                        <m:dPr>
                          <m:ctrlPr>
                            <a:rPr lang="en-US" sz="2800" i="1">
                              <a:solidFill>
                                <a:srgbClr val="836967"/>
                              </a:solidFill>
                              <a:latin typeface="Cambria Math" panose="02040503050406030204" pitchFamily="18" charset="0"/>
                            </a:rPr>
                          </m:ctrlPr>
                        </m:dPr>
                        <m:e>
                          <m:r>
                            <m:rPr>
                              <m:sty m:val="p"/>
                            </m:rPr>
                            <a:rPr lang="en-US" sz="2800" i="0">
                              <a:latin typeface="Cambria Math" panose="02040503050406030204" pitchFamily="18" charset="0"/>
                            </a:rPr>
                            <m:t>tgα</m:t>
                          </m:r>
                        </m:e>
                      </m:d>
                      <m:r>
                        <m:rPr>
                          <m:sty m:val="p"/>
                        </m:rPr>
                        <a:rPr lang="en-US" sz="2800" i="0">
                          <a:latin typeface="Cambria Math" panose="02040503050406030204" pitchFamily="18" charset="0"/>
                        </a:rPr>
                        <m:t>x</m:t>
                      </m:r>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𝑦</m:t>
                          </m:r>
                        </m:e>
                        <m:sub>
                          <m:r>
                            <a:rPr lang="en-US" sz="2800" i="0">
                              <a:latin typeface="Cambria Math" panose="02040503050406030204" pitchFamily="18" charset="0"/>
                            </a:rPr>
                            <m:t>0</m:t>
                          </m:r>
                        </m:sub>
                      </m:sSub>
                      <m:r>
                        <a:rPr lang="en-US" sz="2800" i="0">
                          <a:latin typeface="Cambria Math" panose="02040503050406030204" pitchFamily="18" charset="0"/>
                        </a:rPr>
                        <m:t>+</m:t>
                      </m:r>
                      <m:d>
                        <m:dPr>
                          <m:ctrlPr>
                            <a:rPr lang="en-US" sz="2800" i="1">
                              <a:solidFill>
                                <a:srgbClr val="836967"/>
                              </a:solidFill>
                              <a:latin typeface="Cambria Math" panose="02040503050406030204" pitchFamily="18" charset="0"/>
                            </a:rPr>
                          </m:ctrlPr>
                        </m:dPr>
                        <m:e>
                          <m:r>
                            <a:rPr lang="en-US" sz="2800" i="0">
                              <a:latin typeface="Cambria Math" panose="02040503050406030204" pitchFamily="18" charset="0"/>
                            </a:rPr>
                            <m:t>−</m:t>
                          </m:r>
                          <m:f>
                            <m:fPr>
                              <m:ctrlPr>
                                <a:rPr lang="en-US" sz="2800" i="1">
                                  <a:solidFill>
                                    <a:srgbClr val="836967"/>
                                  </a:solidFill>
                                  <a:latin typeface="Cambria Math" panose="02040503050406030204" pitchFamily="18" charset="0"/>
                                </a:rPr>
                              </m:ctrlPr>
                            </m:fPr>
                            <m:num>
                              <m:r>
                                <a:rPr lang="en-US" sz="2800" i="0">
                                  <a:latin typeface="Cambria Math" panose="02040503050406030204" pitchFamily="18" charset="0"/>
                                </a:rPr>
                                <m:t>9</m:t>
                              </m:r>
                              <m:r>
                                <a:rPr lang="en-US" sz="2800" i="0">
                                  <a:latin typeface="Cambria Math" panose="02040503050406030204" pitchFamily="18" charset="0"/>
                                </a:rPr>
                                <m:t>,</m:t>
                              </m:r>
                              <m:r>
                                <a:rPr lang="en-US" sz="2800" i="0">
                                  <a:latin typeface="Cambria Math" panose="02040503050406030204" pitchFamily="18" charset="0"/>
                                </a:rPr>
                                <m:t>8</m:t>
                              </m:r>
                            </m:num>
                            <m:den>
                              <m:r>
                                <a:rPr lang="en-US" sz="2800" i="0">
                                  <a:latin typeface="Cambria Math" panose="02040503050406030204" pitchFamily="18" charset="0"/>
                                </a:rPr>
                                <m:t>2</m:t>
                              </m:r>
                              <m:r>
                                <a:rPr lang="en-US" sz="2800" i="0">
                                  <a:latin typeface="Cambria Math" panose="02040503050406030204" pitchFamily="18" charset="0"/>
                                </a:rPr>
                                <m:t>.</m:t>
                              </m:r>
                              <m:sSubSup>
                                <m:sSubSupPr>
                                  <m:ctrlPr>
                                    <a:rPr lang="en-US" sz="2800" i="1">
                                      <a:solidFill>
                                        <a:srgbClr val="836967"/>
                                      </a:solidFill>
                                      <a:latin typeface="Cambria Math" panose="02040503050406030204" pitchFamily="18" charset="0"/>
                                    </a:rPr>
                                  </m:ctrlPr>
                                </m:sSubSupPr>
                                <m:e>
                                  <m:r>
                                    <a:rPr lang="en-US" sz="2800" i="1">
                                      <a:latin typeface="Cambria Math" panose="02040503050406030204" pitchFamily="18" charset="0"/>
                                    </a:rPr>
                                    <m:t>𝑣</m:t>
                                  </m:r>
                                </m:e>
                                <m:sub>
                                  <m:r>
                                    <a:rPr lang="en-US" sz="2800" i="0">
                                      <a:latin typeface="Cambria Math" panose="02040503050406030204" pitchFamily="18" charset="0"/>
                                    </a:rPr>
                                    <m:t>0</m:t>
                                  </m:r>
                                </m:sub>
                                <m:sup>
                                  <m:r>
                                    <a:rPr lang="en-US" sz="2800" i="0">
                                      <a:latin typeface="Cambria Math" panose="02040503050406030204" pitchFamily="18" charset="0"/>
                                    </a:rPr>
                                    <m:t>2</m:t>
                                  </m:r>
                                </m:sup>
                              </m:sSubSup>
                              <m:r>
                                <a:rPr lang="en-US" sz="2800" i="0">
                                  <a:latin typeface="Cambria Math" panose="02040503050406030204" pitchFamily="18" charset="0"/>
                                </a:rPr>
                                <m:t>.</m:t>
                              </m:r>
                              <m:sSup>
                                <m:sSupPr>
                                  <m:ctrlPr>
                                    <a:rPr lang="en-US" sz="2800" i="1">
                                      <a:solidFill>
                                        <a:srgbClr val="836967"/>
                                      </a:solidFill>
                                      <a:latin typeface="Cambria Math" panose="02040503050406030204" pitchFamily="18" charset="0"/>
                                    </a:rPr>
                                  </m:ctrlPr>
                                </m:sSupPr>
                                <m:e>
                                  <m:r>
                                    <m:rPr>
                                      <m:sty m:val="p"/>
                                    </m:rPr>
                                    <a:rPr lang="en-US" sz="2800" i="0">
                                      <a:latin typeface="Cambria Math" panose="02040503050406030204" pitchFamily="18" charset="0"/>
                                    </a:rPr>
                                    <m:t>cos</m:t>
                                  </m:r>
                                </m:e>
                                <m:sup>
                                  <m:r>
                                    <a:rPr lang="en-US" sz="2800" i="0">
                                      <a:latin typeface="Cambria Math" panose="02040503050406030204" pitchFamily="18" charset="0"/>
                                    </a:rPr>
                                    <m:t>2</m:t>
                                  </m:r>
                                </m:sup>
                              </m:sSup>
                              <m:sSup>
                                <m:sSupPr>
                                  <m:ctrlPr>
                                    <a:rPr lang="en-US" sz="2800" i="1">
                                      <a:solidFill>
                                        <a:srgbClr val="836967"/>
                                      </a:solidFill>
                                      <a:latin typeface="Cambria Math" panose="02040503050406030204" pitchFamily="18" charset="0"/>
                                    </a:rPr>
                                  </m:ctrlPr>
                                </m:sSupPr>
                                <m:e>
                                  <m:r>
                                    <a:rPr lang="en-US" sz="2800" i="0">
                                      <a:latin typeface="Cambria Math" panose="02040503050406030204" pitchFamily="18" charset="0"/>
                                    </a:rPr>
                                    <m:t>45</m:t>
                                  </m:r>
                                </m:e>
                                <m:sup>
                                  <m:r>
                                    <m:rPr>
                                      <m:sty m:val="p"/>
                                    </m:rPr>
                                    <a:rPr lang="en-US" sz="2800" i="0">
                                      <a:latin typeface="Cambria Math" panose="02040503050406030204" pitchFamily="18" charset="0"/>
                                    </a:rPr>
                                    <m:t>o</m:t>
                                  </m:r>
                                </m:sup>
                              </m:sSup>
                            </m:den>
                          </m:f>
                        </m:e>
                      </m:d>
                      <m:sSup>
                        <m:sSupPr>
                          <m:ctrlPr>
                            <a:rPr lang="en-US" sz="2800" i="1">
                              <a:solidFill>
                                <a:srgbClr val="836967"/>
                              </a:solidFill>
                              <a:latin typeface="Cambria Math" panose="02040503050406030204" pitchFamily="18" charset="0"/>
                            </a:rPr>
                          </m:ctrlPr>
                        </m:sSupPr>
                        <m:e>
                          <m:r>
                            <m:rPr>
                              <m:sty m:val="p"/>
                            </m:rPr>
                            <a:rPr lang="en-US" sz="2800" i="0">
                              <a:latin typeface="Cambria Math" panose="02040503050406030204" pitchFamily="18" charset="0"/>
                            </a:rPr>
                            <m:t>x</m:t>
                          </m:r>
                        </m:e>
                        <m:sup>
                          <m:r>
                            <a:rPr lang="en-US" sz="2800" i="0">
                              <a:latin typeface="Cambria Math" panose="02040503050406030204" pitchFamily="18" charset="0"/>
                            </a:rPr>
                            <m:t>2</m:t>
                          </m:r>
                        </m:sup>
                      </m:sSup>
                      <m:r>
                        <a:rPr lang="en-US" sz="2800" i="0">
                          <a:latin typeface="Cambria Math" panose="02040503050406030204" pitchFamily="18" charset="0"/>
                        </a:rPr>
                        <m:t>+</m:t>
                      </m:r>
                      <m:d>
                        <m:dPr>
                          <m:ctrlPr>
                            <a:rPr lang="en-US" sz="2800" i="1">
                              <a:solidFill>
                                <a:srgbClr val="836967"/>
                              </a:solidFill>
                              <a:latin typeface="Cambria Math" panose="02040503050406030204" pitchFamily="18" charset="0"/>
                            </a:rPr>
                          </m:ctrlPr>
                        </m:dPr>
                        <m:e>
                          <m:r>
                            <m:rPr>
                              <m:sty m:val="p"/>
                            </m:rPr>
                            <a:rPr lang="en-US" sz="2800" i="0">
                              <a:latin typeface="Cambria Math" panose="02040503050406030204" pitchFamily="18" charset="0"/>
                            </a:rPr>
                            <m:t>tg</m:t>
                          </m:r>
                          <m:r>
                            <a:rPr lang="en-US" sz="2800" i="0">
                              <a:latin typeface="Cambria Math" panose="02040503050406030204" pitchFamily="18" charset="0"/>
                            </a:rPr>
                            <m:t>4</m:t>
                          </m:r>
                          <m:sSup>
                            <m:sSupPr>
                              <m:ctrlPr>
                                <a:rPr lang="en-US" sz="2800" i="1">
                                  <a:solidFill>
                                    <a:srgbClr val="836967"/>
                                  </a:solidFill>
                                  <a:latin typeface="Cambria Math" panose="02040503050406030204" pitchFamily="18" charset="0"/>
                                </a:rPr>
                              </m:ctrlPr>
                            </m:sSupPr>
                            <m:e>
                              <m:r>
                                <a:rPr lang="en-US" sz="2800" i="0">
                                  <a:latin typeface="Cambria Math" panose="02040503050406030204" pitchFamily="18" charset="0"/>
                                </a:rPr>
                                <m:t>5</m:t>
                              </m:r>
                            </m:e>
                            <m:sup>
                              <m:r>
                                <m:rPr>
                                  <m:sty m:val="p"/>
                                </m:rPr>
                                <a:rPr lang="en-US" sz="2800" i="0">
                                  <a:latin typeface="Cambria Math" panose="02040503050406030204" pitchFamily="18" charset="0"/>
                                </a:rPr>
                                <m:t>o</m:t>
                              </m:r>
                            </m:sup>
                          </m:sSup>
                        </m:e>
                      </m:d>
                      <m:r>
                        <a:rPr lang="en-US" sz="2800" i="1">
                          <a:latin typeface="Cambria Math" panose="02040503050406030204" pitchFamily="18" charset="0"/>
                        </a:rPr>
                        <m:t>𝑥</m:t>
                      </m:r>
                    </m:oMath>
                  </m:oMathPara>
                </a14:m>
                <a:endParaRPr lang="en-US" sz="2800" dirty="0"/>
              </a:p>
            </p:txBody>
          </p:sp>
        </mc:Choice>
        <mc:Fallback>
          <p:sp>
            <p:nvSpPr>
              <p:cNvPr id="10" name="TextBox 9">
                <a:extLst>
                  <a:ext uri="{FF2B5EF4-FFF2-40B4-BE49-F238E27FC236}">
                    <a16:creationId xmlns:a16="http://schemas.microsoft.com/office/drawing/2014/main" id="{3D1BD777-C90D-1282-62C8-4E9C0CF7FCAD}"/>
                  </a:ext>
                </a:extLst>
              </p:cNvPr>
              <p:cNvSpPr txBox="1">
                <a:spLocks noRot="1" noChangeAspect="1" noMove="1" noResize="1" noEditPoints="1" noAdjustHandles="1" noChangeArrowheads="1" noChangeShapeType="1" noTextEdit="1"/>
              </p:cNvSpPr>
              <p:nvPr/>
            </p:nvSpPr>
            <p:spPr>
              <a:xfrm>
                <a:off x="2619259" y="3746573"/>
                <a:ext cx="7042533" cy="2028632"/>
              </a:xfrm>
              <a:prstGeom prst="rect">
                <a:avLst/>
              </a:prstGeom>
              <a:blipFill>
                <a:blip r:embed="rId3"/>
                <a:stretch>
                  <a:fillRect/>
                </a:stretch>
              </a:blipFill>
            </p:spPr>
            <p:txBody>
              <a:bodyPr/>
              <a:lstStyle/>
              <a:p>
                <a:r>
                  <a:rPr lang="en-US">
                    <a:noFill/>
                  </a:rPr>
                  <a:t> </a:t>
                </a:r>
              </a:p>
            </p:txBody>
          </p:sp>
        </mc:Fallback>
      </mc:AlternateContent>
      <p:pic>
        <p:nvPicPr>
          <p:cNvPr id="11" name="Picture 3">
            <a:extLst>
              <a:ext uri="{FF2B5EF4-FFF2-40B4-BE49-F238E27FC236}">
                <a16:creationId xmlns:a16="http://schemas.microsoft.com/office/drawing/2014/main" id="{66689034-3DE4-9A40-817A-0810B4136C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02" t="3082" r="1460" b="3235"/>
          <a:stretch>
            <a:fillRect/>
          </a:stretch>
        </p:blipFill>
        <p:spPr bwMode="auto">
          <a:xfrm>
            <a:off x="7435553" y="20190"/>
            <a:ext cx="5789191" cy="3175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044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D48BFD-E3E1-4734-4709-5E89764A6319}"/>
                  </a:ext>
                </a:extLst>
              </p:cNvPr>
              <p:cNvSpPr>
                <a:spLocks noGrp="1"/>
              </p:cNvSpPr>
              <p:nvPr>
                <p:ph idx="1"/>
              </p:nvPr>
            </p:nvSpPr>
            <p:spPr>
              <a:xfrm>
                <a:off x="661012" y="165253"/>
                <a:ext cx="10692788" cy="6011710"/>
              </a:xfrm>
            </p:spPr>
            <p:txBody>
              <a:bodyPr>
                <a:normAutofit/>
              </a:bodyPr>
              <a:lstStyle/>
              <a:p>
                <a:pPr marL="0" marR="0" indent="0" algn="just">
                  <a:lnSpc>
                    <a:spcPct val="130000"/>
                  </a:lnSpc>
                  <a:spcBef>
                    <a:spcPts val="0"/>
                  </a:spcBef>
                  <a:spcAft>
                    <a:spcPts val="0"/>
                  </a:spcAft>
                  <a:buNone/>
                </a:pPr>
                <a:r>
                  <a:rPr lang="en-US" b="1" dirty="0">
                    <a:effectLst/>
                    <a:latin typeface="Times" panose="02020603050405020304" pitchFamily="18" charset="0"/>
                    <a:ea typeface="Calibri" panose="020F0502020204030204" pitchFamily="34" charset="0"/>
                    <a:cs typeface="Times" panose="02020603050405020304" pitchFamily="18" charset="0"/>
                  </a:rPr>
                  <a:t>). </a:t>
                </a:r>
                <a:r>
                  <a:rPr lang="en-US" dirty="0">
                    <a:effectLst/>
                    <a:latin typeface="Times" panose="02020603050405020304" pitchFamily="18" charset="0"/>
                    <a:ea typeface="Calibri" panose="020F0502020204030204" pitchFamily="34" charset="0"/>
                    <a:cs typeface="Times" panose="02020603050405020304" pitchFamily="18" charset="0"/>
                  </a:rPr>
                  <a:t>Khi </a:t>
                </a:r>
                <a:r>
                  <a:rPr lang="en-US" dirty="0" err="1">
                    <a:effectLst/>
                    <a:latin typeface="Times" panose="02020603050405020304" pitchFamily="18" charset="0"/>
                    <a:ea typeface="Calibri" panose="020F0502020204030204" pitchFamily="34" charset="0"/>
                    <a:cs typeface="Times" panose="02020603050405020304" pitchFamily="18" charset="0"/>
                  </a:rPr>
                  <a:t>bóng</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rổ</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rơi</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vào</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rổ</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đạt</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thì</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bóng</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có</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tọa</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độ</a:t>
                </a:r>
                <a:r>
                  <a:rPr lang="en-US" dirty="0">
                    <a:effectLst/>
                    <a:latin typeface="Times" panose="02020603050405020304" pitchFamily="18" charset="0"/>
                    <a:ea typeface="Calibri" panose="020F0502020204030204" pitchFamily="34" charset="0"/>
                    <a:cs typeface="Times" panose="02020603050405020304" pitchFamily="18" charset="0"/>
                  </a:rPr>
                  <a:t>: x=11m </a:t>
                </a:r>
                <a:r>
                  <a:rPr lang="en-US" dirty="0" err="1">
                    <a:effectLst/>
                    <a:latin typeface="Times" panose="02020603050405020304" pitchFamily="18" charset="0"/>
                    <a:ea typeface="Calibri" panose="020F0502020204030204" pitchFamily="34" charset="0"/>
                    <a:cs typeface="Times" panose="02020603050405020304" pitchFamily="18" charset="0"/>
                  </a:rPr>
                  <a:t>và</a:t>
                </a:r>
                <a:r>
                  <a:rPr lang="en-US" dirty="0">
                    <a:effectLst/>
                    <a:latin typeface="Times" panose="02020603050405020304" pitchFamily="18" charset="0"/>
                    <a:ea typeface="Calibri" panose="020F0502020204030204" pitchFamily="34" charset="0"/>
                    <a:cs typeface="Times" panose="02020603050405020304" pitchFamily="18" charset="0"/>
                  </a:rPr>
                  <a:t> y=3.05m</a:t>
                </a:r>
              </a:p>
              <a:p>
                <a:pPr marL="0" marR="0" indent="0" algn="just">
                  <a:lnSpc>
                    <a:spcPct val="130000"/>
                  </a:lnSpc>
                  <a:spcBef>
                    <a:spcPts val="0"/>
                  </a:spcBef>
                  <a:spcAft>
                    <a:spcPts val="0"/>
                  </a:spcAft>
                  <a:buNone/>
                </a:pPr>
                <a:r>
                  <a:rPr lang="en-US" dirty="0" err="1">
                    <a:effectLst/>
                    <a:latin typeface="Times" panose="02020603050405020304" pitchFamily="18" charset="0"/>
                    <a:ea typeface="Calibri" panose="020F0502020204030204" pitchFamily="34" charset="0"/>
                    <a:cs typeface="Times" panose="02020603050405020304" pitchFamily="18" charset="0"/>
                  </a:rPr>
                  <a:t>Thế</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giá</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trị</a:t>
                </a:r>
                <a:r>
                  <a:rPr lang="en-US" dirty="0">
                    <a:effectLst/>
                    <a:latin typeface="Times" panose="02020603050405020304" pitchFamily="18" charset="0"/>
                    <a:ea typeface="Calibri" panose="020F0502020204030204" pitchFamily="34" charset="0"/>
                    <a:cs typeface="Times" panose="02020603050405020304" pitchFamily="18" charset="0"/>
                  </a:rPr>
                  <a:t> x=11m </a:t>
                </a:r>
                <a:r>
                  <a:rPr lang="en-US" dirty="0" err="1">
                    <a:effectLst/>
                    <a:latin typeface="Times" panose="02020603050405020304" pitchFamily="18" charset="0"/>
                    <a:ea typeface="Calibri" panose="020F0502020204030204" pitchFamily="34" charset="0"/>
                    <a:cs typeface="Times" panose="02020603050405020304" pitchFamily="18" charset="0"/>
                  </a:rPr>
                  <a:t>vào</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phương</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trình</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quỹ</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đạo</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của</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bóng</a:t>
                </a:r>
                <a:r>
                  <a:rPr lang="en-US" dirty="0">
                    <a:effectLst/>
                    <a:latin typeface="Times" panose="02020603050405020304" pitchFamily="18" charset="0"/>
                    <a:ea typeface="Calibri" panose="020F0502020204030204" pitchFamily="34" charset="0"/>
                    <a:cs typeface="Times" panose="02020603050405020304" pitchFamily="18" charset="0"/>
                  </a:rPr>
                  <a:t>       </a:t>
                </a:r>
              </a:p>
              <a:p>
                <a:pPr marL="0" marR="0" indent="0" algn="just">
                  <a:lnSpc>
                    <a:spcPct val="130000"/>
                  </a:lnSpc>
                  <a:spcBef>
                    <a:spcPts val="0"/>
                  </a:spcBef>
                  <a:spcAft>
                    <a:spcPts val="0"/>
                  </a:spcAft>
                  <a:buNone/>
                </a:pPr>
                <a:r>
                  <a:rPr lang="en-US" dirty="0">
                    <a:effectLst/>
                    <a:latin typeface="Times" panose="02020603050405020304" pitchFamily="18" charset="0"/>
                    <a:ea typeface="Calibri" panose="020F0502020204030204" pitchFamily="34" charset="0"/>
                    <a:cs typeface="Times" panose="02020603050405020304" pitchFamily="18" charset="0"/>
                  </a:rPr>
                  <a:t>	</a:t>
                </a:r>
                <a14:m>
                  <m:oMath xmlns:m="http://schemas.openxmlformats.org/officeDocument/2006/math">
                    <m:sSub>
                      <m:sSubPr>
                        <m:ctrlPr>
                          <a:rPr lang="en-US"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𝑦</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1</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75</m:t>
                        </m:r>
                      </m:e>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a:effectLst/>
                                <a:latin typeface="Cambria Math" panose="02040503050406030204" pitchFamily="18" charset="0"/>
                                <a:ea typeface="Calibri" panose="020F0502020204030204" pitchFamily="34" charset="0"/>
                                <a:cs typeface="Times New Roman" panose="02020603050405020304" pitchFamily="18" charset="0"/>
                              </a:rPr>
                              <m:t>9</m:t>
                            </m:r>
                            <m:r>
                              <a:rPr lang="en-US">
                                <a:effectLst/>
                                <a:latin typeface="Cambria Math" panose="02040503050406030204" pitchFamily="18" charset="0"/>
                                <a:ea typeface="Calibri" panose="020F0502020204030204" pitchFamily="34" charset="0"/>
                                <a:cs typeface="Times New Roman" panose="02020603050405020304" pitchFamily="18" charset="0"/>
                              </a:rPr>
                              <m:t>,</m:t>
                            </m:r>
                            <m:r>
                              <a:rPr lang="en-US">
                                <a:effectLst/>
                                <a:latin typeface="Cambria Math" panose="02040503050406030204" pitchFamily="18" charset="0"/>
                                <a:ea typeface="Calibri" panose="020F0502020204030204" pitchFamily="34" charset="0"/>
                                <a:cs typeface="Times New Roman" panose="02020603050405020304" pitchFamily="18" charset="0"/>
                              </a:rPr>
                              <m:t>8</m:t>
                            </m:r>
                          </m:num>
                          <m:den>
                            <m:r>
                              <a:rPr lang="en-US">
                                <a:effectLst/>
                                <a:latin typeface="Cambria Math" panose="02040503050406030204" pitchFamily="18" charset="0"/>
                                <a:ea typeface="Calibri" panose="020F0502020204030204" pitchFamily="34" charset="0"/>
                                <a:cs typeface="Times New Roman" panose="02020603050405020304" pitchFamily="18" charset="0"/>
                              </a:rPr>
                              <m:t>2</m:t>
                            </m:r>
                            <m:r>
                              <a:rPr lang="en-US">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i="1">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US">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a:effectLst/>
                                    <a:latin typeface="Cambria Math" panose="02040503050406030204" pitchFamily="18" charset="0"/>
                                    <a:ea typeface="Calibri" panose="020F0502020204030204" pitchFamily="34" charset="0"/>
                                    <a:cs typeface="Times New Roman" panose="02020603050405020304" pitchFamily="18" charset="0"/>
                                  </a:rPr>
                                  <m:t>cos</m:t>
                                </m:r>
                              </m:e>
                              <m:sup>
                                <m:r>
                                  <a:rPr lang="en-US">
                                    <a:effectLst/>
                                    <a:latin typeface="Cambria Math" panose="02040503050406030204" pitchFamily="18" charset="0"/>
                                    <a:ea typeface="Calibri" panose="020F0502020204030204" pitchFamily="34" charset="0"/>
                                    <a:cs typeface="Times New Roman" panose="02020603050405020304" pitchFamily="18" charset="0"/>
                                  </a:rPr>
                                  <m:t>2</m:t>
                                </m:r>
                              </m:sup>
                            </m:sSup>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a:effectLst/>
                                    <a:latin typeface="Cambria Math" panose="02040503050406030204" pitchFamily="18" charset="0"/>
                                    <a:ea typeface="Calibri" panose="020F0502020204030204" pitchFamily="34" charset="0"/>
                                    <a:cs typeface="Times New Roman" panose="02020603050405020304" pitchFamily="18" charset="0"/>
                                  </a:rPr>
                                  <m:t>45</m:t>
                                </m:r>
                              </m:e>
                              <m:sup>
                                <m:r>
                                  <m:rPr>
                                    <m:sty m:val="p"/>
                                  </m:rPr>
                                  <a:rPr lang="en-US">
                                    <a:effectLst/>
                                    <a:latin typeface="Cambria Math" panose="02040503050406030204" pitchFamily="18" charset="0"/>
                                    <a:ea typeface="Calibri" panose="020F0502020204030204" pitchFamily="34" charset="0"/>
                                    <a:cs typeface="Times New Roman" panose="02020603050405020304" pitchFamily="18" charset="0"/>
                                  </a:rPr>
                                  <m:t>o</m:t>
                                </m:r>
                              </m:sup>
                            </m:sSup>
                          </m:den>
                        </m:f>
                      </m:e>
                    </m:d>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a:effectLst/>
                            <a:latin typeface="Cambria Math" panose="02040503050406030204" pitchFamily="18" charset="0"/>
                            <a:ea typeface="Calibri" panose="020F0502020204030204" pitchFamily="34" charset="0"/>
                            <a:cs typeface="Times New Roman" panose="02020603050405020304" pitchFamily="18" charset="0"/>
                          </a:rPr>
                          <m:t>11</m:t>
                        </m:r>
                      </m:e>
                      <m:sup>
                        <m:r>
                          <a:rPr lang="en-US">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a:effectLst/>
                            <a:latin typeface="Cambria Math" panose="02040503050406030204" pitchFamily="18" charset="0"/>
                            <a:ea typeface="Calibri" panose="020F0502020204030204" pitchFamily="34" charset="0"/>
                            <a:cs typeface="Times New Roman" panose="02020603050405020304" pitchFamily="18" charset="0"/>
                          </a:rPr>
                          <m:t>tg</m:t>
                        </m:r>
                        <m:r>
                          <a:rPr lang="en-US">
                            <a:effectLst/>
                            <a:latin typeface="Cambria Math" panose="02040503050406030204" pitchFamily="18" charset="0"/>
                            <a:ea typeface="Calibri" panose="020F0502020204030204" pitchFamily="34" charset="0"/>
                            <a:cs typeface="Times New Roman" panose="02020603050405020304" pitchFamily="18" charset="0"/>
                          </a:rPr>
                          <m:t>4</m:t>
                        </m:r>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a:effectLst/>
                                <a:latin typeface="Cambria Math" panose="02040503050406030204" pitchFamily="18" charset="0"/>
                                <a:ea typeface="Calibri" panose="020F0502020204030204" pitchFamily="34" charset="0"/>
                                <a:cs typeface="Times New Roman" panose="02020603050405020304" pitchFamily="18" charset="0"/>
                              </a:rPr>
                              <m:t>5</m:t>
                            </m:r>
                          </m:e>
                          <m:sup>
                            <m:r>
                              <m:rPr>
                                <m:sty m:val="p"/>
                              </m:rPr>
                              <a:rPr lang="en-US">
                                <a:effectLst/>
                                <a:latin typeface="Cambria Math" panose="02040503050406030204" pitchFamily="18" charset="0"/>
                                <a:ea typeface="Calibri" panose="020F0502020204030204" pitchFamily="34" charset="0"/>
                                <a:cs typeface="Times New Roman" panose="02020603050405020304" pitchFamily="18" charset="0"/>
                              </a:rPr>
                              <m:t>o</m:t>
                            </m:r>
                          </m:sup>
                        </m:sSup>
                      </m:e>
                    </m:d>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11</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3</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05</m:t>
                    </m:r>
                  </m:oMath>
                </a14:m>
                <a:endParaRPr lang="en-US" dirty="0">
                  <a:effectLst/>
                  <a:latin typeface="Times" panose="02020603050405020304" pitchFamily="18" charset="0"/>
                  <a:ea typeface="Calibri" panose="020F0502020204030204" pitchFamily="34" charset="0"/>
                  <a:cs typeface="Times" panose="02020603050405020304" pitchFamily="18" charset="0"/>
                </a:endParaRPr>
              </a:p>
              <a:p>
                <a:pPr marL="0" indent="0">
                  <a:buNone/>
                </a:pPr>
                <a:r>
                  <a:rPr lang="en-US" dirty="0">
                    <a:latin typeface="Times" panose="02020603050405020304" pitchFamily="18" charset="0"/>
                    <a:cs typeface="Times" panose="02020603050405020304" pitchFamily="18" charset="0"/>
                    <a:sym typeface="Wingdings" panose="05000000000000000000" pitchFamily="2" charset="2"/>
                  </a:rPr>
                  <a:t></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Vậy</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bóng</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có</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thể</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lọt</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vào</a:t>
                </a:r>
                <a:r>
                  <a:rPr lang="en-US" dirty="0">
                    <a:effectLst/>
                    <a:latin typeface="Times" panose="02020603050405020304" pitchFamily="18" charset="0"/>
                    <a:ea typeface="Calibri" panose="020F0502020204030204" pitchFamily="34" charset="0"/>
                    <a:cs typeface="Times" panose="02020603050405020304" pitchFamily="18" charset="0"/>
                  </a:rPr>
                  <a:t> </a:t>
                </a:r>
                <a:r>
                  <a:rPr lang="en-US" dirty="0" err="1">
                    <a:effectLst/>
                    <a:latin typeface="Times" panose="02020603050405020304" pitchFamily="18" charset="0"/>
                    <a:ea typeface="Calibri" panose="020F0502020204030204" pitchFamily="34" charset="0"/>
                    <a:cs typeface="Times" panose="02020603050405020304" pitchFamily="18" charset="0"/>
                  </a:rPr>
                  <a:t>rổ</a:t>
                </a:r>
                <a:r>
                  <a:rPr lang="en-US" dirty="0">
                    <a:effectLst/>
                    <a:latin typeface="Times" panose="02020603050405020304" pitchFamily="18" charset="0"/>
                    <a:ea typeface="Calibri" panose="020F0502020204030204" pitchFamily="34" charset="0"/>
                    <a:cs typeface="Times" panose="02020603050405020304" pitchFamily="18" charset="0"/>
                  </a:rPr>
                  <a:t>.</a:t>
                </a:r>
                <a:endParaRPr lang="en-US" dirty="0">
                  <a:latin typeface="Times" panose="02020603050405020304" pitchFamily="18" charset="0"/>
                  <a:cs typeface="Times" panose="02020603050405020304" pitchFamily="18" charset="0"/>
                </a:endParaRPr>
              </a:p>
            </p:txBody>
          </p:sp>
        </mc:Choice>
        <mc:Fallback>
          <p:sp>
            <p:nvSpPr>
              <p:cNvPr id="3" name="Content Placeholder 2">
                <a:extLst>
                  <a:ext uri="{FF2B5EF4-FFF2-40B4-BE49-F238E27FC236}">
                    <a16:creationId xmlns:a16="http://schemas.microsoft.com/office/drawing/2014/main" id="{DFD48BFD-E3E1-4734-4709-5E89764A6319}"/>
                  </a:ext>
                </a:extLst>
              </p:cNvPr>
              <p:cNvSpPr>
                <a:spLocks noGrp="1" noRot="1" noChangeAspect="1" noMove="1" noResize="1" noEditPoints="1" noAdjustHandles="1" noChangeArrowheads="1" noChangeShapeType="1" noTextEdit="1"/>
              </p:cNvSpPr>
              <p:nvPr>
                <p:ph idx="1"/>
              </p:nvPr>
            </p:nvSpPr>
            <p:spPr>
              <a:xfrm>
                <a:off x="661012" y="165253"/>
                <a:ext cx="10692788" cy="6011710"/>
              </a:xfrm>
              <a:blipFill>
                <a:blip r:embed="rId2"/>
                <a:stretch>
                  <a:fillRect l="-114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A519C38-974C-0D26-9BB7-CC2178D78764}"/>
              </a:ext>
            </a:extLst>
          </p:cNvPr>
          <p:cNvSpPr txBox="1"/>
          <p:nvPr/>
        </p:nvSpPr>
        <p:spPr>
          <a:xfrm>
            <a:off x="661012" y="3429000"/>
            <a:ext cx="10909454" cy="1165063"/>
          </a:xfrm>
          <a:prstGeom prst="rect">
            <a:avLst/>
          </a:prstGeom>
          <a:noFill/>
        </p:spPr>
        <p:txBody>
          <a:bodyPr wrap="square">
            <a:spAutoFit/>
          </a:bodyPr>
          <a:lstStyle/>
          <a:p>
            <a:pPr marL="0" marR="0" indent="0" algn="just">
              <a:lnSpc>
                <a:spcPct val="130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vận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ngang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gấp</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đôi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thẳng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đứng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30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v</a:t>
            </a:r>
            <a:r>
              <a:rPr lang="en-US" sz="28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(sinα)-</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v</a:t>
            </a:r>
            <a:r>
              <a:rPr lang="en-US" sz="28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(cosα)/2=3.91=&gt; t=0.4 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4234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1800" y="381001"/>
                <a:ext cx="11137900" cy="5745163"/>
              </a:xfrm>
            </p:spPr>
            <p:txBody>
              <a:bodyPr>
                <a:normAutofit/>
              </a:bodyPr>
              <a:lstStyle/>
              <a:p>
                <a:pPr marL="0" indent="0">
                  <a:buNone/>
                </a:pPr>
                <a:r>
                  <a:rPr lang="en-US" b="1" dirty="0" err="1">
                    <a:solidFill>
                      <a:srgbClr val="FF0000"/>
                    </a:solidFill>
                    <a:latin typeface="Times" pitchFamily="18" charset="0"/>
                    <a:cs typeface="Times" pitchFamily="18" charset="0"/>
                  </a:rPr>
                  <a:t>Bài</a:t>
                </a:r>
                <a:r>
                  <a:rPr lang="en-US" b="1" dirty="0">
                    <a:solidFill>
                      <a:srgbClr val="FF0000"/>
                    </a:solidFill>
                    <a:latin typeface="Times" pitchFamily="18" charset="0"/>
                    <a:cs typeface="Times" pitchFamily="18" charset="0"/>
                  </a:rPr>
                  <a:t> 9: </a:t>
                </a:r>
                <a:r>
                  <a:rPr lang="en-US" dirty="0" err="1">
                    <a:latin typeface="Times" pitchFamily="18" charset="0"/>
                    <a:cs typeface="Times" pitchFamily="18" charset="0"/>
                  </a:rPr>
                  <a:t>Một</a:t>
                </a:r>
                <a:r>
                  <a:rPr lang="en-US" dirty="0">
                    <a:latin typeface="Times" pitchFamily="18" charset="0"/>
                    <a:cs typeface="Times" pitchFamily="18" charset="0"/>
                  </a:rPr>
                  <a:t> </a:t>
                </a:r>
                <a:r>
                  <a:rPr lang="en-US" dirty="0" err="1">
                    <a:latin typeface="Times" pitchFamily="18" charset="0"/>
                    <a:cs typeface="Times" pitchFamily="18" charset="0"/>
                  </a:rPr>
                  <a:t>lính</a:t>
                </a:r>
                <a:r>
                  <a:rPr lang="en-US" dirty="0">
                    <a:latin typeface="Times" pitchFamily="18" charset="0"/>
                    <a:cs typeface="Times" pitchFamily="18" charset="0"/>
                  </a:rPr>
                  <a:t> </a:t>
                </a:r>
                <a:r>
                  <a:rPr lang="en-US" dirty="0" err="1">
                    <a:latin typeface="Times" pitchFamily="18" charset="0"/>
                    <a:cs typeface="Times" pitchFamily="18" charset="0"/>
                  </a:rPr>
                  <a:t>cứu</a:t>
                </a:r>
                <a:r>
                  <a:rPr lang="en-US" dirty="0">
                    <a:latin typeface="Times" pitchFamily="18" charset="0"/>
                    <a:cs typeface="Times" pitchFamily="18" charset="0"/>
                  </a:rPr>
                  <a:t> </a:t>
                </a:r>
                <a:r>
                  <a:rPr lang="en-US" dirty="0" err="1">
                    <a:latin typeface="Times" pitchFamily="18" charset="0"/>
                    <a:cs typeface="Times" pitchFamily="18" charset="0"/>
                  </a:rPr>
                  <a:t>hỏa</a:t>
                </a:r>
                <a:r>
                  <a:rPr lang="en-US" dirty="0">
                    <a:latin typeface="Times" pitchFamily="18" charset="0"/>
                    <a:cs typeface="Times" pitchFamily="18" charset="0"/>
                  </a:rPr>
                  <a:t> </a:t>
                </a:r>
                <a:r>
                  <a:rPr lang="en-US" dirty="0" err="1">
                    <a:latin typeface="Times" pitchFamily="18" charset="0"/>
                    <a:cs typeface="Times" pitchFamily="18" charset="0"/>
                  </a:rPr>
                  <a:t>đứng</a:t>
                </a:r>
                <a:r>
                  <a:rPr lang="en-US" dirty="0">
                    <a:latin typeface="Times" pitchFamily="18" charset="0"/>
                    <a:cs typeface="Times" pitchFamily="18" charset="0"/>
                  </a:rPr>
                  <a:t> </a:t>
                </a:r>
                <a:r>
                  <a:rPr lang="en-US" dirty="0" err="1">
                    <a:latin typeface="Times" pitchFamily="18" charset="0"/>
                    <a:cs typeface="Times" pitchFamily="18" charset="0"/>
                  </a:rPr>
                  <a:t>cách</a:t>
                </a:r>
                <a:r>
                  <a:rPr lang="en-US" dirty="0">
                    <a:latin typeface="Times" pitchFamily="18" charset="0"/>
                    <a:cs typeface="Times" pitchFamily="18" charset="0"/>
                  </a:rPr>
                  <a:t> </a:t>
                </a:r>
                <a:r>
                  <a:rPr lang="en-US" dirty="0" err="1">
                    <a:latin typeface="Times" pitchFamily="18" charset="0"/>
                    <a:cs typeface="Times" pitchFamily="18" charset="0"/>
                  </a:rPr>
                  <a:t>tòa</a:t>
                </a:r>
                <a:r>
                  <a:rPr lang="en-US" dirty="0">
                    <a:latin typeface="Times" pitchFamily="18" charset="0"/>
                    <a:cs typeface="Times" pitchFamily="18" charset="0"/>
                  </a:rPr>
                  <a:t> </a:t>
                </a:r>
                <a:r>
                  <a:rPr lang="en-US" dirty="0" err="1">
                    <a:latin typeface="Times" pitchFamily="18" charset="0"/>
                    <a:cs typeface="Times" pitchFamily="18" charset="0"/>
                  </a:rPr>
                  <a:t>nhà</a:t>
                </a:r>
                <a:r>
                  <a:rPr lang="en-US" dirty="0">
                    <a:latin typeface="Times" pitchFamily="18" charset="0"/>
                    <a:cs typeface="Times" pitchFamily="18" charset="0"/>
                  </a:rPr>
                  <a:t> </a:t>
                </a:r>
                <a:r>
                  <a:rPr lang="en-US" dirty="0" err="1">
                    <a:latin typeface="Times" pitchFamily="18" charset="0"/>
                    <a:cs typeface="Times" pitchFamily="18" charset="0"/>
                  </a:rPr>
                  <a:t>đang</a:t>
                </a:r>
                <a:r>
                  <a:rPr lang="en-US" dirty="0">
                    <a:latin typeface="Times" pitchFamily="18" charset="0"/>
                    <a:cs typeface="Times" pitchFamily="18" charset="0"/>
                  </a:rPr>
                  <a:t> </a:t>
                </a:r>
                <a:r>
                  <a:rPr lang="en-US" dirty="0" err="1">
                    <a:latin typeface="Times" pitchFamily="18" charset="0"/>
                    <a:cs typeface="Times" pitchFamily="18" charset="0"/>
                  </a:rPr>
                  <a:t>cháy</a:t>
                </a:r>
                <a:r>
                  <a:rPr lang="en-US" dirty="0">
                    <a:latin typeface="Times" pitchFamily="18" charset="0"/>
                    <a:cs typeface="Times" pitchFamily="18" charset="0"/>
                  </a:rPr>
                  <a:t> 1 </a:t>
                </a:r>
                <a:r>
                  <a:rPr lang="en-US" dirty="0" err="1">
                    <a:latin typeface="Times" pitchFamily="18" charset="0"/>
                    <a:cs typeface="Times" pitchFamily="18" charset="0"/>
                  </a:rPr>
                  <a:t>khoảng</a:t>
                </a:r>
                <a:r>
                  <a:rPr lang="en-US" dirty="0">
                    <a:latin typeface="Times" pitchFamily="18" charset="0"/>
                    <a:cs typeface="Times" pitchFamily="18" charset="0"/>
                  </a:rPr>
                  <a:t> L =30m, </a:t>
                </a:r>
                <a:r>
                  <a:rPr lang="en-US" dirty="0" err="1">
                    <a:latin typeface="Times" pitchFamily="18" charset="0"/>
                    <a:cs typeface="Times" pitchFamily="18" charset="0"/>
                  </a:rPr>
                  <a:t>hướng</a:t>
                </a:r>
                <a:r>
                  <a:rPr lang="en-US" dirty="0">
                    <a:latin typeface="Times" pitchFamily="18" charset="0"/>
                    <a:cs typeface="Times" pitchFamily="18" charset="0"/>
                  </a:rPr>
                  <a:t> </a:t>
                </a:r>
                <a:r>
                  <a:rPr lang="en-US" dirty="0" err="1">
                    <a:latin typeface="Times" pitchFamily="18" charset="0"/>
                    <a:cs typeface="Times" pitchFamily="18" charset="0"/>
                  </a:rPr>
                  <a:t>vòi</a:t>
                </a:r>
                <a:r>
                  <a:rPr lang="en-US" dirty="0">
                    <a:latin typeface="Times" pitchFamily="18" charset="0"/>
                    <a:cs typeface="Times" pitchFamily="18" charset="0"/>
                  </a:rPr>
                  <a:t> </a:t>
                </a:r>
                <a:r>
                  <a:rPr lang="en-US" dirty="0" err="1">
                    <a:latin typeface="Times" pitchFamily="18" charset="0"/>
                    <a:cs typeface="Times" pitchFamily="18" charset="0"/>
                  </a:rPr>
                  <a:t>phun</a:t>
                </a:r>
                <a:r>
                  <a:rPr lang="en-US" dirty="0">
                    <a:latin typeface="Times" pitchFamily="18" charset="0"/>
                    <a:cs typeface="Times" pitchFamily="18" charset="0"/>
                  </a:rPr>
                  <a:t> </a:t>
                </a:r>
                <a:r>
                  <a:rPr lang="en-US" dirty="0" err="1">
                    <a:latin typeface="Times" pitchFamily="18" charset="0"/>
                    <a:cs typeface="Times" pitchFamily="18" charset="0"/>
                  </a:rPr>
                  <a:t>nước</a:t>
                </a:r>
                <a:r>
                  <a:rPr lang="en-US" dirty="0">
                    <a:latin typeface="Times" pitchFamily="18" charset="0"/>
                    <a:cs typeface="Times" pitchFamily="18" charset="0"/>
                  </a:rPr>
                  <a:t> </a:t>
                </a:r>
                <a:r>
                  <a:rPr lang="en-US" dirty="0" err="1">
                    <a:latin typeface="Times" pitchFamily="18" charset="0"/>
                    <a:cs typeface="Times" pitchFamily="18" charset="0"/>
                  </a:rPr>
                  <a:t>vào</a:t>
                </a:r>
                <a:r>
                  <a:rPr lang="en-US" dirty="0">
                    <a:latin typeface="Times" pitchFamily="18" charset="0"/>
                    <a:cs typeface="Times" pitchFamily="18" charset="0"/>
                  </a:rPr>
                  <a:t> </a:t>
                </a:r>
                <a:r>
                  <a:rPr lang="en-US" dirty="0" err="1">
                    <a:latin typeface="Times" pitchFamily="18" charset="0"/>
                    <a:cs typeface="Times" pitchFamily="18" charset="0"/>
                  </a:rPr>
                  <a:t>tòa</a:t>
                </a:r>
                <a:r>
                  <a:rPr lang="en-US" dirty="0">
                    <a:latin typeface="Times" pitchFamily="18" charset="0"/>
                    <a:cs typeface="Times" pitchFamily="18" charset="0"/>
                  </a:rPr>
                  <a:t> </a:t>
                </a:r>
                <a:r>
                  <a:rPr lang="en-US" dirty="0" err="1">
                    <a:latin typeface="Times" pitchFamily="18" charset="0"/>
                    <a:cs typeface="Times" pitchFamily="18" charset="0"/>
                  </a:rPr>
                  <a:t>nhà</a:t>
                </a:r>
                <a:r>
                  <a:rPr lang="en-US" dirty="0">
                    <a:latin typeface="Times" pitchFamily="18" charset="0"/>
                    <a:cs typeface="Times" pitchFamily="18" charset="0"/>
                  </a:rPr>
                  <a:t> </a:t>
                </a:r>
                <a:r>
                  <a:rPr lang="en-US" dirty="0" err="1">
                    <a:latin typeface="Times" pitchFamily="18" charset="0"/>
                    <a:cs typeface="Times" pitchFamily="18" charset="0"/>
                  </a:rPr>
                  <a:t>với</a:t>
                </a:r>
                <a:r>
                  <a:rPr lang="en-US" dirty="0">
                    <a:latin typeface="Times" pitchFamily="18" charset="0"/>
                    <a:cs typeface="Times" pitchFamily="18" charset="0"/>
                  </a:rPr>
                  <a:t> </a:t>
                </a:r>
                <a:r>
                  <a:rPr lang="en-US" dirty="0" err="1">
                    <a:latin typeface="Times" pitchFamily="18" charset="0"/>
                    <a:cs typeface="Times" pitchFamily="18" charset="0"/>
                  </a:rPr>
                  <a:t>góc</a:t>
                </a:r>
                <a:r>
                  <a:rPr lang="en-US" dirty="0">
                    <a:latin typeface="Times" pitchFamily="18" charset="0"/>
                    <a:cs typeface="Times" pitchFamily="18" charset="0"/>
                  </a:rPr>
                  <a:t> </a:t>
                </a:r>
                <a:r>
                  <a:rPr lang="el-GR" dirty="0">
                    <a:latin typeface="Times" pitchFamily="18" charset="0"/>
                    <a:cs typeface="Times" pitchFamily="18" charset="0"/>
                  </a:rPr>
                  <a:t>α</a:t>
                </a:r>
                <a:r>
                  <a:rPr lang="en-US" dirty="0">
                    <a:latin typeface="Times" pitchFamily="18" charset="0"/>
                    <a:cs typeface="Times" pitchFamily="18" charset="0"/>
                  </a:rPr>
                  <a:t>=45</a:t>
                </a:r>
                <a:r>
                  <a:rPr lang="en-US" baseline="30000" dirty="0">
                    <a:latin typeface="Times" pitchFamily="18" charset="0"/>
                    <a:cs typeface="Times" pitchFamily="18" charset="0"/>
                  </a:rPr>
                  <a:t>0</a:t>
                </a:r>
                <a:r>
                  <a:rPr lang="en-US" dirty="0">
                    <a:latin typeface="Times" pitchFamily="18" charset="0"/>
                    <a:cs typeface="Times" pitchFamily="18" charset="0"/>
                  </a:rPr>
                  <a:t> so </a:t>
                </a:r>
                <a:r>
                  <a:rPr lang="en-US" dirty="0" err="1">
                    <a:latin typeface="Times" pitchFamily="18" charset="0"/>
                    <a:cs typeface="Times" pitchFamily="18" charset="0"/>
                  </a:rPr>
                  <a:t>với</a:t>
                </a:r>
                <a:r>
                  <a:rPr lang="en-US" dirty="0">
                    <a:latin typeface="Times" pitchFamily="18" charset="0"/>
                    <a:cs typeface="Times" pitchFamily="18" charset="0"/>
                  </a:rPr>
                  <a:t> </a:t>
                </a:r>
                <a:r>
                  <a:rPr lang="en-US" dirty="0" err="1">
                    <a:latin typeface="Times" pitchFamily="18" charset="0"/>
                    <a:cs typeface="Times" pitchFamily="18" charset="0"/>
                  </a:rPr>
                  <a:t>mặt</a:t>
                </a:r>
                <a:r>
                  <a:rPr lang="en-US" dirty="0">
                    <a:latin typeface="Times" pitchFamily="18" charset="0"/>
                    <a:cs typeface="Times" pitchFamily="18" charset="0"/>
                  </a:rPr>
                  <a:t> </a:t>
                </a:r>
                <a:r>
                  <a:rPr lang="en-US" dirty="0" err="1">
                    <a:latin typeface="Times" pitchFamily="18" charset="0"/>
                    <a:cs typeface="Times" pitchFamily="18" charset="0"/>
                  </a:rPr>
                  <a:t>đất</a:t>
                </a:r>
                <a:r>
                  <a:rPr lang="en-US" dirty="0">
                    <a:latin typeface="Times" pitchFamily="18" charset="0"/>
                    <a:cs typeface="Times" pitchFamily="18" charset="0"/>
                  </a:rPr>
                  <a:t>. </a:t>
                </a:r>
                <a:r>
                  <a:rPr lang="en-US" dirty="0" err="1">
                    <a:latin typeface="Times" pitchFamily="18" charset="0"/>
                    <a:cs typeface="Times" pitchFamily="18" charset="0"/>
                  </a:rPr>
                  <a:t>Lính</a:t>
                </a:r>
                <a:r>
                  <a:rPr lang="en-US" dirty="0">
                    <a:latin typeface="Times" pitchFamily="18" charset="0"/>
                    <a:cs typeface="Times" pitchFamily="18" charset="0"/>
                  </a:rPr>
                  <a:t> </a:t>
                </a:r>
                <a:r>
                  <a:rPr lang="en-US" dirty="0" err="1">
                    <a:latin typeface="Times" pitchFamily="18" charset="0"/>
                    <a:cs typeface="Times" pitchFamily="18" charset="0"/>
                  </a:rPr>
                  <a:t>cứu</a:t>
                </a:r>
                <a:r>
                  <a:rPr lang="en-US" dirty="0">
                    <a:latin typeface="Times" pitchFamily="18" charset="0"/>
                    <a:cs typeface="Times" pitchFamily="18" charset="0"/>
                  </a:rPr>
                  <a:t> </a:t>
                </a:r>
                <a:r>
                  <a:rPr lang="en-US" dirty="0" err="1">
                    <a:latin typeface="Times" pitchFamily="18" charset="0"/>
                    <a:cs typeface="Times" pitchFamily="18" charset="0"/>
                  </a:rPr>
                  <a:t>hỏa</a:t>
                </a:r>
                <a:r>
                  <a:rPr lang="en-US" dirty="0">
                    <a:latin typeface="Times" pitchFamily="18" charset="0"/>
                    <a:cs typeface="Times" pitchFamily="18" charset="0"/>
                  </a:rPr>
                  <a:t> </a:t>
                </a:r>
                <a:r>
                  <a:rPr lang="en-US" dirty="0" err="1">
                    <a:latin typeface="Times" pitchFamily="18" charset="0"/>
                    <a:cs typeface="Times" pitchFamily="18" charset="0"/>
                  </a:rPr>
                  <a:t>mở</a:t>
                </a:r>
                <a:r>
                  <a:rPr lang="en-US" dirty="0">
                    <a:latin typeface="Times" pitchFamily="18" charset="0"/>
                    <a:cs typeface="Times" pitchFamily="18" charset="0"/>
                  </a:rPr>
                  <a:t> van </a:t>
                </a:r>
                <a:r>
                  <a:rPr lang="en-US" dirty="0" err="1">
                    <a:latin typeface="Times" pitchFamily="18" charset="0"/>
                    <a:cs typeface="Times" pitchFamily="18" charset="0"/>
                  </a:rPr>
                  <a:t>và</a:t>
                </a:r>
                <a:r>
                  <a:rPr lang="en-US" dirty="0">
                    <a:latin typeface="Times" pitchFamily="18" charset="0"/>
                    <a:cs typeface="Times" pitchFamily="18" charset="0"/>
                  </a:rPr>
                  <a:t> </a:t>
                </a:r>
                <a:r>
                  <a:rPr lang="en-US" dirty="0" err="1">
                    <a:latin typeface="Times" pitchFamily="18" charset="0"/>
                    <a:cs typeface="Times" pitchFamily="18" charset="0"/>
                  </a:rPr>
                  <a:t>nước</a:t>
                </a:r>
                <a:r>
                  <a:rPr lang="en-US" dirty="0">
                    <a:latin typeface="Times" pitchFamily="18" charset="0"/>
                    <a:cs typeface="Times" pitchFamily="18" charset="0"/>
                  </a:rPr>
                  <a:t> </a:t>
                </a:r>
                <a:r>
                  <a:rPr lang="en-US" dirty="0" err="1">
                    <a:latin typeface="Times" pitchFamily="18" charset="0"/>
                    <a:cs typeface="Times" pitchFamily="18" charset="0"/>
                  </a:rPr>
                  <a:t>phóng</a:t>
                </a:r>
                <a:r>
                  <a:rPr lang="en-US" dirty="0">
                    <a:latin typeface="Times" pitchFamily="18" charset="0"/>
                    <a:cs typeface="Times" pitchFamily="18" charset="0"/>
                  </a:rPr>
                  <a:t> </a:t>
                </a:r>
                <a:r>
                  <a:rPr lang="en-US" dirty="0" err="1">
                    <a:latin typeface="Times" pitchFamily="18" charset="0"/>
                    <a:cs typeface="Times" pitchFamily="18" charset="0"/>
                  </a:rPr>
                  <a:t>ra</a:t>
                </a:r>
                <a:r>
                  <a:rPr lang="en-US" dirty="0">
                    <a:latin typeface="Times" pitchFamily="18" charset="0"/>
                    <a:cs typeface="Times" pitchFamily="18" charset="0"/>
                  </a:rPr>
                  <a:t> </a:t>
                </a:r>
                <a:r>
                  <a:rPr lang="en-US" dirty="0" err="1">
                    <a:latin typeface="Times" pitchFamily="18" charset="0"/>
                    <a:cs typeface="Times" pitchFamily="18" charset="0"/>
                  </a:rPr>
                  <a:t>với</a:t>
                </a:r>
                <a:r>
                  <a:rPr lang="en-US" dirty="0">
                    <a:latin typeface="Times" pitchFamily="18" charset="0"/>
                    <a:cs typeface="Times" pitchFamily="18" charset="0"/>
                  </a:rPr>
                  <a:t> </a:t>
                </a:r>
                <a:r>
                  <a:rPr lang="en-US" dirty="0" err="1">
                    <a:latin typeface="Times" pitchFamily="18" charset="0"/>
                    <a:cs typeface="Times" pitchFamily="18" charset="0"/>
                  </a:rPr>
                  <a:t>tốc</a:t>
                </a:r>
                <a:r>
                  <a:rPr lang="en-US" dirty="0">
                    <a:latin typeface="Times" pitchFamily="18" charset="0"/>
                    <a:cs typeface="Times" pitchFamily="18" charset="0"/>
                  </a:rPr>
                  <a:t> </a:t>
                </a:r>
                <a:r>
                  <a:rPr lang="en-US" dirty="0" err="1">
                    <a:latin typeface="Times" pitchFamily="18" charset="0"/>
                    <a:cs typeface="Times" pitchFamily="18" charset="0"/>
                  </a:rPr>
                  <a:t>độ</a:t>
                </a:r>
                <a:r>
                  <a:rPr lang="en-US" dirty="0">
                    <a:latin typeface="Times" pitchFamily="18" charset="0"/>
                    <a:cs typeface="Times" pitchFamily="18" charset="0"/>
                  </a:rPr>
                  <a:t> ban </a:t>
                </a:r>
                <a:r>
                  <a:rPr lang="en-US" dirty="0" err="1">
                    <a:latin typeface="Times" pitchFamily="18" charset="0"/>
                    <a:cs typeface="Times" pitchFamily="18" charset="0"/>
                  </a:rPr>
                  <a:t>đầu</a:t>
                </a:r>
                <a:r>
                  <a:rPr lang="en-US" dirty="0">
                    <a:latin typeface="Times" pitchFamily="18" charset="0"/>
                    <a:cs typeface="Times" pitchFamily="18" charset="0"/>
                  </a:rPr>
                  <a:t> </a:t>
                </a:r>
                <a:r>
                  <a:rPr lang="en-US" dirty="0" err="1">
                    <a:latin typeface="Times" pitchFamily="18" charset="0"/>
                    <a:cs typeface="Times" pitchFamily="18" charset="0"/>
                  </a:rPr>
                  <a:t>là</a:t>
                </a:r>
                <a:r>
                  <a:rPr lang="en-US" dirty="0">
                    <a:latin typeface="Times" pitchFamily="18" charset="0"/>
                    <a:cs typeface="Times" pitchFamily="18" charset="0"/>
                  </a:rPr>
                  <a:t> v</a:t>
                </a:r>
                <a:r>
                  <a:rPr lang="en-US" baseline="-25000" dirty="0">
                    <a:latin typeface="Times" pitchFamily="18" charset="0"/>
                    <a:cs typeface="Times" pitchFamily="18" charset="0"/>
                  </a:rPr>
                  <a:t>0</a:t>
                </a:r>
                <a:r>
                  <a:rPr lang="en-US" dirty="0">
                    <a:latin typeface="Times" pitchFamily="18" charset="0"/>
                    <a:cs typeface="Times" pitchFamily="18" charset="0"/>
                  </a:rPr>
                  <a:t>=20</a:t>
                </a:r>
                <a14:m>
                  <m:oMath xmlns:m="http://schemas.openxmlformats.org/officeDocument/2006/math">
                    <m:r>
                      <a:rPr lang="en-US" i="1" smtClean="0">
                        <a:latin typeface="Cambria Math"/>
                        <a:ea typeface="Cambria Math"/>
                      </a:rPr>
                      <m:t>√</m:t>
                    </m:r>
                    <m:r>
                      <a:rPr lang="en-US" b="0" i="1" smtClean="0">
                        <a:latin typeface="Cambria Math"/>
                        <a:ea typeface="Cambria Math"/>
                      </a:rPr>
                      <m:t>2</m:t>
                    </m:r>
                  </m:oMath>
                </a14:m>
                <a:r>
                  <a:rPr lang="en-US" dirty="0">
                    <a:latin typeface="Times" pitchFamily="18" charset="0"/>
                    <a:cs typeface="Times" pitchFamily="18" charset="0"/>
                  </a:rPr>
                  <a:t> (m/s) </a:t>
                </a:r>
                <a:r>
                  <a:rPr lang="en-US" dirty="0" err="1">
                    <a:latin typeface="Times" pitchFamily="18" charset="0"/>
                    <a:cs typeface="Times" pitchFamily="18" charset="0"/>
                  </a:rPr>
                  <a:t>cho</a:t>
                </a:r>
                <a:r>
                  <a:rPr lang="en-US" dirty="0">
                    <a:latin typeface="Times" pitchFamily="18" charset="0"/>
                    <a:cs typeface="Times" pitchFamily="18" charset="0"/>
                  </a:rPr>
                  <a:t> </a:t>
                </a:r>
                <a:r>
                  <a:rPr lang="en-US" dirty="0" err="1">
                    <a:latin typeface="Times" pitchFamily="18" charset="0"/>
                    <a:cs typeface="Times" pitchFamily="18" charset="0"/>
                  </a:rPr>
                  <a:t>gia</a:t>
                </a:r>
                <a:r>
                  <a:rPr lang="en-US" dirty="0">
                    <a:latin typeface="Times" pitchFamily="18" charset="0"/>
                    <a:cs typeface="Times" pitchFamily="18" charset="0"/>
                  </a:rPr>
                  <a:t> </a:t>
                </a:r>
                <a:r>
                  <a:rPr lang="en-US" dirty="0" err="1">
                    <a:latin typeface="Times" pitchFamily="18" charset="0"/>
                    <a:cs typeface="Times" pitchFamily="18" charset="0"/>
                  </a:rPr>
                  <a:t>tốc</a:t>
                </a:r>
                <a:r>
                  <a:rPr lang="en-US" dirty="0">
                    <a:latin typeface="Times" pitchFamily="18" charset="0"/>
                    <a:cs typeface="Times" pitchFamily="18" charset="0"/>
                  </a:rPr>
                  <a:t> </a:t>
                </a:r>
                <a:r>
                  <a:rPr lang="en-US" dirty="0" err="1">
                    <a:latin typeface="Times" pitchFamily="18" charset="0"/>
                    <a:cs typeface="Times" pitchFamily="18" charset="0"/>
                  </a:rPr>
                  <a:t>trọng</a:t>
                </a:r>
                <a:r>
                  <a:rPr lang="en-US" dirty="0">
                    <a:latin typeface="Times" pitchFamily="18" charset="0"/>
                    <a:cs typeface="Times" pitchFamily="18" charset="0"/>
                  </a:rPr>
                  <a:t> </a:t>
                </a:r>
                <a:r>
                  <a:rPr lang="en-US" dirty="0" err="1">
                    <a:latin typeface="Times" pitchFamily="18" charset="0"/>
                    <a:cs typeface="Times" pitchFamily="18" charset="0"/>
                  </a:rPr>
                  <a:t>trường</a:t>
                </a:r>
                <a:r>
                  <a:rPr lang="en-US" dirty="0">
                    <a:latin typeface="Times" pitchFamily="18" charset="0"/>
                    <a:cs typeface="Times" pitchFamily="18" charset="0"/>
                  </a:rPr>
                  <a:t> g= 10m/s</a:t>
                </a:r>
                <a:r>
                  <a:rPr lang="en-US" baseline="30000" dirty="0">
                    <a:latin typeface="Times" pitchFamily="18" charset="0"/>
                    <a:cs typeface="Times" pitchFamily="18" charset="0"/>
                  </a:rPr>
                  <a:t>2,</a:t>
                </a:r>
                <a:r>
                  <a:rPr lang="en-US" dirty="0">
                    <a:latin typeface="Times" pitchFamily="18" charset="0"/>
                    <a:cs typeface="Times" pitchFamily="18" charset="0"/>
                  </a:rPr>
                  <a:t> </a:t>
                </a:r>
                <a:r>
                  <a:rPr lang="en-US" dirty="0" err="1">
                    <a:latin typeface="Times" pitchFamily="18" charset="0"/>
                    <a:cs typeface="Times" pitchFamily="18" charset="0"/>
                  </a:rPr>
                  <a:t>Chọn</a:t>
                </a:r>
                <a:r>
                  <a:rPr lang="en-US" dirty="0">
                    <a:latin typeface="Times" pitchFamily="18" charset="0"/>
                    <a:cs typeface="Times" pitchFamily="18" charset="0"/>
                  </a:rPr>
                  <a:t> </a:t>
                </a:r>
                <a:r>
                  <a:rPr lang="en-US" dirty="0" err="1">
                    <a:latin typeface="Times" pitchFamily="18" charset="0"/>
                    <a:cs typeface="Times" pitchFamily="18" charset="0"/>
                  </a:rPr>
                  <a:t>gốc</a:t>
                </a:r>
                <a:r>
                  <a:rPr lang="en-US" dirty="0">
                    <a:latin typeface="Times" pitchFamily="18" charset="0"/>
                    <a:cs typeface="Times" pitchFamily="18" charset="0"/>
                  </a:rPr>
                  <a:t> </a:t>
                </a:r>
                <a:r>
                  <a:rPr lang="en-US" dirty="0" err="1">
                    <a:latin typeface="Times" pitchFamily="18" charset="0"/>
                    <a:cs typeface="Times" pitchFamily="18" charset="0"/>
                  </a:rPr>
                  <a:t>tọa</a:t>
                </a:r>
                <a:r>
                  <a:rPr lang="en-US" dirty="0">
                    <a:latin typeface="Times" pitchFamily="18" charset="0"/>
                    <a:cs typeface="Times" pitchFamily="18" charset="0"/>
                  </a:rPr>
                  <a:t> </a:t>
                </a:r>
                <a:r>
                  <a:rPr lang="en-US" dirty="0" err="1">
                    <a:latin typeface="Times" pitchFamily="18" charset="0"/>
                    <a:cs typeface="Times" pitchFamily="18" charset="0"/>
                  </a:rPr>
                  <a:t>độ</a:t>
                </a:r>
                <a:r>
                  <a:rPr lang="en-US" dirty="0">
                    <a:latin typeface="Times" pitchFamily="18" charset="0"/>
                    <a:cs typeface="Times" pitchFamily="18" charset="0"/>
                  </a:rPr>
                  <a:t> </a:t>
                </a:r>
                <a:r>
                  <a:rPr lang="en-US" dirty="0" err="1">
                    <a:latin typeface="Times" pitchFamily="18" charset="0"/>
                    <a:cs typeface="Times" pitchFamily="18" charset="0"/>
                  </a:rPr>
                  <a:t>và</a:t>
                </a:r>
                <a:r>
                  <a:rPr lang="en-US" dirty="0">
                    <a:latin typeface="Times" pitchFamily="18" charset="0"/>
                    <a:cs typeface="Times" pitchFamily="18" charset="0"/>
                  </a:rPr>
                  <a:t> </a:t>
                </a:r>
                <a:r>
                  <a:rPr lang="en-US" dirty="0" err="1">
                    <a:latin typeface="Times" pitchFamily="18" charset="0"/>
                    <a:cs typeface="Times" pitchFamily="18" charset="0"/>
                  </a:rPr>
                  <a:t>gốc</a:t>
                </a:r>
                <a:r>
                  <a:rPr lang="en-US" dirty="0">
                    <a:latin typeface="Times" pitchFamily="18" charset="0"/>
                    <a:cs typeface="Times" pitchFamily="18" charset="0"/>
                  </a:rPr>
                  <a:t> </a:t>
                </a:r>
                <a:r>
                  <a:rPr lang="en-US" dirty="0" err="1">
                    <a:latin typeface="Times" pitchFamily="18" charset="0"/>
                    <a:cs typeface="Times" pitchFamily="18" charset="0"/>
                  </a:rPr>
                  <a:t>thời</a:t>
                </a:r>
                <a:r>
                  <a:rPr lang="en-US" dirty="0">
                    <a:latin typeface="Times" pitchFamily="18" charset="0"/>
                    <a:cs typeface="Times" pitchFamily="18" charset="0"/>
                  </a:rPr>
                  <a:t> </a:t>
                </a:r>
                <a:r>
                  <a:rPr lang="en-US" dirty="0" err="1">
                    <a:latin typeface="Times" pitchFamily="18" charset="0"/>
                    <a:cs typeface="Times" pitchFamily="18" charset="0"/>
                  </a:rPr>
                  <a:t>gian</a:t>
                </a:r>
                <a:r>
                  <a:rPr lang="en-US" dirty="0">
                    <a:latin typeface="Times" pitchFamily="18" charset="0"/>
                    <a:cs typeface="Times" pitchFamily="18" charset="0"/>
                  </a:rPr>
                  <a:t> </a:t>
                </a:r>
                <a:r>
                  <a:rPr lang="en-US" dirty="0" err="1">
                    <a:latin typeface="Times" pitchFamily="18" charset="0"/>
                    <a:cs typeface="Times" pitchFamily="18" charset="0"/>
                  </a:rPr>
                  <a:t>tại</a:t>
                </a:r>
                <a:r>
                  <a:rPr lang="en-US" dirty="0">
                    <a:latin typeface="Times" pitchFamily="18" charset="0"/>
                    <a:cs typeface="Times" pitchFamily="18" charset="0"/>
                  </a:rPr>
                  <a:t> </a:t>
                </a:r>
                <a:r>
                  <a:rPr lang="en-US" dirty="0" err="1">
                    <a:latin typeface="Times" pitchFamily="18" charset="0"/>
                    <a:cs typeface="Times" pitchFamily="18" charset="0"/>
                  </a:rPr>
                  <a:t>vòi</a:t>
                </a:r>
                <a:r>
                  <a:rPr lang="en-US" dirty="0">
                    <a:latin typeface="Times" pitchFamily="18" charset="0"/>
                    <a:cs typeface="Times" pitchFamily="18" charset="0"/>
                  </a:rPr>
                  <a:t> </a:t>
                </a:r>
                <a:r>
                  <a:rPr lang="en-US" dirty="0" err="1">
                    <a:latin typeface="Times" pitchFamily="18" charset="0"/>
                    <a:cs typeface="Times" pitchFamily="18" charset="0"/>
                  </a:rPr>
                  <a:t>phun</a:t>
                </a:r>
                <a:r>
                  <a:rPr lang="en-US" dirty="0">
                    <a:latin typeface="Times" pitchFamily="18" charset="0"/>
                    <a:cs typeface="Times" pitchFamily="18" charset="0"/>
                  </a:rPr>
                  <a:t> </a:t>
                </a:r>
                <a:r>
                  <a:rPr lang="en-US" dirty="0" err="1">
                    <a:latin typeface="Times" pitchFamily="18" charset="0"/>
                    <a:cs typeface="Times" pitchFamily="18" charset="0"/>
                  </a:rPr>
                  <a:t>nước</a:t>
                </a:r>
                <a:r>
                  <a:rPr lang="en-US" dirty="0">
                    <a:latin typeface="Times" pitchFamily="18" charset="0"/>
                    <a:cs typeface="Times" pitchFamily="18" charset="0"/>
                  </a:rPr>
                  <a:t> .</a:t>
                </a:r>
              </a:p>
              <a:p>
                <a:pPr marL="0" indent="0">
                  <a:buNone/>
                </a:pPr>
                <a:r>
                  <a:rPr lang="en-US" dirty="0">
                    <a:latin typeface="Times" pitchFamily="18" charset="0"/>
                    <a:cs typeface="Times" pitchFamily="18" charset="0"/>
                  </a:rPr>
                  <a:t>a/ </a:t>
                </a:r>
                <a:r>
                  <a:rPr lang="en-US" dirty="0" err="1">
                    <a:latin typeface="Times" pitchFamily="18" charset="0"/>
                    <a:cs typeface="Times" pitchFamily="18" charset="0"/>
                  </a:rPr>
                  <a:t>Tính</a:t>
                </a:r>
                <a:r>
                  <a:rPr lang="en-US" dirty="0">
                    <a:latin typeface="Times" pitchFamily="18" charset="0"/>
                    <a:cs typeface="Times" pitchFamily="18" charset="0"/>
                  </a:rPr>
                  <a:t> </a:t>
                </a:r>
                <a:r>
                  <a:rPr lang="en-US" dirty="0" err="1">
                    <a:latin typeface="Times" pitchFamily="18" charset="0"/>
                    <a:cs typeface="Times" pitchFamily="18" charset="0"/>
                  </a:rPr>
                  <a:t>chiều</a:t>
                </a:r>
                <a:r>
                  <a:rPr lang="en-US" dirty="0">
                    <a:latin typeface="Times" pitchFamily="18" charset="0"/>
                    <a:cs typeface="Times" pitchFamily="18" charset="0"/>
                  </a:rPr>
                  <a:t> </a:t>
                </a:r>
                <a:r>
                  <a:rPr lang="en-US" dirty="0" err="1">
                    <a:latin typeface="Times" pitchFamily="18" charset="0"/>
                    <a:cs typeface="Times" pitchFamily="18" charset="0"/>
                  </a:rPr>
                  <a:t>cao</a:t>
                </a:r>
                <a:r>
                  <a:rPr lang="en-US" dirty="0">
                    <a:latin typeface="Times" pitchFamily="18" charset="0"/>
                    <a:cs typeface="Times" pitchFamily="18" charset="0"/>
                  </a:rPr>
                  <a:t> </a:t>
                </a:r>
                <a:r>
                  <a:rPr lang="en-US" dirty="0" err="1">
                    <a:latin typeface="Times" pitchFamily="18" charset="0"/>
                    <a:cs typeface="Times" pitchFamily="18" charset="0"/>
                  </a:rPr>
                  <a:t>cực</a:t>
                </a:r>
                <a:r>
                  <a:rPr lang="en-US" dirty="0">
                    <a:latin typeface="Times" pitchFamily="18" charset="0"/>
                    <a:cs typeface="Times" pitchFamily="18" charset="0"/>
                  </a:rPr>
                  <a:t> </a:t>
                </a:r>
                <a:r>
                  <a:rPr lang="en-US" dirty="0" err="1">
                    <a:latin typeface="Times" pitchFamily="18" charset="0"/>
                    <a:cs typeface="Times" pitchFamily="18" charset="0"/>
                  </a:rPr>
                  <a:t>đại</a:t>
                </a:r>
                <a:r>
                  <a:rPr lang="en-US" dirty="0">
                    <a:latin typeface="Times" pitchFamily="18" charset="0"/>
                    <a:cs typeface="Times" pitchFamily="18" charset="0"/>
                  </a:rPr>
                  <a:t> </a:t>
                </a:r>
                <a:r>
                  <a:rPr lang="en-US" dirty="0" err="1">
                    <a:latin typeface="Times" pitchFamily="18" charset="0"/>
                    <a:cs typeface="Times" pitchFamily="18" charset="0"/>
                  </a:rPr>
                  <a:t>của</a:t>
                </a:r>
                <a:r>
                  <a:rPr lang="en-US" dirty="0">
                    <a:latin typeface="Times" pitchFamily="18" charset="0"/>
                    <a:cs typeface="Times" pitchFamily="18" charset="0"/>
                  </a:rPr>
                  <a:t> </a:t>
                </a:r>
                <a:r>
                  <a:rPr lang="en-US" dirty="0" err="1">
                    <a:latin typeface="Times" pitchFamily="18" charset="0"/>
                    <a:cs typeface="Times" pitchFamily="18" charset="0"/>
                  </a:rPr>
                  <a:t>dòng</a:t>
                </a:r>
                <a:r>
                  <a:rPr lang="en-US" dirty="0">
                    <a:latin typeface="Times" pitchFamily="18" charset="0"/>
                    <a:cs typeface="Times" pitchFamily="18" charset="0"/>
                  </a:rPr>
                  <a:t> </a:t>
                </a:r>
                <a:r>
                  <a:rPr lang="en-US" dirty="0" err="1">
                    <a:latin typeface="Times" pitchFamily="18" charset="0"/>
                    <a:cs typeface="Times" pitchFamily="18" charset="0"/>
                  </a:rPr>
                  <a:t>nước</a:t>
                </a:r>
                <a:r>
                  <a:rPr lang="en-US" dirty="0">
                    <a:latin typeface="Times" pitchFamily="18" charset="0"/>
                    <a:cs typeface="Times" pitchFamily="18" charset="0"/>
                  </a:rPr>
                  <a:t> </a:t>
                </a:r>
                <a:r>
                  <a:rPr lang="en-US" dirty="0" err="1">
                    <a:latin typeface="Times" pitchFamily="18" charset="0"/>
                    <a:cs typeface="Times" pitchFamily="18" charset="0"/>
                  </a:rPr>
                  <a:t>có</a:t>
                </a:r>
                <a:r>
                  <a:rPr lang="en-US" dirty="0">
                    <a:latin typeface="Times" pitchFamily="18" charset="0"/>
                    <a:cs typeface="Times" pitchFamily="18" charset="0"/>
                  </a:rPr>
                  <a:t> </a:t>
                </a:r>
                <a:r>
                  <a:rPr lang="en-US" dirty="0" err="1">
                    <a:latin typeface="Times" pitchFamily="18" charset="0"/>
                    <a:cs typeface="Times" pitchFamily="18" charset="0"/>
                  </a:rPr>
                  <a:t>thể</a:t>
                </a:r>
                <a:r>
                  <a:rPr lang="en-US" dirty="0">
                    <a:latin typeface="Times" pitchFamily="18" charset="0"/>
                    <a:cs typeface="Times" pitchFamily="18" charset="0"/>
                  </a:rPr>
                  <a:t> </a:t>
                </a:r>
                <a:r>
                  <a:rPr lang="en-US" dirty="0" err="1">
                    <a:latin typeface="Times" pitchFamily="18" charset="0"/>
                    <a:cs typeface="Times" pitchFamily="18" charset="0"/>
                  </a:rPr>
                  <a:t>đạt</a:t>
                </a:r>
                <a:r>
                  <a:rPr lang="en-US" dirty="0">
                    <a:latin typeface="Times" pitchFamily="18" charset="0"/>
                    <a:cs typeface="Times" pitchFamily="18" charset="0"/>
                  </a:rPr>
                  <a:t> </a:t>
                </a:r>
                <a:r>
                  <a:rPr lang="en-US" dirty="0" err="1">
                    <a:latin typeface="Times" pitchFamily="18" charset="0"/>
                    <a:cs typeface="Times" pitchFamily="18" charset="0"/>
                  </a:rPr>
                  <a:t>tới</a:t>
                </a:r>
                <a:endParaRPr lang="en-US" dirty="0">
                  <a:latin typeface="Times" pitchFamily="18" charset="0"/>
                  <a:cs typeface="Times" pitchFamily="18" charset="0"/>
                </a:endParaRPr>
              </a:p>
              <a:p>
                <a:pPr marL="0" indent="0">
                  <a:buNone/>
                </a:pPr>
                <a:r>
                  <a:rPr lang="en-US" dirty="0">
                    <a:latin typeface="Times" pitchFamily="18" charset="0"/>
                    <a:cs typeface="Times" pitchFamily="18" charset="0"/>
                  </a:rPr>
                  <a:t>b/ </a:t>
                </a:r>
                <a:r>
                  <a:rPr lang="en-US" dirty="0" err="1">
                    <a:latin typeface="Times" pitchFamily="18" charset="0"/>
                    <a:cs typeface="Times" pitchFamily="18" charset="0"/>
                  </a:rPr>
                  <a:t>Tính</a:t>
                </a:r>
                <a:r>
                  <a:rPr lang="en-US" dirty="0">
                    <a:latin typeface="Times" pitchFamily="18" charset="0"/>
                    <a:cs typeface="Times" pitchFamily="18" charset="0"/>
                  </a:rPr>
                  <a:t> </a:t>
                </a:r>
                <a:r>
                  <a:rPr lang="en-US" dirty="0" err="1">
                    <a:latin typeface="Times" pitchFamily="18" charset="0"/>
                    <a:cs typeface="Times" pitchFamily="18" charset="0"/>
                  </a:rPr>
                  <a:t>thời</a:t>
                </a:r>
                <a:r>
                  <a:rPr lang="en-US" dirty="0">
                    <a:latin typeface="Times" pitchFamily="18" charset="0"/>
                    <a:cs typeface="Times" pitchFamily="18" charset="0"/>
                  </a:rPr>
                  <a:t> </a:t>
                </a:r>
                <a:r>
                  <a:rPr lang="en-US" dirty="0" err="1">
                    <a:latin typeface="Times" pitchFamily="18" charset="0"/>
                    <a:cs typeface="Times" pitchFamily="18" charset="0"/>
                  </a:rPr>
                  <a:t>gian</a:t>
                </a:r>
                <a:r>
                  <a:rPr lang="en-US" dirty="0">
                    <a:latin typeface="Times" pitchFamily="18" charset="0"/>
                    <a:cs typeface="Times" pitchFamily="18" charset="0"/>
                  </a:rPr>
                  <a:t> </a:t>
                </a:r>
                <a:r>
                  <a:rPr lang="en-US" dirty="0" err="1">
                    <a:latin typeface="Times" pitchFamily="18" charset="0"/>
                    <a:cs typeface="Times" pitchFamily="18" charset="0"/>
                  </a:rPr>
                  <a:t>nước</a:t>
                </a:r>
                <a:r>
                  <a:rPr lang="en-US" dirty="0">
                    <a:latin typeface="Times" pitchFamily="18" charset="0"/>
                    <a:cs typeface="Times" pitchFamily="18" charset="0"/>
                  </a:rPr>
                  <a:t> </a:t>
                </a:r>
                <a:r>
                  <a:rPr lang="en-US" dirty="0" err="1">
                    <a:latin typeface="Times" pitchFamily="18" charset="0"/>
                    <a:cs typeface="Times" pitchFamily="18" charset="0"/>
                  </a:rPr>
                  <a:t>phóng</a:t>
                </a:r>
                <a:r>
                  <a:rPr lang="en-US" dirty="0">
                    <a:latin typeface="Times" pitchFamily="18" charset="0"/>
                    <a:cs typeface="Times" pitchFamily="18" charset="0"/>
                  </a:rPr>
                  <a:t> </a:t>
                </a:r>
                <a:r>
                  <a:rPr lang="en-US" dirty="0" err="1">
                    <a:latin typeface="Times" pitchFamily="18" charset="0"/>
                    <a:cs typeface="Times" pitchFamily="18" charset="0"/>
                  </a:rPr>
                  <a:t>ra</a:t>
                </a:r>
                <a:r>
                  <a:rPr lang="en-US" dirty="0">
                    <a:latin typeface="Times" pitchFamily="18" charset="0"/>
                    <a:cs typeface="Times" pitchFamily="18" charset="0"/>
                  </a:rPr>
                  <a:t> </a:t>
                </a:r>
                <a:r>
                  <a:rPr lang="en-US" dirty="0" err="1">
                    <a:latin typeface="Times" pitchFamily="18" charset="0"/>
                    <a:cs typeface="Times" pitchFamily="18" charset="0"/>
                  </a:rPr>
                  <a:t>khỏi</a:t>
                </a:r>
                <a:r>
                  <a:rPr lang="en-US" dirty="0">
                    <a:latin typeface="Times" pitchFamily="18" charset="0"/>
                    <a:cs typeface="Times" pitchFamily="18" charset="0"/>
                  </a:rPr>
                  <a:t> </a:t>
                </a:r>
                <a:r>
                  <a:rPr lang="en-US" dirty="0" err="1">
                    <a:latin typeface="Times" pitchFamily="18" charset="0"/>
                    <a:cs typeface="Times" pitchFamily="18" charset="0"/>
                  </a:rPr>
                  <a:t>vòi</a:t>
                </a:r>
                <a:r>
                  <a:rPr lang="en-US" dirty="0">
                    <a:latin typeface="Times" pitchFamily="18" charset="0"/>
                    <a:cs typeface="Times" pitchFamily="18" charset="0"/>
                  </a:rPr>
                  <a:t> </a:t>
                </a:r>
                <a:r>
                  <a:rPr lang="en-US" dirty="0" err="1">
                    <a:latin typeface="Times" pitchFamily="18" charset="0"/>
                    <a:cs typeface="Times" pitchFamily="18" charset="0"/>
                  </a:rPr>
                  <a:t>đến</a:t>
                </a:r>
                <a:r>
                  <a:rPr lang="en-US" dirty="0">
                    <a:latin typeface="Times" pitchFamily="18" charset="0"/>
                    <a:cs typeface="Times" pitchFamily="18" charset="0"/>
                  </a:rPr>
                  <a:t> </a:t>
                </a:r>
                <a:r>
                  <a:rPr lang="en-US" dirty="0" err="1">
                    <a:latin typeface="Times" pitchFamily="18" charset="0"/>
                    <a:cs typeface="Times" pitchFamily="18" charset="0"/>
                  </a:rPr>
                  <a:t>khi</a:t>
                </a:r>
                <a:r>
                  <a:rPr lang="en-US" dirty="0">
                    <a:latin typeface="Times" pitchFamily="18" charset="0"/>
                    <a:cs typeface="Times" pitchFamily="18" charset="0"/>
                  </a:rPr>
                  <a:t> </a:t>
                </a:r>
                <a:r>
                  <a:rPr lang="en-US" dirty="0" err="1">
                    <a:latin typeface="Times" pitchFamily="18" charset="0"/>
                    <a:cs typeface="Times" pitchFamily="18" charset="0"/>
                  </a:rPr>
                  <a:t>chạm</a:t>
                </a:r>
                <a:r>
                  <a:rPr lang="en-US" dirty="0">
                    <a:latin typeface="Times" pitchFamily="18" charset="0"/>
                    <a:cs typeface="Times" pitchFamily="18" charset="0"/>
                  </a:rPr>
                  <a:t> </a:t>
                </a:r>
                <a:r>
                  <a:rPr lang="en-US" dirty="0" err="1">
                    <a:latin typeface="Times" pitchFamily="18" charset="0"/>
                    <a:cs typeface="Times" pitchFamily="18" charset="0"/>
                  </a:rPr>
                  <a:t>vào</a:t>
                </a:r>
                <a:r>
                  <a:rPr lang="en-US" dirty="0">
                    <a:latin typeface="Times" pitchFamily="18" charset="0"/>
                    <a:cs typeface="Times" pitchFamily="18" charset="0"/>
                  </a:rPr>
                  <a:t> </a:t>
                </a:r>
                <a:r>
                  <a:rPr lang="en-US" dirty="0" err="1">
                    <a:latin typeface="Times" pitchFamily="18" charset="0"/>
                    <a:cs typeface="Times" pitchFamily="18" charset="0"/>
                  </a:rPr>
                  <a:t>tòa</a:t>
                </a:r>
                <a:r>
                  <a:rPr lang="en-US" dirty="0">
                    <a:latin typeface="Times" pitchFamily="18" charset="0"/>
                    <a:cs typeface="Times" pitchFamily="18" charset="0"/>
                  </a:rPr>
                  <a:t> </a:t>
                </a:r>
                <a:r>
                  <a:rPr lang="en-US" dirty="0" err="1">
                    <a:latin typeface="Times" pitchFamily="18" charset="0"/>
                    <a:cs typeface="Times" pitchFamily="18" charset="0"/>
                  </a:rPr>
                  <a:t>nhà</a:t>
                </a:r>
                <a:r>
                  <a:rPr lang="en-US" dirty="0">
                    <a:latin typeface="Times" pitchFamily="18" charset="0"/>
                    <a:cs typeface="Times" pitchFamily="18" charset="0"/>
                  </a:rPr>
                  <a:t>.</a:t>
                </a:r>
              </a:p>
              <a:p>
                <a:pPr marL="0" indent="0">
                  <a:buNone/>
                </a:pPr>
                <a:r>
                  <a:rPr lang="en-US" dirty="0">
                    <a:latin typeface="Times" pitchFamily="18" charset="0"/>
                    <a:cs typeface="Times" pitchFamily="18" charset="0"/>
                  </a:rPr>
                  <a:t>c/ </a:t>
                </a:r>
                <a:r>
                  <a:rPr lang="en-US" dirty="0" err="1">
                    <a:latin typeface="Times" pitchFamily="18" charset="0"/>
                    <a:cs typeface="Times" pitchFamily="18" charset="0"/>
                  </a:rPr>
                  <a:t>Vị</a:t>
                </a:r>
                <a:r>
                  <a:rPr lang="en-US" dirty="0">
                    <a:latin typeface="Times" pitchFamily="18" charset="0"/>
                    <a:cs typeface="Times" pitchFamily="18" charset="0"/>
                  </a:rPr>
                  <a:t> </a:t>
                </a:r>
                <a:r>
                  <a:rPr lang="en-US" dirty="0" err="1">
                    <a:latin typeface="Times" pitchFamily="18" charset="0"/>
                    <a:cs typeface="Times" pitchFamily="18" charset="0"/>
                  </a:rPr>
                  <a:t>trí</a:t>
                </a:r>
                <a:r>
                  <a:rPr lang="en-US" dirty="0">
                    <a:latin typeface="Times" pitchFamily="18" charset="0"/>
                    <a:cs typeface="Times" pitchFamily="18" charset="0"/>
                  </a:rPr>
                  <a:t> </a:t>
                </a:r>
                <a:r>
                  <a:rPr lang="en-US" dirty="0" err="1">
                    <a:latin typeface="Times" pitchFamily="18" charset="0"/>
                    <a:cs typeface="Times" pitchFamily="18" charset="0"/>
                  </a:rPr>
                  <a:t>nước</a:t>
                </a:r>
                <a:r>
                  <a:rPr lang="en-US" dirty="0">
                    <a:latin typeface="Times" pitchFamily="18" charset="0"/>
                    <a:cs typeface="Times" pitchFamily="18" charset="0"/>
                  </a:rPr>
                  <a:t> </a:t>
                </a:r>
                <a:r>
                  <a:rPr lang="en-US" dirty="0" err="1">
                    <a:latin typeface="Times" pitchFamily="18" charset="0"/>
                    <a:cs typeface="Times" pitchFamily="18" charset="0"/>
                  </a:rPr>
                  <a:t>chạm</a:t>
                </a:r>
                <a:r>
                  <a:rPr lang="en-US" dirty="0">
                    <a:latin typeface="Times" pitchFamily="18" charset="0"/>
                    <a:cs typeface="Times" pitchFamily="18" charset="0"/>
                  </a:rPr>
                  <a:t> </a:t>
                </a:r>
                <a:r>
                  <a:rPr lang="en-US" dirty="0" err="1">
                    <a:latin typeface="Times" pitchFamily="18" charset="0"/>
                    <a:cs typeface="Times" pitchFamily="18" charset="0"/>
                  </a:rPr>
                  <a:t>vào</a:t>
                </a:r>
                <a:r>
                  <a:rPr lang="en-US" dirty="0">
                    <a:latin typeface="Times" pitchFamily="18" charset="0"/>
                    <a:cs typeface="Times" pitchFamily="18" charset="0"/>
                  </a:rPr>
                  <a:t> </a:t>
                </a:r>
                <a:r>
                  <a:rPr lang="en-US" dirty="0" err="1">
                    <a:latin typeface="Times" pitchFamily="18" charset="0"/>
                    <a:cs typeface="Times" pitchFamily="18" charset="0"/>
                  </a:rPr>
                  <a:t>tòa</a:t>
                </a:r>
                <a:r>
                  <a:rPr lang="en-US" dirty="0">
                    <a:latin typeface="Times" pitchFamily="18" charset="0"/>
                    <a:cs typeface="Times" pitchFamily="18" charset="0"/>
                  </a:rPr>
                  <a:t> </a:t>
                </a:r>
                <a:r>
                  <a:rPr lang="en-US" dirty="0" err="1">
                    <a:latin typeface="Times" pitchFamily="18" charset="0"/>
                    <a:cs typeface="Times" pitchFamily="18" charset="0"/>
                  </a:rPr>
                  <a:t>nhà</a:t>
                </a:r>
                <a:r>
                  <a:rPr lang="en-US" dirty="0">
                    <a:latin typeface="Times" pitchFamily="18" charset="0"/>
                    <a:cs typeface="Times" pitchFamily="18" charset="0"/>
                  </a:rPr>
                  <a:t> </a:t>
                </a:r>
                <a:r>
                  <a:rPr lang="en-US" dirty="0" err="1">
                    <a:latin typeface="Times" pitchFamily="18" charset="0"/>
                    <a:cs typeface="Times" pitchFamily="18" charset="0"/>
                  </a:rPr>
                  <a:t>cách</a:t>
                </a:r>
                <a:r>
                  <a:rPr lang="en-US" dirty="0">
                    <a:latin typeface="Times" pitchFamily="18" charset="0"/>
                    <a:cs typeface="Times" pitchFamily="18" charset="0"/>
                  </a:rPr>
                  <a:t> </a:t>
                </a:r>
                <a:r>
                  <a:rPr lang="en-US" dirty="0" err="1">
                    <a:latin typeface="Times" pitchFamily="18" charset="0"/>
                    <a:cs typeface="Times" pitchFamily="18" charset="0"/>
                  </a:rPr>
                  <a:t>mặt</a:t>
                </a:r>
                <a:r>
                  <a:rPr lang="en-US" dirty="0">
                    <a:latin typeface="Times" pitchFamily="18" charset="0"/>
                    <a:cs typeface="Times" pitchFamily="18" charset="0"/>
                  </a:rPr>
                  <a:t> </a:t>
                </a:r>
                <a:r>
                  <a:rPr lang="en-US" dirty="0" err="1">
                    <a:latin typeface="Times" pitchFamily="18" charset="0"/>
                    <a:cs typeface="Times" pitchFamily="18" charset="0"/>
                  </a:rPr>
                  <a:t>đất</a:t>
                </a:r>
                <a:r>
                  <a:rPr lang="en-US" dirty="0">
                    <a:latin typeface="Times" pitchFamily="18" charset="0"/>
                    <a:cs typeface="Times" pitchFamily="18" charset="0"/>
                  </a:rPr>
                  <a:t> </a:t>
                </a:r>
                <a:r>
                  <a:rPr lang="en-US" dirty="0" err="1">
                    <a:latin typeface="Times" pitchFamily="18" charset="0"/>
                    <a:cs typeface="Times" pitchFamily="18" charset="0"/>
                  </a:rPr>
                  <a:t>khoảng</a:t>
                </a:r>
                <a:r>
                  <a:rPr lang="en-US" dirty="0">
                    <a:latin typeface="Times" pitchFamily="18" charset="0"/>
                    <a:cs typeface="Times" pitchFamily="18" charset="0"/>
                  </a:rPr>
                  <a:t> h </a:t>
                </a:r>
                <a:r>
                  <a:rPr lang="en-US" dirty="0" err="1">
                    <a:latin typeface="Times" pitchFamily="18" charset="0"/>
                    <a:cs typeface="Times" pitchFamily="18" charset="0"/>
                  </a:rPr>
                  <a:t>bằng</a:t>
                </a:r>
                <a:r>
                  <a:rPr lang="en-US" dirty="0">
                    <a:latin typeface="Times" pitchFamily="18" charset="0"/>
                    <a:cs typeface="Times" pitchFamily="18" charset="0"/>
                  </a:rPr>
                  <a:t> </a:t>
                </a:r>
                <a:r>
                  <a:rPr lang="en-US" dirty="0" err="1">
                    <a:latin typeface="Times" pitchFamily="18" charset="0"/>
                    <a:cs typeface="Times" pitchFamily="18" charset="0"/>
                  </a:rPr>
                  <a:t>bao</a:t>
                </a:r>
                <a:r>
                  <a:rPr lang="en-US" dirty="0">
                    <a:latin typeface="Times" pitchFamily="18" charset="0"/>
                    <a:cs typeface="Times" pitchFamily="18" charset="0"/>
                  </a:rPr>
                  <a:t> </a:t>
                </a:r>
                <a:r>
                  <a:rPr lang="en-US" dirty="0" err="1">
                    <a:latin typeface="Times" pitchFamily="18" charset="0"/>
                    <a:cs typeface="Times" pitchFamily="18" charset="0"/>
                  </a:rPr>
                  <a:t>nhiêu</a:t>
                </a:r>
                <a:r>
                  <a:rPr lang="en-US" dirty="0">
                    <a:latin typeface="Times" pitchFamily="18" charset="0"/>
                    <a:cs typeface="Times" pitchFamily="18"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1800" y="381001"/>
                <a:ext cx="11137900" cy="5745163"/>
              </a:xfrm>
              <a:blipFill>
                <a:blip r:embed="rId2"/>
                <a:stretch>
                  <a:fillRect l="-1149" t="-1911"/>
                </a:stretch>
              </a:blipFill>
            </p:spPr>
            <p:txBody>
              <a:bodyPr/>
              <a:lstStyle/>
              <a:p>
                <a:r>
                  <a:rPr lang="en-US">
                    <a:noFill/>
                  </a:rPr>
                  <a:t> </a:t>
                </a:r>
              </a:p>
            </p:txBody>
          </p:sp>
        </mc:Fallback>
      </mc:AlternateContent>
    </p:spTree>
    <p:extLst>
      <p:ext uri="{BB962C8B-B14F-4D97-AF65-F5344CB8AC3E}">
        <p14:creationId xmlns:p14="http://schemas.microsoft.com/office/powerpoint/2010/main" val="3170421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6900" y="228601"/>
            <a:ext cx="10210800" cy="5509200"/>
          </a:xfrm>
          <a:prstGeom prst="rect">
            <a:avLst/>
          </a:prstGeom>
        </p:spPr>
        <p:txBody>
          <a:bodyPr wrap="square">
            <a:spAutoFit/>
          </a:bodyPr>
          <a:lstStyle/>
          <a:p>
            <a:endParaRPr lang="en-US" sz="3200" dirty="0">
              <a:latin typeface="Times New Roman" pitchFamily="18" charset="0"/>
              <a:cs typeface="Times New Roman" pitchFamily="18" charset="0"/>
            </a:endParaRPr>
          </a:p>
          <a:p>
            <a:r>
              <a:rPr lang="vi-VN" sz="3200" dirty="0">
                <a:latin typeface="Times New Roman" pitchFamily="18" charset="0"/>
                <a:cs typeface="Times New Roman" pitchFamily="18" charset="0"/>
              </a:rPr>
              <a:t> </a:t>
            </a:r>
            <a:r>
              <a:rPr lang="en-US" sz="3200" b="1" u="sng" dirty="0" err="1">
                <a:solidFill>
                  <a:srgbClr val="FF0000"/>
                </a:solidFill>
                <a:latin typeface="Times New Roman" pitchFamily="18" charset="0"/>
                <a:cs typeface="Times New Roman" pitchFamily="18" charset="0"/>
              </a:rPr>
              <a:t>Bài</a:t>
            </a:r>
            <a:r>
              <a:rPr lang="en-US" sz="3200" b="1" u="sng" dirty="0">
                <a:solidFill>
                  <a:srgbClr val="FF0000"/>
                </a:solidFill>
                <a:latin typeface="Times New Roman" pitchFamily="18" charset="0"/>
                <a:cs typeface="Times New Roman" pitchFamily="18" charset="0"/>
              </a:rPr>
              <a:t> 10</a:t>
            </a:r>
            <a:r>
              <a:rPr lang="en-US" sz="3200" dirty="0">
                <a:latin typeface="Times New Roman" pitchFamily="18" charset="0"/>
                <a:cs typeface="Times New Roman" pitchFamily="18" charset="0"/>
              </a:rPr>
              <a:t>: </a:t>
            </a:r>
            <a:r>
              <a:rPr lang="vi-VN" sz="3200" dirty="0">
                <a:latin typeface="Times New Roman" pitchFamily="18" charset="0"/>
                <a:cs typeface="Times New Roman" pitchFamily="18" charset="0"/>
              </a:rPr>
              <a:t>Một viên bi nhỏ được ném từ độ cao 1m so với mặt đất và vận tốc ban đầu</a:t>
            </a:r>
            <a:r>
              <a:rPr lang="en-US" sz="3200" dirty="0">
                <a:latin typeface="Times New Roman" pitchFamily="18" charset="0"/>
                <a:cs typeface="Times New Roman" pitchFamily="18" charset="0"/>
              </a:rPr>
              <a:t>              </a:t>
            </a:r>
            <a:r>
              <a:rPr lang="vi-VN" sz="3200" dirty="0">
                <a:latin typeface="Times New Roman" pitchFamily="18" charset="0"/>
                <a:cs typeface="Times New Roman" pitchFamily="18" charset="0"/>
              </a:rPr>
              <a:t> m/s, theo phương hợp với phương ngang một góc</a:t>
            </a:r>
            <a:r>
              <a:rPr lang="en-US" sz="3200" dirty="0">
                <a:latin typeface="Times New Roman" pitchFamily="18" charset="0"/>
                <a:cs typeface="Times New Roman" pitchFamily="18" charset="0"/>
              </a:rPr>
              <a:t> </a:t>
            </a:r>
            <a:r>
              <a:rPr lang="el-GR" sz="3200" dirty="0">
                <a:latin typeface="Times New Roman" pitchFamily="18" charset="0"/>
                <a:cs typeface="Times New Roman" pitchFamily="18" charset="0"/>
              </a:rPr>
              <a:t>α</a:t>
            </a:r>
            <a:r>
              <a:rPr lang="vi-VN" sz="3200" dirty="0">
                <a:latin typeface="Times New Roman" pitchFamily="18" charset="0"/>
                <a:cs typeface="Times New Roman" pitchFamily="18" charset="0"/>
              </a:rPr>
              <a:t> . Lấy</a:t>
            </a:r>
            <a:r>
              <a:rPr lang="en-US" sz="3200" dirty="0">
                <a:latin typeface="Times New Roman" pitchFamily="18" charset="0"/>
                <a:cs typeface="Times New Roman" pitchFamily="18" charset="0"/>
              </a:rPr>
              <a:t> g= 10</a:t>
            </a:r>
            <a:r>
              <a:rPr lang="vi-VN" sz="3200" dirty="0">
                <a:latin typeface="Times New Roman" pitchFamily="18" charset="0"/>
                <a:cs typeface="Times New Roman" pitchFamily="18" charset="0"/>
              </a:rPr>
              <a:t> m/s</a:t>
            </a:r>
            <a:r>
              <a:rPr lang="vi-VN" sz="3200" baseline="30000" dirty="0">
                <a:latin typeface="Times New Roman" pitchFamily="18" charset="0"/>
                <a:cs typeface="Times New Roman" pitchFamily="18" charset="0"/>
              </a:rPr>
              <a:t>2</a:t>
            </a:r>
            <a:r>
              <a:rPr lang="vi-VN" sz="3200" dirty="0">
                <a:latin typeface="Times New Roman" pitchFamily="18" charset="0"/>
                <a:cs typeface="Times New Roman" pitchFamily="18" charset="0"/>
              </a:rPr>
              <a:t>, </a:t>
            </a:r>
          </a:p>
          <a:p>
            <a:r>
              <a:rPr lang="vi-VN" sz="3200" dirty="0">
                <a:latin typeface="Times New Roman" pitchFamily="18" charset="0"/>
                <a:cs typeface="Times New Roman" pitchFamily="18" charset="0"/>
              </a:rPr>
              <a:t>a/ Viết phương trình chuyển động và tìm quỹ đạo của viên bi theo góc</a:t>
            </a:r>
            <a:r>
              <a:rPr lang="en-US" sz="3200" dirty="0">
                <a:latin typeface="Times New Roman" pitchFamily="18" charset="0"/>
                <a:cs typeface="Times New Roman" pitchFamily="18" charset="0"/>
              </a:rPr>
              <a:t>  </a:t>
            </a:r>
            <a:r>
              <a:rPr lang="el-GR" sz="3200" dirty="0">
                <a:latin typeface="Times New Roman" pitchFamily="18" charset="0"/>
                <a:cs typeface="Times New Roman" pitchFamily="18" charset="0"/>
              </a:rPr>
              <a:t>α</a:t>
            </a:r>
            <a:r>
              <a:rPr lang="vi-VN" sz="3200" dirty="0">
                <a:latin typeface="Times New Roman" pitchFamily="18" charset="0"/>
                <a:cs typeface="Times New Roman" pitchFamily="18" charset="0"/>
              </a:rPr>
              <a:t>  ? </a:t>
            </a:r>
          </a:p>
          <a:p>
            <a:r>
              <a:rPr lang="vi-VN" sz="3200" dirty="0">
                <a:latin typeface="Times New Roman" pitchFamily="18" charset="0"/>
                <a:cs typeface="Times New Roman" pitchFamily="18" charset="0"/>
              </a:rPr>
              <a:t>b/ Góc</a:t>
            </a:r>
            <a:r>
              <a:rPr lang="en-US" sz="3200" dirty="0">
                <a:latin typeface="Times New Roman" pitchFamily="18" charset="0"/>
                <a:cs typeface="Times New Roman" pitchFamily="18" charset="0"/>
              </a:rPr>
              <a:t> </a:t>
            </a:r>
            <a:r>
              <a:rPr lang="vi-VN" sz="3200" dirty="0">
                <a:latin typeface="Times New Roman" pitchFamily="18" charset="0"/>
                <a:cs typeface="Times New Roman" pitchFamily="18" charset="0"/>
              </a:rPr>
              <a:t> ném</a:t>
            </a:r>
            <a:r>
              <a:rPr lang="en-US" sz="3200" dirty="0">
                <a:latin typeface="Times New Roman" pitchFamily="18" charset="0"/>
                <a:cs typeface="Times New Roman" pitchFamily="18" charset="0"/>
              </a:rPr>
              <a:t> </a:t>
            </a:r>
            <a:r>
              <a:rPr lang="vi-VN" sz="3200" dirty="0">
                <a:latin typeface="Times New Roman" pitchFamily="18" charset="0"/>
                <a:cs typeface="Times New Roman" pitchFamily="18" charset="0"/>
              </a:rPr>
              <a:t> bằng bao nhiêu, để viên bi có thể đạt độ cao lớn nhất, và thời điểm vật đạt độ cao lớn nhất ứng với góc ném đó? </a:t>
            </a:r>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c</a:t>
            </a:r>
            <a:r>
              <a:rPr lang="vi-VN" sz="3200" dirty="0">
                <a:latin typeface="Times New Roman" pitchFamily="18" charset="0"/>
                <a:cs typeface="Times New Roman" pitchFamily="18" charset="0"/>
              </a:rPr>
              <a:t>/ Tìm góc ném để viên bi trúng điểm A có độ cao 3m và cách vi trí ném ban đầu 4m? </a:t>
            </a:r>
            <a:endParaRPr lang="en-US" sz="32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496845635"/>
              </p:ext>
            </p:extLst>
          </p:nvPr>
        </p:nvGraphicFramePr>
        <p:xfrm>
          <a:off x="4457700" y="1244600"/>
          <a:ext cx="1402080" cy="609600"/>
        </p:xfrm>
        <a:graphic>
          <a:graphicData uri="http://schemas.openxmlformats.org/presentationml/2006/ole">
            <mc:AlternateContent xmlns:mc="http://schemas.openxmlformats.org/markup-compatibility/2006">
              <mc:Choice xmlns:v="urn:schemas-microsoft-com:vml" Requires="v">
                <p:oleObj name="Equation" r:id="rId3" imgW="583920" imgH="253800" progId="Equation.3">
                  <p:embed/>
                </p:oleObj>
              </mc:Choice>
              <mc:Fallback>
                <p:oleObj name="Equation" r:id="rId3" imgW="583920" imgH="253800" progId="Equation.3">
                  <p:embed/>
                  <p:pic>
                    <p:nvPicPr>
                      <p:cNvPr id="5" name="Object 4"/>
                      <p:cNvPicPr/>
                      <p:nvPr/>
                    </p:nvPicPr>
                    <p:blipFill>
                      <a:blip r:embed="rId4"/>
                      <a:stretch>
                        <a:fillRect/>
                      </a:stretch>
                    </p:blipFill>
                    <p:spPr>
                      <a:xfrm>
                        <a:off x="4457700" y="1244600"/>
                        <a:ext cx="1402080" cy="609600"/>
                      </a:xfrm>
                      <a:prstGeom prst="rect">
                        <a:avLst/>
                      </a:prstGeom>
                    </p:spPr>
                  </p:pic>
                </p:oleObj>
              </mc:Fallback>
            </mc:AlternateContent>
          </a:graphicData>
        </a:graphic>
      </p:graphicFrame>
    </p:spTree>
    <p:extLst>
      <p:ext uri="{BB962C8B-B14F-4D97-AF65-F5344CB8AC3E}">
        <p14:creationId xmlns:p14="http://schemas.microsoft.com/office/powerpoint/2010/main" val="3142505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709" y="838201"/>
            <a:ext cx="9200350" cy="38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030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09601"/>
            <a:ext cx="8653020" cy="5117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982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52817"/>
            <a:ext cx="6362700" cy="469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1295401"/>
            <a:ext cx="4212289"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7437" y="2514601"/>
            <a:ext cx="4406913" cy="161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2209800" y="2895601"/>
            <a:ext cx="609600" cy="4260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436" y="4267200"/>
            <a:ext cx="5365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22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90824319"/>
              </p:ext>
            </p:extLst>
          </p:nvPr>
        </p:nvGraphicFramePr>
        <p:xfrm>
          <a:off x="664684" y="154940"/>
          <a:ext cx="10862631" cy="2642426"/>
        </p:xfrm>
        <a:graphic>
          <a:graphicData uri="http://schemas.openxmlformats.org/drawingml/2006/table">
            <a:tbl>
              <a:tblPr firstRow="1" firstCol="1" bandRow="1">
                <a:tableStyleId>{5C22544A-7EE6-4342-B048-85BDC9FD1C3A}</a:tableStyleId>
              </a:tblPr>
              <a:tblGrid>
                <a:gridCol w="10862631">
                  <a:extLst>
                    <a:ext uri="{9D8B030D-6E8A-4147-A177-3AD203B41FA5}">
                      <a16:colId xmlns:a16="http://schemas.microsoft.com/office/drawing/2014/main" val="20000"/>
                    </a:ext>
                  </a:extLst>
                </a:gridCol>
              </a:tblGrid>
              <a:tr h="0">
                <a:tc>
                  <a:txBody>
                    <a:bodyPr/>
                    <a:lstStyle/>
                    <a:p>
                      <a:pPr marL="0" marR="0" indent="0" algn="just">
                        <a:lnSpc>
                          <a:spcPct val="115000"/>
                        </a:lnSpc>
                        <a:spcBef>
                          <a:spcPts val="0"/>
                        </a:spcBef>
                        <a:spcAft>
                          <a:spcPts val="600"/>
                        </a:spcAft>
                      </a:pPr>
                      <a:r>
                        <a:rPr lang="en-US" sz="2400" b="1" u="sng" dirty="0" err="1">
                          <a:solidFill>
                            <a:srgbClr val="FF0000"/>
                          </a:solidFill>
                          <a:effectLst/>
                          <a:latin typeface="Times New Roman" pitchFamily="18" charset="0"/>
                          <a:cs typeface="Times New Roman" pitchFamily="18" charset="0"/>
                        </a:rPr>
                        <a:t>Bài</a:t>
                      </a:r>
                      <a:r>
                        <a:rPr lang="en-US" sz="2400" b="1" u="sng" baseline="0" dirty="0">
                          <a:solidFill>
                            <a:srgbClr val="FF0000"/>
                          </a:solidFill>
                          <a:effectLst/>
                          <a:latin typeface="Times New Roman" pitchFamily="18" charset="0"/>
                          <a:cs typeface="Times New Roman" pitchFamily="18" charset="0"/>
                        </a:rPr>
                        <a:t> 11</a:t>
                      </a:r>
                      <a:r>
                        <a:rPr lang="en-US" sz="2400" b="0" baseline="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Tại</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một</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đỉnh</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đồi</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cao</a:t>
                      </a:r>
                      <a:r>
                        <a:rPr lang="en-US" sz="2400" b="0" dirty="0">
                          <a:solidFill>
                            <a:schemeClr val="tx1"/>
                          </a:solidFill>
                          <a:effectLst/>
                          <a:latin typeface="Times New Roman" pitchFamily="18" charset="0"/>
                          <a:cs typeface="Times New Roman" pitchFamily="18" charset="0"/>
                        </a:rPr>
                        <a:t> h</a:t>
                      </a:r>
                      <a:r>
                        <a:rPr lang="en-US" sz="2400" b="0" baseline="-25000" dirty="0">
                          <a:solidFill>
                            <a:schemeClr val="tx1"/>
                          </a:solidFill>
                          <a:effectLst/>
                          <a:latin typeface="Times New Roman" pitchFamily="18" charset="0"/>
                          <a:cs typeface="Times New Roman" pitchFamily="18" charset="0"/>
                        </a:rPr>
                        <a:t>0</a:t>
                      </a:r>
                      <a:r>
                        <a:rPr lang="en-US" sz="2400" b="0" dirty="0">
                          <a:solidFill>
                            <a:schemeClr val="tx1"/>
                          </a:solidFill>
                          <a:effectLst/>
                          <a:latin typeface="Times New Roman" pitchFamily="18" charset="0"/>
                          <a:cs typeface="Times New Roman" pitchFamily="18" charset="0"/>
                        </a:rPr>
                        <a:t> = 100m, </a:t>
                      </a:r>
                      <a:r>
                        <a:rPr lang="en-US" sz="2400" b="0" dirty="0" err="1">
                          <a:solidFill>
                            <a:schemeClr val="tx1"/>
                          </a:solidFill>
                          <a:effectLst/>
                          <a:latin typeface="Times New Roman" pitchFamily="18" charset="0"/>
                          <a:cs typeface="Times New Roman" pitchFamily="18" charset="0"/>
                        </a:rPr>
                        <a:t>một</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cậu</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bé</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muốn</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ném</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hòn</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sỏi</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theo</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phướng</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ngang</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sao</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cho</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hòn</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sỏi</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rơi</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về</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phía</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bên</a:t>
                      </a:r>
                      <a:r>
                        <a:rPr lang="en-US" sz="2400" b="0" dirty="0">
                          <a:solidFill>
                            <a:schemeClr val="tx1"/>
                          </a:solidFill>
                          <a:effectLst/>
                          <a:latin typeface="Times New Roman" pitchFamily="18" charset="0"/>
                          <a:cs typeface="Times New Roman" pitchFamily="18" charset="0"/>
                        </a:rPr>
                        <a:t> kia </a:t>
                      </a:r>
                      <a:r>
                        <a:rPr lang="en-US" sz="2400" b="0" dirty="0" err="1">
                          <a:solidFill>
                            <a:schemeClr val="tx1"/>
                          </a:solidFill>
                          <a:effectLst/>
                          <a:latin typeface="Times New Roman" pitchFamily="18" charset="0"/>
                          <a:cs typeface="Times New Roman" pitchFamily="18" charset="0"/>
                        </a:rPr>
                        <a:t>của</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toà</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nhà</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và</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gần</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chân</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bức</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tường</a:t>
                      </a:r>
                      <a:r>
                        <a:rPr lang="en-US" sz="2400" b="0" dirty="0">
                          <a:solidFill>
                            <a:schemeClr val="tx1"/>
                          </a:solidFill>
                          <a:effectLst/>
                          <a:latin typeface="Times New Roman" pitchFamily="18" charset="0"/>
                          <a:cs typeface="Times New Roman" pitchFamily="18" charset="0"/>
                        </a:rPr>
                        <a:t> AB </a:t>
                      </a:r>
                      <a:r>
                        <a:rPr lang="en-US" sz="2400" b="0" dirty="0" err="1">
                          <a:solidFill>
                            <a:schemeClr val="tx1"/>
                          </a:solidFill>
                          <a:effectLst/>
                          <a:latin typeface="Times New Roman" pitchFamily="18" charset="0"/>
                          <a:cs typeface="Times New Roman" pitchFamily="18" charset="0"/>
                        </a:rPr>
                        <a:t>nhất</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Hình</a:t>
                      </a:r>
                      <a:r>
                        <a:rPr lang="en-US" sz="2400" b="0" dirty="0">
                          <a:solidFill>
                            <a:schemeClr val="tx1"/>
                          </a:solidFill>
                          <a:effectLst/>
                          <a:latin typeface="Times New Roman" pitchFamily="18" charset="0"/>
                          <a:cs typeface="Times New Roman" pitchFamily="18" charset="0"/>
                        </a:rPr>
                        <a:t> 1). </a:t>
                      </a:r>
                      <a:r>
                        <a:rPr lang="en-US" sz="2400" b="0" dirty="0" err="1">
                          <a:solidFill>
                            <a:schemeClr val="tx1"/>
                          </a:solidFill>
                          <a:effectLst/>
                          <a:latin typeface="Times New Roman" pitchFamily="18" charset="0"/>
                          <a:cs typeface="Times New Roman" pitchFamily="18" charset="0"/>
                        </a:rPr>
                        <a:t>Biết</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tòa</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nhà</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cao</a:t>
                      </a:r>
                      <a:r>
                        <a:rPr lang="en-US" sz="2400" b="0" dirty="0">
                          <a:solidFill>
                            <a:schemeClr val="tx1"/>
                          </a:solidFill>
                          <a:effectLst/>
                          <a:latin typeface="Times New Roman" pitchFamily="18" charset="0"/>
                          <a:cs typeface="Times New Roman" pitchFamily="18" charset="0"/>
                        </a:rPr>
                        <a:t> h = 20m </a:t>
                      </a:r>
                      <a:r>
                        <a:rPr lang="en-US" sz="2400" b="0" dirty="0" err="1">
                          <a:solidFill>
                            <a:schemeClr val="tx1"/>
                          </a:solidFill>
                          <a:effectLst/>
                          <a:latin typeface="Times New Roman" pitchFamily="18" charset="0"/>
                          <a:cs typeface="Times New Roman" pitchFamily="18" charset="0"/>
                        </a:rPr>
                        <a:t>và</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tường</a:t>
                      </a:r>
                      <a:r>
                        <a:rPr lang="en-US" sz="2400" b="0" dirty="0">
                          <a:solidFill>
                            <a:schemeClr val="tx1"/>
                          </a:solidFill>
                          <a:effectLst/>
                          <a:latin typeface="Times New Roman" pitchFamily="18" charset="0"/>
                          <a:cs typeface="Times New Roman" pitchFamily="18" charset="0"/>
                        </a:rPr>
                        <a:t> AB </a:t>
                      </a:r>
                      <a:r>
                        <a:rPr lang="en-US" sz="2400" b="0" dirty="0" err="1">
                          <a:solidFill>
                            <a:schemeClr val="tx1"/>
                          </a:solidFill>
                          <a:effectLst/>
                          <a:latin typeface="Times New Roman" pitchFamily="18" charset="0"/>
                          <a:cs typeface="Times New Roman" pitchFamily="18" charset="0"/>
                        </a:rPr>
                        <a:t>cách</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đường</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thẳng</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đứng</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đi</a:t>
                      </a:r>
                      <a:r>
                        <a:rPr lang="en-US" sz="2400" b="0" dirty="0">
                          <a:solidFill>
                            <a:schemeClr val="tx1"/>
                          </a:solidFill>
                          <a:effectLst/>
                          <a:latin typeface="Times New Roman" pitchFamily="18" charset="0"/>
                          <a:cs typeface="Times New Roman" pitchFamily="18" charset="0"/>
                        </a:rPr>
                        <a:t> qua </a:t>
                      </a:r>
                      <a:r>
                        <a:rPr lang="en-US" sz="2400" b="0" dirty="0" err="1">
                          <a:solidFill>
                            <a:schemeClr val="tx1"/>
                          </a:solidFill>
                          <a:effectLst/>
                          <a:latin typeface="Times New Roman" pitchFamily="18" charset="0"/>
                          <a:cs typeface="Times New Roman" pitchFamily="18" charset="0"/>
                        </a:rPr>
                        <a:t>vị</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trí</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ném</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là</a:t>
                      </a:r>
                      <a:r>
                        <a:rPr lang="en-US" sz="2400" b="0" dirty="0">
                          <a:solidFill>
                            <a:schemeClr val="tx1"/>
                          </a:solidFill>
                          <a:effectLst/>
                          <a:latin typeface="Times New Roman" pitchFamily="18" charset="0"/>
                          <a:cs typeface="Times New Roman" pitchFamily="18" charset="0"/>
                        </a:rPr>
                        <a:t> L = 100m. </a:t>
                      </a:r>
                      <a:r>
                        <a:rPr lang="en-US" sz="2400" b="0" dirty="0" err="1">
                          <a:solidFill>
                            <a:schemeClr val="tx1"/>
                          </a:solidFill>
                          <a:effectLst/>
                          <a:latin typeface="Times New Roman" pitchFamily="18" charset="0"/>
                          <a:cs typeface="Times New Roman" pitchFamily="18" charset="0"/>
                        </a:rPr>
                        <a:t>Lấy</a:t>
                      </a:r>
                      <a:r>
                        <a:rPr lang="en-US" sz="2400" b="0" dirty="0">
                          <a:solidFill>
                            <a:schemeClr val="tx1"/>
                          </a:solidFill>
                          <a:effectLst/>
                          <a:latin typeface="Times New Roman" pitchFamily="18" charset="0"/>
                          <a:cs typeface="Times New Roman" pitchFamily="18" charset="0"/>
                        </a:rPr>
                        <a:t> g = 10 m/s</a:t>
                      </a:r>
                      <a:r>
                        <a:rPr lang="en-US" sz="2400" b="0" baseline="30000" dirty="0">
                          <a:solidFill>
                            <a:schemeClr val="tx1"/>
                          </a:solidFill>
                          <a:effectLst/>
                          <a:latin typeface="Times New Roman" pitchFamily="18" charset="0"/>
                          <a:cs typeface="Times New Roman" pitchFamily="18" charset="0"/>
                        </a:rPr>
                        <a:t>2</a:t>
                      </a:r>
                      <a:r>
                        <a:rPr lang="en-US" sz="2400" b="0" dirty="0">
                          <a:solidFill>
                            <a:schemeClr val="tx1"/>
                          </a:solidFill>
                          <a:effectLst/>
                          <a:latin typeface="Times New Roman" pitchFamily="18" charset="0"/>
                          <a:cs typeface="Times New Roman" pitchFamily="18" charset="0"/>
                        </a:rPr>
                        <a:t>.</a:t>
                      </a:r>
                    </a:p>
                    <a:p>
                      <a:pPr marL="342900" marR="0" lvl="0" indent="-342900" algn="just">
                        <a:lnSpc>
                          <a:spcPct val="115000"/>
                        </a:lnSpc>
                        <a:spcBef>
                          <a:spcPts val="0"/>
                        </a:spcBef>
                        <a:spcAft>
                          <a:spcPts val="600"/>
                        </a:spcAft>
                        <a:buFont typeface="+mj-lt"/>
                        <a:buAutoNum type="alphaLcParenR"/>
                      </a:pPr>
                      <a:r>
                        <a:rPr lang="en-US" sz="2400" b="0" dirty="0" err="1">
                          <a:solidFill>
                            <a:schemeClr val="tx1"/>
                          </a:solidFill>
                          <a:effectLst/>
                          <a:latin typeface="Times New Roman" pitchFamily="18" charset="0"/>
                          <a:cs typeface="Times New Roman" pitchFamily="18" charset="0"/>
                        </a:rPr>
                        <a:t>Tìm</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khoảng</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cách</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nhỏ</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nhất</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từ</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chỗ</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hòn</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sỏi</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chạm</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đất</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đến</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chân</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tường</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điểm</a:t>
                      </a:r>
                      <a:r>
                        <a:rPr lang="en-US" sz="2400" b="0" dirty="0">
                          <a:solidFill>
                            <a:schemeClr val="tx1"/>
                          </a:solidFill>
                          <a:effectLst/>
                          <a:latin typeface="Times New Roman" pitchFamily="18" charset="0"/>
                          <a:cs typeface="Times New Roman" pitchFamily="18" charset="0"/>
                        </a:rPr>
                        <a:t> B).</a:t>
                      </a:r>
                    </a:p>
                    <a:p>
                      <a:pPr marL="342900" marR="0" lvl="0" indent="-342900" algn="just">
                        <a:lnSpc>
                          <a:spcPct val="115000"/>
                        </a:lnSpc>
                        <a:spcBef>
                          <a:spcPts val="0"/>
                        </a:spcBef>
                        <a:spcAft>
                          <a:spcPts val="600"/>
                        </a:spcAft>
                        <a:buFont typeface="+mj-lt"/>
                        <a:buAutoNum type="alphaLcParenR"/>
                      </a:pPr>
                      <a:r>
                        <a:rPr lang="en-US" sz="2400" b="0" dirty="0" err="1">
                          <a:solidFill>
                            <a:schemeClr val="tx1"/>
                          </a:solidFill>
                          <a:effectLst/>
                          <a:latin typeface="Times New Roman" pitchFamily="18" charset="0"/>
                          <a:cs typeface="Times New Roman" pitchFamily="18" charset="0"/>
                        </a:rPr>
                        <a:t>Xác</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định</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vectơ</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vận</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tốc</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ngay</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trước</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lúc</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hòn</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sỏi</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chạm</a:t>
                      </a:r>
                      <a:r>
                        <a:rPr lang="en-US" sz="2400" b="0" dirty="0">
                          <a:solidFill>
                            <a:schemeClr val="tx1"/>
                          </a:solidFill>
                          <a:effectLst/>
                          <a:latin typeface="Times New Roman" pitchFamily="18" charset="0"/>
                          <a:cs typeface="Times New Roman" pitchFamily="18" charset="0"/>
                        </a:rPr>
                        <a:t> </a:t>
                      </a:r>
                      <a:r>
                        <a:rPr lang="en-US" sz="2400" b="0" dirty="0" err="1">
                          <a:solidFill>
                            <a:schemeClr val="tx1"/>
                          </a:solidFill>
                          <a:effectLst/>
                          <a:latin typeface="Times New Roman" pitchFamily="18" charset="0"/>
                          <a:cs typeface="Times New Roman" pitchFamily="18" charset="0"/>
                        </a:rPr>
                        <a:t>đất</a:t>
                      </a:r>
                      <a:r>
                        <a:rPr lang="en-US" sz="2400" b="0" dirty="0">
                          <a:solidFill>
                            <a:schemeClr val="tx1"/>
                          </a:solidFill>
                          <a:effectLst/>
                          <a:latin typeface="Times New Roman" pitchFamily="18" charset="0"/>
                          <a:cs typeface="Times New Roman" pitchFamily="18" charset="0"/>
                        </a:rPr>
                        <a:t>.</a:t>
                      </a:r>
                      <a:endParaRPr lang="en-US" sz="2400" b="0" dirty="0">
                        <a:solidFill>
                          <a:schemeClr val="tx1"/>
                        </a:solidFill>
                        <a:effectLst/>
                        <a:latin typeface="Times New Roman" pitchFamily="18" charset="0"/>
                        <a:ea typeface="Calibri"/>
                        <a:cs typeface="Times New Roman" pitchFamily="18" charset="0"/>
                      </a:endParaRPr>
                    </a:p>
                  </a:txBody>
                  <a:tcPr marL="68580" marR="68580" marT="0" marB="0">
                    <a:solidFill>
                      <a:schemeClr val="bg1"/>
                    </a:solidFill>
                  </a:tcPr>
                </a:tc>
                <a:extLst>
                  <a:ext uri="{0D108BD9-81ED-4DB2-BD59-A6C34878D82A}">
                    <a16:rowId xmlns:a16="http://schemas.microsoft.com/office/drawing/2014/main" val="10000"/>
                  </a:ext>
                </a:extLst>
              </a:tr>
            </a:tbl>
          </a:graphicData>
        </a:graphic>
      </p:graphicFrame>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1" y="4038600"/>
            <a:ext cx="2708275" cy="290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346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30173-AFC3-17AC-04E1-BFE0771FA13D}"/>
              </a:ext>
            </a:extLst>
          </p:cNvPr>
          <p:cNvSpPr>
            <a:spLocks noGrp="1"/>
          </p:cNvSpPr>
          <p:nvPr>
            <p:ph idx="1"/>
          </p:nvPr>
        </p:nvSpPr>
        <p:spPr>
          <a:xfrm>
            <a:off x="485660" y="270144"/>
            <a:ext cx="10515600" cy="4351338"/>
          </a:xfrm>
        </p:spPr>
        <p:txBody>
          <a:bodyPr/>
          <a:lstStyle/>
          <a:p>
            <a:pPr marL="0" indent="0">
              <a:buNone/>
            </a:pPr>
            <a:r>
              <a:rPr lang="en-US" sz="2800" dirty="0" err="1">
                <a:solidFill>
                  <a:srgbClr val="FF0000"/>
                </a:solidFill>
                <a:latin typeface="Arial" panose="020B0604020202020204" pitchFamily="34" charset="0"/>
                <a:ea typeface="Tahoma" panose="020B0604030504040204" pitchFamily="34" charset="0"/>
                <a:cs typeface="Arial" panose="020B0604020202020204" pitchFamily="34" charset="0"/>
              </a:rPr>
              <a:t>Bài</a:t>
            </a:r>
            <a:r>
              <a:rPr lang="en-US" sz="2800" dirty="0">
                <a:solidFill>
                  <a:srgbClr val="FF0000"/>
                </a:solidFill>
                <a:latin typeface="Arial" panose="020B0604020202020204" pitchFamily="34" charset="0"/>
                <a:ea typeface="Tahoma" panose="020B0604030504040204" pitchFamily="34" charset="0"/>
                <a:cs typeface="Arial" panose="020B0604020202020204" pitchFamily="34" charset="0"/>
              </a:rPr>
              <a:t> 2</a:t>
            </a:r>
            <a:r>
              <a:rPr lang="en-US" sz="2800" dirty="0">
                <a:solidFill>
                  <a:srgbClr val="000099"/>
                </a:solidFill>
                <a:latin typeface="Arial" panose="020B0604020202020204" pitchFamily="34" charset="0"/>
                <a:ea typeface="Tahoma" panose="020B0604030504040204" pitchFamily="34" charset="0"/>
                <a:cs typeface="Arial" panose="020B0604020202020204" pitchFamily="34" charset="0"/>
              </a:rPr>
              <a:t>: </a:t>
            </a:r>
            <a:r>
              <a:rPr lang="vi-VN" sz="2800" dirty="0">
                <a:solidFill>
                  <a:srgbClr val="000099"/>
                </a:solidFill>
                <a:latin typeface="Arial" panose="020B0604020202020204" pitchFamily="34" charset="0"/>
                <a:ea typeface="Tahoma" panose="020B0604030504040204" pitchFamily="34" charset="0"/>
                <a:cs typeface="Arial" panose="020B0604020202020204" pitchFamily="34" charset="0"/>
              </a:rPr>
              <a:t>Máy bay cứu hộ đang bay ở độ cao 320m với vận tốc 216km/h thì thả</a:t>
            </a:r>
            <a:r>
              <a:rPr lang="en-US" sz="2800" dirty="0">
                <a:solidFill>
                  <a:srgbClr val="000099"/>
                </a:solidFill>
                <a:latin typeface="Arial" panose="020B0604020202020204" pitchFamily="34" charset="0"/>
                <a:ea typeface="Tahoma" panose="020B0604030504040204" pitchFamily="34" charset="0"/>
                <a:cs typeface="Arial" panose="020B0604020202020204" pitchFamily="34" charset="0"/>
              </a:rPr>
              <a:t> </a:t>
            </a:r>
            <a:r>
              <a:rPr lang="vi-VN" sz="2800" dirty="0">
                <a:solidFill>
                  <a:srgbClr val="000099"/>
                </a:solidFill>
                <a:latin typeface="Arial" panose="020B0604020202020204" pitchFamily="34" charset="0"/>
                <a:ea typeface="Tahoma" panose="020B0604030504040204" pitchFamily="34" charset="0"/>
                <a:cs typeface="Arial" panose="020B0604020202020204" pitchFamily="34" charset="0"/>
              </a:rPr>
              <a:t>một cái phao để cứu một người dưới biển. Bỏ qua sức cản không khí, lấy g = 10m/s</a:t>
            </a:r>
            <a:r>
              <a:rPr lang="vi-VN" sz="2800" baseline="30000" dirty="0">
                <a:solidFill>
                  <a:srgbClr val="000099"/>
                </a:solidFill>
                <a:latin typeface="Arial" panose="020B0604020202020204" pitchFamily="34" charset="0"/>
                <a:ea typeface="Tahoma" panose="020B0604030504040204" pitchFamily="34" charset="0"/>
                <a:cs typeface="Arial" panose="020B0604020202020204" pitchFamily="34" charset="0"/>
              </a:rPr>
              <a:t>2</a:t>
            </a:r>
            <a:endParaRPr lang="en-US" sz="2800" baseline="30000" dirty="0">
              <a:solidFill>
                <a:srgbClr val="000099"/>
              </a:solidFill>
              <a:latin typeface="Arial" panose="020B0604020202020204" pitchFamily="34" charset="0"/>
              <a:ea typeface="Tahoma" panose="020B0604030504040204" pitchFamily="34" charset="0"/>
              <a:cs typeface="Arial" panose="020B0604020202020204" pitchFamily="34" charset="0"/>
            </a:endParaRPr>
          </a:p>
          <a:p>
            <a:pPr marL="0" indent="0">
              <a:buNone/>
            </a:pPr>
            <a:r>
              <a:rPr lang="vi-VN" sz="2800" dirty="0">
                <a:solidFill>
                  <a:srgbClr val="000099"/>
                </a:solidFill>
                <a:latin typeface="Arial" panose="020B0604020202020204" pitchFamily="34" charset="0"/>
                <a:ea typeface="Tahoma" panose="020B0604030504040204" pitchFamily="34" charset="0"/>
                <a:cs typeface="Arial" panose="020B0604020202020204" pitchFamily="34" charset="0"/>
              </a:rPr>
              <a:t>a. Sau bao lâu, kể từ lúc thả, phao chạm mặt biển? Xác định vị trí rơi của phao, vận</a:t>
            </a:r>
            <a:r>
              <a:rPr lang="en-US" sz="2800" dirty="0">
                <a:solidFill>
                  <a:srgbClr val="000099"/>
                </a:solidFill>
                <a:latin typeface="Arial" panose="020B0604020202020204" pitchFamily="34" charset="0"/>
                <a:ea typeface="Tahoma" panose="020B0604030504040204" pitchFamily="34" charset="0"/>
                <a:cs typeface="Arial" panose="020B0604020202020204" pitchFamily="34" charset="0"/>
              </a:rPr>
              <a:t> </a:t>
            </a:r>
            <a:r>
              <a:rPr lang="vi-VN" sz="2800" dirty="0">
                <a:solidFill>
                  <a:srgbClr val="000099"/>
                </a:solidFill>
                <a:latin typeface="Arial" panose="020B0604020202020204" pitchFamily="34" charset="0"/>
                <a:ea typeface="Tahoma" panose="020B0604030504040204" pitchFamily="34" charset="0"/>
                <a:cs typeface="Arial" panose="020B0604020202020204" pitchFamily="34" charset="0"/>
              </a:rPr>
              <a:t>tốc của phao khi đó.</a:t>
            </a:r>
            <a:br>
              <a:rPr lang="vi-VN" sz="2800" dirty="0">
                <a:solidFill>
                  <a:srgbClr val="000099"/>
                </a:solidFill>
                <a:latin typeface="Arial" panose="020B0604020202020204" pitchFamily="34" charset="0"/>
                <a:ea typeface="Tahoma" panose="020B0604030504040204" pitchFamily="34" charset="0"/>
                <a:cs typeface="Arial" panose="020B0604020202020204" pitchFamily="34" charset="0"/>
              </a:rPr>
            </a:br>
            <a:r>
              <a:rPr lang="vi-VN" sz="2800" dirty="0">
                <a:solidFill>
                  <a:srgbClr val="000099"/>
                </a:solidFill>
                <a:latin typeface="Arial" panose="020B0604020202020204" pitchFamily="34" charset="0"/>
                <a:ea typeface="Tahoma" panose="020B0604030504040204" pitchFamily="34" charset="0"/>
                <a:cs typeface="Arial" panose="020B0604020202020204" pitchFamily="34" charset="0"/>
              </a:rPr>
              <a:t>b. Xác định gia tốc tiếp tuyến, gia tốc pháp tuyến và bán kính quĩ đạo lúc chạm mặt</a:t>
            </a:r>
            <a:r>
              <a:rPr lang="en-US" sz="2800" dirty="0">
                <a:solidFill>
                  <a:srgbClr val="000099"/>
                </a:solidFill>
                <a:latin typeface="Arial" panose="020B0604020202020204" pitchFamily="34" charset="0"/>
                <a:ea typeface="Tahoma" panose="020B0604030504040204" pitchFamily="34" charset="0"/>
                <a:cs typeface="Arial" panose="020B0604020202020204" pitchFamily="34" charset="0"/>
              </a:rPr>
              <a:t> </a:t>
            </a:r>
            <a:r>
              <a:rPr lang="vi-VN" sz="2800" dirty="0">
                <a:solidFill>
                  <a:srgbClr val="000099"/>
                </a:solidFill>
                <a:latin typeface="Arial" panose="020B0604020202020204" pitchFamily="34" charset="0"/>
                <a:ea typeface="Tahoma" panose="020B0604030504040204" pitchFamily="34" charset="0"/>
                <a:cs typeface="Arial" panose="020B0604020202020204" pitchFamily="34" charset="0"/>
              </a:rPr>
              <a:t>biển.</a:t>
            </a:r>
            <a:br>
              <a:rPr lang="vi-VN" sz="2800" dirty="0">
                <a:solidFill>
                  <a:srgbClr val="000099"/>
                </a:solidFill>
                <a:latin typeface="Arial" panose="020B0604020202020204" pitchFamily="34" charset="0"/>
                <a:ea typeface="Tahoma" panose="020B0604030504040204" pitchFamily="34" charset="0"/>
                <a:cs typeface="Arial" panose="020B0604020202020204" pitchFamily="34" charset="0"/>
              </a:rPr>
            </a:br>
            <a:endParaRPr lang="en-US" dirty="0"/>
          </a:p>
        </p:txBody>
      </p:sp>
      <p:pic>
        <p:nvPicPr>
          <p:cNvPr id="4" name="Picture 2" descr="Drone Fishing – How To Catch Fish With A Drone. Complete Guide - Which ...">
            <a:extLst>
              <a:ext uri="{FF2B5EF4-FFF2-40B4-BE49-F238E27FC236}">
                <a16:creationId xmlns:a16="http://schemas.microsoft.com/office/drawing/2014/main" id="{4F8A5C4B-0588-8F60-BB1E-FF845C09F1C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3510" y="3517135"/>
            <a:ext cx="2667000" cy="2208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83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7852"/>
            <a:ext cx="3729038" cy="39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886200"/>
            <a:ext cx="6493054"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754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2443" y="457201"/>
            <a:ext cx="8229600" cy="1752600"/>
          </a:xfrm>
        </p:spPr>
        <p:txBody>
          <a:bodyPr/>
          <a:lstStyle/>
          <a:p>
            <a:pPr marL="0" indent="0">
              <a:buNone/>
            </a:pPr>
            <a:r>
              <a:rPr lang="en-US" dirty="0" err="1"/>
              <a:t>Để</a:t>
            </a:r>
            <a:r>
              <a:rPr lang="en-US" dirty="0"/>
              <a:t> </a:t>
            </a:r>
            <a:r>
              <a:rPr lang="en-US" dirty="0" err="1">
                <a:latin typeface="Times New Roman" pitchFamily="18" charset="0"/>
                <a:cs typeface="Times New Roman" pitchFamily="18" charset="0"/>
              </a:rPr>
              <a:t>hòn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sỏi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chạm</a:t>
            </a:r>
            <a:r>
              <a:rPr lang="en-US" dirty="0">
                <a:latin typeface="Times New Roman" pitchFamily="18" charset="0"/>
                <a:cs typeface="Times New Roman" pitchFamily="18" charset="0"/>
              </a:rPr>
              <a:t> </a:t>
            </a:r>
            <a:r>
              <a:rPr lang="en-US" dirty="0" err="1"/>
              <a:t>gần</a:t>
            </a:r>
            <a:r>
              <a:rPr lang="en-US" dirty="0"/>
              <a:t> </a:t>
            </a:r>
            <a:r>
              <a:rPr lang="en-US" dirty="0" err="1"/>
              <a:t>chân</a:t>
            </a:r>
            <a:r>
              <a:rPr lang="en-US" dirty="0"/>
              <a:t> </a:t>
            </a:r>
            <a:r>
              <a:rPr lang="en-US" dirty="0" err="1"/>
              <a:t>tường</a:t>
            </a:r>
            <a:r>
              <a:rPr lang="en-US" dirty="0"/>
              <a:t> </a:t>
            </a:r>
            <a:r>
              <a:rPr lang="en-US" dirty="0" err="1"/>
              <a:t>nhất</a:t>
            </a:r>
            <a:r>
              <a:rPr lang="en-US" dirty="0"/>
              <a:t> </a:t>
            </a:r>
            <a:r>
              <a:rPr lang="en-US" dirty="0" err="1"/>
              <a:t>thì</a:t>
            </a:r>
            <a:r>
              <a:rPr lang="en-US" dirty="0"/>
              <a:t> </a:t>
            </a:r>
            <a:r>
              <a:rPr lang="en-US" dirty="0" err="1"/>
              <a:t>quỹ</a:t>
            </a:r>
            <a:r>
              <a:rPr lang="en-US" dirty="0"/>
              <a:t> </a:t>
            </a:r>
            <a:r>
              <a:rPr lang="en-US" dirty="0" err="1"/>
              <a:t>đạo</a:t>
            </a:r>
            <a:r>
              <a:rPr lang="en-US" dirty="0"/>
              <a:t> </a:t>
            </a:r>
            <a:r>
              <a:rPr lang="en-US" dirty="0" err="1"/>
              <a:t>của</a:t>
            </a:r>
            <a:r>
              <a:rPr lang="en-US" dirty="0"/>
              <a:t> </a:t>
            </a:r>
            <a:r>
              <a:rPr lang="en-US" dirty="0" err="1"/>
              <a:t>hòn</a:t>
            </a:r>
            <a:r>
              <a:rPr lang="en-US" dirty="0"/>
              <a:t> </a:t>
            </a:r>
            <a:r>
              <a:rPr lang="en-US" dirty="0" err="1"/>
              <a:t>sỏi</a:t>
            </a:r>
            <a:r>
              <a:rPr lang="en-US" dirty="0"/>
              <a:t> </a:t>
            </a:r>
            <a:r>
              <a:rPr lang="en-US" dirty="0" err="1"/>
              <a:t>phải</a:t>
            </a:r>
            <a:r>
              <a:rPr lang="en-US" dirty="0"/>
              <a:t> </a:t>
            </a:r>
            <a:r>
              <a:rPr lang="en-US" dirty="0" err="1"/>
              <a:t>đi</a:t>
            </a:r>
            <a:r>
              <a:rPr lang="en-US" dirty="0"/>
              <a:t> </a:t>
            </a:r>
            <a:r>
              <a:rPr lang="en-US" dirty="0" err="1"/>
              <a:t>sát</a:t>
            </a:r>
            <a:r>
              <a:rPr lang="en-US" dirty="0"/>
              <a:t> </a:t>
            </a:r>
            <a:r>
              <a:rPr lang="en-US" dirty="0" err="1"/>
              <a:t>điểm</a:t>
            </a:r>
            <a:r>
              <a:rPr lang="en-US" dirty="0"/>
              <a:t> A </a:t>
            </a:r>
            <a:r>
              <a:rPr lang="en-US" dirty="0" err="1"/>
              <a:t>của</a:t>
            </a:r>
            <a:r>
              <a:rPr lang="en-US" dirty="0"/>
              <a:t> </a:t>
            </a:r>
            <a:r>
              <a:rPr lang="en-US" dirty="0" err="1"/>
              <a:t>tường</a:t>
            </a:r>
            <a:endParaRPr lang="en-US" dirty="0"/>
          </a:p>
        </p:txBody>
      </p:sp>
      <p:sp>
        <p:nvSpPr>
          <p:cNvPr id="4" name="TextBox 3"/>
          <p:cNvSpPr txBox="1"/>
          <p:nvPr/>
        </p:nvSpPr>
        <p:spPr>
          <a:xfrm>
            <a:off x="1919748" y="3710203"/>
            <a:ext cx="3886200" cy="584775"/>
          </a:xfrm>
          <a:prstGeom prst="rect">
            <a:avLst/>
          </a:prstGeom>
          <a:noFill/>
        </p:spPr>
        <p:txBody>
          <a:bodyPr wrap="square" rtlCol="0">
            <a:spAutoFit/>
          </a:bodyPr>
          <a:lstStyle/>
          <a:p>
            <a:r>
              <a:rPr lang="en-US" sz="3200" dirty="0" err="1"/>
              <a:t>Vị</a:t>
            </a:r>
            <a:r>
              <a:rPr lang="en-US" sz="3200" dirty="0"/>
              <a:t> </a:t>
            </a:r>
            <a:r>
              <a:rPr lang="en-US" sz="3200" dirty="0" err="1"/>
              <a:t>trí</a:t>
            </a:r>
            <a:r>
              <a:rPr lang="en-US" sz="3200" dirty="0"/>
              <a:t> </a:t>
            </a:r>
            <a:r>
              <a:rPr lang="en-US" sz="3200" dirty="0" err="1"/>
              <a:t>chạm</a:t>
            </a:r>
            <a:r>
              <a:rPr lang="en-US" sz="3200" dirty="0"/>
              <a:t> </a:t>
            </a:r>
            <a:r>
              <a:rPr lang="en-US" sz="3200" dirty="0" err="1"/>
              <a:t>đất</a:t>
            </a:r>
            <a:r>
              <a:rPr lang="en-US" sz="3200" dirty="0"/>
              <a:t> </a:t>
            </a:r>
            <a:r>
              <a:rPr lang="en-US" sz="3200" dirty="0" err="1"/>
              <a:t>là</a:t>
            </a:r>
            <a:endParaRPr lang="en-US" sz="3200" dirty="0"/>
          </a:p>
        </p:txBody>
      </p:sp>
      <p:sp>
        <p:nvSpPr>
          <p:cNvPr id="5" name="TextBox 4"/>
          <p:cNvSpPr txBox="1"/>
          <p:nvPr/>
        </p:nvSpPr>
        <p:spPr>
          <a:xfrm>
            <a:off x="2932769" y="5958349"/>
            <a:ext cx="3672348" cy="584775"/>
          </a:xfrm>
          <a:prstGeom prst="rect">
            <a:avLst/>
          </a:prstGeom>
          <a:noFill/>
        </p:spPr>
        <p:txBody>
          <a:bodyPr wrap="square" rtlCol="0">
            <a:spAutoFit/>
          </a:bodyPr>
          <a:lstStyle/>
          <a:p>
            <a:r>
              <a:rPr lang="en-US" sz="3200" dirty="0"/>
              <a:t>BC= </a:t>
            </a:r>
            <a:r>
              <a:rPr lang="en-US" sz="3200" dirty="0" err="1"/>
              <a:t>x</a:t>
            </a:r>
            <a:r>
              <a:rPr lang="en-US" sz="3200" baseline="-25000" dirty="0" err="1"/>
              <a:t>C</a:t>
            </a:r>
            <a:r>
              <a:rPr lang="en-US" sz="3200" dirty="0"/>
              <a:t> –L= 11,8 m</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438" y="1905001"/>
            <a:ext cx="726302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4302351"/>
            <a:ext cx="5116581" cy="1123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0741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914401"/>
            <a:ext cx="8001000" cy="4682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7343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AF457B-8E8D-56F1-886C-90286F5CFB50}"/>
              </a:ext>
            </a:extLst>
          </p:cNvPr>
          <p:cNvSpPr>
            <a:spLocks noGrp="1"/>
          </p:cNvSpPr>
          <p:nvPr>
            <p:ph idx="1"/>
          </p:nvPr>
        </p:nvSpPr>
        <p:spPr>
          <a:xfrm>
            <a:off x="560023" y="372738"/>
            <a:ext cx="10478877" cy="4525963"/>
          </a:xfrm>
        </p:spPr>
        <p:txBody>
          <a:bodyPr/>
          <a:lstStyle/>
          <a:p>
            <a:pPr marL="0" indent="0" algn="just">
              <a:buNone/>
            </a:pPr>
            <a:r>
              <a:rPr lang="en-US" b="1" dirty="0" err="1">
                <a:solidFill>
                  <a:srgbClr val="FF0000"/>
                </a:solidFill>
                <a:latin typeface="+mj-lt"/>
              </a:rPr>
              <a:t>Bài</a:t>
            </a:r>
            <a:r>
              <a:rPr lang="en-US" b="1" dirty="0">
                <a:solidFill>
                  <a:srgbClr val="FF0000"/>
                </a:solidFill>
                <a:latin typeface="+mj-lt"/>
              </a:rPr>
              <a:t> 12: </a:t>
            </a:r>
            <a:r>
              <a:rPr lang="vi-VN" dirty="0">
                <a:latin typeface="+mj-lt"/>
              </a:rPr>
              <a:t>Một cầu thủ bóng rổ đang đứng cách rổ 10m theo phương ngang</a:t>
            </a:r>
            <a:r>
              <a:rPr lang="en-US" dirty="0">
                <a:latin typeface="+mj-lt"/>
              </a:rPr>
              <a:t>. </a:t>
            </a:r>
            <a:r>
              <a:rPr lang="vi-VN" dirty="0">
                <a:latin typeface="+mj-lt"/>
              </a:rPr>
              <a:t>Chiều cao rổ 3.05 m và anh ta ném bóng dưới góc 40</a:t>
            </a:r>
            <a:r>
              <a:rPr lang="vi-VN" baseline="30000" dirty="0">
                <a:latin typeface="+mj-lt"/>
              </a:rPr>
              <a:t>o </a:t>
            </a:r>
            <a:r>
              <a:rPr lang="vi-VN" dirty="0">
                <a:latin typeface="+mj-lt"/>
              </a:rPr>
              <a:t>so với phương ngang từ độ cao 2 m. </a:t>
            </a:r>
            <a:endParaRPr lang="en-US" dirty="0">
              <a:latin typeface="+mj-lt"/>
            </a:endParaRPr>
          </a:p>
          <a:p>
            <a:pPr marL="514350" indent="-514350" algn="just">
              <a:buAutoNum type="alphaLcParenBoth"/>
            </a:pPr>
            <a:r>
              <a:rPr lang="vi-VN" dirty="0">
                <a:latin typeface="+mj-lt"/>
              </a:rPr>
              <a:t>Xác định gia tốc của quả bóng tại điểm cao nhất của quỹ đạo. </a:t>
            </a:r>
            <a:endParaRPr lang="en-US" dirty="0">
              <a:latin typeface="+mj-lt"/>
            </a:endParaRPr>
          </a:p>
          <a:p>
            <a:pPr marL="514350" indent="-514350" algn="just">
              <a:buAutoNum type="alphaLcParenBoth"/>
            </a:pPr>
            <a:r>
              <a:rPr lang="vi-VN" dirty="0">
                <a:latin typeface="+mj-lt"/>
              </a:rPr>
              <a:t> Anh ta phải ném bóng với tốc độ bao nhiêu để bóng vào rổ mà không đập vào tấm bảng?</a:t>
            </a:r>
            <a:endParaRPr lang="en-US" dirty="0">
              <a:latin typeface="+mj-lt"/>
            </a:endParaRPr>
          </a:p>
        </p:txBody>
      </p:sp>
      <p:pic>
        <p:nvPicPr>
          <p:cNvPr id="4" name="Picture 3">
            <a:extLst>
              <a:ext uri="{FF2B5EF4-FFF2-40B4-BE49-F238E27FC236}">
                <a16:creationId xmlns:a16="http://schemas.microsoft.com/office/drawing/2014/main" id="{D266FAEC-6EDF-254A-89A0-DFF9D2703CB3}"/>
              </a:ext>
            </a:extLst>
          </p:cNvPr>
          <p:cNvPicPr>
            <a:picLocks noChangeAspect="1"/>
          </p:cNvPicPr>
          <p:nvPr/>
        </p:nvPicPr>
        <p:blipFill>
          <a:blip r:embed="rId2"/>
          <a:stretch>
            <a:fillRect/>
          </a:stretch>
        </p:blipFill>
        <p:spPr>
          <a:xfrm>
            <a:off x="4902138" y="2838419"/>
            <a:ext cx="6510981" cy="3220858"/>
          </a:xfrm>
          <a:prstGeom prst="rect">
            <a:avLst/>
          </a:prstGeom>
        </p:spPr>
      </p:pic>
    </p:spTree>
    <p:extLst>
      <p:ext uri="{BB962C8B-B14F-4D97-AF65-F5344CB8AC3E}">
        <p14:creationId xmlns:p14="http://schemas.microsoft.com/office/powerpoint/2010/main" val="334335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7EC4F2-FD2B-34B0-E220-B5DD30792F28}"/>
              </a:ext>
            </a:extLst>
          </p:cNvPr>
          <p:cNvPicPr>
            <a:picLocks noChangeAspect="1"/>
          </p:cNvPicPr>
          <p:nvPr/>
        </p:nvPicPr>
        <p:blipFill>
          <a:blip r:embed="rId2"/>
          <a:stretch>
            <a:fillRect/>
          </a:stretch>
        </p:blipFill>
        <p:spPr>
          <a:xfrm>
            <a:off x="650104" y="583893"/>
            <a:ext cx="11142723" cy="4773459"/>
          </a:xfrm>
          <a:prstGeom prst="rect">
            <a:avLst/>
          </a:prstGeom>
        </p:spPr>
      </p:pic>
    </p:spTree>
    <p:extLst>
      <p:ext uri="{BB962C8B-B14F-4D97-AF65-F5344CB8AC3E}">
        <p14:creationId xmlns:p14="http://schemas.microsoft.com/office/powerpoint/2010/main" val="209084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77BC9E-F012-EE6E-D75F-58250E6C6CB3}"/>
              </a:ext>
            </a:extLst>
          </p:cNvPr>
          <p:cNvPicPr>
            <a:picLocks noChangeAspect="1"/>
          </p:cNvPicPr>
          <p:nvPr/>
        </p:nvPicPr>
        <p:blipFill>
          <a:blip r:embed="rId2"/>
          <a:stretch>
            <a:fillRect/>
          </a:stretch>
        </p:blipFill>
        <p:spPr>
          <a:xfrm>
            <a:off x="877275" y="1264982"/>
            <a:ext cx="8610600" cy="4328035"/>
          </a:xfrm>
          <a:prstGeom prst="rect">
            <a:avLst/>
          </a:prstGeom>
        </p:spPr>
      </p:pic>
      <p:pic>
        <p:nvPicPr>
          <p:cNvPr id="6" name="Picture 5">
            <a:extLst>
              <a:ext uri="{FF2B5EF4-FFF2-40B4-BE49-F238E27FC236}">
                <a16:creationId xmlns:a16="http://schemas.microsoft.com/office/drawing/2014/main" id="{A963F087-FFD0-F07F-E03C-05CDE2BE7822}"/>
              </a:ext>
            </a:extLst>
          </p:cNvPr>
          <p:cNvPicPr>
            <a:picLocks noChangeAspect="1"/>
          </p:cNvPicPr>
          <p:nvPr/>
        </p:nvPicPr>
        <p:blipFill>
          <a:blip r:embed="rId3"/>
          <a:stretch>
            <a:fillRect/>
          </a:stretch>
        </p:blipFill>
        <p:spPr>
          <a:xfrm>
            <a:off x="9133901" y="157473"/>
            <a:ext cx="2632934" cy="1843054"/>
          </a:xfrm>
          <a:prstGeom prst="rect">
            <a:avLst/>
          </a:prstGeom>
        </p:spPr>
      </p:pic>
      <p:sp>
        <p:nvSpPr>
          <p:cNvPr id="7" name="TextBox 6">
            <a:extLst>
              <a:ext uri="{FF2B5EF4-FFF2-40B4-BE49-F238E27FC236}">
                <a16:creationId xmlns:a16="http://schemas.microsoft.com/office/drawing/2014/main" id="{F65BCEE5-E7E7-E420-9878-E0841B9C655D}"/>
              </a:ext>
            </a:extLst>
          </p:cNvPr>
          <p:cNvSpPr txBox="1"/>
          <p:nvPr/>
        </p:nvSpPr>
        <p:spPr>
          <a:xfrm>
            <a:off x="774700" y="482600"/>
            <a:ext cx="2632934" cy="584775"/>
          </a:xfrm>
          <a:prstGeom prst="rect">
            <a:avLst/>
          </a:prstGeom>
          <a:noFill/>
        </p:spPr>
        <p:txBody>
          <a:bodyPr wrap="square" rtlCol="0">
            <a:spAutoFit/>
          </a:bodyPr>
          <a:lstStyle/>
          <a:p>
            <a:r>
              <a:rPr lang="en-US" sz="3200" b="1" dirty="0" err="1">
                <a:solidFill>
                  <a:srgbClr val="FF0000"/>
                </a:solidFill>
                <a:latin typeface="Times" panose="02020603050405020304" pitchFamily="18" charset="0"/>
                <a:cs typeface="Times" panose="02020603050405020304" pitchFamily="18" charset="0"/>
              </a:rPr>
              <a:t>Bài</a:t>
            </a:r>
            <a:r>
              <a:rPr lang="en-US" sz="3200" b="1" dirty="0">
                <a:solidFill>
                  <a:srgbClr val="FF0000"/>
                </a:solidFill>
                <a:latin typeface="Times" panose="02020603050405020304" pitchFamily="18" charset="0"/>
                <a:cs typeface="Times" panose="02020603050405020304" pitchFamily="18" charset="0"/>
              </a:rPr>
              <a:t> 3</a:t>
            </a:r>
          </a:p>
        </p:txBody>
      </p:sp>
    </p:spTree>
    <p:extLst>
      <p:ext uri="{BB962C8B-B14F-4D97-AF65-F5344CB8AC3E}">
        <p14:creationId xmlns:p14="http://schemas.microsoft.com/office/powerpoint/2010/main" val="168775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530" y="1064142"/>
            <a:ext cx="8942471" cy="742950"/>
          </a:xfrm>
        </p:spPr>
        <p:txBody>
          <a:bodyPr vert="horz" lIns="91440" tIns="45720" rIns="91440" bIns="45720" rtlCol="0" anchor="ctr">
            <a:normAutofit/>
          </a:bodyPr>
          <a:lstStyle/>
          <a:p>
            <a:pPr algn="ctr"/>
            <a:r>
              <a:rPr lang="en-US" sz="3000" b="1" dirty="0">
                <a:solidFill>
                  <a:srgbClr val="FFC000"/>
                </a:solidFill>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TƯƠNG QUAN CHUYỂN ĐỘNG THẲNG-TRÒN</a:t>
            </a:r>
          </a:p>
        </p:txBody>
      </p:sp>
      <p:pic>
        <p:nvPicPr>
          <p:cNvPr id="4" name="Picture 3"/>
          <p:cNvPicPr>
            <a:picLocks noChangeAspect="1"/>
          </p:cNvPicPr>
          <p:nvPr/>
        </p:nvPicPr>
        <p:blipFill>
          <a:blip r:embed="rId2"/>
          <a:stretch>
            <a:fillRect/>
          </a:stretch>
        </p:blipFill>
        <p:spPr>
          <a:xfrm>
            <a:off x="1909177" y="2057400"/>
            <a:ext cx="8380873" cy="3893068"/>
          </a:xfrm>
          <a:prstGeom prst="rect">
            <a:avLst/>
          </a:prstGeom>
        </p:spPr>
      </p:pic>
    </p:spTree>
    <p:extLst>
      <p:ext uri="{BB962C8B-B14F-4D97-AF65-F5344CB8AC3E}">
        <p14:creationId xmlns:p14="http://schemas.microsoft.com/office/powerpoint/2010/main" val="330598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noChangeArrowheads="1"/>
          </p:cNvPicPr>
          <p:nvPr/>
        </p:nvPicPr>
        <p:blipFill>
          <a:blip r:embed="rId2"/>
          <a:srcRect/>
          <a:stretch>
            <a:fillRect/>
          </a:stretch>
        </p:blipFill>
        <p:spPr bwMode="auto">
          <a:xfrm>
            <a:off x="1852613" y="381000"/>
            <a:ext cx="8486775" cy="6019800"/>
          </a:xfrm>
          <a:prstGeom prst="rect">
            <a:avLst/>
          </a:prstGeom>
          <a:noFill/>
          <a:ln w="9525">
            <a:noFill/>
            <a:miter lim="800000"/>
            <a:headEnd/>
            <a:tailEnd/>
          </a:ln>
          <a:effectLst/>
        </p:spPr>
      </p:pic>
      <p:sp>
        <p:nvSpPr>
          <p:cNvPr id="4" name="Flowchart: Process 3"/>
          <p:cNvSpPr/>
          <p:nvPr/>
        </p:nvSpPr>
        <p:spPr>
          <a:xfrm>
            <a:off x="3505200" y="3886200"/>
            <a:ext cx="3886200" cy="2514600"/>
          </a:xfrm>
          <a:prstGeom prst="flowChartProcess">
            <a:avLst/>
          </a:prstGeom>
          <a:noFill/>
          <a:ln w="381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0CFC93-BB4A-7ADF-10ED-4F7F4B3E4145}"/>
              </a:ext>
            </a:extLst>
          </p:cNvPr>
          <p:cNvPicPr>
            <a:picLocks noChangeAspect="1"/>
          </p:cNvPicPr>
          <p:nvPr/>
        </p:nvPicPr>
        <p:blipFill>
          <a:blip r:embed="rId2"/>
          <a:stretch>
            <a:fillRect/>
          </a:stretch>
        </p:blipFill>
        <p:spPr>
          <a:xfrm>
            <a:off x="1262110" y="133120"/>
            <a:ext cx="9281031" cy="5600584"/>
          </a:xfrm>
          <a:prstGeom prst="rect">
            <a:avLst/>
          </a:prstGeom>
        </p:spPr>
      </p:pic>
    </p:spTree>
    <p:extLst>
      <p:ext uri="{BB962C8B-B14F-4D97-AF65-F5344CB8AC3E}">
        <p14:creationId xmlns:p14="http://schemas.microsoft.com/office/powerpoint/2010/main" val="94397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0"/>
            <a:ext cx="8915400" cy="5791200"/>
          </a:xfrm>
        </p:spPr>
        <p:txBody>
          <a:bodyPr>
            <a:noAutofit/>
          </a:bodyPr>
          <a:lstStyle/>
          <a:p>
            <a:pPr marL="0" indent="0">
              <a:buNone/>
            </a:pPr>
            <a:r>
              <a:rPr lang="en-US" b="1" dirty="0" err="1">
                <a:solidFill>
                  <a:srgbClr val="FF0000"/>
                </a:solidFill>
                <a:latin typeface="Times" pitchFamily="18" charset="0"/>
                <a:cs typeface="Times" pitchFamily="18" charset="0"/>
              </a:rPr>
              <a:t>Bài</a:t>
            </a:r>
            <a:r>
              <a:rPr lang="en-US" b="1" dirty="0">
                <a:solidFill>
                  <a:srgbClr val="FF0000"/>
                </a:solidFill>
                <a:latin typeface="Times" pitchFamily="18" charset="0"/>
                <a:cs typeface="Times" pitchFamily="18" charset="0"/>
              </a:rPr>
              <a:t> 4:</a:t>
            </a:r>
            <a:r>
              <a:rPr lang="en-US" dirty="0">
                <a:latin typeface="Times" pitchFamily="18" charset="0"/>
                <a:cs typeface="Times" pitchFamily="18" charset="0"/>
              </a:rPr>
              <a:t>Một </a:t>
            </a:r>
            <a:r>
              <a:rPr lang="en-US" dirty="0" err="1">
                <a:latin typeface="Times" pitchFamily="18" charset="0"/>
                <a:cs typeface="Times" pitchFamily="18" charset="0"/>
              </a:rPr>
              <a:t>vật</a:t>
            </a:r>
            <a:r>
              <a:rPr lang="en-US" dirty="0">
                <a:latin typeface="Times" pitchFamily="18" charset="0"/>
                <a:cs typeface="Times" pitchFamily="18" charset="0"/>
              </a:rPr>
              <a:t> </a:t>
            </a:r>
            <a:r>
              <a:rPr lang="en-US" dirty="0" err="1">
                <a:latin typeface="Times" pitchFamily="18" charset="0"/>
                <a:cs typeface="Times" pitchFamily="18" charset="0"/>
              </a:rPr>
              <a:t>chuyển</a:t>
            </a:r>
            <a:r>
              <a:rPr lang="en-US" dirty="0">
                <a:latin typeface="Times" pitchFamily="18" charset="0"/>
                <a:cs typeface="Times" pitchFamily="18" charset="0"/>
              </a:rPr>
              <a:t> </a:t>
            </a:r>
            <a:r>
              <a:rPr lang="en-US" dirty="0" err="1">
                <a:latin typeface="Times" pitchFamily="18" charset="0"/>
                <a:cs typeface="Times" pitchFamily="18" charset="0"/>
              </a:rPr>
              <a:t>động</a:t>
            </a:r>
            <a:r>
              <a:rPr lang="en-US" dirty="0">
                <a:latin typeface="Times" pitchFamily="18" charset="0"/>
                <a:cs typeface="Times" pitchFamily="18" charset="0"/>
              </a:rPr>
              <a:t> </a:t>
            </a:r>
            <a:r>
              <a:rPr lang="en-US" dirty="0" err="1">
                <a:latin typeface="Times" pitchFamily="18" charset="0"/>
                <a:cs typeface="Times" pitchFamily="18" charset="0"/>
              </a:rPr>
              <a:t>trong</a:t>
            </a:r>
            <a:r>
              <a:rPr lang="en-US" dirty="0">
                <a:latin typeface="Times" pitchFamily="18" charset="0"/>
                <a:cs typeface="Times" pitchFamily="18" charset="0"/>
              </a:rPr>
              <a:t> </a:t>
            </a:r>
            <a:r>
              <a:rPr lang="en-US" dirty="0" err="1">
                <a:latin typeface="Times" pitchFamily="18" charset="0"/>
                <a:cs typeface="Times" pitchFamily="18" charset="0"/>
              </a:rPr>
              <a:t>mp</a:t>
            </a:r>
            <a:r>
              <a:rPr lang="en-US" dirty="0">
                <a:latin typeface="Times" pitchFamily="18" charset="0"/>
                <a:cs typeface="Times" pitchFamily="18" charset="0"/>
              </a:rPr>
              <a:t> OXY </a:t>
            </a:r>
            <a:r>
              <a:rPr lang="en-US" dirty="0" err="1">
                <a:latin typeface="Times" pitchFamily="18" charset="0"/>
                <a:cs typeface="Times" pitchFamily="18" charset="0"/>
              </a:rPr>
              <a:t>theo</a:t>
            </a:r>
            <a:r>
              <a:rPr lang="en-US" dirty="0">
                <a:latin typeface="Times" pitchFamily="18" charset="0"/>
                <a:cs typeface="Times" pitchFamily="18" charset="0"/>
              </a:rPr>
              <a:t> qui </a:t>
            </a:r>
            <a:r>
              <a:rPr lang="en-US" dirty="0" err="1">
                <a:latin typeface="Times" pitchFamily="18" charset="0"/>
                <a:cs typeface="Times" pitchFamily="18" charset="0"/>
              </a:rPr>
              <a:t>luật</a:t>
            </a:r>
            <a:r>
              <a:rPr lang="en-US" dirty="0">
                <a:latin typeface="Times" pitchFamily="18" charset="0"/>
                <a:cs typeface="Times" pitchFamily="18" charset="0"/>
              </a:rPr>
              <a:t> </a:t>
            </a:r>
            <a:r>
              <a:rPr lang="en-US" dirty="0" err="1">
                <a:latin typeface="Times" pitchFamily="18" charset="0"/>
                <a:cs typeface="Times" pitchFamily="18" charset="0"/>
              </a:rPr>
              <a:t>như</a:t>
            </a:r>
            <a:r>
              <a:rPr lang="en-US" dirty="0">
                <a:latin typeface="Times" pitchFamily="18" charset="0"/>
                <a:cs typeface="Times" pitchFamily="18" charset="0"/>
              </a:rPr>
              <a:t> </a:t>
            </a:r>
            <a:r>
              <a:rPr lang="en-US" dirty="0" err="1">
                <a:latin typeface="Times" pitchFamily="18" charset="0"/>
                <a:cs typeface="Times" pitchFamily="18" charset="0"/>
              </a:rPr>
              <a:t>sau</a:t>
            </a:r>
            <a:r>
              <a:rPr lang="en-US" dirty="0">
                <a:latin typeface="Times" pitchFamily="18" charset="0"/>
                <a:cs typeface="Times" pitchFamily="18" charset="0"/>
              </a:rPr>
              <a:t>:</a:t>
            </a:r>
          </a:p>
          <a:p>
            <a:pPr marL="0" indent="0">
              <a:buNone/>
            </a:pPr>
            <a:r>
              <a:rPr lang="en-US" dirty="0">
                <a:latin typeface="Times" pitchFamily="18" charset="0"/>
                <a:cs typeface="Times" pitchFamily="18" charset="0"/>
              </a:rPr>
              <a:t>x(t)=2t; y(t)= 100-4t</a:t>
            </a:r>
            <a:r>
              <a:rPr lang="en-US" baseline="30000" dirty="0">
                <a:latin typeface="Times" pitchFamily="18" charset="0"/>
                <a:cs typeface="Times" pitchFamily="18" charset="0"/>
              </a:rPr>
              <a:t>2</a:t>
            </a:r>
            <a:r>
              <a:rPr lang="en-US" dirty="0">
                <a:latin typeface="Times" pitchFamily="18" charset="0"/>
                <a:cs typeface="Times" pitchFamily="18" charset="0"/>
              </a:rPr>
              <a:t>, t </a:t>
            </a:r>
            <a:r>
              <a:rPr lang="en-US" dirty="0" err="1">
                <a:latin typeface="Times" pitchFamily="18" charset="0"/>
                <a:cs typeface="Times" pitchFamily="18" charset="0"/>
              </a:rPr>
              <a:t>đơn</a:t>
            </a:r>
            <a:r>
              <a:rPr lang="en-US" dirty="0">
                <a:latin typeface="Times" pitchFamily="18" charset="0"/>
                <a:cs typeface="Times" pitchFamily="18" charset="0"/>
              </a:rPr>
              <a:t> </a:t>
            </a:r>
            <a:r>
              <a:rPr lang="en-US" dirty="0" err="1">
                <a:latin typeface="Times" pitchFamily="18" charset="0"/>
                <a:cs typeface="Times" pitchFamily="18" charset="0"/>
              </a:rPr>
              <a:t>vị</a:t>
            </a:r>
            <a:r>
              <a:rPr lang="en-US" dirty="0">
                <a:latin typeface="Times" pitchFamily="18" charset="0"/>
                <a:cs typeface="Times" pitchFamily="18" charset="0"/>
              </a:rPr>
              <a:t> </a:t>
            </a:r>
            <a:r>
              <a:rPr lang="en-US" dirty="0" err="1">
                <a:latin typeface="Times" pitchFamily="18" charset="0"/>
                <a:cs typeface="Times" pitchFamily="18" charset="0"/>
              </a:rPr>
              <a:t>là</a:t>
            </a:r>
            <a:r>
              <a:rPr lang="en-US" dirty="0">
                <a:latin typeface="Times" pitchFamily="18" charset="0"/>
                <a:cs typeface="Times" pitchFamily="18" charset="0"/>
              </a:rPr>
              <a:t> (s), </a:t>
            </a:r>
            <a:r>
              <a:rPr lang="en-US" dirty="0" err="1">
                <a:latin typeface="Times" pitchFamily="18" charset="0"/>
                <a:cs typeface="Times" pitchFamily="18" charset="0"/>
              </a:rPr>
              <a:t>đơn</a:t>
            </a:r>
            <a:r>
              <a:rPr lang="en-US" dirty="0">
                <a:latin typeface="Times" pitchFamily="18" charset="0"/>
                <a:cs typeface="Times" pitchFamily="18" charset="0"/>
              </a:rPr>
              <a:t> </a:t>
            </a:r>
            <a:r>
              <a:rPr lang="en-US" dirty="0" err="1">
                <a:latin typeface="Times" pitchFamily="18" charset="0"/>
                <a:cs typeface="Times" pitchFamily="18" charset="0"/>
              </a:rPr>
              <a:t>vị</a:t>
            </a:r>
            <a:r>
              <a:rPr lang="en-US" dirty="0">
                <a:latin typeface="Times" pitchFamily="18" charset="0"/>
                <a:cs typeface="Times" pitchFamily="18" charset="0"/>
              </a:rPr>
              <a:t> </a:t>
            </a:r>
            <a:r>
              <a:rPr lang="en-US" dirty="0" err="1">
                <a:latin typeface="Times" pitchFamily="18" charset="0"/>
                <a:cs typeface="Times" pitchFamily="18" charset="0"/>
              </a:rPr>
              <a:t>của</a:t>
            </a:r>
            <a:r>
              <a:rPr lang="en-US" dirty="0">
                <a:latin typeface="Times" pitchFamily="18" charset="0"/>
                <a:cs typeface="Times" pitchFamily="18" charset="0"/>
              </a:rPr>
              <a:t> x, y </a:t>
            </a:r>
            <a:r>
              <a:rPr lang="en-US" dirty="0" err="1">
                <a:latin typeface="Times" pitchFamily="18" charset="0"/>
                <a:cs typeface="Times" pitchFamily="18" charset="0"/>
              </a:rPr>
              <a:t>là</a:t>
            </a:r>
            <a:r>
              <a:rPr lang="en-US" dirty="0">
                <a:latin typeface="Times" pitchFamily="18" charset="0"/>
                <a:cs typeface="Times" pitchFamily="18" charset="0"/>
              </a:rPr>
              <a:t> m</a:t>
            </a:r>
          </a:p>
          <a:p>
            <a:pPr marL="0" indent="0">
              <a:buNone/>
            </a:pPr>
            <a:r>
              <a:rPr lang="en-US" dirty="0">
                <a:latin typeface="Times" pitchFamily="18" charset="0"/>
                <a:cs typeface="Times" pitchFamily="18" charset="0"/>
              </a:rPr>
              <a:t>a/ </a:t>
            </a:r>
            <a:r>
              <a:rPr lang="en-US" dirty="0" err="1">
                <a:latin typeface="Times" pitchFamily="18" charset="0"/>
                <a:cs typeface="Times" pitchFamily="18" charset="0"/>
              </a:rPr>
              <a:t>Tìm</a:t>
            </a:r>
            <a:r>
              <a:rPr lang="en-US" dirty="0">
                <a:latin typeface="Times" pitchFamily="18" charset="0"/>
                <a:cs typeface="Times" pitchFamily="18" charset="0"/>
              </a:rPr>
              <a:t> </a:t>
            </a:r>
            <a:r>
              <a:rPr lang="en-US" dirty="0" err="1">
                <a:latin typeface="Times" pitchFamily="18" charset="0"/>
                <a:cs typeface="Times" pitchFamily="18" charset="0"/>
              </a:rPr>
              <a:t>vị</a:t>
            </a:r>
            <a:r>
              <a:rPr lang="en-US" dirty="0">
                <a:latin typeface="Times" pitchFamily="18" charset="0"/>
                <a:cs typeface="Times" pitchFamily="18" charset="0"/>
              </a:rPr>
              <a:t> </a:t>
            </a:r>
            <a:r>
              <a:rPr lang="en-US" dirty="0" err="1">
                <a:latin typeface="Times" pitchFamily="18" charset="0"/>
                <a:cs typeface="Times" pitchFamily="18" charset="0"/>
              </a:rPr>
              <a:t>trí</a:t>
            </a:r>
            <a:r>
              <a:rPr lang="en-US" dirty="0">
                <a:latin typeface="Times" pitchFamily="18" charset="0"/>
                <a:cs typeface="Times" pitchFamily="18" charset="0"/>
              </a:rPr>
              <a:t>, </a:t>
            </a:r>
            <a:r>
              <a:rPr lang="en-US" dirty="0" err="1">
                <a:latin typeface="Times" pitchFamily="18" charset="0"/>
                <a:cs typeface="Times" pitchFamily="18" charset="0"/>
              </a:rPr>
              <a:t>vận</a:t>
            </a:r>
            <a:r>
              <a:rPr lang="en-US" dirty="0">
                <a:latin typeface="Times" pitchFamily="18" charset="0"/>
                <a:cs typeface="Times" pitchFamily="18" charset="0"/>
              </a:rPr>
              <a:t> </a:t>
            </a:r>
            <a:r>
              <a:rPr lang="en-US" dirty="0" err="1">
                <a:latin typeface="Times" pitchFamily="18" charset="0"/>
                <a:cs typeface="Times" pitchFamily="18" charset="0"/>
              </a:rPr>
              <a:t>tốc</a:t>
            </a:r>
            <a:r>
              <a:rPr lang="en-US" dirty="0">
                <a:latin typeface="Times" pitchFamily="18" charset="0"/>
                <a:cs typeface="Times" pitchFamily="18" charset="0"/>
              </a:rPr>
              <a:t>, </a:t>
            </a:r>
            <a:r>
              <a:rPr lang="en-US" dirty="0" err="1">
                <a:latin typeface="Times" pitchFamily="18" charset="0"/>
                <a:cs typeface="Times" pitchFamily="18" charset="0"/>
              </a:rPr>
              <a:t>gia</a:t>
            </a:r>
            <a:r>
              <a:rPr lang="en-US" dirty="0">
                <a:latin typeface="Times" pitchFamily="18" charset="0"/>
                <a:cs typeface="Times" pitchFamily="18" charset="0"/>
              </a:rPr>
              <a:t> </a:t>
            </a:r>
            <a:r>
              <a:rPr lang="en-US" dirty="0" err="1">
                <a:latin typeface="Times" pitchFamily="18" charset="0"/>
                <a:cs typeface="Times" pitchFamily="18" charset="0"/>
              </a:rPr>
              <a:t>tốc</a:t>
            </a:r>
            <a:r>
              <a:rPr lang="en-US" dirty="0">
                <a:latin typeface="Times" pitchFamily="18" charset="0"/>
                <a:cs typeface="Times" pitchFamily="18" charset="0"/>
              </a:rPr>
              <a:t> </a:t>
            </a:r>
            <a:r>
              <a:rPr lang="en-US" dirty="0" err="1">
                <a:latin typeface="Times" pitchFamily="18" charset="0"/>
                <a:cs typeface="Times" pitchFamily="18" charset="0"/>
              </a:rPr>
              <a:t>của</a:t>
            </a:r>
            <a:r>
              <a:rPr lang="en-US" dirty="0">
                <a:latin typeface="Times" pitchFamily="18" charset="0"/>
                <a:cs typeface="Times" pitchFamily="18" charset="0"/>
              </a:rPr>
              <a:t> </a:t>
            </a:r>
            <a:r>
              <a:rPr lang="en-US" dirty="0" err="1">
                <a:latin typeface="Times" pitchFamily="18" charset="0"/>
                <a:cs typeface="Times" pitchFamily="18" charset="0"/>
              </a:rPr>
              <a:t>vật</a:t>
            </a:r>
            <a:r>
              <a:rPr lang="en-US" dirty="0">
                <a:latin typeface="Times" pitchFamily="18" charset="0"/>
                <a:cs typeface="Times" pitchFamily="18" charset="0"/>
              </a:rPr>
              <a:t>? </a:t>
            </a:r>
            <a:r>
              <a:rPr lang="en-US" dirty="0" err="1">
                <a:latin typeface="Times" pitchFamily="18" charset="0"/>
                <a:cs typeface="Times" pitchFamily="18" charset="0"/>
              </a:rPr>
              <a:t>Tính</a:t>
            </a:r>
            <a:r>
              <a:rPr lang="en-US" dirty="0">
                <a:latin typeface="Times" pitchFamily="18" charset="0"/>
                <a:cs typeface="Times" pitchFamily="18" charset="0"/>
              </a:rPr>
              <a:t> </a:t>
            </a:r>
            <a:r>
              <a:rPr lang="en-US" dirty="0" err="1">
                <a:latin typeface="Times" pitchFamily="18" charset="0"/>
                <a:cs typeface="Times" pitchFamily="18" charset="0"/>
              </a:rPr>
              <a:t>giá</a:t>
            </a:r>
            <a:r>
              <a:rPr lang="en-US" dirty="0">
                <a:latin typeface="Times" pitchFamily="18" charset="0"/>
                <a:cs typeface="Times" pitchFamily="18" charset="0"/>
              </a:rPr>
              <a:t> </a:t>
            </a:r>
            <a:r>
              <a:rPr lang="en-US" dirty="0" err="1">
                <a:latin typeface="Times" pitchFamily="18" charset="0"/>
                <a:cs typeface="Times" pitchFamily="18" charset="0"/>
              </a:rPr>
              <a:t>trị</a:t>
            </a:r>
            <a:r>
              <a:rPr lang="en-US" dirty="0">
                <a:latin typeface="Times" pitchFamily="18" charset="0"/>
                <a:cs typeface="Times" pitchFamily="18" charset="0"/>
              </a:rPr>
              <a:t> </a:t>
            </a:r>
            <a:r>
              <a:rPr lang="en-US" dirty="0" err="1">
                <a:latin typeface="Times" pitchFamily="18" charset="0"/>
                <a:cs typeface="Times" pitchFamily="18" charset="0"/>
              </a:rPr>
              <a:t>các</a:t>
            </a:r>
            <a:r>
              <a:rPr lang="en-US" dirty="0">
                <a:latin typeface="Times" pitchFamily="18" charset="0"/>
                <a:cs typeface="Times" pitchFamily="18" charset="0"/>
              </a:rPr>
              <a:t> </a:t>
            </a:r>
            <a:r>
              <a:rPr lang="en-US" dirty="0" err="1">
                <a:latin typeface="Times" pitchFamily="18" charset="0"/>
                <a:cs typeface="Times" pitchFamily="18" charset="0"/>
              </a:rPr>
              <a:t>đại</a:t>
            </a:r>
            <a:r>
              <a:rPr lang="en-US" dirty="0">
                <a:latin typeface="Times" pitchFamily="18" charset="0"/>
                <a:cs typeface="Times" pitchFamily="18" charset="0"/>
              </a:rPr>
              <a:t> </a:t>
            </a:r>
            <a:r>
              <a:rPr lang="en-US" dirty="0" err="1">
                <a:latin typeface="Times" pitchFamily="18" charset="0"/>
                <a:cs typeface="Times" pitchFamily="18" charset="0"/>
              </a:rPr>
              <a:t>lượng</a:t>
            </a:r>
            <a:r>
              <a:rPr lang="en-US" dirty="0">
                <a:latin typeface="Times" pitchFamily="18" charset="0"/>
                <a:cs typeface="Times" pitchFamily="18" charset="0"/>
              </a:rPr>
              <a:t> </a:t>
            </a:r>
            <a:r>
              <a:rPr lang="en-US" dirty="0" err="1">
                <a:latin typeface="Times" pitchFamily="18" charset="0"/>
                <a:cs typeface="Times" pitchFamily="18" charset="0"/>
              </a:rPr>
              <a:t>đó</a:t>
            </a:r>
            <a:r>
              <a:rPr lang="en-US" dirty="0">
                <a:latin typeface="Times" pitchFamily="18" charset="0"/>
                <a:cs typeface="Times" pitchFamily="18" charset="0"/>
              </a:rPr>
              <a:t> </a:t>
            </a:r>
            <a:r>
              <a:rPr lang="en-US" dirty="0" err="1">
                <a:latin typeface="Times" pitchFamily="18" charset="0"/>
                <a:cs typeface="Times" pitchFamily="18" charset="0"/>
              </a:rPr>
              <a:t>tại</a:t>
            </a:r>
            <a:r>
              <a:rPr lang="en-US" dirty="0">
                <a:latin typeface="Times" pitchFamily="18" charset="0"/>
                <a:cs typeface="Times" pitchFamily="18" charset="0"/>
              </a:rPr>
              <a:t> </a:t>
            </a:r>
            <a:r>
              <a:rPr lang="en-US" dirty="0" err="1">
                <a:latin typeface="Times" pitchFamily="18" charset="0"/>
                <a:cs typeface="Times" pitchFamily="18" charset="0"/>
              </a:rPr>
              <a:t>thời</a:t>
            </a:r>
            <a:r>
              <a:rPr lang="en-US" dirty="0">
                <a:latin typeface="Times" pitchFamily="18" charset="0"/>
                <a:cs typeface="Times" pitchFamily="18" charset="0"/>
              </a:rPr>
              <a:t> </a:t>
            </a:r>
            <a:r>
              <a:rPr lang="en-US" dirty="0" err="1">
                <a:latin typeface="Times" pitchFamily="18" charset="0"/>
                <a:cs typeface="Times" pitchFamily="18" charset="0"/>
              </a:rPr>
              <a:t>điểm</a:t>
            </a:r>
            <a:r>
              <a:rPr lang="en-US" dirty="0">
                <a:latin typeface="Times" pitchFamily="18" charset="0"/>
                <a:cs typeface="Times" pitchFamily="18" charset="0"/>
              </a:rPr>
              <a:t> ban </a:t>
            </a:r>
            <a:r>
              <a:rPr lang="en-US" dirty="0" err="1">
                <a:latin typeface="Times" pitchFamily="18" charset="0"/>
                <a:cs typeface="Times" pitchFamily="18" charset="0"/>
              </a:rPr>
              <a:t>đầu</a:t>
            </a:r>
            <a:r>
              <a:rPr lang="en-US" dirty="0">
                <a:latin typeface="Times" pitchFamily="18" charset="0"/>
                <a:cs typeface="Times" pitchFamily="18" charset="0"/>
              </a:rPr>
              <a:t> (t=0)</a:t>
            </a:r>
          </a:p>
          <a:p>
            <a:pPr marL="0" indent="0">
              <a:buNone/>
            </a:pPr>
            <a:r>
              <a:rPr lang="en-US" dirty="0">
                <a:latin typeface="Times" pitchFamily="18" charset="0"/>
                <a:cs typeface="Times" pitchFamily="18" charset="0"/>
              </a:rPr>
              <a:t>b/ </a:t>
            </a:r>
            <a:r>
              <a:rPr lang="en-US" dirty="0" err="1">
                <a:latin typeface="Times" pitchFamily="18" charset="0"/>
                <a:cs typeface="Times" pitchFamily="18" charset="0"/>
              </a:rPr>
              <a:t>Tìm</a:t>
            </a:r>
            <a:r>
              <a:rPr lang="en-US" dirty="0">
                <a:latin typeface="Times" pitchFamily="18" charset="0"/>
                <a:cs typeface="Times" pitchFamily="18" charset="0"/>
              </a:rPr>
              <a:t> </a:t>
            </a:r>
            <a:r>
              <a:rPr lang="en-US" dirty="0" err="1">
                <a:latin typeface="Times" pitchFamily="18" charset="0"/>
                <a:cs typeface="Times" pitchFamily="18" charset="0"/>
              </a:rPr>
              <a:t>quãng</a:t>
            </a:r>
            <a:r>
              <a:rPr lang="en-US" dirty="0">
                <a:latin typeface="Times" pitchFamily="18" charset="0"/>
                <a:cs typeface="Times" pitchFamily="18" charset="0"/>
              </a:rPr>
              <a:t> </a:t>
            </a:r>
            <a:r>
              <a:rPr lang="en-US" dirty="0" err="1">
                <a:latin typeface="Times" pitchFamily="18" charset="0"/>
                <a:cs typeface="Times" pitchFamily="18" charset="0"/>
              </a:rPr>
              <a:t>đường</a:t>
            </a:r>
            <a:r>
              <a:rPr lang="en-US" dirty="0">
                <a:latin typeface="Times" pitchFamily="18" charset="0"/>
                <a:cs typeface="Times" pitchFamily="18" charset="0"/>
              </a:rPr>
              <a:t> </a:t>
            </a:r>
            <a:r>
              <a:rPr lang="en-US" dirty="0" err="1">
                <a:latin typeface="Times" pitchFamily="18" charset="0"/>
                <a:cs typeface="Times" pitchFamily="18" charset="0"/>
              </a:rPr>
              <a:t>vật</a:t>
            </a:r>
            <a:r>
              <a:rPr lang="en-US" dirty="0">
                <a:latin typeface="Times" pitchFamily="18" charset="0"/>
                <a:cs typeface="Times" pitchFamily="18" charset="0"/>
              </a:rPr>
              <a:t> </a:t>
            </a:r>
            <a:r>
              <a:rPr lang="en-US" dirty="0" err="1">
                <a:latin typeface="Times" pitchFamily="18" charset="0"/>
                <a:cs typeface="Times" pitchFamily="18" charset="0"/>
              </a:rPr>
              <a:t>đi</a:t>
            </a:r>
            <a:r>
              <a:rPr lang="en-US" dirty="0">
                <a:latin typeface="Times" pitchFamily="18" charset="0"/>
                <a:cs typeface="Times" pitchFamily="18" charset="0"/>
              </a:rPr>
              <a:t> </a:t>
            </a:r>
            <a:r>
              <a:rPr lang="en-US" dirty="0" err="1">
                <a:latin typeface="Times" pitchFamily="18" charset="0"/>
                <a:cs typeface="Times" pitchFamily="18" charset="0"/>
              </a:rPr>
              <a:t>theo</a:t>
            </a:r>
            <a:r>
              <a:rPr lang="en-US" dirty="0">
                <a:latin typeface="Times" pitchFamily="18" charset="0"/>
                <a:cs typeface="Times" pitchFamily="18" charset="0"/>
              </a:rPr>
              <a:t> t</a:t>
            </a:r>
          </a:p>
          <a:p>
            <a:pPr marL="0" indent="0">
              <a:buNone/>
            </a:pPr>
            <a:r>
              <a:rPr lang="en-US" dirty="0">
                <a:latin typeface="Times" pitchFamily="18" charset="0"/>
                <a:cs typeface="Times" pitchFamily="18" charset="0"/>
              </a:rPr>
              <a:t>c/ </a:t>
            </a:r>
            <a:r>
              <a:rPr lang="en-US" dirty="0" err="1">
                <a:latin typeface="Times" pitchFamily="18" charset="0"/>
                <a:cs typeface="Times" pitchFamily="18" charset="0"/>
              </a:rPr>
              <a:t>Tìm</a:t>
            </a:r>
            <a:r>
              <a:rPr lang="en-US" dirty="0">
                <a:latin typeface="Times" pitchFamily="18" charset="0"/>
                <a:cs typeface="Times" pitchFamily="18" charset="0"/>
              </a:rPr>
              <a:t> </a:t>
            </a:r>
            <a:r>
              <a:rPr lang="en-US" dirty="0" err="1">
                <a:latin typeface="Times" pitchFamily="18" charset="0"/>
                <a:cs typeface="Times" pitchFamily="18" charset="0"/>
              </a:rPr>
              <a:t>quỹ</a:t>
            </a:r>
            <a:r>
              <a:rPr lang="en-US" dirty="0">
                <a:latin typeface="Times" pitchFamily="18" charset="0"/>
                <a:cs typeface="Times" pitchFamily="18" charset="0"/>
              </a:rPr>
              <a:t> </a:t>
            </a:r>
            <a:r>
              <a:rPr lang="en-US" dirty="0" err="1">
                <a:latin typeface="Times" pitchFamily="18" charset="0"/>
                <a:cs typeface="Times" pitchFamily="18" charset="0"/>
              </a:rPr>
              <a:t>đạo</a:t>
            </a:r>
            <a:r>
              <a:rPr lang="en-US" dirty="0">
                <a:latin typeface="Times" pitchFamily="18" charset="0"/>
                <a:cs typeface="Times" pitchFamily="18" charset="0"/>
              </a:rPr>
              <a:t> </a:t>
            </a:r>
            <a:r>
              <a:rPr lang="en-US" dirty="0" err="1">
                <a:latin typeface="Times" pitchFamily="18" charset="0"/>
                <a:cs typeface="Times" pitchFamily="18" charset="0"/>
              </a:rPr>
              <a:t>của</a:t>
            </a:r>
            <a:r>
              <a:rPr lang="en-US" dirty="0">
                <a:latin typeface="Times" pitchFamily="18" charset="0"/>
                <a:cs typeface="Times" pitchFamily="18" charset="0"/>
              </a:rPr>
              <a:t> </a:t>
            </a:r>
            <a:r>
              <a:rPr lang="en-US" dirty="0" err="1">
                <a:latin typeface="Times" pitchFamily="18" charset="0"/>
                <a:cs typeface="Times" pitchFamily="18" charset="0"/>
              </a:rPr>
              <a:t>vật</a:t>
            </a:r>
            <a:r>
              <a:rPr lang="en-US" dirty="0">
                <a:latin typeface="Times" pitchFamily="18" charset="0"/>
                <a:cs typeface="Times" pitchFamily="18" charset="0"/>
              </a:rPr>
              <a:t> </a:t>
            </a:r>
            <a:r>
              <a:rPr lang="en-US" dirty="0" err="1">
                <a:latin typeface="Times" pitchFamily="18" charset="0"/>
                <a:cs typeface="Times" pitchFamily="18" charset="0"/>
              </a:rPr>
              <a:t>và</a:t>
            </a:r>
            <a:r>
              <a:rPr lang="en-US" dirty="0">
                <a:latin typeface="Times" pitchFamily="18" charset="0"/>
                <a:cs typeface="Times" pitchFamily="18" charset="0"/>
              </a:rPr>
              <a:t> </a:t>
            </a:r>
            <a:r>
              <a:rPr lang="en-US" dirty="0" err="1">
                <a:latin typeface="Times" pitchFamily="18" charset="0"/>
                <a:cs typeface="Times" pitchFamily="18" charset="0"/>
              </a:rPr>
              <a:t>vẽ</a:t>
            </a:r>
            <a:r>
              <a:rPr lang="en-US" dirty="0">
                <a:latin typeface="Times" pitchFamily="18" charset="0"/>
                <a:cs typeface="Times" pitchFamily="18" charset="0"/>
              </a:rPr>
              <a:t> </a:t>
            </a:r>
            <a:r>
              <a:rPr lang="en-US" dirty="0" err="1">
                <a:latin typeface="Times" pitchFamily="18" charset="0"/>
                <a:cs typeface="Times" pitchFamily="18" charset="0"/>
              </a:rPr>
              <a:t>hình</a:t>
            </a:r>
            <a:endParaRPr lang="en-US" dirty="0">
              <a:latin typeface="Times" pitchFamily="18" charset="0"/>
              <a:cs typeface="Times" pitchFamily="18" charset="0"/>
            </a:endParaRPr>
          </a:p>
          <a:p>
            <a:pPr marL="0" indent="0">
              <a:buNone/>
            </a:pPr>
            <a:r>
              <a:rPr lang="en-US" dirty="0">
                <a:latin typeface="Times" pitchFamily="18" charset="0"/>
                <a:cs typeface="Times" pitchFamily="18" charset="0"/>
              </a:rPr>
              <a:t>d/ </a:t>
            </a:r>
            <a:r>
              <a:rPr lang="en-US" dirty="0" err="1">
                <a:latin typeface="Times" pitchFamily="18" charset="0"/>
                <a:cs typeface="Times" pitchFamily="18" charset="0"/>
              </a:rPr>
              <a:t>Nếu</a:t>
            </a:r>
            <a:r>
              <a:rPr lang="en-US" dirty="0">
                <a:latin typeface="Times" pitchFamily="18" charset="0"/>
                <a:cs typeface="Times" pitchFamily="18" charset="0"/>
              </a:rPr>
              <a:t> </a:t>
            </a:r>
            <a:r>
              <a:rPr lang="en-US" dirty="0" err="1">
                <a:latin typeface="Times" pitchFamily="18" charset="0"/>
                <a:cs typeface="Times" pitchFamily="18" charset="0"/>
              </a:rPr>
              <a:t>chọn</a:t>
            </a:r>
            <a:r>
              <a:rPr lang="en-US" dirty="0">
                <a:latin typeface="Times" pitchFamily="18" charset="0"/>
                <a:cs typeface="Times" pitchFamily="18" charset="0"/>
              </a:rPr>
              <a:t> </a:t>
            </a:r>
            <a:r>
              <a:rPr lang="en-US" dirty="0" err="1">
                <a:latin typeface="Times" pitchFamily="18" charset="0"/>
                <a:cs typeface="Times" pitchFamily="18" charset="0"/>
              </a:rPr>
              <a:t>mặt</a:t>
            </a:r>
            <a:r>
              <a:rPr lang="en-US" dirty="0">
                <a:latin typeface="Times" pitchFamily="18" charset="0"/>
                <a:cs typeface="Times" pitchFamily="18" charset="0"/>
              </a:rPr>
              <a:t> </a:t>
            </a:r>
            <a:r>
              <a:rPr lang="en-US" dirty="0" err="1">
                <a:latin typeface="Times" pitchFamily="18" charset="0"/>
                <a:cs typeface="Times" pitchFamily="18" charset="0"/>
              </a:rPr>
              <a:t>đất</a:t>
            </a:r>
            <a:r>
              <a:rPr lang="en-US" dirty="0">
                <a:latin typeface="Times" pitchFamily="18" charset="0"/>
                <a:cs typeface="Times" pitchFamily="18" charset="0"/>
              </a:rPr>
              <a:t> </a:t>
            </a:r>
            <a:r>
              <a:rPr lang="en-US" dirty="0" err="1">
                <a:latin typeface="Times" pitchFamily="18" charset="0"/>
                <a:cs typeface="Times" pitchFamily="18" charset="0"/>
              </a:rPr>
              <a:t>là</a:t>
            </a:r>
            <a:r>
              <a:rPr lang="en-US" dirty="0">
                <a:latin typeface="Times" pitchFamily="18" charset="0"/>
                <a:cs typeface="Times" pitchFamily="18" charset="0"/>
              </a:rPr>
              <a:t> </a:t>
            </a:r>
            <a:r>
              <a:rPr lang="en-US" dirty="0" err="1">
                <a:latin typeface="Times" pitchFamily="18" charset="0"/>
                <a:cs typeface="Times" pitchFamily="18" charset="0"/>
              </a:rPr>
              <a:t>gốc</a:t>
            </a:r>
            <a:r>
              <a:rPr lang="en-US" dirty="0">
                <a:latin typeface="Times" pitchFamily="18" charset="0"/>
                <a:cs typeface="Times" pitchFamily="18" charset="0"/>
              </a:rPr>
              <a:t> </a:t>
            </a:r>
            <a:r>
              <a:rPr lang="en-US" dirty="0" err="1">
                <a:latin typeface="Times" pitchFamily="18" charset="0"/>
                <a:cs typeface="Times" pitchFamily="18" charset="0"/>
              </a:rPr>
              <a:t>tọa</a:t>
            </a:r>
            <a:r>
              <a:rPr lang="en-US" dirty="0">
                <a:latin typeface="Times" pitchFamily="18" charset="0"/>
                <a:cs typeface="Times" pitchFamily="18" charset="0"/>
              </a:rPr>
              <a:t> </a:t>
            </a:r>
            <a:r>
              <a:rPr lang="en-US" dirty="0" err="1">
                <a:latin typeface="Times" pitchFamily="18" charset="0"/>
                <a:cs typeface="Times" pitchFamily="18" charset="0"/>
              </a:rPr>
              <a:t>độ</a:t>
            </a:r>
            <a:r>
              <a:rPr lang="en-US" dirty="0">
                <a:latin typeface="Times" pitchFamily="18" charset="0"/>
                <a:cs typeface="Times" pitchFamily="18" charset="0"/>
              </a:rPr>
              <a:t> </a:t>
            </a:r>
            <a:r>
              <a:rPr lang="en-US" dirty="0" err="1">
                <a:latin typeface="Times" pitchFamily="18" charset="0"/>
                <a:cs typeface="Times" pitchFamily="18" charset="0"/>
              </a:rPr>
              <a:t>trong</a:t>
            </a:r>
            <a:r>
              <a:rPr lang="en-US" dirty="0">
                <a:latin typeface="Times" pitchFamily="18" charset="0"/>
                <a:cs typeface="Times" pitchFamily="18" charset="0"/>
              </a:rPr>
              <a:t> </a:t>
            </a:r>
            <a:r>
              <a:rPr lang="en-US" dirty="0" err="1">
                <a:latin typeface="Times" pitchFamily="18" charset="0"/>
                <a:cs typeface="Times" pitchFamily="18" charset="0"/>
              </a:rPr>
              <a:t>bài</a:t>
            </a:r>
            <a:r>
              <a:rPr lang="en-US" dirty="0">
                <a:latin typeface="Times" pitchFamily="18" charset="0"/>
                <a:cs typeface="Times" pitchFamily="18" charset="0"/>
              </a:rPr>
              <a:t> </a:t>
            </a:r>
            <a:r>
              <a:rPr lang="en-US" dirty="0" err="1">
                <a:latin typeface="Times" pitchFamily="18" charset="0"/>
                <a:cs typeface="Times" pitchFamily="18" charset="0"/>
              </a:rPr>
              <a:t>toán</a:t>
            </a:r>
            <a:r>
              <a:rPr lang="en-US" dirty="0">
                <a:latin typeface="Times" pitchFamily="18" charset="0"/>
                <a:cs typeface="Times" pitchFamily="18" charset="0"/>
              </a:rPr>
              <a:t> </a:t>
            </a:r>
            <a:r>
              <a:rPr lang="en-US" dirty="0" err="1">
                <a:latin typeface="Times" pitchFamily="18" charset="0"/>
                <a:cs typeface="Times" pitchFamily="18" charset="0"/>
              </a:rPr>
              <a:t>thì</a:t>
            </a:r>
            <a:r>
              <a:rPr lang="en-US" dirty="0">
                <a:latin typeface="Times" pitchFamily="18" charset="0"/>
                <a:cs typeface="Times" pitchFamily="18" charset="0"/>
              </a:rPr>
              <a:t> </a:t>
            </a:r>
            <a:r>
              <a:rPr lang="en-US" dirty="0" err="1">
                <a:latin typeface="Times" pitchFamily="18" charset="0"/>
                <a:cs typeface="Times" pitchFamily="18" charset="0"/>
              </a:rPr>
              <a:t>sau</a:t>
            </a:r>
            <a:r>
              <a:rPr lang="en-US" dirty="0">
                <a:latin typeface="Times" pitchFamily="18" charset="0"/>
                <a:cs typeface="Times" pitchFamily="18" charset="0"/>
              </a:rPr>
              <a:t> </a:t>
            </a:r>
            <a:r>
              <a:rPr lang="en-US" dirty="0" err="1">
                <a:latin typeface="Times" pitchFamily="18" charset="0"/>
                <a:cs typeface="Times" pitchFamily="18" charset="0"/>
              </a:rPr>
              <a:t>bao</a:t>
            </a:r>
            <a:r>
              <a:rPr lang="en-US" dirty="0">
                <a:latin typeface="Times" pitchFamily="18" charset="0"/>
                <a:cs typeface="Times" pitchFamily="18" charset="0"/>
              </a:rPr>
              <a:t> </a:t>
            </a:r>
            <a:r>
              <a:rPr lang="en-US" dirty="0" err="1">
                <a:latin typeface="Times" pitchFamily="18" charset="0"/>
                <a:cs typeface="Times" pitchFamily="18" charset="0"/>
              </a:rPr>
              <a:t>lâu</a:t>
            </a:r>
            <a:r>
              <a:rPr lang="en-US" dirty="0">
                <a:latin typeface="Times" pitchFamily="18" charset="0"/>
                <a:cs typeface="Times" pitchFamily="18" charset="0"/>
              </a:rPr>
              <a:t> </a:t>
            </a:r>
            <a:r>
              <a:rPr lang="en-US" dirty="0" err="1">
                <a:latin typeface="Times" pitchFamily="18" charset="0"/>
                <a:cs typeface="Times" pitchFamily="18" charset="0"/>
              </a:rPr>
              <a:t>vật</a:t>
            </a:r>
            <a:r>
              <a:rPr lang="en-US" dirty="0">
                <a:latin typeface="Times" pitchFamily="18" charset="0"/>
                <a:cs typeface="Times" pitchFamily="18" charset="0"/>
              </a:rPr>
              <a:t> </a:t>
            </a:r>
            <a:r>
              <a:rPr lang="en-US" dirty="0" err="1">
                <a:latin typeface="Times" pitchFamily="18" charset="0"/>
                <a:cs typeface="Times" pitchFamily="18" charset="0"/>
              </a:rPr>
              <a:t>chạm</a:t>
            </a:r>
            <a:r>
              <a:rPr lang="en-US" dirty="0">
                <a:latin typeface="Times" pitchFamily="18" charset="0"/>
                <a:cs typeface="Times" pitchFamily="18" charset="0"/>
              </a:rPr>
              <a:t> </a:t>
            </a:r>
            <a:r>
              <a:rPr lang="en-US" dirty="0" err="1">
                <a:latin typeface="Times" pitchFamily="18" charset="0"/>
                <a:cs typeface="Times" pitchFamily="18" charset="0"/>
              </a:rPr>
              <a:t>đất</a:t>
            </a:r>
            <a:r>
              <a:rPr lang="en-US" dirty="0">
                <a:latin typeface="Times" pitchFamily="18" charset="0"/>
                <a:cs typeface="Times" pitchFamily="18" charset="0"/>
              </a:rPr>
              <a:t>? </a:t>
            </a:r>
            <a:r>
              <a:rPr lang="en-US" dirty="0" err="1">
                <a:latin typeface="Times" pitchFamily="18" charset="0"/>
                <a:cs typeface="Times" pitchFamily="18" charset="0"/>
              </a:rPr>
              <a:t>Vận</a:t>
            </a:r>
            <a:r>
              <a:rPr lang="en-US" dirty="0">
                <a:latin typeface="Times" pitchFamily="18" charset="0"/>
                <a:cs typeface="Times" pitchFamily="18" charset="0"/>
              </a:rPr>
              <a:t> </a:t>
            </a:r>
            <a:r>
              <a:rPr lang="en-US" dirty="0" err="1">
                <a:latin typeface="Times" pitchFamily="18" charset="0"/>
                <a:cs typeface="Times" pitchFamily="18" charset="0"/>
              </a:rPr>
              <a:t>tốc</a:t>
            </a:r>
            <a:r>
              <a:rPr lang="en-US" dirty="0">
                <a:latin typeface="Times" pitchFamily="18" charset="0"/>
                <a:cs typeface="Times" pitchFamily="18" charset="0"/>
              </a:rPr>
              <a:t> </a:t>
            </a:r>
            <a:r>
              <a:rPr lang="en-US" dirty="0" err="1">
                <a:latin typeface="Times" pitchFamily="18" charset="0"/>
                <a:cs typeface="Times" pitchFamily="18" charset="0"/>
              </a:rPr>
              <a:t>bằng</a:t>
            </a:r>
            <a:r>
              <a:rPr lang="en-US" dirty="0">
                <a:latin typeface="Times" pitchFamily="18" charset="0"/>
                <a:cs typeface="Times" pitchFamily="18" charset="0"/>
              </a:rPr>
              <a:t> </a:t>
            </a:r>
            <a:r>
              <a:rPr lang="en-US" dirty="0" err="1">
                <a:latin typeface="Times" pitchFamily="18" charset="0"/>
                <a:cs typeface="Times" pitchFamily="18" charset="0"/>
              </a:rPr>
              <a:t>bao</a:t>
            </a:r>
            <a:r>
              <a:rPr lang="en-US" dirty="0">
                <a:latin typeface="Times" pitchFamily="18" charset="0"/>
                <a:cs typeface="Times" pitchFamily="18" charset="0"/>
              </a:rPr>
              <a:t> </a:t>
            </a:r>
            <a:r>
              <a:rPr lang="en-US" dirty="0" err="1">
                <a:latin typeface="Times" pitchFamily="18" charset="0"/>
                <a:cs typeface="Times" pitchFamily="18" charset="0"/>
              </a:rPr>
              <a:t>nhiêu</a:t>
            </a:r>
            <a:r>
              <a:rPr lang="en-US" dirty="0">
                <a:latin typeface="Times" pitchFamily="18" charset="0"/>
                <a:cs typeface="Times" pitchFamily="18" charset="0"/>
              </a:rPr>
              <a:t>?</a:t>
            </a:r>
          </a:p>
          <a:p>
            <a:pPr marL="0" indent="0">
              <a:buNone/>
            </a:pPr>
            <a:r>
              <a:rPr lang="en-US" dirty="0">
                <a:latin typeface="Times" pitchFamily="18" charset="0"/>
                <a:cs typeface="Times" pitchFamily="18" charset="0"/>
              </a:rPr>
              <a:t>e/ </a:t>
            </a:r>
            <a:r>
              <a:rPr lang="en-US" dirty="0" err="1">
                <a:latin typeface="Times" pitchFamily="18" charset="0"/>
                <a:cs typeface="Times" pitchFamily="18" charset="0"/>
              </a:rPr>
              <a:t>Vật</a:t>
            </a:r>
            <a:r>
              <a:rPr lang="en-US" dirty="0">
                <a:latin typeface="Times" pitchFamily="18" charset="0"/>
                <a:cs typeface="Times" pitchFamily="18" charset="0"/>
              </a:rPr>
              <a:t> </a:t>
            </a:r>
            <a:r>
              <a:rPr lang="en-US" dirty="0" err="1">
                <a:latin typeface="Times" pitchFamily="18" charset="0"/>
                <a:cs typeface="Times" pitchFamily="18" charset="0"/>
              </a:rPr>
              <a:t>đi</a:t>
            </a:r>
            <a:r>
              <a:rPr lang="en-US" dirty="0">
                <a:latin typeface="Times" pitchFamily="18" charset="0"/>
                <a:cs typeface="Times" pitchFamily="18" charset="0"/>
              </a:rPr>
              <a:t> </a:t>
            </a:r>
            <a:r>
              <a:rPr lang="en-US" dirty="0" err="1">
                <a:latin typeface="Times" pitchFamily="18" charset="0"/>
                <a:cs typeface="Times" pitchFamily="18" charset="0"/>
              </a:rPr>
              <a:t>xa</a:t>
            </a:r>
            <a:r>
              <a:rPr lang="en-US" dirty="0">
                <a:latin typeface="Times" pitchFamily="18" charset="0"/>
                <a:cs typeface="Times" pitchFamily="18" charset="0"/>
              </a:rPr>
              <a:t> </a:t>
            </a:r>
            <a:r>
              <a:rPr lang="en-US" dirty="0" err="1">
                <a:latin typeface="Times" pitchFamily="18" charset="0"/>
                <a:cs typeface="Times" pitchFamily="18" charset="0"/>
              </a:rPr>
              <a:t>nhất</a:t>
            </a:r>
            <a:r>
              <a:rPr lang="en-US" dirty="0">
                <a:latin typeface="Times" pitchFamily="18" charset="0"/>
                <a:cs typeface="Times" pitchFamily="18" charset="0"/>
              </a:rPr>
              <a:t> </a:t>
            </a:r>
            <a:r>
              <a:rPr lang="en-US" dirty="0" err="1">
                <a:latin typeface="Times" pitchFamily="18" charset="0"/>
                <a:cs typeface="Times" pitchFamily="18" charset="0"/>
              </a:rPr>
              <a:t>là</a:t>
            </a:r>
            <a:r>
              <a:rPr lang="en-US" dirty="0">
                <a:latin typeface="Times" pitchFamily="18" charset="0"/>
                <a:cs typeface="Times" pitchFamily="18" charset="0"/>
              </a:rPr>
              <a:t> </a:t>
            </a:r>
            <a:r>
              <a:rPr lang="en-US" dirty="0" err="1">
                <a:latin typeface="Times" pitchFamily="18" charset="0"/>
                <a:cs typeface="Times" pitchFamily="18" charset="0"/>
              </a:rPr>
              <a:t>bao</a:t>
            </a:r>
            <a:r>
              <a:rPr lang="en-US" dirty="0">
                <a:latin typeface="Times" pitchFamily="18" charset="0"/>
                <a:cs typeface="Times" pitchFamily="18" charset="0"/>
              </a:rPr>
              <a:t> </a:t>
            </a:r>
            <a:r>
              <a:rPr lang="en-US" dirty="0" err="1">
                <a:latin typeface="Times" pitchFamily="18" charset="0"/>
                <a:cs typeface="Times" pitchFamily="18" charset="0"/>
              </a:rPr>
              <a:t>nhiêu</a:t>
            </a:r>
            <a:r>
              <a:rPr lang="en-US" dirty="0">
                <a:latin typeface="Times" pitchFamily="18" charset="0"/>
                <a:cs typeface="Times" pitchFamily="18" charset="0"/>
              </a:rPr>
              <a:t>? Ở </a:t>
            </a:r>
            <a:r>
              <a:rPr lang="en-US" dirty="0" err="1">
                <a:latin typeface="Times" pitchFamily="18" charset="0"/>
                <a:cs typeface="Times" pitchFamily="18" charset="0"/>
              </a:rPr>
              <a:t>thời</a:t>
            </a:r>
            <a:r>
              <a:rPr lang="en-US" dirty="0">
                <a:latin typeface="Times" pitchFamily="18" charset="0"/>
                <a:cs typeface="Times" pitchFamily="18" charset="0"/>
              </a:rPr>
              <a:t> </a:t>
            </a:r>
            <a:r>
              <a:rPr lang="en-US" dirty="0" err="1">
                <a:latin typeface="Times" pitchFamily="18" charset="0"/>
                <a:cs typeface="Times" pitchFamily="18" charset="0"/>
              </a:rPr>
              <a:t>điểm</a:t>
            </a:r>
            <a:r>
              <a:rPr lang="en-US" dirty="0">
                <a:latin typeface="Times" pitchFamily="18" charset="0"/>
                <a:cs typeface="Times" pitchFamily="18" charset="0"/>
              </a:rPr>
              <a:t> </a:t>
            </a:r>
            <a:r>
              <a:rPr lang="en-US" dirty="0" err="1">
                <a:latin typeface="Times" pitchFamily="18" charset="0"/>
                <a:cs typeface="Times" pitchFamily="18" charset="0"/>
              </a:rPr>
              <a:t>nào</a:t>
            </a:r>
            <a:r>
              <a:rPr lang="en-US" dirty="0">
                <a:latin typeface="Times" pitchFamily="18" charset="0"/>
                <a:cs typeface="Times" pitchFamily="18" charset="0"/>
              </a:rPr>
              <a:t>? </a:t>
            </a:r>
            <a:r>
              <a:rPr lang="en-US" dirty="0" err="1">
                <a:latin typeface="Times" pitchFamily="18" charset="0"/>
                <a:cs typeface="Times" pitchFamily="18" charset="0"/>
              </a:rPr>
              <a:t>Vật</a:t>
            </a:r>
            <a:r>
              <a:rPr lang="en-US" dirty="0">
                <a:latin typeface="Times" pitchFamily="18" charset="0"/>
                <a:cs typeface="Times" pitchFamily="18" charset="0"/>
              </a:rPr>
              <a:t> </a:t>
            </a:r>
            <a:r>
              <a:rPr lang="en-US" dirty="0" err="1">
                <a:latin typeface="Times" pitchFamily="18" charset="0"/>
                <a:cs typeface="Times" pitchFamily="18" charset="0"/>
              </a:rPr>
              <a:t>đạt</a:t>
            </a:r>
            <a:r>
              <a:rPr lang="en-US" dirty="0">
                <a:latin typeface="Times" pitchFamily="18" charset="0"/>
                <a:cs typeface="Times" pitchFamily="18" charset="0"/>
              </a:rPr>
              <a:t> </a:t>
            </a:r>
            <a:r>
              <a:rPr lang="en-US" dirty="0" err="1">
                <a:latin typeface="Times" pitchFamily="18" charset="0"/>
                <a:cs typeface="Times" pitchFamily="18" charset="0"/>
              </a:rPr>
              <a:t>được</a:t>
            </a:r>
            <a:r>
              <a:rPr lang="en-US" dirty="0">
                <a:latin typeface="Times" pitchFamily="18" charset="0"/>
                <a:cs typeface="Times" pitchFamily="18" charset="0"/>
              </a:rPr>
              <a:t> </a:t>
            </a:r>
            <a:r>
              <a:rPr lang="en-US" dirty="0" err="1">
                <a:latin typeface="Times" pitchFamily="18" charset="0"/>
                <a:cs typeface="Times" pitchFamily="18" charset="0"/>
              </a:rPr>
              <a:t>độ</a:t>
            </a:r>
            <a:r>
              <a:rPr lang="en-US" dirty="0">
                <a:latin typeface="Times" pitchFamily="18" charset="0"/>
                <a:cs typeface="Times" pitchFamily="18" charset="0"/>
              </a:rPr>
              <a:t> </a:t>
            </a:r>
            <a:r>
              <a:rPr lang="en-US" dirty="0" err="1">
                <a:latin typeface="Times" pitchFamily="18" charset="0"/>
                <a:cs typeface="Times" pitchFamily="18" charset="0"/>
              </a:rPr>
              <a:t>cao</a:t>
            </a:r>
            <a:r>
              <a:rPr lang="en-US" dirty="0">
                <a:latin typeface="Times" pitchFamily="18" charset="0"/>
                <a:cs typeface="Times" pitchFamily="18" charset="0"/>
              </a:rPr>
              <a:t> </a:t>
            </a:r>
            <a:r>
              <a:rPr lang="en-US" dirty="0" err="1">
                <a:latin typeface="Times" pitchFamily="18" charset="0"/>
                <a:cs typeface="Times" pitchFamily="18" charset="0"/>
              </a:rPr>
              <a:t>lớn</a:t>
            </a:r>
            <a:r>
              <a:rPr lang="en-US" dirty="0">
                <a:latin typeface="Times" pitchFamily="18" charset="0"/>
                <a:cs typeface="Times" pitchFamily="18" charset="0"/>
              </a:rPr>
              <a:t> </a:t>
            </a:r>
            <a:r>
              <a:rPr lang="en-US" dirty="0" err="1">
                <a:latin typeface="Times" pitchFamily="18" charset="0"/>
                <a:cs typeface="Times" pitchFamily="18" charset="0"/>
              </a:rPr>
              <a:t>nhất</a:t>
            </a:r>
            <a:r>
              <a:rPr lang="en-US" dirty="0">
                <a:latin typeface="Times" pitchFamily="18" charset="0"/>
                <a:cs typeface="Times" pitchFamily="18" charset="0"/>
              </a:rPr>
              <a:t> </a:t>
            </a:r>
            <a:r>
              <a:rPr lang="en-US" dirty="0" err="1">
                <a:latin typeface="Times" pitchFamily="18" charset="0"/>
                <a:cs typeface="Times" pitchFamily="18" charset="0"/>
              </a:rPr>
              <a:t>là</a:t>
            </a:r>
            <a:r>
              <a:rPr lang="en-US" dirty="0">
                <a:latin typeface="Times" pitchFamily="18" charset="0"/>
                <a:cs typeface="Times" pitchFamily="18" charset="0"/>
              </a:rPr>
              <a:t> </a:t>
            </a:r>
            <a:r>
              <a:rPr lang="en-US" dirty="0" err="1">
                <a:latin typeface="Times" pitchFamily="18" charset="0"/>
                <a:cs typeface="Times" pitchFamily="18" charset="0"/>
              </a:rPr>
              <a:t>bao</a:t>
            </a:r>
            <a:r>
              <a:rPr lang="en-US" dirty="0">
                <a:latin typeface="Times" pitchFamily="18" charset="0"/>
                <a:cs typeface="Times" pitchFamily="18" charset="0"/>
              </a:rPr>
              <a:t> </a:t>
            </a:r>
            <a:r>
              <a:rPr lang="en-US" dirty="0" err="1">
                <a:latin typeface="Times" pitchFamily="18" charset="0"/>
                <a:cs typeface="Times" pitchFamily="18" charset="0"/>
              </a:rPr>
              <a:t>nhiêu</a:t>
            </a:r>
            <a:r>
              <a:rPr lang="en-US" dirty="0">
                <a:latin typeface="Times" pitchFamily="18" charset="0"/>
                <a:cs typeface="Times" pitchFamily="18" charset="0"/>
              </a:rPr>
              <a:t>? Ở </a:t>
            </a:r>
            <a:r>
              <a:rPr lang="en-US" dirty="0" err="1">
                <a:latin typeface="Times" pitchFamily="18" charset="0"/>
                <a:cs typeface="Times" pitchFamily="18" charset="0"/>
              </a:rPr>
              <a:t>thời</a:t>
            </a:r>
            <a:r>
              <a:rPr lang="en-US" dirty="0">
                <a:latin typeface="Times" pitchFamily="18" charset="0"/>
                <a:cs typeface="Times" pitchFamily="18" charset="0"/>
              </a:rPr>
              <a:t> </a:t>
            </a:r>
            <a:r>
              <a:rPr lang="en-US" dirty="0" err="1">
                <a:latin typeface="Times" pitchFamily="18" charset="0"/>
                <a:cs typeface="Times" pitchFamily="18" charset="0"/>
              </a:rPr>
              <a:t>điểm</a:t>
            </a:r>
            <a:r>
              <a:rPr lang="en-US" dirty="0">
                <a:latin typeface="Times" pitchFamily="18" charset="0"/>
                <a:cs typeface="Times" pitchFamily="18" charset="0"/>
              </a:rPr>
              <a:t> </a:t>
            </a:r>
            <a:r>
              <a:rPr lang="en-US" dirty="0" err="1">
                <a:latin typeface="Times" pitchFamily="18" charset="0"/>
                <a:cs typeface="Times" pitchFamily="18" charset="0"/>
              </a:rPr>
              <a:t>nào</a:t>
            </a:r>
            <a:r>
              <a:rPr lang="en-US" dirty="0">
                <a:latin typeface="Times" pitchFamily="18" charset="0"/>
                <a:cs typeface="Times" pitchFamily="18" charset="0"/>
              </a:rPr>
              <a:t>?</a:t>
            </a:r>
          </a:p>
        </p:txBody>
      </p:sp>
    </p:spTree>
    <p:extLst>
      <p:ext uri="{BB962C8B-B14F-4D97-AF65-F5344CB8AC3E}">
        <p14:creationId xmlns:p14="http://schemas.microsoft.com/office/powerpoint/2010/main" val="2971648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2136</Words>
  <Application>Microsoft Office PowerPoint</Application>
  <PresentationFormat>Widescreen</PresentationFormat>
  <Paragraphs>125</Paragraphs>
  <Slides>33</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Calibri</vt:lpstr>
      <vt:lpstr>Calibri Light</vt:lpstr>
      <vt:lpstr>Cambria Math</vt:lpstr>
      <vt:lpstr>Times</vt:lpstr>
      <vt:lpstr>Times New Roman</vt:lpstr>
      <vt:lpstr>Office Theme</vt:lpstr>
      <vt:lpstr>Equation</vt:lpstr>
      <vt:lpstr>BÀI TẬP CHƯƠNG 1</vt:lpstr>
      <vt:lpstr>PowerPoint Presentation</vt:lpstr>
      <vt:lpstr>PowerPoint Presentation</vt:lpstr>
      <vt:lpstr>PowerPoint Presentation</vt:lpstr>
      <vt:lpstr>PowerPoint Presentation</vt:lpstr>
      <vt:lpstr>TƯƠNG QUAN CHUYỂN ĐỘNG THẲNG-TRÒN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 TẬP CHƯƠNG 1</dc:title>
  <dc:creator>Ngoc Thuy Vo</dc:creator>
  <cp:lastModifiedBy>Ngoc Thuy Vo</cp:lastModifiedBy>
  <cp:revision>4</cp:revision>
  <dcterms:created xsi:type="dcterms:W3CDTF">2024-01-18T08:19:42Z</dcterms:created>
  <dcterms:modified xsi:type="dcterms:W3CDTF">2024-01-19T04:12:25Z</dcterms:modified>
</cp:coreProperties>
</file>