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10234600" cy="7102475"/>
  <p:embeddedFontLst>
    <p:embeddedFont>
      <p:font typeface="Tahom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37">
          <p15:clr>
            <a:srgbClr val="000000"/>
          </p15:clr>
        </p15:guide>
        <p15:guide id="2" pos="3224">
          <p15:clr>
            <a:srgbClr val="000000"/>
          </p15:clr>
        </p15:guide>
      </p15:notesGuideLst>
    </p:ext>
    <p:ext uri="GoogleSlidesCustomDataVersion2">
      <go:slidesCustomData xmlns:go="http://customooxmlschemas.google.com/" r:id="rId40" roundtripDataSignature="AMtx7mhqplVvfHEQHPlMO6Uqb1zXDBZl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4B7E41-8E01-44AD-BE44-D19E4522010F}">
  <a:tblStyle styleId="{7A4B7E41-8E01-44AD-BE44-D19E4522010F}" styleName="Table_0">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37" orient="horz"/>
        <p:guide pos="3224"/>
      </p:guideLst>
    </p:cSldViewPr>
  </p:notes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Tahoma-bold.fntdata"/><Relationship Id="rId16" Type="http://schemas.openxmlformats.org/officeDocument/2006/relationships/slide" Target="slides/slide10.xml"/><Relationship Id="rId38" Type="http://schemas.openxmlformats.org/officeDocument/2006/relationships/font" Target="fonts/Tahom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4435610" cy="3547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796717" y="0"/>
            <a:ext cx="4435610" cy="3547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6746635"/>
            <a:ext cx="4435610" cy="354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100000"/>
              </a:lnSpc>
              <a:spcBef>
                <a:spcPts val="0"/>
              </a:spcBef>
              <a:spcAft>
                <a:spcPts val="0"/>
              </a:spcAft>
              <a:buClr>
                <a:schemeClr val="dk1"/>
              </a:buClr>
              <a:buSzPts val="1200"/>
              <a:buFont typeface="Arial"/>
              <a:buChar char="•"/>
            </a:pPr>
            <a:r>
              <a:rPr b="1" lang="en-US"/>
              <a:t>Trình thông dịch</a:t>
            </a:r>
            <a:r>
              <a:rPr lang="en-US"/>
              <a:t> lần lượt từng chỉ thị trong chương trình nguồn được kiểm tra xem đúng cú pháp không, nếu lệnh đúng thì sẽ được dịch thành mã máy và nạp vào RAM (bộ nhớ trong) máy tính để thực hiện ngay lập tức.</a:t>
            </a:r>
            <a:endParaRPr/>
          </a:p>
          <a:p>
            <a:pPr indent="-171450" lvl="0" marL="171450" marR="0" rtl="0" algn="l">
              <a:lnSpc>
                <a:spcPct val="100000"/>
              </a:lnSpc>
              <a:spcBef>
                <a:spcPts val="0"/>
              </a:spcBef>
              <a:spcAft>
                <a:spcPts val="0"/>
              </a:spcAft>
              <a:buClr>
                <a:schemeClr val="dk1"/>
              </a:buClr>
              <a:buSzPts val="1200"/>
              <a:buFont typeface="Arial"/>
              <a:buChar char="•"/>
            </a:pPr>
            <a:r>
              <a:rPr b="1" lang="en-US"/>
              <a:t>Trình biên dịch</a:t>
            </a:r>
            <a:r>
              <a:rPr lang="en-US"/>
              <a:t> kiểm tra cú pháp, kiểm tra tính chặt chẽ của toàn bộ mã nguồn tùy theo qui định của ngôn ngữ, sau đó được dịch hết thành mã thực thi (bao gồm cả mã máy lẫn thông tin quản lý của hệ điều hành cần thiết cho quá trình nạp vào bộ nhớ) và ghi lên đĩa dưới dạng một tập tin thực thi.</a:t>
            </a:r>
            <a:endParaRPr/>
          </a:p>
        </p:txBody>
      </p:sp>
      <p:sp>
        <p:nvSpPr>
          <p:cNvPr id="174" name="Google Shape;174;p1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1.2. Các ngôn ngữ lập trình</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1.2.1. Ngôn ngữ lập trình cấp thấp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1.2.2. Ngôn ngữ lập trình cấp cao</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1.2.3. Một vài ngôn ngữ lập trình thông dụng</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84" name="Google Shape;184;p1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0" name="Google Shape;190;p1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Clr>
                <a:schemeClr val="dk1"/>
              </a:buClr>
              <a:buSzPts val="1200"/>
              <a:buFont typeface="Arial"/>
              <a:buChar char="•"/>
            </a:pPr>
            <a:r>
              <a:rPr lang="en-US"/>
              <a:t>Ngôn ngữ </a:t>
            </a:r>
            <a:r>
              <a:rPr b="1" lang="en-US"/>
              <a:t>BASIC</a:t>
            </a:r>
            <a:r>
              <a:rPr lang="en-US"/>
              <a:t> (viết tắt của “Beginners All-purpose Symbolic Instructional Code”): đây là NNLT rất nổi tiếng trong quá khứ vì rất dễ sử dụng, ngay cả cho những đối tượng không chuyên tin học. Hiện nay, ngôn ngữ </a:t>
            </a:r>
            <a:r>
              <a:rPr b="1" lang="en-US"/>
              <a:t>VB</a:t>
            </a:r>
            <a:r>
              <a:rPr lang="en-US"/>
              <a:t> (Visual Basic) và </a:t>
            </a:r>
            <a:r>
              <a:rPr b="1" lang="en-US"/>
              <a:t>VB.NET</a:t>
            </a:r>
            <a:r>
              <a:rPr lang="en-US"/>
              <a:t> của Microsoft cũng lá các NNLT khá mạnh về các chức năng lập trình nhưng lải rất dễ sử dụng.</a:t>
            </a:r>
            <a:endParaRPr/>
          </a:p>
          <a:p>
            <a:pPr indent="-171450" lvl="0" marL="171450" rtl="0" algn="l">
              <a:spcBef>
                <a:spcPts val="0"/>
              </a:spcBef>
              <a:spcAft>
                <a:spcPts val="0"/>
              </a:spcAft>
              <a:buClr>
                <a:schemeClr val="dk1"/>
              </a:buClr>
              <a:buSzPts val="1200"/>
              <a:buFont typeface="Arial"/>
              <a:buChar char="•"/>
            </a:pPr>
            <a:r>
              <a:rPr lang="en-US"/>
              <a:t>Ngôn ngữ </a:t>
            </a:r>
            <a:r>
              <a:rPr b="1" lang="en-US"/>
              <a:t>C</a:t>
            </a:r>
            <a:r>
              <a:rPr lang="en-US"/>
              <a:t> được dùng cho các lập trình viên chuyên nghiệp để viết các HĐH, cài đặt các hệ quản lý cơ sở dữ liệu, các tính toán số trong các lĩnh vực khoa học khác.</a:t>
            </a:r>
            <a:endParaRPr/>
          </a:p>
          <a:p>
            <a:pPr indent="-171450" lvl="0" marL="171450" rtl="0" algn="l">
              <a:spcBef>
                <a:spcPts val="0"/>
              </a:spcBef>
              <a:spcAft>
                <a:spcPts val="0"/>
              </a:spcAft>
              <a:buClr>
                <a:schemeClr val="dk1"/>
              </a:buClr>
              <a:buSzPts val="1200"/>
              <a:buFont typeface="Arial"/>
              <a:buChar char="•"/>
            </a:pPr>
            <a:r>
              <a:rPr lang="en-US"/>
              <a:t>Ngôn ngữ </a:t>
            </a:r>
            <a:r>
              <a:rPr b="1" lang="en-US"/>
              <a:t>C++</a:t>
            </a:r>
            <a:r>
              <a:rPr lang="en-US"/>
              <a:t> là NNLT hướng đối tượng được cải tiến từ ngôn ngữ C. Đây là một NNLT rất mạnh và đa dụng, được dùng cho những người chuyên nghiệp. Hiện nay, số lượng các phần mềm được viết bằng ngôn ngữ C++ chiếm tỉ lệ rất lớn.</a:t>
            </a:r>
            <a:endParaRPr/>
          </a:p>
          <a:p>
            <a:pPr indent="-171450" lvl="0" marL="171450" rtl="0" algn="l">
              <a:spcBef>
                <a:spcPts val="0"/>
              </a:spcBef>
              <a:spcAft>
                <a:spcPts val="0"/>
              </a:spcAft>
              <a:buClr>
                <a:schemeClr val="dk1"/>
              </a:buClr>
              <a:buSzPts val="1200"/>
              <a:buFont typeface="Arial"/>
              <a:buChar char="•"/>
            </a:pPr>
            <a:r>
              <a:rPr lang="en-US"/>
              <a:t>Ngôn ngữ </a:t>
            </a:r>
            <a:r>
              <a:rPr b="1" lang="en-US"/>
              <a:t>COBOL</a:t>
            </a:r>
            <a:r>
              <a:rPr lang="en-US"/>
              <a:t> (Common Business Oriented Language) dùng để viết các chương trình xử lý dữ liệu thương mại của các hệ thống thông tin cũ.</a:t>
            </a:r>
            <a:endParaRPr/>
          </a:p>
          <a:p>
            <a:pPr indent="-171450" lvl="0" marL="171450" rtl="0" algn="l">
              <a:spcBef>
                <a:spcPts val="0"/>
              </a:spcBef>
              <a:spcAft>
                <a:spcPts val="0"/>
              </a:spcAft>
              <a:buClr>
                <a:schemeClr val="dk1"/>
              </a:buClr>
              <a:buSzPts val="1200"/>
              <a:buFont typeface="Arial"/>
              <a:buChar char="•"/>
            </a:pPr>
            <a:r>
              <a:rPr lang="en-US"/>
              <a:t>Ngôn ngữ </a:t>
            </a:r>
            <a:r>
              <a:rPr b="1" lang="en-US"/>
              <a:t>FORTRAN</a:t>
            </a:r>
            <a:r>
              <a:rPr lang="en-US"/>
              <a:t> (Formula Translation) dành cho các chương trình tính toán trong khoa học kỹ thuật.</a:t>
            </a:r>
            <a:endParaRPr/>
          </a:p>
          <a:p>
            <a:pPr indent="-171450" lvl="0" marL="171450" rtl="0" algn="l">
              <a:spcBef>
                <a:spcPts val="0"/>
              </a:spcBef>
              <a:spcAft>
                <a:spcPts val="0"/>
              </a:spcAft>
              <a:buClr>
                <a:schemeClr val="dk1"/>
              </a:buClr>
              <a:buSzPts val="1200"/>
              <a:buFont typeface="Arial"/>
              <a:buChar char="•"/>
            </a:pPr>
            <a:r>
              <a:rPr lang="en-US"/>
              <a:t>Các ngôn ngữ </a:t>
            </a:r>
            <a:r>
              <a:rPr b="1" lang="en-US"/>
              <a:t>Java</a:t>
            </a:r>
            <a:r>
              <a:rPr lang="en-US"/>
              <a:t> và </a:t>
            </a:r>
            <a:r>
              <a:rPr b="1" lang="en-US"/>
              <a:t>C#</a:t>
            </a:r>
            <a:r>
              <a:rPr lang="en-US"/>
              <a:t> là đại diện cho thế hệ NNLT hiện đại và mang tính chuyên nghiệp, sẽ được dùng chủ yếu để phát triển các hệ thống phần mềm lớn trong tương lai gần.</a:t>
            </a:r>
            <a:endParaRPr/>
          </a:p>
          <a:p>
            <a:pPr indent="-171450" lvl="0" marL="171450" rtl="0" algn="l">
              <a:spcBef>
                <a:spcPts val="0"/>
              </a:spcBef>
              <a:spcAft>
                <a:spcPts val="0"/>
              </a:spcAft>
              <a:buClr>
                <a:schemeClr val="dk1"/>
              </a:buClr>
              <a:buSzPts val="1200"/>
              <a:buFont typeface="Arial"/>
              <a:buChar char="•"/>
            </a:pPr>
            <a:r>
              <a:rPr lang="en-US"/>
              <a:t>Các ngôn ngữ </a:t>
            </a:r>
            <a:r>
              <a:rPr b="1" lang="en-US"/>
              <a:t>PHP</a:t>
            </a:r>
            <a:r>
              <a:rPr lang="en-US"/>
              <a:t>, </a:t>
            </a:r>
            <a:r>
              <a:rPr b="1" lang="en-US"/>
              <a:t>Ruby</a:t>
            </a:r>
            <a:r>
              <a:rPr lang="en-US"/>
              <a:t>, </a:t>
            </a:r>
            <a:r>
              <a:rPr b="1" lang="en-US"/>
              <a:t>Perl</a:t>
            </a:r>
            <a:r>
              <a:rPr lang="en-US"/>
              <a:t> thường được dùng trong các ứng dụng Web, lập trình quản trị và mạng.</a:t>
            </a:r>
            <a:endParaRPr/>
          </a:p>
        </p:txBody>
      </p:sp>
      <p:sp>
        <p:nvSpPr>
          <p:cNvPr id="218" name="Google Shape;218;p1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1.3. Các khái niệm cơ bản về lập trình</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1.3.1. Nghề lập trình: mã nguồn và lập trình viên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1.3.2. Minh họa bằng một chương trình đơn giản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1.3.3. Qui trình tổng quát viết, dịch, chạy thử chương trình</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1.3.4. Các môi trường hỗ trợ công việc lập trình</a:t>
            </a:r>
            <a:endParaRPr sz="1200">
              <a:solidFill>
                <a:schemeClr val="dk1"/>
              </a:solidFill>
              <a:latin typeface="Calibri"/>
              <a:ea typeface="Calibri"/>
              <a:cs typeface="Calibri"/>
              <a:sym typeface="Calibri"/>
            </a:endParaRPr>
          </a:p>
        </p:txBody>
      </p:sp>
      <p:sp>
        <p:nvSpPr>
          <p:cNvPr id="228" name="Google Shape;228;p1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Clr>
                <a:schemeClr val="dk1"/>
              </a:buClr>
              <a:buSzPts val="1200"/>
              <a:buFont typeface="Arial"/>
              <a:buChar char="•"/>
            </a:pPr>
            <a:r>
              <a:rPr b="1" lang="en-US"/>
              <a:t>Bước 1.</a:t>
            </a:r>
            <a:r>
              <a:rPr lang="en-US"/>
              <a:t> Người lập trình sử dụng một trình soạn thảo văn bản (text editor) để soạn và ghi chương trình vào đĩa thành một hay nhiều tập tin chương trình nguồn. Thông thường, trình soạn thảo văn bản được chạy tại trạm cuối của một máy tính lớn hay chạy trên một máy tính cá nhân.</a:t>
            </a:r>
            <a:endParaRPr/>
          </a:p>
          <a:p>
            <a:pPr indent="-171450" lvl="0" marL="171450" rtl="0" algn="l">
              <a:spcBef>
                <a:spcPts val="0"/>
              </a:spcBef>
              <a:spcAft>
                <a:spcPts val="0"/>
              </a:spcAft>
              <a:buClr>
                <a:schemeClr val="dk1"/>
              </a:buClr>
              <a:buSzPts val="1200"/>
              <a:buFont typeface="Arial"/>
              <a:buChar char="•"/>
            </a:pPr>
            <a:r>
              <a:rPr b="1" lang="en-US"/>
              <a:t>Bước 2.</a:t>
            </a:r>
            <a:r>
              <a:rPr lang="en-US"/>
              <a:t> Chương trình nguồn được dịch thành ngôn ngữ máy nhờ vào trình biên dịch. Nếu chương trình nguồn không có lỗi cú pháp (syntax error) thì sẽ được biên dịch thành dạng mã đối tượng (object code), một loại mã trung gian chưa phải là mã máy thật sự nên không thể được nạp vào bộ nhớ để chạy.</a:t>
            </a:r>
            <a:endParaRPr/>
          </a:p>
          <a:p>
            <a:pPr indent="-171450" lvl="0" marL="171450" rtl="0" algn="l">
              <a:spcBef>
                <a:spcPts val="0"/>
              </a:spcBef>
              <a:spcAft>
                <a:spcPts val="0"/>
              </a:spcAft>
              <a:buClr>
                <a:schemeClr val="dk1"/>
              </a:buClr>
              <a:buSzPts val="1200"/>
              <a:buFont typeface="Arial"/>
              <a:buChar char="•"/>
            </a:pPr>
            <a:r>
              <a:rPr b="1" lang="en-US"/>
              <a:t>Bước 3.</a:t>
            </a:r>
            <a:r>
              <a:rPr lang="en-US"/>
              <a:t> Các tập tin mã trung gian sinh ra từ bước trên được nối kết lại (liên kết, link) đẻ thành một chương trình ngôn ngữ máy hoàn chỉnh có thể chạy được. Chương trình dùng để nối kết các tập tin mã trung gian được gọi là chương trình liên kết mã (linker, link program).</a:t>
            </a:r>
            <a:endParaRPr/>
          </a:p>
        </p:txBody>
      </p:sp>
      <p:sp>
        <p:nvSpPr>
          <p:cNvPr id="253" name="Google Shape;253;p1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1.1. Khái niệm về chương trình máy tính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1.1.1. Chương trình mã thực thi</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1.1.2. Chương trình nguồn</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1.1.3. Dịch chương trình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1.2. Các ngôn ngữ lập trình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1.2.1. Ngôn ngữ lập trình cấp thấp</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1.2.2. Ngôn ngữ lập trình cấp cao</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1.2.3. Một vài ngôn ngữ lập trình thông dụng</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1.3. Các khái niệm cơ bản về lập trình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1.3.1. Nghề lập trình: mã nguồn và lập trình viên</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1.3.2. Minh họa bằng một chương trình đơn giản</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1.3.3. Qui trình tổng quát viết, dịch, chạy thử chương trình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1.3.4. Các môi trường hỗ trợ công việc lập trình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1.4. Các vấn đề tìm hiểu mở rộng kiến thức nghề nghiệp</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1.4.1. Công nghệ lập trình hiện đại và triển vọng tương lai</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1.4.2. Cài đặt một môi trường hỗ trợ lập trình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1.4.3. Thuật ngữ chuyên ngành liên quan đến lập trình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1.5. Thuật ngữ tiếng Anh và bài đọc thêm tiếng Anh</a:t>
            </a:r>
            <a:endParaRPr/>
          </a:p>
        </p:txBody>
      </p:sp>
      <p:sp>
        <p:nvSpPr>
          <p:cNvPr id="104" name="Google Shape;104;p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1.4. Các vấn đề tìm hiểu mở rộng kiến thức nghề nghiệp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1.4.1. Công nghệ lập trình hiện đại và triển vọng tương lai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1.4.2. Cài đặt một môi trường hỗ trợ lập trình</a:t>
            </a:r>
            <a:endParaRPr/>
          </a:p>
        </p:txBody>
      </p:sp>
      <p:sp>
        <p:nvSpPr>
          <p:cNvPr id="263" name="Google Shape;263;p2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9" name="Google Shape;269;p2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Trang 25</a:t>
            </a:r>
            <a:endParaRPr/>
          </a:p>
        </p:txBody>
      </p:sp>
      <p:sp>
        <p:nvSpPr>
          <p:cNvPr id="279" name="Google Shape;279;p2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2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Clr>
                <a:schemeClr val="dk1"/>
              </a:buClr>
              <a:buSzPts val="1200"/>
              <a:buFont typeface="Arial"/>
              <a:buChar char="•"/>
            </a:pPr>
            <a:r>
              <a:rPr b="1" lang="en-US"/>
              <a:t>Soạn thảo chương trình</a:t>
            </a:r>
            <a:r>
              <a:rPr lang="en-US"/>
              <a:t>: Cung cấp các tiện ích trong quá trình soạn thảo mã nguồn chẳng hạn như đổi màu từ khóa, loại trừ bớt các sơ sót trong khi soạn mã nguồn, hỗ trợ giúp đỡ lập trình viên trong lúc soạn mã nguồn.</a:t>
            </a:r>
            <a:endParaRPr/>
          </a:p>
          <a:p>
            <a:pPr indent="-171450" lvl="0" marL="171450" rtl="0" algn="l">
              <a:spcBef>
                <a:spcPts val="0"/>
              </a:spcBef>
              <a:spcAft>
                <a:spcPts val="0"/>
              </a:spcAft>
              <a:buClr>
                <a:schemeClr val="dk1"/>
              </a:buClr>
              <a:buSzPts val="1200"/>
              <a:buFont typeface="Arial"/>
              <a:buChar char="•"/>
            </a:pPr>
            <a:r>
              <a:rPr b="1" lang="en-US"/>
              <a:t>Quản lý hệ thống tập tin mã nguồn</a:t>
            </a:r>
            <a:r>
              <a:rPr lang="en-US"/>
              <a:t>: Đối với các dự án phần mềm lớn thì việc hệ thống tập tin mã nguồn rất nhiều, có khi hàng trăm tập tin, vì vậy ần phải có sự hỗ trợ thích hợp đối với từng NNLT (các trình quản lý tập tin thông thường do quá tổng quát, không thích hợp để quản lý hệ thống tập tin mã nguồn của một NNLT cụ thể).</a:t>
            </a:r>
            <a:endParaRPr/>
          </a:p>
          <a:p>
            <a:pPr indent="-171450" lvl="0" marL="171450" rtl="0" algn="l">
              <a:spcBef>
                <a:spcPts val="0"/>
              </a:spcBef>
              <a:spcAft>
                <a:spcPts val="0"/>
              </a:spcAft>
              <a:buClr>
                <a:schemeClr val="dk1"/>
              </a:buClr>
              <a:buSzPts val="1200"/>
              <a:buFont typeface="Arial"/>
              <a:buChar char="•"/>
            </a:pPr>
            <a:r>
              <a:rPr b="1" lang="en-US"/>
              <a:t>Quản lý hệ thống các phiên bản của mã nguồn</a:t>
            </a:r>
            <a:r>
              <a:rPr lang="en-US"/>
              <a:t>: Một tập tin mã nguồn có thể có lịch sử thay đổi theo sự phát triển của hệ thống phần mềm, có thể sự chỉnh sửa theo yêu cầu của khách hàng. Vì vậy, đây là chức năng hỗ trợ lập trình viên theo dõi vết của quá trình lịch sử thay đổi mỗi tập tin mã nguồn.</a:t>
            </a:r>
            <a:endParaRPr/>
          </a:p>
          <a:p>
            <a:pPr indent="-171450" lvl="0" marL="171450" rtl="0" algn="l">
              <a:spcBef>
                <a:spcPts val="0"/>
              </a:spcBef>
              <a:spcAft>
                <a:spcPts val="0"/>
              </a:spcAft>
              <a:buClr>
                <a:schemeClr val="dk1"/>
              </a:buClr>
              <a:buSzPts val="1200"/>
              <a:buFont typeface="Arial"/>
              <a:buChar char="•"/>
            </a:pPr>
            <a:r>
              <a:rPr b="1" lang="en-US"/>
              <a:t>Chức năng chính</a:t>
            </a:r>
            <a:r>
              <a:rPr lang="en-US"/>
              <a:t>: Kiểm tra lỗi cú pháp, biên dịch và liên kết chương trình.</a:t>
            </a:r>
            <a:endParaRPr/>
          </a:p>
          <a:p>
            <a:pPr indent="-171450" lvl="0" marL="171450" rtl="0" algn="l">
              <a:spcBef>
                <a:spcPts val="0"/>
              </a:spcBef>
              <a:spcAft>
                <a:spcPts val="0"/>
              </a:spcAft>
              <a:buClr>
                <a:schemeClr val="dk1"/>
              </a:buClr>
              <a:buSzPts val="1200"/>
              <a:buFont typeface="Arial"/>
              <a:buChar char="•"/>
            </a:pPr>
            <a:r>
              <a:rPr b="1" lang="en-US"/>
              <a:t>Một số chức năng tiện nghi khác như</a:t>
            </a:r>
            <a:r>
              <a:rPr lang="en-US"/>
              <a:t>: Chạy thử chương trình, chạy chương trình theo từng dòng lệnh (debug) để tìm lỗi.</a:t>
            </a:r>
            <a:endParaRPr/>
          </a:p>
        </p:txBody>
      </p:sp>
      <p:sp>
        <p:nvSpPr>
          <p:cNvPr id="307" name="Google Shape;307;p2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Arial"/>
              <a:buNone/>
            </a:pPr>
            <a:r>
              <a:t/>
            </a:r>
            <a:endParaRPr/>
          </a:p>
        </p:txBody>
      </p:sp>
      <p:sp>
        <p:nvSpPr>
          <p:cNvPr id="317" name="Google Shape;317;p2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2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1" name="Google Shape;331;p2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2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7" name="Google Shape;337;p2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7" name="Google Shape;347;p2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1.1. Khái niệm về chương trình máy tính</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1.1.1. Chương trình mã thực thi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1.1.2. Chương trình nguồn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1.1.3. Dịch chương trình</a:t>
            </a:r>
            <a:endParaRPr sz="1200">
              <a:solidFill>
                <a:schemeClr val="dk1"/>
              </a:solidFill>
              <a:latin typeface="Calibri"/>
              <a:ea typeface="Calibri"/>
              <a:cs typeface="Calibri"/>
              <a:sym typeface="Calibri"/>
            </a:endParaRPr>
          </a:p>
        </p:txBody>
      </p:sp>
      <p:sp>
        <p:nvSpPr>
          <p:cNvPr id="114" name="Google Shape;114;p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33"/>
          <p:cNvPicPr preferRelativeResize="0"/>
          <p:nvPr/>
        </p:nvPicPr>
        <p:blipFill rotWithShape="1">
          <a:blip r:embed="rId2">
            <a:alphaModFix/>
          </a:blip>
          <a:srcRect b="0" l="0" r="0" t="0"/>
          <a:stretch/>
        </p:blipFill>
        <p:spPr>
          <a:xfrm>
            <a:off x="0" y="4161234"/>
            <a:ext cx="9144000" cy="2696766"/>
          </a:xfrm>
          <a:prstGeom prst="rect">
            <a:avLst/>
          </a:prstGeom>
          <a:noFill/>
          <a:ln>
            <a:noFill/>
          </a:ln>
        </p:spPr>
      </p:pic>
      <p:pic>
        <p:nvPicPr>
          <p:cNvPr id="17" name="Google Shape;17;p33"/>
          <p:cNvPicPr preferRelativeResize="0"/>
          <p:nvPr/>
        </p:nvPicPr>
        <p:blipFill rotWithShape="1">
          <a:blip r:embed="rId3">
            <a:alphaModFix/>
          </a:blip>
          <a:srcRect b="0" l="0" r="0" t="0"/>
          <a:stretch/>
        </p:blipFill>
        <p:spPr>
          <a:xfrm>
            <a:off x="0" y="0"/>
            <a:ext cx="9144000" cy="2821781"/>
          </a:xfrm>
          <a:prstGeom prst="rect">
            <a:avLst/>
          </a:prstGeom>
          <a:noFill/>
          <a:ln>
            <a:noFill/>
          </a:ln>
        </p:spPr>
      </p:pic>
      <p:sp>
        <p:nvSpPr>
          <p:cNvPr id="18" name="Google Shape;18;p33"/>
          <p:cNvSpPr txBox="1"/>
          <p:nvPr>
            <p:ph type="ctrTitle"/>
          </p:nvPr>
        </p:nvSpPr>
        <p:spPr>
          <a:xfrm>
            <a:off x="228600" y="2438400"/>
            <a:ext cx="8534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3"/>
          <p:cNvSpPr txBox="1"/>
          <p:nvPr>
            <p:ph idx="1" type="subTitle"/>
          </p:nvPr>
        </p:nvSpPr>
        <p:spPr>
          <a:xfrm>
            <a:off x="1371600" y="4148534"/>
            <a:ext cx="6400800" cy="7620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D:\Dropbox\SS-Slides\DeCuong-CDIO\TemplateCDIOv1\HinhAnh\LogoCDIO.png" id="20" name="Google Shape;20;p33"/>
          <p:cNvPicPr preferRelativeResize="0"/>
          <p:nvPr/>
        </p:nvPicPr>
        <p:blipFill rotWithShape="1">
          <a:blip r:embed="rId4">
            <a:alphaModFix/>
          </a:blip>
          <a:srcRect b="0" l="0" r="0" t="0"/>
          <a:stretch/>
        </p:blipFill>
        <p:spPr>
          <a:xfrm>
            <a:off x="2869785" y="613071"/>
            <a:ext cx="1702215" cy="97008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kx="0" rotWithShape="0" algn="bl" stA="52000" stPos="0" sy="-100000" ky="0"/>
          </a:effectLst>
        </p:spPr>
      </p:pic>
      <p:pic>
        <p:nvPicPr>
          <p:cNvPr descr="D:\Dropbox\SS-Slides\DeCuong-CDIO\TemplateCDIOv1\HinhAnh\LogoTruong.png" id="21" name="Google Shape;21;p33"/>
          <p:cNvPicPr preferRelativeResize="0"/>
          <p:nvPr/>
        </p:nvPicPr>
        <p:blipFill rotWithShape="1">
          <a:blip r:embed="rId5">
            <a:alphaModFix/>
          </a:blip>
          <a:srcRect b="0" l="0" r="0" t="0"/>
          <a:stretch/>
        </p:blipFill>
        <p:spPr>
          <a:xfrm>
            <a:off x="990600" y="625771"/>
            <a:ext cx="1231847" cy="97008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kx="0" rotWithShape="0" algn="bl" stA="52000" stPos="0" sy="-100000" ky="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4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id="23" name="Google Shape;23;p34"/>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24" name="Google Shape;24;p3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6" name="Google Shape;26;p34"/>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27" name="Google Shape;27;p34"/>
          <p:cNvPicPr preferRelativeResize="0"/>
          <p:nvPr/>
        </p:nvPicPr>
        <p:blipFill rotWithShape="1">
          <a:blip r:embed="rId4">
            <a:alphaModFix/>
          </a:blip>
          <a:srcRect b="0" l="0" r="0" t="0"/>
          <a:stretch/>
        </p:blipFill>
        <p:spPr>
          <a:xfrm>
            <a:off x="0" y="1143000"/>
            <a:ext cx="9144000" cy="228600"/>
          </a:xfrm>
          <a:prstGeom prst="rect">
            <a:avLst/>
          </a:prstGeom>
          <a:noFill/>
          <a:ln>
            <a:noFill/>
          </a:ln>
        </p:spPr>
      </p:pic>
      <p:pic>
        <p:nvPicPr>
          <p:cNvPr descr="WinFX_WCF__03a" id="28" name="Google Shape;28;p34"/>
          <p:cNvPicPr preferRelativeResize="0"/>
          <p:nvPr/>
        </p:nvPicPr>
        <p:blipFill rotWithShape="1">
          <a:blip r:embed="rId5">
            <a:alphaModFix/>
          </a:blip>
          <a:srcRect b="0" l="0" r="0" t="0"/>
          <a:stretch/>
        </p:blipFill>
        <p:spPr>
          <a:xfrm>
            <a:off x="8534216" y="6400800"/>
            <a:ext cx="609784" cy="457200"/>
          </a:xfrm>
          <a:prstGeom prst="rect">
            <a:avLst/>
          </a:prstGeom>
          <a:noFill/>
          <a:ln>
            <a:noFill/>
          </a:ln>
        </p:spPr>
      </p:pic>
      <p:sp>
        <p:nvSpPr>
          <p:cNvPr id="29" name="Google Shape;29;p3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Tahoma"/>
                <a:ea typeface="Tahoma"/>
                <a:cs typeface="Tahoma"/>
                <a:sym typeface="Tahoma"/>
              </a:defRPr>
            </a:lvl1pPr>
            <a:lvl2pPr indent="0" lvl="1" marL="0" algn="r">
              <a:spcBef>
                <a:spcPts val="0"/>
              </a:spcBef>
              <a:buNone/>
              <a:defRPr b="0" i="0" sz="1200" u="none" cap="none" strike="noStrike">
                <a:solidFill>
                  <a:schemeClr val="dk1"/>
                </a:solidFill>
                <a:latin typeface="Tahoma"/>
                <a:ea typeface="Tahoma"/>
                <a:cs typeface="Tahoma"/>
                <a:sym typeface="Tahoma"/>
              </a:defRPr>
            </a:lvl2pPr>
            <a:lvl3pPr indent="0" lvl="2" marL="0" algn="r">
              <a:spcBef>
                <a:spcPts val="0"/>
              </a:spcBef>
              <a:buNone/>
              <a:defRPr b="0" i="0" sz="1200" u="none" cap="none" strike="noStrike">
                <a:solidFill>
                  <a:schemeClr val="dk1"/>
                </a:solidFill>
                <a:latin typeface="Tahoma"/>
                <a:ea typeface="Tahoma"/>
                <a:cs typeface="Tahoma"/>
                <a:sym typeface="Tahoma"/>
              </a:defRPr>
            </a:lvl3pPr>
            <a:lvl4pPr indent="0" lvl="3" marL="0" algn="r">
              <a:spcBef>
                <a:spcPts val="0"/>
              </a:spcBef>
              <a:buNone/>
              <a:defRPr b="0" i="0" sz="1200" u="none" cap="none" strike="noStrike">
                <a:solidFill>
                  <a:schemeClr val="dk1"/>
                </a:solidFill>
                <a:latin typeface="Tahoma"/>
                <a:ea typeface="Tahoma"/>
                <a:cs typeface="Tahoma"/>
                <a:sym typeface="Tahoma"/>
              </a:defRPr>
            </a:lvl4pPr>
            <a:lvl5pPr indent="0" lvl="4" marL="0" algn="r">
              <a:spcBef>
                <a:spcPts val="0"/>
              </a:spcBef>
              <a:buNone/>
              <a:defRPr b="0" i="0" sz="1200" u="none" cap="none" strike="noStrike">
                <a:solidFill>
                  <a:schemeClr val="dk1"/>
                </a:solidFill>
                <a:latin typeface="Tahoma"/>
                <a:ea typeface="Tahoma"/>
                <a:cs typeface="Tahoma"/>
                <a:sym typeface="Tahoma"/>
              </a:defRPr>
            </a:lvl5pPr>
            <a:lvl6pPr indent="0" lvl="5" marL="0" algn="r">
              <a:spcBef>
                <a:spcPts val="0"/>
              </a:spcBef>
              <a:buNone/>
              <a:defRPr b="0" i="0" sz="1200" u="none" cap="none" strike="noStrike">
                <a:solidFill>
                  <a:schemeClr val="dk1"/>
                </a:solidFill>
                <a:latin typeface="Tahoma"/>
                <a:ea typeface="Tahoma"/>
                <a:cs typeface="Tahoma"/>
                <a:sym typeface="Tahoma"/>
              </a:defRPr>
            </a:lvl6pPr>
            <a:lvl7pPr indent="0" lvl="6" marL="0" algn="r">
              <a:spcBef>
                <a:spcPts val="0"/>
              </a:spcBef>
              <a:buNone/>
              <a:defRPr b="0" i="0" sz="1200" u="none" cap="none" strike="noStrike">
                <a:solidFill>
                  <a:schemeClr val="dk1"/>
                </a:solidFill>
                <a:latin typeface="Tahoma"/>
                <a:ea typeface="Tahoma"/>
                <a:cs typeface="Tahoma"/>
                <a:sym typeface="Tahoma"/>
              </a:defRPr>
            </a:lvl7pPr>
            <a:lvl8pPr indent="0" lvl="7" marL="0" algn="r">
              <a:spcBef>
                <a:spcPts val="0"/>
              </a:spcBef>
              <a:buNone/>
              <a:defRPr b="0" i="0" sz="1200" u="none" cap="none" strike="noStrike">
                <a:solidFill>
                  <a:schemeClr val="dk1"/>
                </a:solidFill>
                <a:latin typeface="Tahoma"/>
                <a:ea typeface="Tahoma"/>
                <a:cs typeface="Tahoma"/>
                <a:sym typeface="Tahoma"/>
              </a:defRPr>
            </a:lvl8pPr>
            <a:lvl9pPr indent="0" lvl="8" marL="0" algn="r">
              <a:spcBef>
                <a:spcPts val="0"/>
              </a:spcBef>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2" name="Shape 32"/>
        <p:cNvGrpSpPr/>
        <p:nvPr/>
      </p:nvGrpSpPr>
      <p:grpSpPr>
        <a:xfrm>
          <a:off x="0" y="0"/>
          <a:ext cx="0" cy="0"/>
          <a:chOff x="0" y="0"/>
          <a:chExt cx="0" cy="0"/>
        </a:xfrm>
      </p:grpSpPr>
      <p:pic>
        <p:nvPicPr>
          <p:cNvPr descr="WinFX_WCF__03a" id="33" name="Google Shape;33;p35"/>
          <p:cNvPicPr preferRelativeResize="0"/>
          <p:nvPr/>
        </p:nvPicPr>
        <p:blipFill rotWithShape="1">
          <a:blip r:embed="rId2">
            <a:alphaModFix/>
          </a:blip>
          <a:srcRect b="0" l="0" r="0" t="0"/>
          <a:stretch/>
        </p:blipFill>
        <p:spPr>
          <a:xfrm>
            <a:off x="4800600" y="3601428"/>
            <a:ext cx="4343400" cy="3256571"/>
          </a:xfrm>
          <a:prstGeom prst="rect">
            <a:avLst/>
          </a:prstGeom>
          <a:noFill/>
          <a:ln>
            <a:noFill/>
          </a:ln>
        </p:spPr>
      </p:pic>
      <p:sp>
        <p:nvSpPr>
          <p:cNvPr id="34" name="Google Shape;34;p35"/>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WinFX__LineGlow" id="35" name="Google Shape;35;p35"/>
          <p:cNvPicPr preferRelativeResize="0"/>
          <p:nvPr/>
        </p:nvPicPr>
        <p:blipFill rotWithShape="1">
          <a:blip r:embed="rId3">
            <a:alphaModFix/>
          </a:blip>
          <a:srcRect b="33333" l="0" r="16666" t="0"/>
          <a:stretch/>
        </p:blipFill>
        <p:spPr>
          <a:xfrm>
            <a:off x="1524000" y="1905000"/>
            <a:ext cx="7620000" cy="152400"/>
          </a:xfrm>
          <a:prstGeom prst="rect">
            <a:avLst/>
          </a:prstGeom>
          <a:noFill/>
          <a:ln>
            <a:noFill/>
          </a:ln>
        </p:spPr>
      </p:pic>
      <p:pic>
        <p:nvPicPr>
          <p:cNvPr descr="WinFX__LineGlow" id="36" name="Google Shape;36;p35"/>
          <p:cNvPicPr preferRelativeResize="0"/>
          <p:nvPr/>
        </p:nvPicPr>
        <p:blipFill rotWithShape="1">
          <a:blip r:embed="rId3">
            <a:alphaModFix/>
          </a:blip>
          <a:srcRect b="0" l="15000" r="0" t="33333"/>
          <a:stretch/>
        </p:blipFill>
        <p:spPr>
          <a:xfrm>
            <a:off x="0" y="4343400"/>
            <a:ext cx="7772400" cy="152400"/>
          </a:xfrm>
          <a:prstGeom prst="rect">
            <a:avLst/>
          </a:prstGeom>
          <a:noFill/>
          <a:ln>
            <a:noFill/>
          </a:ln>
        </p:spPr>
      </p:pic>
      <p:pic>
        <p:nvPicPr>
          <p:cNvPr id="37" name="Google Shape;37;p35"/>
          <p:cNvPicPr preferRelativeResize="0"/>
          <p:nvPr/>
        </p:nvPicPr>
        <p:blipFill rotWithShape="1">
          <a:blip r:embed="rId4">
            <a:alphaModFix/>
          </a:blip>
          <a:srcRect b="0" l="0" r="0" t="0"/>
          <a:stretch/>
        </p:blipFill>
        <p:spPr>
          <a:xfrm>
            <a:off x="0" y="0"/>
            <a:ext cx="9144000" cy="685800"/>
          </a:xfrm>
          <a:prstGeom prst="rect">
            <a:avLst/>
          </a:prstGeom>
          <a:noFill/>
          <a:ln>
            <a:noFill/>
          </a:ln>
        </p:spPr>
      </p:pic>
      <p:pic>
        <p:nvPicPr>
          <p:cNvPr descr="D:\Dropbox\SS-Slides\DeCuong-CDIO\TemplateCDIOv1\HinhAnh\LogoCDIO_Transparent.png" id="38" name="Google Shape;38;p35"/>
          <p:cNvPicPr preferRelativeResize="0"/>
          <p:nvPr/>
        </p:nvPicPr>
        <p:blipFill rotWithShape="1">
          <a:blip r:embed="rId5">
            <a:alphaModFix/>
          </a:blip>
          <a:srcRect b="0" l="0" r="0" t="0"/>
          <a:stretch/>
        </p:blipFill>
        <p:spPr>
          <a:xfrm>
            <a:off x="1080908" y="863599"/>
            <a:ext cx="1052692" cy="599921"/>
          </a:xfrm>
          <a:prstGeom prst="rect">
            <a:avLst/>
          </a:prstGeom>
          <a:noFill/>
          <a:ln>
            <a:noFill/>
          </a:ln>
        </p:spPr>
      </p:pic>
      <p:pic>
        <p:nvPicPr>
          <p:cNvPr descr="D:\Dropbox\SS-Slides\DeCuong-CDIO\TemplateCDIOv1\HinhAnh\LogoTruong_Transparent.png" id="39" name="Google Shape;39;p35"/>
          <p:cNvPicPr preferRelativeResize="0"/>
          <p:nvPr/>
        </p:nvPicPr>
        <p:blipFill rotWithShape="1">
          <a:blip r:embed="rId6">
            <a:alphaModFix/>
          </a:blip>
          <a:srcRect b="0" l="0" r="0" t="0"/>
          <a:stretch/>
        </p:blipFill>
        <p:spPr>
          <a:xfrm>
            <a:off x="242862" y="815955"/>
            <a:ext cx="762308" cy="6003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0" name="Shape 40"/>
        <p:cNvGrpSpPr/>
        <p:nvPr/>
      </p:nvGrpSpPr>
      <p:grpSpPr>
        <a:xfrm>
          <a:off x="0" y="0"/>
          <a:ext cx="0" cy="0"/>
          <a:chOff x="0" y="0"/>
          <a:chExt cx="0" cy="0"/>
        </a:xfrm>
      </p:grpSpPr>
      <p:pic>
        <p:nvPicPr>
          <p:cNvPr id="41" name="Google Shape;41;p36"/>
          <p:cNvPicPr preferRelativeResize="0"/>
          <p:nvPr/>
        </p:nvPicPr>
        <p:blipFill rotWithShape="1">
          <a:blip r:embed="rId2">
            <a:alphaModFix/>
          </a:blip>
          <a:srcRect b="29358" l="0" r="0" t="0"/>
          <a:stretch/>
        </p:blipFill>
        <p:spPr>
          <a:xfrm>
            <a:off x="0" y="4953000"/>
            <a:ext cx="9144000" cy="1905000"/>
          </a:xfrm>
          <a:prstGeom prst="rect">
            <a:avLst/>
          </a:prstGeom>
          <a:noFill/>
          <a:ln>
            <a:noFill/>
          </a:ln>
        </p:spPr>
      </p:pic>
      <p:pic>
        <p:nvPicPr>
          <p:cNvPr id="42" name="Google Shape;42;p36"/>
          <p:cNvPicPr preferRelativeResize="0"/>
          <p:nvPr/>
        </p:nvPicPr>
        <p:blipFill rotWithShape="1">
          <a:blip r:embed="rId3">
            <a:alphaModFix/>
          </a:blip>
          <a:srcRect b="0" l="0" r="0" t="45907"/>
          <a:stretch/>
        </p:blipFill>
        <p:spPr>
          <a:xfrm>
            <a:off x="0" y="0"/>
            <a:ext cx="9144000" cy="1526381"/>
          </a:xfrm>
          <a:prstGeom prst="rect">
            <a:avLst/>
          </a:prstGeom>
          <a:noFill/>
          <a:ln>
            <a:noFill/>
          </a:ln>
        </p:spPr>
      </p:pic>
      <p:pic>
        <p:nvPicPr>
          <p:cNvPr descr="E:\04_Image Collection\01_ICON\Question\Help.png" id="43" name="Google Shape;43;p36"/>
          <p:cNvPicPr preferRelativeResize="0"/>
          <p:nvPr/>
        </p:nvPicPr>
        <p:blipFill rotWithShape="1">
          <a:blip r:embed="rId4">
            <a:alphaModFix/>
          </a:blip>
          <a:srcRect b="0" l="0" r="0" t="0"/>
          <a:stretch/>
        </p:blipFill>
        <p:spPr>
          <a:xfrm>
            <a:off x="1828800" y="990600"/>
            <a:ext cx="5105400" cy="472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DF322D"/>
              </a:buClr>
              <a:buSzPts val="4000"/>
              <a:buFont typeface="Tahoma"/>
              <a:buNone/>
              <a:defRPr b="1" sz="4000"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sz="2000">
                <a:solidFill>
                  <a:schemeClr val="dk1"/>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7" name="Google Shape;4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0" name="Shape 50"/>
        <p:cNvGrpSpPr/>
        <p:nvPr/>
      </p:nvGrpSpPr>
      <p:grpSpPr>
        <a:xfrm>
          <a:off x="0" y="0"/>
          <a:ext cx="0" cy="0"/>
          <a:chOff x="0" y="0"/>
          <a:chExt cx="0" cy="0"/>
        </a:xfrm>
      </p:grpSpPr>
      <p:pic>
        <p:nvPicPr>
          <p:cNvPr id="51" name="Google Shape;51;p38"/>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52" name="Google Shape;52;p3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3" name="Google Shape;53;p3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38"/>
          <p:cNvSpPr txBox="1"/>
          <p:nvPr>
            <p:ph idx="10" type="dt"/>
          </p:nvPr>
        </p:nvSpPr>
        <p:spPr>
          <a:xfrm>
            <a:off x="457200" y="6356350"/>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8"/>
          <p:cNvSpPr txBox="1"/>
          <p:nvPr>
            <p:ph idx="11" type="ftr"/>
          </p:nvPr>
        </p:nvSpPr>
        <p:spPr>
          <a:xfrm>
            <a:off x="1524000" y="6356350"/>
            <a:ext cx="640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7" name="Google Shape;57;p38"/>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58" name="Google Shape;58;p38"/>
          <p:cNvPicPr preferRelativeResize="0"/>
          <p:nvPr/>
        </p:nvPicPr>
        <p:blipFill rotWithShape="1">
          <a:blip r:embed="rId4">
            <a:alphaModFix/>
          </a:blip>
          <a:srcRect b="0" l="0" r="0" t="0"/>
          <a:stretch/>
        </p:blipFill>
        <p:spPr>
          <a:xfrm>
            <a:off x="0" y="1295400"/>
            <a:ext cx="9144000" cy="228600"/>
          </a:xfrm>
          <a:prstGeom prst="rect">
            <a:avLst/>
          </a:prstGeom>
          <a:noFill/>
          <a:ln>
            <a:noFill/>
          </a:ln>
        </p:spPr>
      </p:pic>
      <p:sp>
        <p:nvSpPr>
          <p:cNvPr id="59" name="Google Shape;59;p3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C7876"/>
              </a:buClr>
              <a:buSzPts val="4400"/>
              <a:buFont typeface="Tahoma"/>
              <a:buNone/>
              <a:defRPr b="1" sz="4400" cap="none">
                <a:solidFill>
                  <a:srgbClr val="FC7876"/>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2" name="Google Shape;72;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0" name="Google Shape;80;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Tahoma"/>
              <a:buNone/>
              <a:defRPr b="0" i="0" sz="44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Tahoma"/>
                <a:ea typeface="Tahoma"/>
                <a:cs typeface="Tahoma"/>
                <a:sym typeface="Tahom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ahoma"/>
                <a:ea typeface="Tahoma"/>
                <a:cs typeface="Tahoma"/>
                <a:sym typeface="Tahom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ahoma"/>
                <a:ea typeface="Tahoma"/>
                <a:cs typeface="Tahoma"/>
                <a:sym typeface="Tahom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3.jpg"/><Relationship Id="rId5" Type="http://schemas.openxmlformats.org/officeDocument/2006/relationships/image" Target="../media/image15.jpg"/><Relationship Id="rId6"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type="ctrTitle"/>
          </p:nvPr>
        </p:nvSpPr>
        <p:spPr>
          <a:xfrm>
            <a:off x="228600" y="2438400"/>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Giới thiệu tổng quan</a:t>
            </a:r>
            <a:br>
              <a:rPr lang="en-US">
                <a:solidFill>
                  <a:srgbClr val="FC7876"/>
                </a:solidFill>
              </a:rPr>
            </a:br>
            <a:r>
              <a:rPr lang="en-US">
                <a:solidFill>
                  <a:srgbClr val="FC7876"/>
                </a:solidFill>
              </a:rPr>
              <a:t>về lập trình</a:t>
            </a:r>
            <a:endParaRPr>
              <a:solidFill>
                <a:srgbClr val="FC7876"/>
              </a:solidFill>
            </a:endParaRPr>
          </a:p>
        </p:txBody>
      </p:sp>
      <p:sp>
        <p:nvSpPr>
          <p:cNvPr id="100" name="Google Shape;100;p1"/>
          <p:cNvSpPr txBox="1"/>
          <p:nvPr>
            <p:ph idx="1" type="subTitle"/>
          </p:nvPr>
        </p:nvSpPr>
        <p:spPr>
          <a:xfrm>
            <a:off x="1371600" y="4148534"/>
            <a:ext cx="6400800" cy="762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b="1" lang="en-US" sz="1800"/>
              <a:t>Nhập môn lập trình </a:t>
            </a:r>
            <a:endParaRPr/>
          </a:p>
          <a:p>
            <a:pPr indent="0" lvl="0" marL="0" rtl="0" algn="ctr">
              <a:spcBef>
                <a:spcPts val="360"/>
              </a:spcBef>
              <a:spcAft>
                <a:spcPts val="0"/>
              </a:spcAft>
              <a:buClr>
                <a:schemeClr val="dk1"/>
              </a:buClr>
              <a:buSzPts val="1800"/>
              <a:buNone/>
            </a:pPr>
            <a:r>
              <a:rPr lang="en-US" sz="1800"/>
              <a:t>Trình bày: …; Email: …@fit.hcmus.edu.vn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Dịch chương trình</a:t>
            </a:r>
            <a:endParaRPr/>
          </a:p>
        </p:txBody>
      </p:sp>
      <p:sp>
        <p:nvSpPr>
          <p:cNvPr id="177" name="Google Shape;17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Chương trình nguồn được dịch sang chương trình mã máy bằng cách chương trình dịch:</a:t>
            </a:r>
            <a:endParaRPr/>
          </a:p>
          <a:p>
            <a:pPr indent="-285750" lvl="1" marL="742950" rtl="0" algn="l">
              <a:spcBef>
                <a:spcPts val="560"/>
              </a:spcBef>
              <a:spcAft>
                <a:spcPts val="0"/>
              </a:spcAft>
              <a:buClr>
                <a:schemeClr val="dk1"/>
              </a:buClr>
              <a:buSzPts val="2800"/>
              <a:buChar char="–"/>
            </a:pPr>
            <a:r>
              <a:rPr lang="en-US"/>
              <a:t>Trình hợp dịch (assembler) để dịch các chương trình hợp ngữ.</a:t>
            </a:r>
            <a:endParaRPr/>
          </a:p>
          <a:p>
            <a:pPr indent="-285750" lvl="1" marL="742950" rtl="0" algn="l">
              <a:spcBef>
                <a:spcPts val="560"/>
              </a:spcBef>
              <a:spcAft>
                <a:spcPts val="0"/>
              </a:spcAft>
              <a:buClr>
                <a:schemeClr val="dk1"/>
              </a:buClr>
              <a:buSzPts val="2800"/>
              <a:buChar char="–"/>
            </a:pPr>
            <a:r>
              <a:rPr lang="en-US"/>
              <a:t>Trình thông dịch (interpreter) và trình biên dịch (compiler) để dịch các chương trình cấp cao.</a:t>
            </a:r>
            <a:endParaRPr/>
          </a:p>
        </p:txBody>
      </p:sp>
      <p:sp>
        <p:nvSpPr>
          <p:cNvPr id="178" name="Google Shape;178;p1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79" name="Google Shape;179;p1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80" name="Google Shape;180;p1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Các ngôn ngữ lập trình</a:t>
            </a:r>
            <a:endParaRPr>
              <a:solidFill>
                <a:srgbClr val="FC787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Khái niệm</a:t>
            </a:r>
            <a:endParaRPr/>
          </a:p>
        </p:txBody>
      </p:sp>
      <p:sp>
        <p:nvSpPr>
          <p:cNvPr id="193" name="Google Shape;19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Ngôn ngữ lập trình (programming language) là ngôn ngữ được lập trình viên sử dụng để viết chương trình cho</a:t>
            </a:r>
            <a:br>
              <a:rPr lang="en-US"/>
            </a:br>
            <a:r>
              <a:rPr lang="en-US"/>
              <a:t>máy tính.</a:t>
            </a:r>
            <a:endParaRPr/>
          </a:p>
          <a:p>
            <a:pPr indent="-342900" lvl="0" marL="342900" rtl="0" algn="l">
              <a:spcBef>
                <a:spcPts val="640"/>
              </a:spcBef>
              <a:spcAft>
                <a:spcPts val="0"/>
              </a:spcAft>
              <a:buClr>
                <a:schemeClr val="dk1"/>
              </a:buClr>
              <a:buSzPts val="3200"/>
              <a:buChar char="•"/>
            </a:pPr>
            <a:r>
              <a:rPr lang="en-US"/>
              <a:t>Khi một chương trình được viết bằng một NNLT nào đó thì các chỉ thị, câu lệnh trong chương trình phải tuân theo các qui tắc, các luật do NNLT đó qui định.</a:t>
            </a:r>
            <a:endParaRPr/>
          </a:p>
        </p:txBody>
      </p:sp>
      <p:sp>
        <p:nvSpPr>
          <p:cNvPr id="194" name="Google Shape;194;p1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95" name="Google Shape;195;p1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96" name="Google Shape;196;p1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NNLT cấp thấp</a:t>
            </a:r>
            <a:endParaRPr/>
          </a:p>
        </p:txBody>
      </p:sp>
      <p:sp>
        <p:nvSpPr>
          <p:cNvPr id="202" name="Google Shape;202;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Đặc điểm</a:t>
            </a:r>
            <a:endParaRPr/>
          </a:p>
          <a:p>
            <a:pPr indent="-285750" lvl="1" marL="742950" rtl="0" algn="l">
              <a:spcBef>
                <a:spcPts val="560"/>
              </a:spcBef>
              <a:spcAft>
                <a:spcPts val="0"/>
              </a:spcAft>
              <a:buClr>
                <a:schemeClr val="dk1"/>
              </a:buClr>
              <a:buSzPts val="2800"/>
              <a:buChar char="–"/>
            </a:pPr>
            <a:r>
              <a:rPr lang="en-US"/>
              <a:t>Là NNLT phụ thuộc vào từng họ máy cụ thể, vì vậy không có tính tương thích.</a:t>
            </a:r>
            <a:endParaRPr/>
          </a:p>
          <a:p>
            <a:pPr indent="-285750" lvl="1" marL="742950" rtl="0" algn="l">
              <a:spcBef>
                <a:spcPts val="560"/>
              </a:spcBef>
              <a:spcAft>
                <a:spcPts val="0"/>
              </a:spcAft>
              <a:buClr>
                <a:schemeClr val="dk1"/>
              </a:buClr>
              <a:buSzPts val="2800"/>
              <a:buChar char="–"/>
            </a:pPr>
            <a:r>
              <a:rPr lang="en-US"/>
              <a:t>Dễ viết, đọc, sửa hơn chương trình mã máy.</a:t>
            </a:r>
            <a:endParaRPr/>
          </a:p>
          <a:p>
            <a:pPr indent="-285750" lvl="1" marL="742950" rtl="0" algn="l">
              <a:spcBef>
                <a:spcPts val="560"/>
              </a:spcBef>
              <a:spcAft>
                <a:spcPts val="0"/>
              </a:spcAft>
              <a:buClr>
                <a:schemeClr val="dk1"/>
              </a:buClr>
              <a:buSzPts val="2800"/>
              <a:buChar char="–"/>
            </a:pPr>
            <a:r>
              <a:rPr lang="en-US"/>
              <a:t>Ưu điểm là tận dụng và khai thác được tính năng của mỗi họ máy cụ thể, nhờ vậy chương trình có thể chạy nhanh hơn.</a:t>
            </a:r>
            <a:endParaRPr/>
          </a:p>
        </p:txBody>
      </p:sp>
      <p:sp>
        <p:nvSpPr>
          <p:cNvPr id="203" name="Google Shape;203;p1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04" name="Google Shape;204;p1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05" name="Google Shape;205;p1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NNLT cấp cao</a:t>
            </a:r>
            <a:endParaRPr/>
          </a:p>
        </p:txBody>
      </p:sp>
      <p:sp>
        <p:nvSpPr>
          <p:cNvPr id="211" name="Google Shape;2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Đặc điểm</a:t>
            </a:r>
            <a:endParaRPr/>
          </a:p>
          <a:p>
            <a:pPr indent="-285750" lvl="1" marL="742950" rtl="0" algn="l">
              <a:spcBef>
                <a:spcPts val="560"/>
              </a:spcBef>
              <a:spcAft>
                <a:spcPts val="0"/>
              </a:spcAft>
              <a:buClr>
                <a:schemeClr val="dk1"/>
              </a:buClr>
              <a:buSzPts val="2800"/>
              <a:buChar char="–"/>
            </a:pPr>
            <a:r>
              <a:rPr lang="en-US"/>
              <a:t>Được đề xuất để khắc phục các hạn chế của NNLT cấp thấp.</a:t>
            </a:r>
            <a:endParaRPr/>
          </a:p>
          <a:p>
            <a:pPr indent="-285750" lvl="1" marL="742950" rtl="0" algn="l">
              <a:spcBef>
                <a:spcPts val="560"/>
              </a:spcBef>
              <a:spcAft>
                <a:spcPts val="0"/>
              </a:spcAft>
              <a:buClr>
                <a:schemeClr val="dk1"/>
              </a:buClr>
              <a:buSzPts val="2800"/>
              <a:buChar char="–"/>
            </a:pPr>
            <a:r>
              <a:rPr lang="en-US"/>
              <a:t>Dễ dùng và dễ diễn đạt được các ý tưởng trừu tượng.</a:t>
            </a:r>
            <a:endParaRPr/>
          </a:p>
          <a:p>
            <a:pPr indent="-285750" lvl="1" marL="742950" rtl="0" algn="l">
              <a:spcBef>
                <a:spcPts val="560"/>
              </a:spcBef>
              <a:spcAft>
                <a:spcPts val="0"/>
              </a:spcAft>
              <a:buClr>
                <a:schemeClr val="dk1"/>
              </a:buClr>
              <a:buSzPts val="2800"/>
              <a:buChar char="–"/>
            </a:pPr>
            <a:r>
              <a:rPr lang="en-US"/>
              <a:t>Có tính tương thích cao (khi thay đổi dạng máy tính thì chỉ cần sửa chương trình rất ít hoặc thậm chí không cần sửa mà vẫn đảm bảo chạy đúng).</a:t>
            </a:r>
            <a:endParaRPr/>
          </a:p>
        </p:txBody>
      </p:sp>
      <p:sp>
        <p:nvSpPr>
          <p:cNvPr id="212" name="Google Shape;212;p1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13" name="Google Shape;213;p1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14" name="Google Shape;214;p1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Một vài NNLT thông dụng</a:t>
            </a:r>
            <a:endParaRPr/>
          </a:p>
        </p:txBody>
      </p:sp>
      <p:sp>
        <p:nvSpPr>
          <p:cNvPr id="221" name="Google Shape;22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NNLT cấp thấp</a:t>
            </a:r>
            <a:endParaRPr/>
          </a:p>
          <a:p>
            <a:pPr indent="-285750" lvl="1" marL="742950" rtl="0" algn="l">
              <a:lnSpc>
                <a:spcPct val="90000"/>
              </a:lnSpc>
              <a:spcBef>
                <a:spcPts val="560"/>
              </a:spcBef>
              <a:spcAft>
                <a:spcPts val="0"/>
              </a:spcAft>
              <a:buClr>
                <a:schemeClr val="dk1"/>
              </a:buClr>
              <a:buSzPts val="2800"/>
              <a:buChar char="–"/>
            </a:pPr>
            <a:r>
              <a:rPr lang="en-US"/>
              <a:t>Hợp ngữ (assembly language)</a:t>
            </a:r>
            <a:endParaRPr/>
          </a:p>
          <a:p>
            <a:pPr indent="-342900" lvl="0" marL="342900" rtl="0" algn="l">
              <a:lnSpc>
                <a:spcPct val="90000"/>
              </a:lnSpc>
              <a:spcBef>
                <a:spcPts val="640"/>
              </a:spcBef>
              <a:spcAft>
                <a:spcPts val="0"/>
              </a:spcAft>
              <a:buClr>
                <a:schemeClr val="dk1"/>
              </a:buClr>
              <a:buSzPts val="3200"/>
              <a:buChar char="•"/>
            </a:pPr>
            <a:r>
              <a:rPr lang="en-US"/>
              <a:t>NNLT cấp cao</a:t>
            </a:r>
            <a:endParaRPr/>
          </a:p>
          <a:p>
            <a:pPr indent="-285750" lvl="1" marL="742950" rtl="0" algn="l">
              <a:lnSpc>
                <a:spcPct val="90000"/>
              </a:lnSpc>
              <a:spcBef>
                <a:spcPts val="560"/>
              </a:spcBef>
              <a:spcAft>
                <a:spcPts val="0"/>
              </a:spcAft>
              <a:buClr>
                <a:schemeClr val="dk1"/>
              </a:buClr>
              <a:buSzPts val="2800"/>
              <a:buChar char="–"/>
            </a:pPr>
            <a:r>
              <a:rPr lang="en-US"/>
              <a:t>Python</a:t>
            </a:r>
            <a:endParaRPr/>
          </a:p>
          <a:p>
            <a:pPr indent="-285750" lvl="1" marL="742950" rtl="0" algn="l">
              <a:lnSpc>
                <a:spcPct val="90000"/>
              </a:lnSpc>
              <a:spcBef>
                <a:spcPts val="560"/>
              </a:spcBef>
              <a:spcAft>
                <a:spcPts val="0"/>
              </a:spcAft>
              <a:buClr>
                <a:schemeClr val="dk1"/>
              </a:buClr>
              <a:buSzPts val="2800"/>
              <a:buChar char="–"/>
            </a:pPr>
            <a:r>
              <a:rPr lang="en-US"/>
              <a:t>C/C++</a:t>
            </a:r>
            <a:endParaRPr/>
          </a:p>
          <a:p>
            <a:pPr indent="-285750" lvl="1" marL="742950" rtl="0" algn="l">
              <a:lnSpc>
                <a:spcPct val="90000"/>
              </a:lnSpc>
              <a:spcBef>
                <a:spcPts val="560"/>
              </a:spcBef>
              <a:spcAft>
                <a:spcPts val="0"/>
              </a:spcAft>
              <a:buClr>
                <a:schemeClr val="dk1"/>
              </a:buClr>
              <a:buSzPts val="2800"/>
              <a:buChar char="–"/>
            </a:pPr>
            <a:r>
              <a:rPr lang="en-US"/>
              <a:t>COBOL</a:t>
            </a:r>
            <a:endParaRPr/>
          </a:p>
          <a:p>
            <a:pPr indent="-285750" lvl="1" marL="742950" rtl="0" algn="l">
              <a:lnSpc>
                <a:spcPct val="90000"/>
              </a:lnSpc>
              <a:spcBef>
                <a:spcPts val="560"/>
              </a:spcBef>
              <a:spcAft>
                <a:spcPts val="0"/>
              </a:spcAft>
              <a:buClr>
                <a:schemeClr val="dk1"/>
              </a:buClr>
              <a:buSzPts val="2800"/>
              <a:buChar char="–"/>
            </a:pPr>
            <a:r>
              <a:rPr lang="en-US"/>
              <a:t>FORTRAN</a:t>
            </a:r>
            <a:endParaRPr/>
          </a:p>
          <a:p>
            <a:pPr indent="-285750" lvl="1" marL="742950" rtl="0" algn="l">
              <a:lnSpc>
                <a:spcPct val="90000"/>
              </a:lnSpc>
              <a:spcBef>
                <a:spcPts val="560"/>
              </a:spcBef>
              <a:spcAft>
                <a:spcPts val="0"/>
              </a:spcAft>
              <a:buClr>
                <a:schemeClr val="dk1"/>
              </a:buClr>
              <a:buSzPts val="2800"/>
              <a:buChar char="–"/>
            </a:pPr>
            <a:r>
              <a:rPr lang="en-US"/>
              <a:t>Java, C#</a:t>
            </a:r>
            <a:endParaRPr/>
          </a:p>
          <a:p>
            <a:pPr indent="-285750" lvl="1" marL="742950" rtl="0" algn="l">
              <a:lnSpc>
                <a:spcPct val="90000"/>
              </a:lnSpc>
              <a:spcBef>
                <a:spcPts val="560"/>
              </a:spcBef>
              <a:spcAft>
                <a:spcPts val="0"/>
              </a:spcAft>
              <a:buClr>
                <a:schemeClr val="dk1"/>
              </a:buClr>
              <a:buSzPts val="2800"/>
              <a:buChar char="–"/>
            </a:pPr>
            <a:r>
              <a:rPr lang="en-US"/>
              <a:t>PHP, Ruby, Perl</a:t>
            </a:r>
            <a:endParaRPr/>
          </a:p>
          <a:p>
            <a:pPr indent="-285750" lvl="1" marL="742950" rtl="0" algn="l">
              <a:lnSpc>
                <a:spcPct val="90000"/>
              </a:lnSpc>
              <a:spcBef>
                <a:spcPts val="560"/>
              </a:spcBef>
              <a:spcAft>
                <a:spcPts val="0"/>
              </a:spcAft>
              <a:buClr>
                <a:schemeClr val="dk1"/>
              </a:buClr>
              <a:buSzPts val="2800"/>
              <a:buChar char="–"/>
            </a:pPr>
            <a:r>
              <a:rPr lang="en-US"/>
              <a:t>Ada, BASIC, Visual Basic (VB), Lisp, Pascal, …</a:t>
            </a:r>
            <a:endParaRPr/>
          </a:p>
          <a:p>
            <a:pPr indent="-107950" lvl="1" marL="742950" rtl="0" algn="l">
              <a:lnSpc>
                <a:spcPct val="90000"/>
              </a:lnSpc>
              <a:spcBef>
                <a:spcPts val="560"/>
              </a:spcBef>
              <a:spcAft>
                <a:spcPts val="0"/>
              </a:spcAft>
              <a:buClr>
                <a:schemeClr val="dk1"/>
              </a:buClr>
              <a:buSzPts val="2800"/>
              <a:buNone/>
            </a:pPr>
            <a:r>
              <a:t/>
            </a:r>
            <a:endParaRPr/>
          </a:p>
        </p:txBody>
      </p:sp>
      <p:sp>
        <p:nvSpPr>
          <p:cNvPr id="222" name="Google Shape;222;p1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23" name="Google Shape;223;p1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24" name="Google Shape;224;p1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Các khái niệm cơ bản</a:t>
            </a:r>
            <a:br>
              <a:rPr lang="en-US">
                <a:solidFill>
                  <a:srgbClr val="FC7876"/>
                </a:solidFill>
              </a:rPr>
            </a:br>
            <a:r>
              <a:rPr lang="en-US">
                <a:solidFill>
                  <a:srgbClr val="FC7876"/>
                </a:solidFill>
              </a:rPr>
              <a:t>về lập trình</a:t>
            </a:r>
            <a:endParaRPr>
              <a:solidFill>
                <a:srgbClr val="FC787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Khái niệm cơ bản</a:t>
            </a:r>
            <a:endParaRPr/>
          </a:p>
        </p:txBody>
      </p:sp>
      <p:sp>
        <p:nvSpPr>
          <p:cNvPr id="236" name="Google Shape;23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Một chương trình (program) là một dãy các chỉ thị (instruction) điều khiển sự</a:t>
            </a:r>
            <a:br>
              <a:rPr lang="en-US"/>
            </a:br>
            <a:r>
              <a:rPr lang="en-US"/>
              <a:t>hoạt động của máy tính nhằm giải quyết một công việc nào đó.</a:t>
            </a:r>
            <a:endParaRPr/>
          </a:p>
          <a:p>
            <a:pPr indent="-342900" lvl="0" marL="342900" rtl="0" algn="l">
              <a:spcBef>
                <a:spcPts val="640"/>
              </a:spcBef>
              <a:spcAft>
                <a:spcPts val="0"/>
              </a:spcAft>
              <a:buClr>
                <a:schemeClr val="dk1"/>
              </a:buClr>
              <a:buSzPts val="3200"/>
              <a:buChar char="•"/>
            </a:pPr>
            <a:r>
              <a:rPr lang="en-US"/>
              <a:t>Người viết chương trình (còn gọi là lập trình viên hay thảo chương viên – programmer) là những người tạo lập ra những chương trình máy tính.</a:t>
            </a:r>
            <a:endParaRPr/>
          </a:p>
        </p:txBody>
      </p:sp>
      <p:sp>
        <p:nvSpPr>
          <p:cNvPr id="237" name="Google Shape;237;p1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38" name="Google Shape;238;p1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39" name="Google Shape;239;p1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Chương trình minh họa</a:t>
            </a:r>
            <a:endParaRPr/>
          </a:p>
        </p:txBody>
      </p:sp>
      <p:sp>
        <p:nvSpPr>
          <p:cNvPr id="245" name="Google Shape;24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Hai chương trình đơn giản sau chỉ in ra một dòng chữ có nội dung là “Hello everybody!” bằng NNLT Java và C.</a:t>
            </a:r>
            <a:endParaRPr/>
          </a:p>
        </p:txBody>
      </p:sp>
      <p:sp>
        <p:nvSpPr>
          <p:cNvPr id="246" name="Google Shape;246;p1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47" name="Google Shape;247;p1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48" name="Google Shape;248;p1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49" name="Google Shape;249;p18"/>
          <p:cNvGraphicFramePr/>
          <p:nvPr/>
        </p:nvGraphicFramePr>
        <p:xfrm>
          <a:off x="914400" y="3352800"/>
          <a:ext cx="3000000" cy="3000000"/>
        </p:xfrm>
        <a:graphic>
          <a:graphicData uri="http://schemas.openxmlformats.org/drawingml/2006/table">
            <a:tbl>
              <a:tblPr bandRow="1" firstRow="1">
                <a:noFill/>
                <a:tableStyleId>{7A4B7E41-8E01-44AD-BE44-D19E4522010F}</a:tableStyleId>
              </a:tblPr>
              <a:tblGrid>
                <a:gridCol w="381000"/>
                <a:gridCol w="3962400"/>
                <a:gridCol w="2819400"/>
              </a:tblGrid>
              <a:tr h="228600">
                <a:tc>
                  <a:txBody>
                    <a:bodyPr/>
                    <a:lstStyle/>
                    <a:p>
                      <a:pPr indent="0" lvl="0" marL="0" marR="0" rtl="0" algn="l">
                        <a:spcBef>
                          <a:spcPts val="0"/>
                        </a:spcBef>
                        <a:spcAft>
                          <a:spcPts val="0"/>
                        </a:spcAft>
                        <a:buNone/>
                      </a:pPr>
                      <a:r>
                        <a:t/>
                      </a:r>
                      <a:endParaRPr sz="1800">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Chương</a:t>
                      </a:r>
                      <a:r>
                        <a:rPr lang="en-US" sz="1800">
                          <a:latin typeface="Tahoma"/>
                          <a:ea typeface="Tahoma"/>
                          <a:cs typeface="Tahoma"/>
                          <a:sym typeface="Tahoma"/>
                        </a:rPr>
                        <a:t> trình Java</a:t>
                      </a:r>
                      <a:endParaRPr sz="1800">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Chương</a:t>
                      </a:r>
                      <a:r>
                        <a:rPr lang="en-US" sz="1800">
                          <a:latin typeface="Tahoma"/>
                          <a:ea typeface="Tahoma"/>
                          <a:cs typeface="Tahoma"/>
                          <a:sym typeface="Tahoma"/>
                        </a:rPr>
                        <a:t> trình C</a:t>
                      </a:r>
                      <a:endParaRPr sz="1800">
                        <a:latin typeface="Tahoma"/>
                        <a:ea typeface="Tahoma"/>
                        <a:cs typeface="Tahoma"/>
                        <a:sym typeface="Tahoma"/>
                      </a:endParaRPr>
                    </a:p>
                  </a:txBody>
                  <a:tcPr marT="45725" marB="45725" marR="91450" marL="91450"/>
                </a:tc>
              </a:tr>
              <a:tr h="370850">
                <a:tc>
                  <a:txBody>
                    <a:bodyPr/>
                    <a:lstStyle/>
                    <a:p>
                      <a:pPr indent="0" lvl="0" marL="0" marR="0" rtl="0" algn="l">
                        <a:spcBef>
                          <a:spcPts val="0"/>
                        </a:spcBef>
                        <a:spcAft>
                          <a:spcPts val="0"/>
                        </a:spcAft>
                        <a:buNone/>
                      </a:pPr>
                      <a:r>
                        <a:rPr lang="en-US" sz="1600">
                          <a:latin typeface="Tahoma"/>
                          <a:ea typeface="Tahoma"/>
                          <a:cs typeface="Tahoma"/>
                          <a:sym typeface="Tahoma"/>
                        </a:rPr>
                        <a:t>1</a:t>
                      </a:r>
                      <a:endParaRPr/>
                    </a:p>
                    <a:p>
                      <a:pPr indent="0" lvl="0" marL="0" marR="0" rtl="0" algn="l">
                        <a:spcBef>
                          <a:spcPts val="0"/>
                        </a:spcBef>
                        <a:spcAft>
                          <a:spcPts val="0"/>
                        </a:spcAft>
                        <a:buNone/>
                      </a:pPr>
                      <a:r>
                        <a:rPr lang="en-US" sz="1600">
                          <a:latin typeface="Tahoma"/>
                          <a:ea typeface="Tahoma"/>
                          <a:cs typeface="Tahoma"/>
                          <a:sym typeface="Tahoma"/>
                        </a:rPr>
                        <a:t>2</a:t>
                      </a:r>
                      <a:endParaRPr/>
                    </a:p>
                    <a:p>
                      <a:pPr indent="0" lvl="0" marL="0" marR="0" rtl="0" algn="l">
                        <a:spcBef>
                          <a:spcPts val="0"/>
                        </a:spcBef>
                        <a:spcAft>
                          <a:spcPts val="0"/>
                        </a:spcAft>
                        <a:buNone/>
                      </a:pPr>
                      <a:r>
                        <a:rPr lang="en-US" sz="1600">
                          <a:latin typeface="Tahoma"/>
                          <a:ea typeface="Tahoma"/>
                          <a:cs typeface="Tahoma"/>
                          <a:sym typeface="Tahoma"/>
                        </a:rPr>
                        <a:t>3</a:t>
                      </a:r>
                      <a:endParaRPr/>
                    </a:p>
                    <a:p>
                      <a:pPr indent="0" lvl="0" marL="0" marR="0" rtl="0" algn="l">
                        <a:spcBef>
                          <a:spcPts val="0"/>
                        </a:spcBef>
                        <a:spcAft>
                          <a:spcPts val="0"/>
                        </a:spcAft>
                        <a:buNone/>
                      </a:pPr>
                      <a:r>
                        <a:rPr lang="en-US" sz="1600">
                          <a:latin typeface="Tahoma"/>
                          <a:ea typeface="Tahoma"/>
                          <a:cs typeface="Tahoma"/>
                          <a:sym typeface="Tahoma"/>
                        </a:rPr>
                        <a:t>4</a:t>
                      </a:r>
                      <a:endParaRPr/>
                    </a:p>
                    <a:p>
                      <a:pPr indent="0" lvl="0" marL="0" marR="0" rtl="0" algn="l">
                        <a:spcBef>
                          <a:spcPts val="0"/>
                        </a:spcBef>
                        <a:spcAft>
                          <a:spcPts val="0"/>
                        </a:spcAft>
                        <a:buNone/>
                      </a:pPr>
                      <a:r>
                        <a:rPr lang="en-US" sz="1600">
                          <a:latin typeface="Tahoma"/>
                          <a:ea typeface="Tahoma"/>
                          <a:cs typeface="Tahoma"/>
                          <a:sym typeface="Tahoma"/>
                        </a:rPr>
                        <a:t>5</a:t>
                      </a:r>
                      <a:endParaRPr/>
                    </a:p>
                    <a:p>
                      <a:pPr indent="0" lvl="0" marL="0" marR="0" rtl="0" algn="l">
                        <a:spcBef>
                          <a:spcPts val="0"/>
                        </a:spcBef>
                        <a:spcAft>
                          <a:spcPts val="0"/>
                        </a:spcAft>
                        <a:buNone/>
                      </a:pPr>
                      <a:r>
                        <a:rPr lang="en-US" sz="1600">
                          <a:latin typeface="Tahoma"/>
                          <a:ea typeface="Tahoma"/>
                          <a:cs typeface="Tahoma"/>
                          <a:sym typeface="Tahoma"/>
                        </a:rPr>
                        <a:t>6</a:t>
                      </a:r>
                      <a:endParaRPr/>
                    </a:p>
                    <a:p>
                      <a:pPr indent="0" lvl="0" marL="0" marR="0" rtl="0" algn="l">
                        <a:spcBef>
                          <a:spcPts val="0"/>
                        </a:spcBef>
                        <a:spcAft>
                          <a:spcPts val="0"/>
                        </a:spcAft>
                        <a:buNone/>
                      </a:pPr>
                      <a:r>
                        <a:rPr lang="en-US" sz="1600">
                          <a:latin typeface="Tahoma"/>
                          <a:ea typeface="Tahoma"/>
                          <a:cs typeface="Tahoma"/>
                          <a:sym typeface="Tahoma"/>
                        </a:rPr>
                        <a:t>7</a:t>
                      </a:r>
                      <a:endParaRPr/>
                    </a:p>
                    <a:p>
                      <a:pPr indent="0" lvl="0" marL="0" marR="0" rtl="0" algn="l">
                        <a:spcBef>
                          <a:spcPts val="0"/>
                        </a:spcBef>
                        <a:spcAft>
                          <a:spcPts val="0"/>
                        </a:spcAft>
                        <a:buNone/>
                      </a:pPr>
                      <a:r>
                        <a:rPr lang="en-US" sz="1600">
                          <a:latin typeface="Tahoma"/>
                          <a:ea typeface="Tahoma"/>
                          <a:cs typeface="Tahoma"/>
                          <a:sym typeface="Tahoma"/>
                        </a:rPr>
                        <a:t>8</a:t>
                      </a:r>
                      <a:endParaRPr sz="1600">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lang="en-US" sz="1600">
                          <a:solidFill>
                            <a:srgbClr val="00B050"/>
                          </a:solidFill>
                          <a:latin typeface="Tahoma"/>
                          <a:ea typeface="Tahoma"/>
                          <a:cs typeface="Tahoma"/>
                          <a:sym typeface="Tahoma"/>
                        </a:rPr>
                        <a:t>//</a:t>
                      </a:r>
                      <a:r>
                        <a:rPr lang="en-US" sz="1600">
                          <a:solidFill>
                            <a:srgbClr val="00B050"/>
                          </a:solidFill>
                          <a:latin typeface="Tahoma"/>
                          <a:ea typeface="Tahoma"/>
                          <a:cs typeface="Tahoma"/>
                          <a:sym typeface="Tahoma"/>
                        </a:rPr>
                        <a:t> Hello.java</a:t>
                      </a:r>
                      <a:endParaRPr/>
                    </a:p>
                    <a:p>
                      <a:pPr indent="0" lvl="0" marL="0" marR="0" rtl="0" algn="l">
                        <a:spcBef>
                          <a:spcPts val="0"/>
                        </a:spcBef>
                        <a:spcAft>
                          <a:spcPts val="0"/>
                        </a:spcAft>
                        <a:buNone/>
                      </a:pPr>
                      <a:r>
                        <a:rPr lang="en-US" sz="1600">
                          <a:solidFill>
                            <a:srgbClr val="0000FF"/>
                          </a:solidFill>
                          <a:latin typeface="Tahoma"/>
                          <a:ea typeface="Tahoma"/>
                          <a:cs typeface="Tahoma"/>
                          <a:sym typeface="Tahoma"/>
                        </a:rPr>
                        <a:t>import</a:t>
                      </a:r>
                      <a:r>
                        <a:rPr lang="en-US" sz="1600">
                          <a:latin typeface="Tahoma"/>
                          <a:ea typeface="Tahoma"/>
                          <a:cs typeface="Tahoma"/>
                          <a:sym typeface="Tahoma"/>
                        </a:rPr>
                        <a:t> java.util.*;</a:t>
                      </a:r>
                      <a:endParaRPr/>
                    </a:p>
                    <a:p>
                      <a:pPr indent="0" lvl="0" marL="0" marR="0" rtl="0" algn="l">
                        <a:spcBef>
                          <a:spcPts val="0"/>
                        </a:spcBef>
                        <a:spcAft>
                          <a:spcPts val="0"/>
                        </a:spcAft>
                        <a:buNone/>
                      </a:pPr>
                      <a:r>
                        <a:rPr lang="en-US" sz="1600">
                          <a:solidFill>
                            <a:srgbClr val="0000FF"/>
                          </a:solidFill>
                          <a:latin typeface="Tahoma"/>
                          <a:ea typeface="Tahoma"/>
                          <a:cs typeface="Tahoma"/>
                          <a:sym typeface="Tahoma"/>
                        </a:rPr>
                        <a:t>public</a:t>
                      </a:r>
                      <a:r>
                        <a:rPr lang="en-US" sz="1600">
                          <a:latin typeface="Tahoma"/>
                          <a:ea typeface="Tahoma"/>
                          <a:cs typeface="Tahoma"/>
                          <a:sym typeface="Tahoma"/>
                        </a:rPr>
                        <a:t> </a:t>
                      </a:r>
                      <a:r>
                        <a:rPr lang="en-US" sz="1600">
                          <a:solidFill>
                            <a:srgbClr val="0000FF"/>
                          </a:solidFill>
                          <a:latin typeface="Tahoma"/>
                          <a:ea typeface="Tahoma"/>
                          <a:cs typeface="Tahoma"/>
                          <a:sym typeface="Tahoma"/>
                        </a:rPr>
                        <a:t>class</a:t>
                      </a:r>
                      <a:r>
                        <a:rPr lang="en-US" sz="1600">
                          <a:latin typeface="Tahoma"/>
                          <a:ea typeface="Tahoma"/>
                          <a:cs typeface="Tahoma"/>
                          <a:sym typeface="Tahoma"/>
                        </a:rPr>
                        <a:t> Hello {</a:t>
                      </a:r>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public</a:t>
                      </a:r>
                      <a:r>
                        <a:rPr lang="en-US" sz="1600">
                          <a:latin typeface="Tahoma"/>
                          <a:ea typeface="Tahoma"/>
                          <a:cs typeface="Tahoma"/>
                          <a:sym typeface="Tahoma"/>
                        </a:rPr>
                        <a:t> </a:t>
                      </a:r>
                      <a:r>
                        <a:rPr lang="en-US" sz="1600">
                          <a:solidFill>
                            <a:srgbClr val="0000FF"/>
                          </a:solidFill>
                          <a:latin typeface="Tahoma"/>
                          <a:ea typeface="Tahoma"/>
                          <a:cs typeface="Tahoma"/>
                          <a:sym typeface="Tahoma"/>
                        </a:rPr>
                        <a:t>static</a:t>
                      </a:r>
                      <a:r>
                        <a:rPr lang="en-US" sz="1600">
                          <a:latin typeface="Tahoma"/>
                          <a:ea typeface="Tahoma"/>
                          <a:cs typeface="Tahoma"/>
                          <a:sym typeface="Tahoma"/>
                        </a:rPr>
                        <a:t> </a:t>
                      </a:r>
                      <a:r>
                        <a:rPr lang="en-US" sz="1600">
                          <a:solidFill>
                            <a:srgbClr val="0000FF"/>
                          </a:solidFill>
                          <a:latin typeface="Tahoma"/>
                          <a:ea typeface="Tahoma"/>
                          <a:cs typeface="Tahoma"/>
                          <a:sym typeface="Tahoma"/>
                        </a:rPr>
                        <a:t>void</a:t>
                      </a:r>
                      <a:r>
                        <a:rPr lang="en-US" sz="1600">
                          <a:latin typeface="Tahoma"/>
                          <a:ea typeface="Tahoma"/>
                          <a:cs typeface="Tahoma"/>
                          <a:sym typeface="Tahoma"/>
                        </a:rPr>
                        <a:t> main(String argv[])</a:t>
                      </a:r>
                      <a:endParaRPr/>
                    </a:p>
                    <a:p>
                      <a:pPr indent="0" lvl="0" marL="0" marR="0" rtl="0" algn="l">
                        <a:spcBef>
                          <a:spcPts val="0"/>
                        </a:spcBef>
                        <a:spcAft>
                          <a:spcPts val="0"/>
                        </a:spcAft>
                        <a:buNone/>
                      </a:pPr>
                      <a:r>
                        <a:rPr lang="en-US" sz="1600">
                          <a:latin typeface="Tahoma"/>
                          <a:ea typeface="Tahoma"/>
                          <a:cs typeface="Tahoma"/>
                          <a:sym typeface="Tahoma"/>
                        </a:rPr>
                        <a:t>   {</a:t>
                      </a:r>
                      <a:endParaRPr/>
                    </a:p>
                    <a:p>
                      <a:pPr indent="0" lvl="0" marL="0" marR="0" rtl="0" algn="l">
                        <a:spcBef>
                          <a:spcPts val="0"/>
                        </a:spcBef>
                        <a:spcAft>
                          <a:spcPts val="0"/>
                        </a:spcAft>
                        <a:buNone/>
                      </a:pPr>
                      <a:r>
                        <a:rPr lang="en-US" sz="1600">
                          <a:latin typeface="Tahoma"/>
                          <a:ea typeface="Tahoma"/>
                          <a:cs typeface="Tahoma"/>
                          <a:sym typeface="Tahoma"/>
                        </a:rPr>
                        <a:t>      System.out.print(“Hello everybody!”);</a:t>
                      </a:r>
                      <a:endParaRPr/>
                    </a:p>
                    <a:p>
                      <a:pPr indent="0" lvl="0" marL="0" marR="0" rtl="0" algn="l">
                        <a:spcBef>
                          <a:spcPts val="0"/>
                        </a:spcBef>
                        <a:spcAft>
                          <a:spcPts val="0"/>
                        </a:spcAft>
                        <a:buNone/>
                      </a:pPr>
                      <a:r>
                        <a:rPr lang="en-US" sz="1600">
                          <a:latin typeface="Tahoma"/>
                          <a:ea typeface="Tahoma"/>
                          <a:cs typeface="Tahoma"/>
                          <a:sym typeface="Tahoma"/>
                        </a:rPr>
                        <a:t>   }</a:t>
                      </a:r>
                      <a:endParaRPr/>
                    </a:p>
                    <a:p>
                      <a:pPr indent="0" lvl="0" marL="0" marR="0" rtl="0" algn="l">
                        <a:spcBef>
                          <a:spcPts val="0"/>
                        </a:spcBef>
                        <a:spcAft>
                          <a:spcPts val="0"/>
                        </a:spcAft>
                        <a:buNone/>
                      </a:pPr>
                      <a:r>
                        <a:rPr lang="en-US" sz="1600">
                          <a:latin typeface="Tahoma"/>
                          <a:ea typeface="Tahoma"/>
                          <a:cs typeface="Tahoma"/>
                          <a:sym typeface="Tahoma"/>
                        </a:rPr>
                        <a:t>}</a:t>
                      </a:r>
                      <a:endParaRPr sz="1600">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lang="en-US" sz="1600">
                          <a:solidFill>
                            <a:srgbClr val="00B050"/>
                          </a:solidFill>
                          <a:latin typeface="Tahoma"/>
                          <a:ea typeface="Tahoma"/>
                          <a:cs typeface="Tahoma"/>
                          <a:sym typeface="Tahoma"/>
                        </a:rPr>
                        <a:t>/* Hello.c */</a:t>
                      </a:r>
                      <a:endParaRPr/>
                    </a:p>
                    <a:p>
                      <a:pPr indent="0" lvl="0" marL="0" marR="0" rtl="0" algn="l">
                        <a:spcBef>
                          <a:spcPts val="0"/>
                        </a:spcBef>
                        <a:spcAft>
                          <a:spcPts val="0"/>
                        </a:spcAft>
                        <a:buNone/>
                      </a:pPr>
                      <a:r>
                        <a:rPr lang="en-US" sz="1600">
                          <a:solidFill>
                            <a:srgbClr val="0000FF"/>
                          </a:solidFill>
                          <a:latin typeface="Tahoma"/>
                          <a:ea typeface="Tahoma"/>
                          <a:cs typeface="Tahoma"/>
                          <a:sym typeface="Tahoma"/>
                        </a:rPr>
                        <a:t>#include</a:t>
                      </a:r>
                      <a:r>
                        <a:rPr lang="en-US" sz="1600">
                          <a:latin typeface="Tahoma"/>
                          <a:ea typeface="Tahoma"/>
                          <a:cs typeface="Tahoma"/>
                          <a:sym typeface="Tahoma"/>
                        </a:rPr>
                        <a:t> &lt;stdio.h&gt;</a:t>
                      </a:r>
                      <a:endParaRPr/>
                    </a:p>
                    <a:p>
                      <a:pPr indent="0" lvl="0" marL="0" marR="0" rtl="0" algn="l">
                        <a:spcBef>
                          <a:spcPts val="0"/>
                        </a:spcBef>
                        <a:spcAft>
                          <a:spcPts val="0"/>
                        </a:spcAft>
                        <a:buNone/>
                      </a:pPr>
                      <a:r>
                        <a:t/>
                      </a:r>
                      <a:endParaRPr sz="1600">
                        <a:latin typeface="Tahoma"/>
                        <a:ea typeface="Tahoma"/>
                        <a:cs typeface="Tahoma"/>
                        <a:sym typeface="Tahoma"/>
                      </a:endParaRPr>
                    </a:p>
                    <a:p>
                      <a:pPr indent="0" lvl="0" marL="0" marR="0" rtl="0" algn="l">
                        <a:spcBef>
                          <a:spcPts val="0"/>
                        </a:spcBef>
                        <a:spcAft>
                          <a:spcPts val="0"/>
                        </a:spcAft>
                        <a:buNone/>
                      </a:pPr>
                      <a:r>
                        <a:rPr lang="en-US" sz="1600">
                          <a:solidFill>
                            <a:srgbClr val="0000FF"/>
                          </a:solidFill>
                          <a:latin typeface="Tahoma"/>
                          <a:ea typeface="Tahoma"/>
                          <a:cs typeface="Tahoma"/>
                          <a:sym typeface="Tahoma"/>
                        </a:rPr>
                        <a:t>void</a:t>
                      </a:r>
                      <a:r>
                        <a:rPr lang="en-US" sz="1600">
                          <a:latin typeface="Tahoma"/>
                          <a:ea typeface="Tahoma"/>
                          <a:cs typeface="Tahoma"/>
                          <a:sym typeface="Tahoma"/>
                        </a:rPr>
                        <a:t> main(</a:t>
                      </a:r>
                      <a:r>
                        <a:rPr lang="en-US" sz="1600">
                          <a:solidFill>
                            <a:srgbClr val="0000FF"/>
                          </a:solidFill>
                          <a:latin typeface="Tahoma"/>
                          <a:ea typeface="Tahoma"/>
                          <a:cs typeface="Tahoma"/>
                          <a:sym typeface="Tahoma"/>
                        </a:rPr>
                        <a:t>void</a:t>
                      </a:r>
                      <a:r>
                        <a:rPr lang="en-US" sz="1600">
                          <a:latin typeface="Tahoma"/>
                          <a:ea typeface="Tahoma"/>
                          <a:cs typeface="Tahoma"/>
                          <a:sym typeface="Tahoma"/>
                        </a:rPr>
                        <a:t>)</a:t>
                      </a:r>
                      <a:endParaRPr/>
                    </a:p>
                    <a:p>
                      <a:pPr indent="0" lvl="0" marL="0" marR="0" rtl="0" algn="l">
                        <a:spcBef>
                          <a:spcPts val="0"/>
                        </a:spcBef>
                        <a:spcAft>
                          <a:spcPts val="0"/>
                        </a:spcAft>
                        <a:buNone/>
                      </a:pPr>
                      <a:r>
                        <a:rPr lang="en-US" sz="1600">
                          <a:latin typeface="Tahoma"/>
                          <a:ea typeface="Tahoma"/>
                          <a:cs typeface="Tahoma"/>
                          <a:sym typeface="Tahoma"/>
                        </a:rPr>
                        <a:t>{</a:t>
                      </a:r>
                      <a:endParaRPr/>
                    </a:p>
                    <a:p>
                      <a:pPr indent="0" lvl="0" marL="0" marR="0" rtl="0" algn="l">
                        <a:spcBef>
                          <a:spcPts val="0"/>
                        </a:spcBef>
                        <a:spcAft>
                          <a:spcPts val="0"/>
                        </a:spcAft>
                        <a:buNone/>
                      </a:pPr>
                      <a:r>
                        <a:rPr lang="en-US" sz="1600">
                          <a:latin typeface="Tahoma"/>
                          <a:ea typeface="Tahoma"/>
                          <a:cs typeface="Tahoma"/>
                          <a:sym typeface="Tahoma"/>
                        </a:rPr>
                        <a:t>   printf(“Hello everybody!”);</a:t>
                      </a:r>
                      <a:endParaRPr/>
                    </a:p>
                    <a:p>
                      <a:pPr indent="0" lvl="0" marL="0" marR="0" rtl="0" algn="l">
                        <a:spcBef>
                          <a:spcPts val="0"/>
                        </a:spcBef>
                        <a:spcAft>
                          <a:spcPts val="0"/>
                        </a:spcAft>
                        <a:buNone/>
                      </a:pPr>
                      <a:r>
                        <a:rPr lang="en-US" sz="1600">
                          <a:latin typeface="Tahoma"/>
                          <a:ea typeface="Tahoma"/>
                          <a:cs typeface="Tahoma"/>
                          <a:sym typeface="Tahoma"/>
                        </a:rPr>
                        <a:t>}</a:t>
                      </a:r>
                      <a:endParaRPr/>
                    </a:p>
                    <a:p>
                      <a:pPr indent="0" lvl="0" marL="0" marR="0" rtl="0" algn="l">
                        <a:spcBef>
                          <a:spcPts val="0"/>
                        </a:spcBef>
                        <a:spcAft>
                          <a:spcPts val="0"/>
                        </a:spcAft>
                        <a:buNone/>
                      </a:pPr>
                      <a:r>
                        <a:t/>
                      </a:r>
                      <a:endParaRPr sz="1600">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Viết – dịch – chạy chương trình</a:t>
            </a:r>
            <a:endParaRPr sz="3959"/>
          </a:p>
        </p:txBody>
      </p:sp>
      <p:sp>
        <p:nvSpPr>
          <p:cNvPr id="256" name="Google Shape;256;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Đối với các NNLT cấp cao truyền thống (trước thế hệ của Java và C#), quá trình viết, dịch và chạy chương trình gồm các công đoạn như sau:IDE visual studio .net</a:t>
            </a:r>
            <a:endParaRPr/>
          </a:p>
          <a:p>
            <a:pPr indent="-285750" lvl="1" marL="742950" rtl="0" algn="l">
              <a:spcBef>
                <a:spcPts val="480"/>
              </a:spcBef>
              <a:spcAft>
                <a:spcPts val="0"/>
              </a:spcAft>
              <a:buClr>
                <a:schemeClr val="dk1"/>
              </a:buClr>
              <a:buSzPts val="2400"/>
              <a:buChar char="–"/>
            </a:pPr>
            <a:r>
              <a:rPr lang="en-US" sz="2400"/>
              <a:t>B1. Soạn chương trình nguồn và lưu lên đĩa.</a:t>
            </a:r>
            <a:endParaRPr/>
          </a:p>
          <a:p>
            <a:pPr indent="-285750" lvl="1" marL="742950" rtl="0" algn="l">
              <a:spcBef>
                <a:spcPts val="480"/>
              </a:spcBef>
              <a:spcAft>
                <a:spcPts val="0"/>
              </a:spcAft>
              <a:buClr>
                <a:schemeClr val="dk1"/>
              </a:buClr>
              <a:buSzPts val="2400"/>
              <a:buChar char="–"/>
            </a:pPr>
            <a:r>
              <a:rPr lang="en-US" sz="2400"/>
              <a:t>B2. Dịch chương trình nguồn nhờ trình biên dịch.</a:t>
            </a:r>
            <a:endParaRPr/>
          </a:p>
          <a:p>
            <a:pPr indent="-285750" lvl="1" marL="742950" rtl="0" algn="l">
              <a:spcBef>
                <a:spcPts val="480"/>
              </a:spcBef>
              <a:spcAft>
                <a:spcPts val="0"/>
              </a:spcAft>
              <a:buClr>
                <a:schemeClr val="dk1"/>
              </a:buClr>
              <a:buSzPts val="2400"/>
              <a:buChar char="–"/>
            </a:pPr>
            <a:r>
              <a:rPr lang="en-US" sz="2400"/>
              <a:t>B3. Nối kết các tập tin mã trung gian tạo ra ở B2.</a:t>
            </a:r>
            <a:endParaRPr/>
          </a:p>
          <a:p>
            <a:pPr indent="-285750" lvl="1" marL="742950" rtl="0" algn="l">
              <a:spcBef>
                <a:spcPts val="480"/>
              </a:spcBef>
              <a:spcAft>
                <a:spcPts val="0"/>
              </a:spcAft>
              <a:buClr>
                <a:schemeClr val="dk1"/>
              </a:buClr>
              <a:buSzPts val="2400"/>
              <a:buChar char="–"/>
            </a:pPr>
            <a:r>
              <a:rPr lang="en-US" sz="2400"/>
              <a:t>B4. Chạy chương trình ngôn ngữ máy tạo ra ở B3.</a:t>
            </a:r>
            <a:endParaRPr/>
          </a:p>
        </p:txBody>
      </p:sp>
      <p:sp>
        <p:nvSpPr>
          <p:cNvPr id="257" name="Google Shape;257;p1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58" name="Google Shape;258;p1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59" name="Google Shape;259;p1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Nội dung</a:t>
            </a:r>
            <a:endParaRPr/>
          </a:p>
        </p:txBody>
      </p:sp>
      <p:sp>
        <p:nvSpPr>
          <p:cNvPr id="107" name="Google Shape;10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Noto Sans Symbols"/>
              <a:buChar char="⮚"/>
            </a:pPr>
            <a:r>
              <a:rPr lang="en-US"/>
              <a:t>Khái niệm về chương trình máy tính</a:t>
            </a:r>
            <a:endParaRPr/>
          </a:p>
          <a:p>
            <a:pPr indent="-342900" lvl="0" marL="342900" rtl="0" algn="l">
              <a:spcBef>
                <a:spcPts val="640"/>
              </a:spcBef>
              <a:spcAft>
                <a:spcPts val="0"/>
              </a:spcAft>
              <a:buClr>
                <a:schemeClr val="dk1"/>
              </a:buClr>
              <a:buSzPts val="3200"/>
              <a:buFont typeface="Noto Sans Symbols"/>
              <a:buChar char="⮚"/>
            </a:pPr>
            <a:r>
              <a:rPr lang="en-US"/>
              <a:t>Các ngôn ngữ lập trình</a:t>
            </a:r>
            <a:endParaRPr/>
          </a:p>
          <a:p>
            <a:pPr indent="-342900" lvl="0" marL="342900" rtl="0" algn="l">
              <a:spcBef>
                <a:spcPts val="640"/>
              </a:spcBef>
              <a:spcAft>
                <a:spcPts val="0"/>
              </a:spcAft>
              <a:buClr>
                <a:schemeClr val="dk1"/>
              </a:buClr>
              <a:buSzPts val="3200"/>
              <a:buFont typeface="Noto Sans Symbols"/>
              <a:buChar char="⮚"/>
            </a:pPr>
            <a:r>
              <a:rPr lang="en-US"/>
              <a:t>Các khái niệm cơ bản về lập trình</a:t>
            </a:r>
            <a:endParaRPr/>
          </a:p>
          <a:p>
            <a:pPr indent="-342900" lvl="0" marL="342900" rtl="0" algn="l">
              <a:spcBef>
                <a:spcPts val="640"/>
              </a:spcBef>
              <a:spcAft>
                <a:spcPts val="0"/>
              </a:spcAft>
              <a:buClr>
                <a:schemeClr val="dk1"/>
              </a:buClr>
              <a:buSzPts val="3200"/>
              <a:buFont typeface="Noto Sans Symbols"/>
              <a:buChar char="⮚"/>
            </a:pPr>
            <a:r>
              <a:rPr lang="en-US"/>
              <a:t>Các vấn đề tìm hiểu mở rộng kiến thức</a:t>
            </a:r>
            <a:br>
              <a:rPr lang="en-US"/>
            </a:br>
            <a:r>
              <a:rPr lang="en-US"/>
              <a:t>nghề nghiệp</a:t>
            </a:r>
            <a:endParaRPr/>
          </a:p>
          <a:p>
            <a:pPr indent="-342900" lvl="0" marL="342900" rtl="0" algn="l">
              <a:spcBef>
                <a:spcPts val="640"/>
              </a:spcBef>
              <a:spcAft>
                <a:spcPts val="0"/>
              </a:spcAft>
              <a:buClr>
                <a:schemeClr val="dk1"/>
              </a:buClr>
              <a:buSzPts val="3200"/>
              <a:buFont typeface="Noto Sans Symbols"/>
              <a:buChar char="⮚"/>
            </a:pPr>
            <a:r>
              <a:rPr lang="en-US"/>
              <a:t>Thuật ngữ và bài đọc thêm tiếng Anh</a:t>
            </a:r>
            <a:endParaRPr/>
          </a:p>
        </p:txBody>
      </p:sp>
      <p:sp>
        <p:nvSpPr>
          <p:cNvPr id="108" name="Google Shape;108;p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09" name="Google Shape;109;p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10" name="Google Shape;110;p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Các vấn đề tìm hiểu mở rộng kiến thức nghề nghiệp</a:t>
            </a:r>
            <a:endParaRPr>
              <a:solidFill>
                <a:srgbClr val="FC787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Công nghệ lập trình hiện đại</a:t>
            </a:r>
            <a:endParaRPr/>
          </a:p>
        </p:txBody>
      </p:sp>
      <p:sp>
        <p:nvSpPr>
          <p:cNvPr id="272" name="Google Shape;27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Hạn chế của các chương trình cấp cao truyền thống là trình biên dịch của chúng phát sinh trực tiếp mã thực thi phụ thuộc vào mã máy tính của một họ máy tính và hệ điều hành cụ thể nên không thể mang đi sử dụng ở các hệ điều hành khác.</a:t>
            </a:r>
            <a:endParaRPr/>
          </a:p>
        </p:txBody>
      </p:sp>
      <p:sp>
        <p:nvSpPr>
          <p:cNvPr id="273" name="Google Shape;273;p2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74" name="Google Shape;274;p2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75" name="Google Shape;275;p2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Công nghệ lập trình hiện đại</a:t>
            </a:r>
            <a:endParaRPr/>
          </a:p>
        </p:txBody>
      </p:sp>
      <p:sp>
        <p:nvSpPr>
          <p:cNvPr id="282" name="Google Shape;282;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NNLT hiện đại như Java hay C# trình biên dịch không dịch trực tiếp mã nguồn thành mã thực thi mà được thiết kế để có thể dịch thành mã thực thi trừu tượng (abstract executable code) độc lập máy và hệ điều hành.</a:t>
            </a:r>
            <a:endParaRPr/>
          </a:p>
        </p:txBody>
      </p:sp>
      <p:sp>
        <p:nvSpPr>
          <p:cNvPr id="283" name="Google Shape;283;p2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84" name="Google Shape;284;p2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85" name="Google Shape;285;p2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Công nghệ lập trình hiện đại</a:t>
            </a:r>
            <a:endParaRPr/>
          </a:p>
        </p:txBody>
      </p:sp>
      <p:sp>
        <p:nvSpPr>
          <p:cNvPr id="291" name="Google Shape;29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Do máy tính thật không thể hiểu được mã trừu tượng nên những chương trình dạng mã thực thi trừu tượng chỉ chạy được khi có sẵn máy ảo hỗ trợ cho việc thi hành loại mã thực thi đó.</a:t>
            </a:r>
            <a:endParaRPr/>
          </a:p>
          <a:p>
            <a:pPr indent="-285750" lvl="1" marL="742950" rtl="0" algn="l">
              <a:lnSpc>
                <a:spcPct val="90000"/>
              </a:lnSpc>
              <a:spcBef>
                <a:spcPts val="560"/>
              </a:spcBef>
              <a:spcAft>
                <a:spcPts val="0"/>
              </a:spcAft>
              <a:buClr>
                <a:schemeClr val="dk1"/>
              </a:buClr>
              <a:buSzPts val="2800"/>
              <a:buChar char="–"/>
            </a:pPr>
            <a:r>
              <a:rPr lang="en-US"/>
              <a:t>Chương trình nguồn Java (tập tin *.java) được dịch thành mã thực thi không phụ thuộc máy tính (tập tin *.class) có thể chạy được trên bất kỳ máy tính nào đã cài đặt máy ảo Java (Java Virtual Machine – JVM)</a:t>
            </a:r>
            <a:endParaRPr/>
          </a:p>
        </p:txBody>
      </p:sp>
      <p:sp>
        <p:nvSpPr>
          <p:cNvPr id="292" name="Google Shape;292;p2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93" name="Google Shape;293;p2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94" name="Google Shape;294;p2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Công nghệ lập trình hiện đại</a:t>
            </a:r>
            <a:endParaRPr/>
          </a:p>
        </p:txBody>
      </p:sp>
      <p:sp>
        <p:nvSpPr>
          <p:cNvPr id="300" name="Google Shape;300;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Trong các năm gần đây, các ứng dụng chạy trên web phát triển rất mạnh.</a:t>
            </a:r>
            <a:endParaRPr/>
          </a:p>
          <a:p>
            <a:pPr indent="-285750" lvl="1" marL="742950" rtl="0" algn="l">
              <a:spcBef>
                <a:spcPts val="560"/>
              </a:spcBef>
              <a:spcAft>
                <a:spcPts val="0"/>
              </a:spcAft>
              <a:buClr>
                <a:schemeClr val="dk1"/>
              </a:buClr>
              <a:buSzPts val="2800"/>
              <a:buChar char="–"/>
            </a:pPr>
            <a:r>
              <a:rPr lang="en-US"/>
              <a:t>Chạy trên internet thông qua một trình duyệt web.</a:t>
            </a:r>
            <a:endParaRPr/>
          </a:p>
          <a:p>
            <a:pPr indent="-285750" lvl="1" marL="742950" rtl="0" algn="l">
              <a:spcBef>
                <a:spcPts val="560"/>
              </a:spcBef>
              <a:spcAft>
                <a:spcPts val="0"/>
              </a:spcAft>
              <a:buClr>
                <a:schemeClr val="dk1"/>
              </a:buClr>
              <a:buSzPts val="2800"/>
              <a:buChar char="–"/>
            </a:pPr>
            <a:r>
              <a:rPr lang="en-US"/>
              <a:t>Được viết bằng các ngôn ngữ như PHP, ASP.NET, JSP, Java Script, VB Script… có tính tương thích cao, hoạt động trên bất kỳ máy tính nào có internet</a:t>
            </a:r>
            <a:endParaRPr/>
          </a:p>
        </p:txBody>
      </p:sp>
      <p:sp>
        <p:nvSpPr>
          <p:cNvPr id="301" name="Google Shape;301;p2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02" name="Google Shape;302;p2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03" name="Google Shape;303;p2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Môi trường lập trình</a:t>
            </a:r>
            <a:endParaRPr/>
          </a:p>
        </p:txBody>
      </p:sp>
      <p:sp>
        <p:nvSpPr>
          <p:cNvPr id="310" name="Google Shape;310;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Toàn bộ qui trình biên dịch được thực một cách dễ dàng và thuận tiện nhờ vào công cụ gọi là môi trường phát triển phần mềm (Integrated Development Environment – IDE)</a:t>
            </a:r>
            <a:endParaRPr/>
          </a:p>
          <a:p>
            <a:pPr indent="-285750" lvl="1" marL="742950" rtl="0" algn="l">
              <a:spcBef>
                <a:spcPts val="520"/>
              </a:spcBef>
              <a:spcAft>
                <a:spcPts val="0"/>
              </a:spcAft>
              <a:buClr>
                <a:schemeClr val="dk1"/>
              </a:buClr>
              <a:buSzPts val="2600"/>
              <a:buChar char="–"/>
            </a:pPr>
            <a:r>
              <a:rPr lang="en-US" sz="2600"/>
              <a:t>Soạn thảo chương trình.</a:t>
            </a:r>
            <a:endParaRPr/>
          </a:p>
          <a:p>
            <a:pPr indent="-285750" lvl="1" marL="742950" rtl="0" algn="l">
              <a:spcBef>
                <a:spcPts val="520"/>
              </a:spcBef>
              <a:spcAft>
                <a:spcPts val="0"/>
              </a:spcAft>
              <a:buClr>
                <a:schemeClr val="dk1"/>
              </a:buClr>
              <a:buSzPts val="2600"/>
              <a:buChar char="–"/>
            </a:pPr>
            <a:r>
              <a:rPr lang="en-US" sz="2600"/>
              <a:t>Quản lý hệ thống tập tin mã nguồn.</a:t>
            </a:r>
            <a:endParaRPr/>
          </a:p>
          <a:p>
            <a:pPr indent="-285750" lvl="1" marL="742950" rtl="0" algn="l">
              <a:spcBef>
                <a:spcPts val="520"/>
              </a:spcBef>
              <a:spcAft>
                <a:spcPts val="0"/>
              </a:spcAft>
              <a:buClr>
                <a:schemeClr val="dk1"/>
              </a:buClr>
              <a:buSzPts val="2600"/>
              <a:buChar char="–"/>
            </a:pPr>
            <a:r>
              <a:rPr lang="en-US" sz="2600"/>
              <a:t>Quản lý hệ thống các phiên bản của mã nguồn.</a:t>
            </a:r>
            <a:endParaRPr/>
          </a:p>
          <a:p>
            <a:pPr indent="-285750" lvl="1" marL="742950" rtl="0" algn="l">
              <a:spcBef>
                <a:spcPts val="520"/>
              </a:spcBef>
              <a:spcAft>
                <a:spcPts val="0"/>
              </a:spcAft>
              <a:buClr>
                <a:schemeClr val="dk1"/>
              </a:buClr>
              <a:buSzPts val="2600"/>
              <a:buChar char="–"/>
            </a:pPr>
            <a:r>
              <a:rPr lang="en-US" sz="2600"/>
              <a:t>Kiểm tra lỗi cú pháp, biên dịch, liên kết chương trình.</a:t>
            </a:r>
            <a:endParaRPr/>
          </a:p>
          <a:p>
            <a:pPr indent="-285750" lvl="1" marL="742950" rtl="0" algn="l">
              <a:spcBef>
                <a:spcPts val="520"/>
              </a:spcBef>
              <a:spcAft>
                <a:spcPts val="0"/>
              </a:spcAft>
              <a:buClr>
                <a:schemeClr val="dk1"/>
              </a:buClr>
              <a:buSzPts val="2600"/>
              <a:buChar char="–"/>
            </a:pPr>
            <a:r>
              <a:rPr lang="en-US" sz="2600"/>
              <a:t>Chạy từng dòng lệnh (debug) để tìm lỗi.</a:t>
            </a:r>
            <a:endParaRPr sz="2600"/>
          </a:p>
        </p:txBody>
      </p:sp>
      <p:sp>
        <p:nvSpPr>
          <p:cNvPr id="311" name="Google Shape;311;p2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12" name="Google Shape;312;p2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13" name="Google Shape;313;p2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Môi trường lập trình</a:t>
            </a:r>
            <a:endParaRPr/>
          </a:p>
        </p:txBody>
      </p:sp>
      <p:sp>
        <p:nvSpPr>
          <p:cNvPr id="320" name="Google Shape;320;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Một số IDE thông dụng:</a:t>
            </a:r>
            <a:endParaRPr/>
          </a:p>
          <a:p>
            <a:pPr indent="-285750" lvl="1" marL="742950" rtl="0" algn="l">
              <a:spcBef>
                <a:spcPts val="560"/>
              </a:spcBef>
              <a:spcAft>
                <a:spcPts val="0"/>
              </a:spcAft>
              <a:buClr>
                <a:schemeClr val="dk1"/>
              </a:buClr>
              <a:buSzPts val="2800"/>
              <a:buChar char="–"/>
            </a:pPr>
            <a:r>
              <a:rPr lang="en-US"/>
              <a:t>Eclipse: hỗ trợ nhiều ngôn ngữ.</a:t>
            </a:r>
            <a:endParaRPr/>
          </a:p>
          <a:p>
            <a:pPr indent="-285750" lvl="1" marL="742950" rtl="0" algn="l">
              <a:spcBef>
                <a:spcPts val="560"/>
              </a:spcBef>
              <a:spcAft>
                <a:spcPts val="0"/>
              </a:spcAft>
              <a:buClr>
                <a:schemeClr val="dk1"/>
              </a:buClr>
              <a:buSzPts val="2800"/>
              <a:buChar char="–"/>
            </a:pPr>
            <a:r>
              <a:rPr lang="en-US"/>
              <a:t>C++ Visual Studio: ngôn ngữ C++.</a:t>
            </a:r>
            <a:endParaRPr/>
          </a:p>
          <a:p>
            <a:pPr indent="-285750" lvl="1" marL="742950" rtl="0" algn="l">
              <a:spcBef>
                <a:spcPts val="560"/>
              </a:spcBef>
              <a:spcAft>
                <a:spcPts val="0"/>
              </a:spcAft>
              <a:buClr>
                <a:schemeClr val="dk1"/>
              </a:buClr>
              <a:buSzPts val="2800"/>
              <a:buChar char="–"/>
            </a:pPr>
            <a:r>
              <a:rPr lang="en-US"/>
              <a:t>C# Visual Studio: ngôn ngữ C#.</a:t>
            </a:r>
            <a:endParaRPr/>
          </a:p>
          <a:p>
            <a:pPr indent="-285750" lvl="1" marL="742950" rtl="0" algn="l">
              <a:spcBef>
                <a:spcPts val="560"/>
              </a:spcBef>
              <a:spcAft>
                <a:spcPts val="0"/>
              </a:spcAft>
              <a:buClr>
                <a:schemeClr val="dk1"/>
              </a:buClr>
              <a:buSzPts val="2800"/>
              <a:buChar char="–"/>
            </a:pPr>
            <a:r>
              <a:rPr lang="en-US"/>
              <a:t>Visual Café: ngôn ngữ Java.</a:t>
            </a:r>
            <a:endParaRPr/>
          </a:p>
          <a:p>
            <a:pPr indent="-285750" lvl="1" marL="742950" rtl="0" algn="l">
              <a:spcBef>
                <a:spcPts val="560"/>
              </a:spcBef>
              <a:spcAft>
                <a:spcPts val="0"/>
              </a:spcAft>
              <a:buClr>
                <a:schemeClr val="dk1"/>
              </a:buClr>
              <a:buSzPts val="2800"/>
              <a:buChar char="–"/>
            </a:pPr>
            <a:r>
              <a:rPr lang="en-US"/>
              <a:t>J Builder: ngôn ngữ Java.</a:t>
            </a:r>
            <a:endParaRPr/>
          </a:p>
        </p:txBody>
      </p:sp>
      <p:sp>
        <p:nvSpPr>
          <p:cNvPr id="321" name="Google Shape;321;p2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22" name="Google Shape;322;p2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23" name="Google Shape;323;p2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eclipse.png" id="324" name="Google Shape;324;p26"/>
          <p:cNvPicPr preferRelativeResize="0"/>
          <p:nvPr/>
        </p:nvPicPr>
        <p:blipFill rotWithShape="1">
          <a:blip r:embed="rId3">
            <a:alphaModFix/>
          </a:blip>
          <a:srcRect b="0" l="0" r="0" t="0"/>
          <a:stretch/>
        </p:blipFill>
        <p:spPr>
          <a:xfrm>
            <a:off x="838200" y="4648200"/>
            <a:ext cx="1828800" cy="1828800"/>
          </a:xfrm>
          <a:prstGeom prst="rect">
            <a:avLst/>
          </a:prstGeom>
          <a:noFill/>
          <a:ln>
            <a:noFill/>
          </a:ln>
        </p:spPr>
      </p:pic>
      <p:pic>
        <p:nvPicPr>
          <p:cNvPr descr="JBuilder.jpg" id="325" name="Google Shape;325;p26"/>
          <p:cNvPicPr preferRelativeResize="0"/>
          <p:nvPr/>
        </p:nvPicPr>
        <p:blipFill rotWithShape="1">
          <a:blip r:embed="rId4">
            <a:alphaModFix/>
          </a:blip>
          <a:srcRect b="0" l="0" r="0" t="0"/>
          <a:stretch/>
        </p:blipFill>
        <p:spPr>
          <a:xfrm>
            <a:off x="6400800" y="4572000"/>
            <a:ext cx="1828800" cy="1833383"/>
          </a:xfrm>
          <a:prstGeom prst="rect">
            <a:avLst/>
          </a:prstGeom>
          <a:noFill/>
          <a:ln>
            <a:noFill/>
          </a:ln>
        </p:spPr>
      </p:pic>
      <p:pic>
        <p:nvPicPr>
          <p:cNvPr descr="VisualCafe.jpg" id="326" name="Google Shape;326;p26"/>
          <p:cNvPicPr preferRelativeResize="0"/>
          <p:nvPr/>
        </p:nvPicPr>
        <p:blipFill rotWithShape="1">
          <a:blip r:embed="rId5">
            <a:alphaModFix/>
          </a:blip>
          <a:srcRect b="0" l="0" r="0" t="0"/>
          <a:stretch/>
        </p:blipFill>
        <p:spPr>
          <a:xfrm>
            <a:off x="4648200" y="4953000"/>
            <a:ext cx="1828800" cy="1371600"/>
          </a:xfrm>
          <a:prstGeom prst="rect">
            <a:avLst/>
          </a:prstGeom>
          <a:noFill/>
          <a:ln>
            <a:noFill/>
          </a:ln>
        </p:spPr>
      </p:pic>
      <p:pic>
        <p:nvPicPr>
          <p:cNvPr descr="VisualStudio2010.png" id="327" name="Google Shape;327;p26"/>
          <p:cNvPicPr preferRelativeResize="0"/>
          <p:nvPr/>
        </p:nvPicPr>
        <p:blipFill rotWithShape="1">
          <a:blip r:embed="rId6">
            <a:alphaModFix/>
          </a:blip>
          <a:srcRect b="0" l="0" r="0" t="0"/>
          <a:stretch/>
        </p:blipFill>
        <p:spPr>
          <a:xfrm>
            <a:off x="2819400" y="4988169"/>
            <a:ext cx="1828800" cy="11078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Thuật ngữ</a:t>
            </a:r>
            <a:br>
              <a:rPr lang="en-US">
                <a:solidFill>
                  <a:srgbClr val="FC7876"/>
                </a:solidFill>
              </a:rPr>
            </a:br>
            <a:r>
              <a:rPr lang="en-US">
                <a:solidFill>
                  <a:srgbClr val="FC7876"/>
                </a:solidFill>
              </a:rPr>
              <a:t>và bài đọc thêm tiếng Anh</a:t>
            </a:r>
            <a:endParaRPr>
              <a:solidFill>
                <a:srgbClr val="FC787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Thuật ngữ tiếng Anh</a:t>
            </a:r>
            <a:endParaRPr/>
          </a:p>
        </p:txBody>
      </p:sp>
      <p:sp>
        <p:nvSpPr>
          <p:cNvPr id="340" name="Google Shape;340;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b="1" i="1" lang="en-US" sz="1800"/>
              <a:t>abstract executable code</a:t>
            </a:r>
            <a:r>
              <a:rPr lang="en-US" sz="1800"/>
              <a:t>: mã trừu tượng</a:t>
            </a:r>
            <a:endParaRPr sz="1800"/>
          </a:p>
          <a:p>
            <a:pPr indent="-342900" lvl="0" marL="342900" rtl="0" algn="just">
              <a:spcBef>
                <a:spcPts val="360"/>
              </a:spcBef>
              <a:spcAft>
                <a:spcPts val="0"/>
              </a:spcAft>
              <a:buClr>
                <a:schemeClr val="dk1"/>
              </a:buClr>
              <a:buSzPts val="1800"/>
              <a:buChar char="•"/>
            </a:pPr>
            <a:r>
              <a:rPr b="1" i="1" lang="en-US" sz="1800"/>
              <a:t>assembler</a:t>
            </a:r>
            <a:r>
              <a:rPr lang="en-US" sz="1800"/>
              <a:t>: trình hợp dịch</a:t>
            </a:r>
            <a:endParaRPr sz="1800"/>
          </a:p>
          <a:p>
            <a:pPr indent="-342900" lvl="0" marL="342900" rtl="0" algn="just">
              <a:spcBef>
                <a:spcPts val="360"/>
              </a:spcBef>
              <a:spcAft>
                <a:spcPts val="0"/>
              </a:spcAft>
              <a:buClr>
                <a:schemeClr val="dk1"/>
              </a:buClr>
              <a:buSzPts val="1800"/>
              <a:buChar char="•"/>
            </a:pPr>
            <a:r>
              <a:rPr b="1" i="1" lang="en-US" sz="1800"/>
              <a:t>assembly language</a:t>
            </a:r>
            <a:r>
              <a:rPr lang="en-US" sz="1800"/>
              <a:t>: hợp ngữ</a:t>
            </a:r>
            <a:endParaRPr sz="1800"/>
          </a:p>
          <a:p>
            <a:pPr indent="-342900" lvl="0" marL="342900" rtl="0" algn="just">
              <a:spcBef>
                <a:spcPts val="360"/>
              </a:spcBef>
              <a:spcAft>
                <a:spcPts val="0"/>
              </a:spcAft>
              <a:buClr>
                <a:schemeClr val="dk1"/>
              </a:buClr>
              <a:buSzPts val="1800"/>
              <a:buChar char="•"/>
            </a:pPr>
            <a:r>
              <a:rPr b="1" i="1" lang="en-US" sz="1800"/>
              <a:t>compiler</a:t>
            </a:r>
            <a:r>
              <a:rPr lang="en-US" sz="1800"/>
              <a:t>: trình biên dịch</a:t>
            </a:r>
            <a:endParaRPr sz="1800"/>
          </a:p>
          <a:p>
            <a:pPr indent="-342900" lvl="0" marL="342900" rtl="0" algn="just">
              <a:spcBef>
                <a:spcPts val="360"/>
              </a:spcBef>
              <a:spcAft>
                <a:spcPts val="0"/>
              </a:spcAft>
              <a:buClr>
                <a:schemeClr val="dk1"/>
              </a:buClr>
              <a:buSzPts val="1800"/>
              <a:buChar char="•"/>
            </a:pPr>
            <a:r>
              <a:rPr b="1" i="1" lang="en-US" sz="1800"/>
              <a:t>data type</a:t>
            </a:r>
            <a:r>
              <a:rPr lang="en-US" sz="1800"/>
              <a:t>: kiểu dữ liệu</a:t>
            </a:r>
            <a:endParaRPr sz="1800"/>
          </a:p>
          <a:p>
            <a:pPr indent="-342900" lvl="0" marL="342900" rtl="0" algn="just">
              <a:spcBef>
                <a:spcPts val="360"/>
              </a:spcBef>
              <a:spcAft>
                <a:spcPts val="0"/>
              </a:spcAft>
              <a:buClr>
                <a:schemeClr val="dk1"/>
              </a:buClr>
              <a:buSzPts val="1800"/>
              <a:buChar char="•"/>
            </a:pPr>
            <a:r>
              <a:rPr b="1" i="1" lang="en-US" sz="1800"/>
              <a:t>debug</a:t>
            </a:r>
            <a:r>
              <a:rPr lang="en-US" sz="1800"/>
              <a:t>: chạy chương trình theo từng dòng lệnh để tìm lỗi</a:t>
            </a:r>
            <a:endParaRPr sz="1800"/>
          </a:p>
          <a:p>
            <a:pPr indent="-342900" lvl="0" marL="342900" rtl="0" algn="just">
              <a:spcBef>
                <a:spcPts val="360"/>
              </a:spcBef>
              <a:spcAft>
                <a:spcPts val="0"/>
              </a:spcAft>
              <a:buClr>
                <a:schemeClr val="dk1"/>
              </a:buClr>
              <a:buSzPts val="1800"/>
              <a:buChar char="•"/>
            </a:pPr>
            <a:r>
              <a:rPr b="1" i="1" lang="en-US" sz="1800"/>
              <a:t>executable program file</a:t>
            </a:r>
            <a:r>
              <a:rPr lang="en-US" sz="1800"/>
              <a:t>: một tập tin mã thực thi</a:t>
            </a:r>
            <a:endParaRPr sz="1800"/>
          </a:p>
          <a:p>
            <a:pPr indent="-342900" lvl="0" marL="342900" rtl="0" algn="just">
              <a:spcBef>
                <a:spcPts val="360"/>
              </a:spcBef>
              <a:spcAft>
                <a:spcPts val="0"/>
              </a:spcAft>
              <a:buClr>
                <a:schemeClr val="dk1"/>
              </a:buClr>
              <a:buSzPts val="1800"/>
              <a:buChar char="•"/>
            </a:pPr>
            <a:r>
              <a:rPr b="1" i="1" lang="en-US" sz="1800"/>
              <a:t>end user(s)</a:t>
            </a:r>
            <a:r>
              <a:rPr lang="en-US" sz="1800"/>
              <a:t>: người sử dụng, người dùng cuối</a:t>
            </a:r>
            <a:endParaRPr sz="1800"/>
          </a:p>
          <a:p>
            <a:pPr indent="-342900" lvl="0" marL="342900" rtl="0" algn="just">
              <a:spcBef>
                <a:spcPts val="360"/>
              </a:spcBef>
              <a:spcAft>
                <a:spcPts val="0"/>
              </a:spcAft>
              <a:buClr>
                <a:schemeClr val="dk1"/>
              </a:buClr>
              <a:buSzPts val="1800"/>
              <a:buChar char="•"/>
            </a:pPr>
            <a:r>
              <a:rPr b="1" i="1" lang="en-US" sz="1800"/>
              <a:t>IDE</a:t>
            </a:r>
            <a:r>
              <a:rPr lang="en-US" sz="1800"/>
              <a:t>: viết tắt của “</a:t>
            </a:r>
            <a:r>
              <a:rPr i="1" lang="en-US" sz="1800"/>
              <a:t>Integrated Development Environment</a:t>
            </a:r>
            <a:r>
              <a:rPr lang="en-US" sz="1800"/>
              <a:t>”, môi trường phát triển chương trình tích hợp</a:t>
            </a:r>
            <a:endParaRPr sz="1800"/>
          </a:p>
          <a:p>
            <a:pPr indent="-342900" lvl="0" marL="342900" rtl="0" algn="just">
              <a:spcBef>
                <a:spcPts val="360"/>
              </a:spcBef>
              <a:spcAft>
                <a:spcPts val="0"/>
              </a:spcAft>
              <a:buClr>
                <a:schemeClr val="dk1"/>
              </a:buClr>
              <a:buSzPts val="1800"/>
              <a:buChar char="•"/>
            </a:pPr>
            <a:r>
              <a:rPr b="1" i="1" lang="en-US" sz="1800"/>
              <a:t>instruction</a:t>
            </a:r>
            <a:r>
              <a:rPr lang="en-US" sz="1800"/>
              <a:t>: chỉ thị</a:t>
            </a:r>
            <a:endParaRPr sz="1800"/>
          </a:p>
          <a:p>
            <a:pPr indent="-342900" lvl="0" marL="342900" rtl="0" algn="just">
              <a:spcBef>
                <a:spcPts val="360"/>
              </a:spcBef>
              <a:spcAft>
                <a:spcPts val="0"/>
              </a:spcAft>
              <a:buClr>
                <a:schemeClr val="dk1"/>
              </a:buClr>
              <a:buSzPts val="1800"/>
              <a:buChar char="•"/>
            </a:pPr>
            <a:r>
              <a:rPr b="1" i="1" lang="en-US" sz="1800"/>
              <a:t>interpreter</a:t>
            </a:r>
            <a:r>
              <a:rPr lang="en-US" sz="1800"/>
              <a:t>: trình thông dịch</a:t>
            </a:r>
            <a:endParaRPr sz="1800"/>
          </a:p>
          <a:p>
            <a:pPr indent="-342900" lvl="0" marL="342900" rtl="0" algn="just">
              <a:spcBef>
                <a:spcPts val="360"/>
              </a:spcBef>
              <a:spcAft>
                <a:spcPts val="0"/>
              </a:spcAft>
              <a:buClr>
                <a:schemeClr val="dk1"/>
              </a:buClr>
              <a:buSzPts val="1800"/>
              <a:buChar char="•"/>
            </a:pPr>
            <a:r>
              <a:rPr b="1" i="1" lang="en-US" sz="1800"/>
              <a:t>link</a:t>
            </a:r>
            <a:r>
              <a:rPr lang="en-US" sz="1800"/>
              <a:t>: nối kết các mã trung gian</a:t>
            </a:r>
            <a:endParaRPr sz="1800"/>
          </a:p>
          <a:p>
            <a:pPr indent="-342900" lvl="0" marL="342900" rtl="0" algn="just">
              <a:spcBef>
                <a:spcPts val="360"/>
              </a:spcBef>
              <a:spcAft>
                <a:spcPts val="0"/>
              </a:spcAft>
              <a:buClr>
                <a:schemeClr val="dk1"/>
              </a:buClr>
              <a:buSzPts val="1800"/>
              <a:buChar char="•"/>
            </a:pPr>
            <a:r>
              <a:rPr b="1" i="1" lang="en-US" sz="1800"/>
              <a:t>linker</a:t>
            </a:r>
            <a:r>
              <a:rPr lang="en-US" sz="1800"/>
              <a:t> (hay </a:t>
            </a:r>
            <a:r>
              <a:rPr b="1" i="1" lang="en-US" sz="1800"/>
              <a:t>link program</a:t>
            </a:r>
            <a:r>
              <a:rPr lang="en-US" sz="1800"/>
              <a:t>): chương trình liên kết mã trung gian</a:t>
            </a:r>
            <a:endParaRPr sz="1800"/>
          </a:p>
        </p:txBody>
      </p:sp>
      <p:sp>
        <p:nvSpPr>
          <p:cNvPr id="341" name="Google Shape;341;p2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42" name="Google Shape;342;p2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43" name="Google Shape;343;p2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Thuật ngữ tiếng Anh</a:t>
            </a:r>
            <a:endParaRPr/>
          </a:p>
        </p:txBody>
      </p:sp>
      <p:sp>
        <p:nvSpPr>
          <p:cNvPr id="350" name="Google Shape;35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b="1" i="1" lang="en-US" sz="1800"/>
              <a:t>machine code program</a:t>
            </a:r>
            <a:r>
              <a:rPr lang="en-US" sz="1800"/>
              <a:t>: chương trình mã máy</a:t>
            </a:r>
            <a:endParaRPr sz="1800"/>
          </a:p>
          <a:p>
            <a:pPr indent="-342900" lvl="0" marL="342900" rtl="0" algn="just">
              <a:spcBef>
                <a:spcPts val="360"/>
              </a:spcBef>
              <a:spcAft>
                <a:spcPts val="0"/>
              </a:spcAft>
              <a:buClr>
                <a:schemeClr val="dk1"/>
              </a:buClr>
              <a:buSzPts val="1800"/>
              <a:buChar char="•"/>
            </a:pPr>
            <a:r>
              <a:rPr b="1" i="1" lang="en-US" sz="1800"/>
              <a:t>object code</a:t>
            </a:r>
            <a:r>
              <a:rPr lang="en-US" sz="1800"/>
              <a:t>: mã đối tượng, một loại mã trung gian chưa phải là mã máy thật sự</a:t>
            </a:r>
            <a:endParaRPr sz="1800"/>
          </a:p>
          <a:p>
            <a:pPr indent="-342900" lvl="0" marL="342900" rtl="0" algn="just">
              <a:spcBef>
                <a:spcPts val="360"/>
              </a:spcBef>
              <a:spcAft>
                <a:spcPts val="0"/>
              </a:spcAft>
              <a:buClr>
                <a:schemeClr val="dk1"/>
              </a:buClr>
              <a:buSzPts val="1800"/>
              <a:buChar char="•"/>
            </a:pPr>
            <a:r>
              <a:rPr b="1" i="1" lang="en-US" sz="1800"/>
              <a:t>program entry point</a:t>
            </a:r>
            <a:r>
              <a:rPr lang="en-US" sz="1800"/>
              <a:t>: ngõ vào chương trình</a:t>
            </a:r>
            <a:endParaRPr sz="1800"/>
          </a:p>
          <a:p>
            <a:pPr indent="-342900" lvl="0" marL="342900" rtl="0" algn="just">
              <a:spcBef>
                <a:spcPts val="360"/>
              </a:spcBef>
              <a:spcAft>
                <a:spcPts val="0"/>
              </a:spcAft>
              <a:buClr>
                <a:schemeClr val="dk1"/>
              </a:buClr>
              <a:buSzPts val="1800"/>
              <a:buChar char="•"/>
            </a:pPr>
            <a:r>
              <a:rPr b="1" i="1" lang="en-US" sz="1800"/>
              <a:t>program</a:t>
            </a:r>
            <a:r>
              <a:rPr lang="en-US" sz="1800"/>
              <a:t>: chương trình</a:t>
            </a:r>
            <a:endParaRPr sz="1800"/>
          </a:p>
          <a:p>
            <a:pPr indent="-342900" lvl="0" marL="342900" rtl="0" algn="just">
              <a:spcBef>
                <a:spcPts val="360"/>
              </a:spcBef>
              <a:spcAft>
                <a:spcPts val="0"/>
              </a:spcAft>
              <a:buClr>
                <a:schemeClr val="dk1"/>
              </a:buClr>
              <a:buSzPts val="1800"/>
              <a:buChar char="•"/>
            </a:pPr>
            <a:r>
              <a:rPr b="1" i="1" lang="en-US" sz="1800"/>
              <a:t>programmer</a:t>
            </a:r>
            <a:r>
              <a:rPr lang="en-US" sz="1800"/>
              <a:t>: người viết chương trình, lập trình viên, từ cũ: “thảo chương viên”</a:t>
            </a:r>
            <a:endParaRPr/>
          </a:p>
          <a:p>
            <a:pPr indent="-342900" lvl="0" marL="342900" rtl="0" algn="just">
              <a:spcBef>
                <a:spcPts val="360"/>
              </a:spcBef>
              <a:spcAft>
                <a:spcPts val="0"/>
              </a:spcAft>
              <a:buClr>
                <a:schemeClr val="dk1"/>
              </a:buClr>
              <a:buSzPts val="1800"/>
              <a:buChar char="•"/>
            </a:pPr>
            <a:r>
              <a:rPr b="1" i="1" lang="en-US" sz="1800"/>
              <a:t>programming language</a:t>
            </a:r>
            <a:r>
              <a:rPr lang="en-US" sz="1800"/>
              <a:t>: ngôn ngữ lập trình</a:t>
            </a:r>
            <a:endParaRPr sz="1800"/>
          </a:p>
          <a:p>
            <a:pPr indent="-342900" lvl="0" marL="342900" rtl="0" algn="just">
              <a:spcBef>
                <a:spcPts val="360"/>
              </a:spcBef>
              <a:spcAft>
                <a:spcPts val="0"/>
              </a:spcAft>
              <a:buClr>
                <a:schemeClr val="dk1"/>
              </a:buClr>
              <a:buSzPts val="1800"/>
              <a:buChar char="•"/>
            </a:pPr>
            <a:r>
              <a:rPr b="1" i="1" lang="en-US" sz="1800"/>
              <a:t>low-level programming language</a:t>
            </a:r>
            <a:r>
              <a:rPr lang="en-US" sz="1800"/>
              <a:t>: ngôn ngữ lập trình cấp thấp</a:t>
            </a:r>
            <a:endParaRPr sz="1800"/>
          </a:p>
          <a:p>
            <a:pPr indent="-342900" lvl="0" marL="342900" rtl="0" algn="just">
              <a:spcBef>
                <a:spcPts val="360"/>
              </a:spcBef>
              <a:spcAft>
                <a:spcPts val="0"/>
              </a:spcAft>
              <a:buClr>
                <a:schemeClr val="dk1"/>
              </a:buClr>
              <a:buSzPts val="1800"/>
              <a:buChar char="•"/>
            </a:pPr>
            <a:r>
              <a:rPr b="1" i="1" lang="en-US" sz="1800"/>
              <a:t>high-level programming language</a:t>
            </a:r>
            <a:r>
              <a:rPr lang="en-US" sz="1800"/>
              <a:t>: ngôn ngữ lập trình cấp cao</a:t>
            </a:r>
            <a:endParaRPr sz="1800"/>
          </a:p>
          <a:p>
            <a:pPr indent="-342900" lvl="0" marL="342900" rtl="0" algn="just">
              <a:spcBef>
                <a:spcPts val="360"/>
              </a:spcBef>
              <a:spcAft>
                <a:spcPts val="0"/>
              </a:spcAft>
              <a:buClr>
                <a:schemeClr val="dk1"/>
              </a:buClr>
              <a:buSzPts val="1800"/>
              <a:buChar char="•"/>
            </a:pPr>
            <a:r>
              <a:rPr b="1" i="1" lang="en-US" sz="1800"/>
              <a:t>programming</a:t>
            </a:r>
            <a:r>
              <a:rPr lang="en-US" sz="1800"/>
              <a:t>: lập trình</a:t>
            </a:r>
            <a:endParaRPr sz="1800"/>
          </a:p>
          <a:p>
            <a:pPr indent="-342900" lvl="0" marL="342900" rtl="0" algn="just">
              <a:spcBef>
                <a:spcPts val="360"/>
              </a:spcBef>
              <a:spcAft>
                <a:spcPts val="0"/>
              </a:spcAft>
              <a:buClr>
                <a:schemeClr val="dk1"/>
              </a:buClr>
              <a:buSzPts val="1800"/>
              <a:buChar char="•"/>
            </a:pPr>
            <a:r>
              <a:rPr b="1" i="1" lang="en-US" sz="1800"/>
              <a:t>source code program</a:t>
            </a:r>
            <a:r>
              <a:rPr lang="en-US" sz="1800"/>
              <a:t>: chương trình nguồn</a:t>
            </a:r>
            <a:endParaRPr sz="1800"/>
          </a:p>
          <a:p>
            <a:pPr indent="-342900" lvl="0" marL="342900" rtl="0" algn="just">
              <a:spcBef>
                <a:spcPts val="360"/>
              </a:spcBef>
              <a:spcAft>
                <a:spcPts val="0"/>
              </a:spcAft>
              <a:buClr>
                <a:schemeClr val="dk1"/>
              </a:buClr>
              <a:buSzPts val="1800"/>
              <a:buChar char="•"/>
            </a:pPr>
            <a:r>
              <a:rPr b="1" i="1" lang="en-US" sz="1800"/>
              <a:t>source code</a:t>
            </a:r>
            <a:r>
              <a:rPr lang="en-US" sz="1800"/>
              <a:t>: mã nguồn</a:t>
            </a:r>
            <a:endParaRPr sz="1800"/>
          </a:p>
          <a:p>
            <a:pPr indent="-342900" lvl="0" marL="342900" rtl="0" algn="just">
              <a:spcBef>
                <a:spcPts val="360"/>
              </a:spcBef>
              <a:spcAft>
                <a:spcPts val="0"/>
              </a:spcAft>
              <a:buClr>
                <a:schemeClr val="dk1"/>
              </a:buClr>
              <a:buSzPts val="1800"/>
              <a:buChar char="•"/>
            </a:pPr>
            <a:r>
              <a:rPr b="1" i="1" lang="en-US" sz="1800"/>
              <a:t>syntax error</a:t>
            </a:r>
            <a:r>
              <a:rPr lang="en-US" sz="1800"/>
              <a:t>: lỗi cú pháp</a:t>
            </a:r>
            <a:endParaRPr sz="1800"/>
          </a:p>
          <a:p>
            <a:pPr indent="-342900" lvl="0" marL="342900" rtl="0" algn="just">
              <a:spcBef>
                <a:spcPts val="360"/>
              </a:spcBef>
              <a:spcAft>
                <a:spcPts val="0"/>
              </a:spcAft>
              <a:buClr>
                <a:schemeClr val="dk1"/>
              </a:buClr>
              <a:buSzPts val="1800"/>
              <a:buChar char="•"/>
            </a:pPr>
            <a:r>
              <a:rPr b="1" i="1" lang="en-US" sz="1800"/>
              <a:t>text editor</a:t>
            </a:r>
            <a:r>
              <a:rPr lang="en-US" sz="1800"/>
              <a:t>: trình soạn thảo văn bản (có thể dùng để soạn mã nguồn)</a:t>
            </a:r>
            <a:endParaRPr/>
          </a:p>
        </p:txBody>
      </p:sp>
      <p:sp>
        <p:nvSpPr>
          <p:cNvPr id="351" name="Google Shape;351;p2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52" name="Google Shape;352;p2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53" name="Google Shape;353;p2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Khái niệm</a:t>
            </a:r>
            <a:br>
              <a:rPr lang="en-US">
                <a:solidFill>
                  <a:srgbClr val="FC7876"/>
                </a:solidFill>
              </a:rPr>
            </a:br>
            <a:r>
              <a:rPr lang="en-US">
                <a:solidFill>
                  <a:srgbClr val="FC7876"/>
                </a:solidFill>
              </a:rPr>
              <a:t>về chương trình máy tính</a:t>
            </a:r>
            <a:endParaRPr>
              <a:solidFill>
                <a:srgbClr val="FC787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Bài đọc thêm tiếng Anh</a:t>
            </a:r>
            <a:endParaRPr/>
          </a:p>
        </p:txBody>
      </p:sp>
      <p:sp>
        <p:nvSpPr>
          <p:cNvPr id="359" name="Google Shape;359;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Thinking in C</a:t>
            </a:r>
            <a:r>
              <a:rPr lang="en-US" sz="2800"/>
              <a:t>, Bruce Eckel, E-book, 2006.</a:t>
            </a:r>
            <a:endParaRPr/>
          </a:p>
          <a:p>
            <a:pPr indent="-342900" lvl="0" marL="342900" rtl="0" algn="l">
              <a:spcBef>
                <a:spcPts val="560"/>
              </a:spcBef>
              <a:spcAft>
                <a:spcPts val="0"/>
              </a:spcAft>
              <a:buClr>
                <a:schemeClr val="dk1"/>
              </a:buClr>
              <a:buSzPts val="2800"/>
              <a:buChar char="•"/>
            </a:pPr>
            <a:r>
              <a:rPr b="1" lang="en-US" sz="2800"/>
              <a:t>Theory and Problems of Fundamentals of Computing with C++</a:t>
            </a:r>
            <a:r>
              <a:rPr lang="en-US" sz="2800"/>
              <a:t>, John R.Hubbard, Schaum’s Outlines Series, McGraw-Hill, 1998.</a:t>
            </a:r>
            <a:endParaRPr/>
          </a:p>
        </p:txBody>
      </p:sp>
      <p:sp>
        <p:nvSpPr>
          <p:cNvPr id="360" name="Google Shape;360;p3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61" name="Google Shape;361;p3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62" name="Google Shape;362;p3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Chương trình mã máy</a:t>
            </a:r>
            <a:endParaRPr/>
          </a:p>
        </p:txBody>
      </p:sp>
      <p:sp>
        <p:nvSpPr>
          <p:cNvPr id="122" name="Google Shape;12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960"/>
              <a:buChar char="•"/>
            </a:pPr>
            <a:r>
              <a:rPr lang="en-US" sz="2960"/>
              <a:t>Khái niệm</a:t>
            </a:r>
            <a:endParaRPr sz="2960"/>
          </a:p>
          <a:p>
            <a:pPr indent="-285750" lvl="1" marL="742950" rtl="0" algn="l">
              <a:spcBef>
                <a:spcPts val="518"/>
              </a:spcBef>
              <a:spcAft>
                <a:spcPts val="0"/>
              </a:spcAft>
              <a:buClr>
                <a:schemeClr val="dk1"/>
              </a:buClr>
              <a:buSzPts val="2590"/>
              <a:buChar char="–"/>
            </a:pPr>
            <a:r>
              <a:rPr lang="en-US" sz="2590"/>
              <a:t>CPU của máy tính được thiết kế để có thể thực hiện được các chương trình mã máy (machine code program) đã được hệ điều hành (HĐH) nạp vào RAM của máy tính.</a:t>
            </a:r>
            <a:endParaRPr/>
          </a:p>
          <a:p>
            <a:pPr indent="-285750" lvl="1" marL="742950" rtl="0" algn="l">
              <a:spcBef>
                <a:spcPts val="518"/>
              </a:spcBef>
              <a:spcAft>
                <a:spcPts val="0"/>
              </a:spcAft>
              <a:buClr>
                <a:schemeClr val="dk1"/>
              </a:buClr>
              <a:buSzPts val="2590"/>
              <a:buChar char="–"/>
            </a:pPr>
            <a:r>
              <a:rPr lang="en-US" sz="2590"/>
              <a:t>Chương trình mã máy thường phải tương thích với từng họ máy cụ thể, bao gồm tập hợp các chỉ thị được viết bằng các lệnh CPU của họ máy đó, được lưu trên đĩa dưới dạng một tập tin mã thực thi (executable program file) của HĐH cụ thể.</a:t>
            </a:r>
            <a:endParaRPr sz="2590"/>
          </a:p>
        </p:txBody>
      </p:sp>
      <p:sp>
        <p:nvSpPr>
          <p:cNvPr id="123" name="Google Shape;123;p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24" name="Google Shape;124;p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25" name="Google Shape;125;p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Chương trình mã máy</a:t>
            </a:r>
            <a:endParaRPr/>
          </a:p>
        </p:txBody>
      </p:sp>
      <p:sp>
        <p:nvSpPr>
          <p:cNvPr id="131" name="Google Shape;13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Qui trình thực hiện</a:t>
            </a:r>
            <a:endParaRPr/>
          </a:p>
          <a:p>
            <a:pPr indent="-285750" lvl="1" marL="742950" rtl="0" algn="l">
              <a:spcBef>
                <a:spcPts val="560"/>
              </a:spcBef>
              <a:spcAft>
                <a:spcPts val="0"/>
              </a:spcAft>
              <a:buClr>
                <a:schemeClr val="dk1"/>
              </a:buClr>
              <a:buSzPts val="2800"/>
              <a:buChar char="–"/>
            </a:pPr>
            <a:r>
              <a:rPr lang="en-US"/>
              <a:t>B1. Người sử dụng (người dùng cuối – end user) ra lệnh thực hiện (chạy) chương trình.</a:t>
            </a:r>
            <a:endParaRPr/>
          </a:p>
          <a:p>
            <a:pPr indent="-285750" lvl="1" marL="742950" rtl="0" algn="l">
              <a:spcBef>
                <a:spcPts val="560"/>
              </a:spcBef>
              <a:spcAft>
                <a:spcPts val="0"/>
              </a:spcAft>
              <a:buClr>
                <a:schemeClr val="dk1"/>
              </a:buClr>
              <a:buSzPts val="2800"/>
              <a:buChar char="–"/>
            </a:pPr>
            <a:r>
              <a:rPr lang="en-US"/>
              <a:t>B2. HĐH nhận được lệnh sẽ thực hiện:</a:t>
            </a:r>
            <a:endParaRPr/>
          </a:p>
          <a:p>
            <a:pPr indent="-228600" lvl="2" marL="1143000" rtl="0" algn="l">
              <a:spcBef>
                <a:spcPts val="480"/>
              </a:spcBef>
              <a:spcAft>
                <a:spcPts val="0"/>
              </a:spcAft>
              <a:buClr>
                <a:schemeClr val="dk1"/>
              </a:buClr>
              <a:buSzPts val="2400"/>
              <a:buChar char="•"/>
            </a:pPr>
            <a:r>
              <a:rPr lang="en-US"/>
              <a:t>Tìm và nạp tập tin mã thực thi của chương trình (nằm trên đĩa) vào RAM của máy tính.</a:t>
            </a:r>
            <a:endParaRPr/>
          </a:p>
          <a:p>
            <a:pPr indent="-228600" lvl="2" marL="1143000" rtl="0" algn="l">
              <a:spcBef>
                <a:spcPts val="480"/>
              </a:spcBef>
              <a:spcAft>
                <a:spcPts val="0"/>
              </a:spcAft>
              <a:buClr>
                <a:schemeClr val="dk1"/>
              </a:buClr>
              <a:buSzPts val="2400"/>
              <a:buChar char="•"/>
            </a:pPr>
            <a:r>
              <a:rPr lang="en-US"/>
              <a:t>Bộ đếm lệnh của CPU (CPU program counter) được trỏ đến lệnh đầu tiên của chương trình (còn gọi là ngõ và chương trình – program entry point)</a:t>
            </a:r>
            <a:endParaRPr/>
          </a:p>
        </p:txBody>
      </p:sp>
      <p:sp>
        <p:nvSpPr>
          <p:cNvPr id="132" name="Google Shape;132;p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33" name="Google Shape;133;p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34" name="Google Shape;134;p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Chương trình mã máy</a:t>
            </a:r>
            <a:endParaRPr/>
          </a:p>
        </p:txBody>
      </p:sp>
      <p:sp>
        <p:nvSpPr>
          <p:cNvPr id="140" name="Google Shape;140;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Qui trình thực hiện (tiếp theo)</a:t>
            </a:r>
            <a:endParaRPr/>
          </a:p>
          <a:p>
            <a:pPr indent="-285750" lvl="1" marL="742950" rtl="0" algn="l">
              <a:spcBef>
                <a:spcPts val="560"/>
              </a:spcBef>
              <a:spcAft>
                <a:spcPts val="0"/>
              </a:spcAft>
              <a:buClr>
                <a:schemeClr val="dk1"/>
              </a:buClr>
              <a:buSzPts val="2800"/>
              <a:buChar char="–"/>
            </a:pPr>
            <a:r>
              <a:rPr lang="en-US"/>
              <a:t>B3. CPU thực hiện từng chỉ thị một trong RAM cho đến khi gặp lệnh kết thúc:</a:t>
            </a:r>
            <a:endParaRPr/>
          </a:p>
          <a:p>
            <a:pPr indent="-228600" lvl="2" marL="1143000" rtl="0" algn="l">
              <a:spcBef>
                <a:spcPts val="480"/>
              </a:spcBef>
              <a:spcAft>
                <a:spcPts val="0"/>
              </a:spcAft>
              <a:buClr>
                <a:schemeClr val="dk1"/>
              </a:buClr>
              <a:buSzPts val="2400"/>
              <a:buChar char="•"/>
            </a:pPr>
            <a:r>
              <a:rPr lang="en-US"/>
              <a:t>Chép lệnh mã máy hiện hành vào thanh ghi lệnh.</a:t>
            </a:r>
            <a:endParaRPr/>
          </a:p>
          <a:p>
            <a:pPr indent="-228600" lvl="2" marL="1143000" rtl="0" algn="l">
              <a:spcBef>
                <a:spcPts val="480"/>
              </a:spcBef>
              <a:spcAft>
                <a:spcPts val="0"/>
              </a:spcAft>
              <a:buClr>
                <a:schemeClr val="dk1"/>
              </a:buClr>
              <a:buSzPts val="2400"/>
              <a:buChar char="•"/>
            </a:pPr>
            <a:r>
              <a:rPr lang="en-US"/>
              <a:t>Tăng bộ đếm lệnh (để trỏ đến lệnh kế tiếp).</a:t>
            </a:r>
            <a:endParaRPr/>
          </a:p>
          <a:p>
            <a:pPr indent="-228600" lvl="2" marL="1143000" rtl="0" algn="l">
              <a:spcBef>
                <a:spcPts val="480"/>
              </a:spcBef>
              <a:spcAft>
                <a:spcPts val="0"/>
              </a:spcAft>
              <a:buClr>
                <a:schemeClr val="dk1"/>
              </a:buClr>
              <a:buSzPts val="2400"/>
              <a:buChar char="•"/>
            </a:pPr>
            <a:r>
              <a:rPr lang="en-US"/>
              <a:t>Thi hành lệnh mã máy.</a:t>
            </a:r>
            <a:endParaRPr/>
          </a:p>
          <a:p>
            <a:pPr indent="-285750" lvl="1" marL="742950" rtl="0" algn="l">
              <a:spcBef>
                <a:spcPts val="560"/>
              </a:spcBef>
              <a:spcAft>
                <a:spcPts val="0"/>
              </a:spcAft>
              <a:buClr>
                <a:schemeClr val="dk1"/>
              </a:buClr>
              <a:buSzPts val="2800"/>
              <a:buChar char="–"/>
            </a:pPr>
            <a:r>
              <a:rPr lang="en-US"/>
              <a:t>B4. Kết thúc thực hiện chương trình, HĐH chờ nhận lệnh mới.</a:t>
            </a:r>
            <a:endParaRPr/>
          </a:p>
        </p:txBody>
      </p:sp>
      <p:sp>
        <p:nvSpPr>
          <p:cNvPr id="141" name="Google Shape;141;p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42" name="Google Shape;142;p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43" name="Google Shape;143;p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Chương trình mã máy</a:t>
            </a:r>
            <a:endParaRPr/>
          </a:p>
        </p:txBody>
      </p:sp>
      <p:sp>
        <p:nvSpPr>
          <p:cNvPr id="149" name="Google Shape;14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Đặc điểm</a:t>
            </a:r>
            <a:endParaRPr/>
          </a:p>
          <a:p>
            <a:pPr indent="-285750" lvl="1" marL="742950" rtl="0" algn="l">
              <a:spcBef>
                <a:spcPts val="560"/>
              </a:spcBef>
              <a:spcAft>
                <a:spcPts val="0"/>
              </a:spcAft>
              <a:buClr>
                <a:schemeClr val="dk1"/>
              </a:buClr>
              <a:buSzPts val="2800"/>
              <a:buChar char="–"/>
            </a:pPr>
            <a:r>
              <a:rPr lang="en-US"/>
              <a:t>Mỗi chỉ thị của chương trình là một lệnh mã máy (một dãy các byte chỉ phù hợp với qui ước tập lệnh của một loại CPU nào đó)</a:t>
            </a:r>
            <a:endParaRPr/>
          </a:p>
          <a:p>
            <a:pPr indent="-285750" lvl="1" marL="742950" rtl="0" algn="l">
              <a:spcBef>
                <a:spcPts val="560"/>
              </a:spcBef>
              <a:spcAft>
                <a:spcPts val="0"/>
              </a:spcAft>
              <a:buClr>
                <a:schemeClr val="dk1"/>
              </a:buClr>
              <a:buSzPts val="2800"/>
              <a:buChar char="–"/>
            </a:pPr>
            <a:r>
              <a:rPr lang="en-US"/>
              <a:t>Được cấu trúc hóa theo qui ước của HĐH.</a:t>
            </a:r>
            <a:endParaRPr/>
          </a:p>
          <a:p>
            <a:pPr indent="-285750" lvl="1" marL="742950" rtl="0" algn="l">
              <a:spcBef>
                <a:spcPts val="560"/>
              </a:spcBef>
              <a:spcAft>
                <a:spcPts val="0"/>
              </a:spcAft>
              <a:buClr>
                <a:schemeClr val="dk1"/>
              </a:buClr>
              <a:buSzPts val="2800"/>
              <a:buChar char="–"/>
            </a:pPr>
            <a:r>
              <a:rPr lang="en-US"/>
              <a:t>Được chạy trên một họ CPU và HĐH cụ thể.</a:t>
            </a:r>
            <a:endParaRPr/>
          </a:p>
          <a:p>
            <a:pPr indent="-285750" lvl="1" marL="742950" rtl="0" algn="l">
              <a:spcBef>
                <a:spcPts val="560"/>
              </a:spcBef>
              <a:spcAft>
                <a:spcPts val="0"/>
              </a:spcAft>
              <a:buClr>
                <a:schemeClr val="dk1"/>
              </a:buClr>
              <a:buSzPts val="2800"/>
              <a:buChar char="–"/>
            </a:pPr>
            <a:r>
              <a:rPr lang="en-US"/>
              <a:t>Nội dung rất khó hiểu đối với người dùng máy tính, chỉ có CPU thích hợp với hiểu rõ và</a:t>
            </a:r>
            <a:br>
              <a:rPr lang="en-US"/>
            </a:br>
            <a:r>
              <a:rPr lang="en-US"/>
              <a:t>thi hành được.</a:t>
            </a:r>
            <a:endParaRPr/>
          </a:p>
        </p:txBody>
      </p:sp>
      <p:sp>
        <p:nvSpPr>
          <p:cNvPr id="150" name="Google Shape;150;p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51" name="Google Shape;151;p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52" name="Google Shape;152;p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Chương trình mã máy</a:t>
            </a:r>
            <a:endParaRPr/>
          </a:p>
        </p:txBody>
      </p:sp>
      <p:sp>
        <p:nvSpPr>
          <p:cNvPr id="158" name="Google Shape;15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Nhận xét</a:t>
            </a:r>
            <a:endParaRPr/>
          </a:p>
          <a:p>
            <a:pPr indent="-285750" lvl="1" marL="742950" rtl="0" algn="l">
              <a:spcBef>
                <a:spcPts val="560"/>
              </a:spcBef>
              <a:spcAft>
                <a:spcPts val="0"/>
              </a:spcAft>
              <a:buClr>
                <a:schemeClr val="dk1"/>
              </a:buClr>
              <a:buSzPts val="2800"/>
              <a:buChar char="–"/>
            </a:pPr>
            <a:r>
              <a:rPr lang="en-US"/>
              <a:t>Khó có thể sản xuất ra phần mềm bằng cách viết trực tiếp các chương trình mã máy.</a:t>
            </a:r>
            <a:endParaRPr/>
          </a:p>
          <a:p>
            <a:pPr indent="-285750" lvl="1" marL="742950" rtl="0" algn="l">
              <a:spcBef>
                <a:spcPts val="560"/>
              </a:spcBef>
              <a:spcAft>
                <a:spcPts val="0"/>
              </a:spcAft>
              <a:buClr>
                <a:schemeClr val="dk1"/>
              </a:buClr>
              <a:buSzPts val="2800"/>
              <a:buChar char="–"/>
            </a:pPr>
            <a:r>
              <a:rPr lang="en-US"/>
              <a:t>Nếu có làm được theo cách này thì:</a:t>
            </a:r>
            <a:endParaRPr/>
          </a:p>
          <a:p>
            <a:pPr indent="-228600" lvl="2" marL="1143000" rtl="0" algn="l">
              <a:spcBef>
                <a:spcPts val="480"/>
              </a:spcBef>
              <a:spcAft>
                <a:spcPts val="0"/>
              </a:spcAft>
              <a:buClr>
                <a:schemeClr val="dk1"/>
              </a:buClr>
              <a:buSzPts val="2400"/>
              <a:buChar char="•"/>
            </a:pPr>
            <a:r>
              <a:rPr lang="en-US"/>
              <a:t>Giá cả sẽ rất đắt do quá khó, tốn quá nhiều thời gian và công sức.</a:t>
            </a:r>
            <a:endParaRPr/>
          </a:p>
          <a:p>
            <a:pPr indent="-228600" lvl="2" marL="1143000" rtl="0" algn="l">
              <a:spcBef>
                <a:spcPts val="480"/>
              </a:spcBef>
              <a:spcAft>
                <a:spcPts val="0"/>
              </a:spcAft>
              <a:buClr>
                <a:schemeClr val="dk1"/>
              </a:buClr>
              <a:buSzPts val="2400"/>
              <a:buChar char="•"/>
            </a:pPr>
            <a:r>
              <a:rPr lang="en-US"/>
              <a:t>Khả năng dùng lại rất giới hạn do không thể bán cho người dùng trên họ máy tính khác hay người dùng sử dụng hệ điều hành khác.</a:t>
            </a:r>
            <a:endParaRPr/>
          </a:p>
        </p:txBody>
      </p:sp>
      <p:sp>
        <p:nvSpPr>
          <p:cNvPr id="159" name="Google Shape;159;p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60" name="Google Shape;160;p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61" name="Google Shape;161;p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Chương trình nguồn</a:t>
            </a:r>
            <a:endParaRPr/>
          </a:p>
        </p:txBody>
      </p:sp>
      <p:sp>
        <p:nvSpPr>
          <p:cNvPr id="167" name="Google Shape;16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Khái niệm</a:t>
            </a:r>
            <a:endParaRPr/>
          </a:p>
          <a:p>
            <a:pPr indent="-285750" lvl="1" marL="742950" rtl="0" algn="l">
              <a:spcBef>
                <a:spcPts val="560"/>
              </a:spcBef>
              <a:spcAft>
                <a:spcPts val="0"/>
              </a:spcAft>
              <a:buClr>
                <a:schemeClr val="dk1"/>
              </a:buClr>
              <a:buSzPts val="2800"/>
              <a:buChar char="–"/>
            </a:pPr>
            <a:r>
              <a:rPr lang="en-US"/>
              <a:t>Việc viết các chương trình mã máy rất cực và kém hiệu quả ngay cả đối với các lập trình viên chuyên nghiệp vì vậy giải pháp khởi đầu là sử dụng các NNLT cấp thấp như hợp ngữ hoặc các NNLT cấp cao (sẽ bàn ở phần sau).</a:t>
            </a:r>
            <a:endParaRPr/>
          </a:p>
          <a:p>
            <a:pPr indent="-285750" lvl="1" marL="742950" rtl="0" algn="l">
              <a:spcBef>
                <a:spcPts val="560"/>
              </a:spcBef>
              <a:spcAft>
                <a:spcPts val="0"/>
              </a:spcAft>
              <a:buClr>
                <a:schemeClr val="dk1"/>
              </a:buClr>
              <a:buSzPts val="2800"/>
              <a:buChar char="–"/>
            </a:pPr>
            <a:r>
              <a:rPr lang="en-US"/>
              <a:t>Chương trình viết bằng NNLT được gọi là chương trình nguồn (source code program) hay mã nguồn (source code).</a:t>
            </a:r>
            <a:endParaRPr/>
          </a:p>
        </p:txBody>
      </p:sp>
      <p:sp>
        <p:nvSpPr>
          <p:cNvPr id="168" name="Google Shape;168;p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69" name="Google Shape;169;p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70" name="Google Shape;170;p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ang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2010-02-17T03:02:53Z</dcterms:created>
  <dc:creator>tdquang</dc:creator>
</cp:coreProperties>
</file>