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Lst>
  <p:sldSz cy="6858000" cx="9144000"/>
  <p:notesSz cx="10234600" cy="7102475"/>
  <p:embeddedFontLst>
    <p:embeddedFont>
      <p:font typeface="Tahoma"/>
      <p:regular r:id="rId60"/>
      <p:bold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237">
          <p15:clr>
            <a:srgbClr val="000000"/>
          </p15:clr>
        </p15:guide>
        <p15:guide id="2" pos="3224">
          <p15:clr>
            <a:srgbClr val="000000"/>
          </p15:clr>
        </p15:guide>
      </p15:notesGuideLst>
    </p:ext>
    <p:ext uri="GoogleSlidesCustomDataVersion2">
      <go:slidesCustomData xmlns:go="http://customooxmlschemas.google.com/" r:id="rId62" roundtripDataSignature="AMtx7mj8TzPook0rMXna8UkIfv/n1VpFJ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E4167FD-82D6-425D-82E7-27DB76971E6F}">
  <a:tblStyle styleId="{9E4167FD-82D6-425D-82E7-27DB76971E6F}" styleName="Table_0">
    <a:wholeTbl>
      <a:tcTxStyle b="off" i="off">
        <a:font>
          <a:latin typeface="Calibri"/>
          <a:ea typeface="Calibri"/>
          <a:cs typeface="Calibri"/>
        </a:font>
        <a:schemeClr val="dk1"/>
      </a:tcTxStyle>
      <a:tcStyle>
        <a:tcBdr>
          <a:left>
            <a:ln cap="flat" cmpd="sng" w="12700">
              <a:solidFill>
                <a:schemeClr val="accent6"/>
              </a:solidFill>
              <a:prstDash val="solid"/>
              <a:round/>
              <a:headEnd len="sm" w="sm" type="none"/>
              <a:tailEnd len="sm" w="sm" type="none"/>
            </a:ln>
          </a:left>
          <a:right>
            <a:ln cap="flat" cmpd="sng" w="12700">
              <a:solidFill>
                <a:schemeClr val="accent6"/>
              </a:solidFill>
              <a:prstDash val="solid"/>
              <a:round/>
              <a:headEnd len="sm" w="sm" type="none"/>
              <a:tailEnd len="sm" w="sm" type="none"/>
            </a:ln>
          </a:right>
          <a:top>
            <a:ln cap="flat" cmpd="sng" w="12700">
              <a:solidFill>
                <a:schemeClr val="accent6"/>
              </a:solidFill>
              <a:prstDash val="solid"/>
              <a:round/>
              <a:headEnd len="sm" w="sm" type="none"/>
              <a:tailEnd len="sm" w="sm" type="none"/>
            </a:ln>
          </a:top>
          <a:bottom>
            <a:ln cap="flat" cmpd="sng" w="12700">
              <a:solidFill>
                <a:schemeClr val="accent6"/>
              </a:solidFill>
              <a:prstDash val="solid"/>
              <a:round/>
              <a:headEnd len="sm" w="sm" type="none"/>
              <a:tailEnd len="sm" w="sm" type="none"/>
            </a:ln>
          </a:bottom>
          <a:insideH>
            <a:ln cap="flat" cmpd="sng" w="12700">
              <a:solidFill>
                <a:schemeClr val="accent6"/>
              </a:solidFill>
              <a:prstDash val="solid"/>
              <a:round/>
              <a:headEnd len="sm" w="sm" type="none"/>
              <a:tailEnd len="sm" w="sm" type="none"/>
            </a:ln>
          </a:insideH>
          <a:insideV>
            <a:ln cap="flat" cmpd="sng" w="12700">
              <a:solidFill>
                <a:schemeClr val="accent6"/>
              </a:solidFill>
              <a:prstDash val="solid"/>
              <a:round/>
              <a:headEnd len="sm" w="sm" type="none"/>
              <a:tailEnd len="sm" w="sm" type="none"/>
            </a:ln>
          </a:insideV>
        </a:tcBdr>
        <a:fill>
          <a:solidFill>
            <a:srgbClr val="FFFFFF">
              <a:alpha val="0"/>
            </a:srgbClr>
          </a:solidFill>
        </a:fill>
      </a:tcStyle>
    </a:wholeTbl>
    <a:band1H>
      <a:tcTxStyle/>
      <a:tcStyle>
        <a:fill>
          <a:solidFill>
            <a:schemeClr val="accent6">
              <a:alpha val="20000"/>
            </a:schemeClr>
          </a:solidFill>
        </a:fill>
      </a:tcStyle>
    </a:band1H>
    <a:band2H>
      <a:tcTxStyle/>
    </a:band2H>
    <a:band1V>
      <a:tcTxStyle/>
      <a:tcStyle>
        <a:fill>
          <a:solidFill>
            <a:schemeClr val="accent6">
              <a:alpha val="20000"/>
            </a:schemeClr>
          </a:solidFill>
        </a:fill>
      </a:tcStyle>
    </a:band1V>
    <a:band2V>
      <a:tcTxStyle/>
    </a:band2V>
    <a:lastCol>
      <a:tcTxStyle b="on" i="off"/>
    </a:lastCol>
    <a:firstCol>
      <a:tcTxStyle b="on" i="off"/>
    </a:firstCol>
    <a:lastRow>
      <a:tcTxStyle b="on" i="off"/>
      <a:tcStyle>
        <a:tcBdr>
          <a:top>
            <a:ln cap="flat" cmpd="sng" w="50800">
              <a:solidFill>
                <a:schemeClr val="accent6"/>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25400">
              <a:solidFill>
                <a:schemeClr val="accent6"/>
              </a:solidFill>
              <a:prstDash val="solid"/>
              <a:round/>
              <a:headEnd len="sm" w="sm" type="none"/>
              <a:tailEnd len="sm" w="sm" type="none"/>
            </a:ln>
          </a:bottom>
        </a:tcBdr>
        <a:fill>
          <a:solidFill>
            <a:srgbClr val="FFFFFF">
              <a:alpha val="0"/>
            </a:srgbClr>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237" orient="horz"/>
        <p:guide pos="3224"/>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customschemas.google.com/relationships/presentationmetadata" Target="metadata"/><Relationship Id="rId61" Type="http://schemas.openxmlformats.org/officeDocument/2006/relationships/font" Target="fonts/Tahoma-bold.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Tahoma-regular.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1" y="0"/>
            <a:ext cx="4435610" cy="35473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796717" y="0"/>
            <a:ext cx="4435610" cy="35473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1" y="6746635"/>
            <a:ext cx="4435610" cy="3547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1: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1: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0: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0: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1: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p11: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2.2. Chương trình đơn giản</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2.2.1. Khai báo biến</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2.2.2. Nhập, xuất, tính toán</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2.2.3. Chạy thử, bắt lỗi, đóng gói, giao nộp</a:t>
            </a:r>
            <a:endParaRPr sz="1200">
              <a:solidFill>
                <a:schemeClr val="dk1"/>
              </a:solidFill>
              <a:latin typeface="Calibri"/>
              <a:ea typeface="Calibri"/>
              <a:cs typeface="Calibri"/>
              <a:sym typeface="Calibri"/>
            </a:endParaRPr>
          </a:p>
        </p:txBody>
      </p:sp>
      <p:sp>
        <p:nvSpPr>
          <p:cNvPr id="184" name="Google Shape;184;p11: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2: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2: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3: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3: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4: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4: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5: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6" name="Google Shape;216;p15: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2.3. Các kiểu dữ liệu cơ sở và phép toán</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2.3.1. Giới thiệu các loại dữ liệu cùng với phép toán, hàm </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2.3.2. Phép gán và lệnh viết ngắn</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2.3.3. Định dạng dữ liệu nhập xuất</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2.3.4. Độ lớn, độ chính xác, vấn đề tràn số (overflow)</a:t>
            </a:r>
            <a:endParaRPr sz="1200">
              <a:solidFill>
                <a:schemeClr val="dk1"/>
              </a:solidFill>
              <a:latin typeface="Calibri"/>
              <a:ea typeface="Calibri"/>
              <a:cs typeface="Calibri"/>
              <a:sym typeface="Calibri"/>
            </a:endParaRPr>
          </a:p>
        </p:txBody>
      </p:sp>
      <p:sp>
        <p:nvSpPr>
          <p:cNvPr id="217" name="Google Shape;217;p15: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6: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16: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7: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17: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8: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18: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9: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19: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2: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p2: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None/>
            </a:pPr>
            <a:r>
              <a:rPr lang="en-US" sz="930">
                <a:solidFill>
                  <a:schemeClr val="dk1"/>
                </a:solidFill>
                <a:latin typeface="Calibri"/>
                <a:ea typeface="Calibri"/>
                <a:cs typeface="Calibri"/>
                <a:sym typeface="Calibri"/>
              </a:rPr>
              <a:t>2.1. Cấu trúc một chương trình máy tính</a:t>
            </a:r>
            <a:endParaRPr/>
          </a:p>
          <a:p>
            <a:pPr indent="0" lvl="0" marL="0" rtl="0" algn="l">
              <a:lnSpc>
                <a:spcPct val="80000"/>
              </a:lnSpc>
              <a:spcBef>
                <a:spcPts val="0"/>
              </a:spcBef>
              <a:spcAft>
                <a:spcPts val="0"/>
              </a:spcAft>
              <a:buNone/>
            </a:pPr>
            <a:r>
              <a:rPr lang="en-US" sz="930">
                <a:solidFill>
                  <a:schemeClr val="dk1"/>
                </a:solidFill>
                <a:latin typeface="Calibri"/>
                <a:ea typeface="Calibri"/>
                <a:cs typeface="Calibri"/>
                <a:sym typeface="Calibri"/>
              </a:rPr>
              <a:t>	2.1.1. Các thành phần chính của chương trình</a:t>
            </a:r>
            <a:endParaRPr/>
          </a:p>
          <a:p>
            <a:pPr indent="0" lvl="0" marL="0" rtl="0" algn="l">
              <a:lnSpc>
                <a:spcPct val="80000"/>
              </a:lnSpc>
              <a:spcBef>
                <a:spcPts val="0"/>
              </a:spcBef>
              <a:spcAft>
                <a:spcPts val="0"/>
              </a:spcAft>
              <a:buNone/>
            </a:pPr>
            <a:r>
              <a:rPr lang="en-US" sz="930">
                <a:solidFill>
                  <a:schemeClr val="dk1"/>
                </a:solidFill>
                <a:latin typeface="Calibri"/>
                <a:ea typeface="Calibri"/>
                <a:cs typeface="Calibri"/>
                <a:sym typeface="Calibri"/>
              </a:rPr>
              <a:t>	2.1.2. Kiểu dữ liệu, hằng và biến trong chương trình</a:t>
            </a:r>
            <a:endParaRPr/>
          </a:p>
          <a:p>
            <a:pPr indent="0" lvl="0" marL="0" rtl="0" algn="l">
              <a:lnSpc>
                <a:spcPct val="80000"/>
              </a:lnSpc>
              <a:spcBef>
                <a:spcPts val="0"/>
              </a:spcBef>
              <a:spcAft>
                <a:spcPts val="0"/>
              </a:spcAft>
              <a:buNone/>
            </a:pPr>
            <a:r>
              <a:rPr lang="en-US" sz="930">
                <a:solidFill>
                  <a:schemeClr val="dk1"/>
                </a:solidFill>
                <a:latin typeface="Calibri"/>
                <a:ea typeface="Calibri"/>
                <a:cs typeface="Calibri"/>
                <a:sym typeface="Calibri"/>
              </a:rPr>
              <a:t>	2.1.3. Qui ước đặt tên các thực thể trong chương trình</a:t>
            </a:r>
            <a:endParaRPr/>
          </a:p>
          <a:p>
            <a:pPr indent="0" lvl="0" marL="0" rtl="0" algn="l">
              <a:lnSpc>
                <a:spcPct val="80000"/>
              </a:lnSpc>
              <a:spcBef>
                <a:spcPts val="0"/>
              </a:spcBef>
              <a:spcAft>
                <a:spcPts val="0"/>
              </a:spcAft>
              <a:buNone/>
            </a:pPr>
            <a:r>
              <a:rPr lang="en-US" sz="930">
                <a:solidFill>
                  <a:schemeClr val="dk1"/>
                </a:solidFill>
                <a:latin typeface="Calibri"/>
                <a:ea typeface="Calibri"/>
                <a:cs typeface="Calibri"/>
                <a:sym typeface="Calibri"/>
              </a:rPr>
              <a:t>	2.1.4. Khái niệm về bộ nhớ và kích thước lưu trữ biến</a:t>
            </a:r>
            <a:endParaRPr/>
          </a:p>
          <a:p>
            <a:pPr indent="0" lvl="0" marL="0" rtl="0" algn="l">
              <a:lnSpc>
                <a:spcPct val="80000"/>
              </a:lnSpc>
              <a:spcBef>
                <a:spcPts val="0"/>
              </a:spcBef>
              <a:spcAft>
                <a:spcPts val="0"/>
              </a:spcAft>
              <a:buNone/>
            </a:pPr>
            <a:r>
              <a:rPr lang="en-US" sz="930">
                <a:solidFill>
                  <a:schemeClr val="dk1"/>
                </a:solidFill>
                <a:latin typeface="Calibri"/>
                <a:ea typeface="Calibri"/>
                <a:cs typeface="Calibri"/>
                <a:sym typeface="Calibri"/>
              </a:rPr>
              <a:t>2.2. Chương trình đơn giản</a:t>
            </a:r>
            <a:endParaRPr/>
          </a:p>
          <a:p>
            <a:pPr indent="0" lvl="0" marL="0" rtl="0" algn="l">
              <a:lnSpc>
                <a:spcPct val="80000"/>
              </a:lnSpc>
              <a:spcBef>
                <a:spcPts val="0"/>
              </a:spcBef>
              <a:spcAft>
                <a:spcPts val="0"/>
              </a:spcAft>
              <a:buNone/>
            </a:pPr>
            <a:r>
              <a:rPr lang="en-US" sz="930">
                <a:solidFill>
                  <a:schemeClr val="dk1"/>
                </a:solidFill>
                <a:latin typeface="Calibri"/>
                <a:ea typeface="Calibri"/>
                <a:cs typeface="Calibri"/>
                <a:sym typeface="Calibri"/>
              </a:rPr>
              <a:t>	2.2.1. Khai báo biến</a:t>
            </a:r>
            <a:endParaRPr/>
          </a:p>
          <a:p>
            <a:pPr indent="0" lvl="0" marL="0" rtl="0" algn="l">
              <a:lnSpc>
                <a:spcPct val="80000"/>
              </a:lnSpc>
              <a:spcBef>
                <a:spcPts val="0"/>
              </a:spcBef>
              <a:spcAft>
                <a:spcPts val="0"/>
              </a:spcAft>
              <a:buNone/>
            </a:pPr>
            <a:r>
              <a:rPr lang="en-US" sz="930">
                <a:solidFill>
                  <a:schemeClr val="dk1"/>
                </a:solidFill>
                <a:latin typeface="Calibri"/>
                <a:ea typeface="Calibri"/>
                <a:cs typeface="Calibri"/>
                <a:sym typeface="Calibri"/>
              </a:rPr>
              <a:t>	2.2.2. Nhập, xuất, tính toán</a:t>
            </a:r>
            <a:endParaRPr/>
          </a:p>
          <a:p>
            <a:pPr indent="0" lvl="0" marL="0" rtl="0" algn="l">
              <a:lnSpc>
                <a:spcPct val="80000"/>
              </a:lnSpc>
              <a:spcBef>
                <a:spcPts val="0"/>
              </a:spcBef>
              <a:spcAft>
                <a:spcPts val="0"/>
              </a:spcAft>
              <a:buNone/>
            </a:pPr>
            <a:r>
              <a:rPr lang="en-US" sz="930">
                <a:solidFill>
                  <a:schemeClr val="dk1"/>
                </a:solidFill>
                <a:latin typeface="Calibri"/>
                <a:ea typeface="Calibri"/>
                <a:cs typeface="Calibri"/>
                <a:sym typeface="Calibri"/>
              </a:rPr>
              <a:t>	2.2.3. Chạy thử, bắt lỗi, đóng gói, giao nộp</a:t>
            </a:r>
            <a:endParaRPr/>
          </a:p>
          <a:p>
            <a:pPr indent="0" lvl="0" marL="0" rtl="0" algn="l">
              <a:lnSpc>
                <a:spcPct val="80000"/>
              </a:lnSpc>
              <a:spcBef>
                <a:spcPts val="0"/>
              </a:spcBef>
              <a:spcAft>
                <a:spcPts val="0"/>
              </a:spcAft>
              <a:buNone/>
            </a:pPr>
            <a:r>
              <a:rPr lang="en-US" sz="930">
                <a:solidFill>
                  <a:schemeClr val="dk1"/>
                </a:solidFill>
                <a:latin typeface="Calibri"/>
                <a:ea typeface="Calibri"/>
                <a:cs typeface="Calibri"/>
                <a:sym typeface="Calibri"/>
              </a:rPr>
              <a:t>2.3. Các kiểu dữ liệu cơ sở và phép toán</a:t>
            </a:r>
            <a:endParaRPr/>
          </a:p>
          <a:p>
            <a:pPr indent="0" lvl="0" marL="0" rtl="0" algn="l">
              <a:lnSpc>
                <a:spcPct val="80000"/>
              </a:lnSpc>
              <a:spcBef>
                <a:spcPts val="0"/>
              </a:spcBef>
              <a:spcAft>
                <a:spcPts val="0"/>
              </a:spcAft>
              <a:buNone/>
            </a:pPr>
            <a:r>
              <a:rPr lang="en-US" sz="930">
                <a:solidFill>
                  <a:schemeClr val="dk1"/>
                </a:solidFill>
                <a:latin typeface="Calibri"/>
                <a:ea typeface="Calibri"/>
                <a:cs typeface="Calibri"/>
                <a:sym typeface="Calibri"/>
              </a:rPr>
              <a:t>	2.3.1. Giới thiệu các loại dữ liệu cùng với phép toán, hàm </a:t>
            </a:r>
            <a:endParaRPr/>
          </a:p>
          <a:p>
            <a:pPr indent="0" lvl="0" marL="0" rtl="0" algn="l">
              <a:lnSpc>
                <a:spcPct val="80000"/>
              </a:lnSpc>
              <a:spcBef>
                <a:spcPts val="0"/>
              </a:spcBef>
              <a:spcAft>
                <a:spcPts val="0"/>
              </a:spcAft>
              <a:buNone/>
            </a:pPr>
            <a:r>
              <a:rPr lang="en-US" sz="930">
                <a:solidFill>
                  <a:schemeClr val="dk1"/>
                </a:solidFill>
                <a:latin typeface="Calibri"/>
                <a:ea typeface="Calibri"/>
                <a:cs typeface="Calibri"/>
                <a:sym typeface="Calibri"/>
              </a:rPr>
              <a:t>	2.3.2. Phép gán và lệnh viết ngắn</a:t>
            </a:r>
            <a:endParaRPr/>
          </a:p>
          <a:p>
            <a:pPr indent="0" lvl="0" marL="0" rtl="0" algn="l">
              <a:lnSpc>
                <a:spcPct val="80000"/>
              </a:lnSpc>
              <a:spcBef>
                <a:spcPts val="0"/>
              </a:spcBef>
              <a:spcAft>
                <a:spcPts val="0"/>
              </a:spcAft>
              <a:buNone/>
            </a:pPr>
            <a:r>
              <a:rPr lang="en-US" sz="930">
                <a:solidFill>
                  <a:schemeClr val="dk1"/>
                </a:solidFill>
                <a:latin typeface="Calibri"/>
                <a:ea typeface="Calibri"/>
                <a:cs typeface="Calibri"/>
                <a:sym typeface="Calibri"/>
              </a:rPr>
              <a:t>	2.3.3. Định dạng dữ liệu nhập xuất</a:t>
            </a:r>
            <a:endParaRPr/>
          </a:p>
          <a:p>
            <a:pPr indent="0" lvl="0" marL="0" rtl="0" algn="l">
              <a:lnSpc>
                <a:spcPct val="80000"/>
              </a:lnSpc>
              <a:spcBef>
                <a:spcPts val="0"/>
              </a:spcBef>
              <a:spcAft>
                <a:spcPts val="0"/>
              </a:spcAft>
              <a:buNone/>
            </a:pPr>
            <a:r>
              <a:rPr lang="en-US" sz="930">
                <a:solidFill>
                  <a:schemeClr val="dk1"/>
                </a:solidFill>
                <a:latin typeface="Calibri"/>
                <a:ea typeface="Calibri"/>
                <a:cs typeface="Calibri"/>
                <a:sym typeface="Calibri"/>
              </a:rPr>
              <a:t>	2.3.4. Độ lớn, độ chính xác, vấn đề tràn số (overflow)</a:t>
            </a:r>
            <a:endParaRPr/>
          </a:p>
          <a:p>
            <a:pPr indent="0" lvl="0" marL="0" rtl="0" algn="l">
              <a:lnSpc>
                <a:spcPct val="80000"/>
              </a:lnSpc>
              <a:spcBef>
                <a:spcPts val="0"/>
              </a:spcBef>
              <a:spcAft>
                <a:spcPts val="0"/>
              </a:spcAft>
              <a:buNone/>
            </a:pPr>
            <a:r>
              <a:rPr lang="en-US" sz="930">
                <a:solidFill>
                  <a:schemeClr val="dk1"/>
                </a:solidFill>
                <a:latin typeface="Calibri"/>
                <a:ea typeface="Calibri"/>
                <a:cs typeface="Calibri"/>
                <a:sym typeface="Calibri"/>
              </a:rPr>
              <a:t>2.4. Những vấn đề liên quan đến ký tự và chuỗi</a:t>
            </a:r>
            <a:endParaRPr/>
          </a:p>
          <a:p>
            <a:pPr indent="0" lvl="0" marL="0" rtl="0" algn="l">
              <a:lnSpc>
                <a:spcPct val="80000"/>
              </a:lnSpc>
              <a:spcBef>
                <a:spcPts val="0"/>
              </a:spcBef>
              <a:spcAft>
                <a:spcPts val="0"/>
              </a:spcAft>
              <a:buNone/>
            </a:pPr>
            <a:r>
              <a:rPr lang="en-US" sz="930">
                <a:solidFill>
                  <a:schemeClr val="dk1"/>
                </a:solidFill>
                <a:latin typeface="Calibri"/>
                <a:ea typeface="Calibri"/>
                <a:cs typeface="Calibri"/>
                <a:sym typeface="Calibri"/>
              </a:rPr>
              <a:t>	2.4.1. Các kiểu ký tự: ASCII và UNICODE</a:t>
            </a:r>
            <a:endParaRPr/>
          </a:p>
          <a:p>
            <a:pPr indent="0" lvl="0" marL="0" rtl="0" algn="l">
              <a:lnSpc>
                <a:spcPct val="80000"/>
              </a:lnSpc>
              <a:spcBef>
                <a:spcPts val="0"/>
              </a:spcBef>
              <a:spcAft>
                <a:spcPts val="0"/>
              </a:spcAft>
              <a:buNone/>
            </a:pPr>
            <a:r>
              <a:rPr lang="en-US" sz="930">
                <a:solidFill>
                  <a:schemeClr val="dk1"/>
                </a:solidFill>
                <a:latin typeface="Calibri"/>
                <a:ea typeface="Calibri"/>
                <a:cs typeface="Calibri"/>
                <a:sym typeface="Calibri"/>
              </a:rPr>
              <a:t>	2.4.2. Chuỗi ký tự 8-bit</a:t>
            </a:r>
            <a:endParaRPr/>
          </a:p>
          <a:p>
            <a:pPr indent="0" lvl="0" marL="0" rtl="0" algn="l">
              <a:lnSpc>
                <a:spcPct val="80000"/>
              </a:lnSpc>
              <a:spcBef>
                <a:spcPts val="0"/>
              </a:spcBef>
              <a:spcAft>
                <a:spcPts val="0"/>
              </a:spcAft>
              <a:buNone/>
            </a:pPr>
            <a:r>
              <a:rPr lang="en-US" sz="930">
                <a:solidFill>
                  <a:schemeClr val="dk1"/>
                </a:solidFill>
                <a:latin typeface="Calibri"/>
                <a:ea typeface="Calibri"/>
                <a:cs typeface="Calibri"/>
                <a:sym typeface="Calibri"/>
              </a:rPr>
              <a:t>	2.4.3. Chuỗi ký tự nhiều byte</a:t>
            </a:r>
            <a:endParaRPr/>
          </a:p>
          <a:p>
            <a:pPr indent="0" lvl="0" marL="0" rtl="0" algn="l">
              <a:lnSpc>
                <a:spcPct val="80000"/>
              </a:lnSpc>
              <a:spcBef>
                <a:spcPts val="0"/>
              </a:spcBef>
              <a:spcAft>
                <a:spcPts val="0"/>
              </a:spcAft>
              <a:buNone/>
            </a:pPr>
            <a:r>
              <a:rPr lang="en-US" sz="930">
                <a:solidFill>
                  <a:schemeClr val="dk1"/>
                </a:solidFill>
                <a:latin typeface="Calibri"/>
                <a:ea typeface="Calibri"/>
                <a:cs typeface="Calibri"/>
                <a:sym typeface="Calibri"/>
              </a:rPr>
              <a:t>2.5. Các hàm thông dụng có sẵn trong thư viện</a:t>
            </a:r>
            <a:endParaRPr/>
          </a:p>
          <a:p>
            <a:pPr indent="0" lvl="0" marL="0" rtl="0" algn="l">
              <a:lnSpc>
                <a:spcPct val="80000"/>
              </a:lnSpc>
              <a:spcBef>
                <a:spcPts val="0"/>
              </a:spcBef>
              <a:spcAft>
                <a:spcPts val="0"/>
              </a:spcAft>
              <a:buNone/>
            </a:pPr>
            <a:r>
              <a:rPr lang="en-US" sz="930">
                <a:solidFill>
                  <a:schemeClr val="dk1"/>
                </a:solidFill>
                <a:latin typeface="Calibri"/>
                <a:ea typeface="Calibri"/>
                <a:cs typeface="Calibri"/>
                <a:sym typeface="Calibri"/>
              </a:rPr>
              <a:t>	2.5.1. Hàm toán học</a:t>
            </a:r>
            <a:endParaRPr/>
          </a:p>
          <a:p>
            <a:pPr indent="0" lvl="0" marL="0" rtl="0" algn="l">
              <a:lnSpc>
                <a:spcPct val="80000"/>
              </a:lnSpc>
              <a:spcBef>
                <a:spcPts val="0"/>
              </a:spcBef>
              <a:spcAft>
                <a:spcPts val="0"/>
              </a:spcAft>
              <a:buNone/>
            </a:pPr>
            <a:r>
              <a:rPr lang="en-US" sz="930">
                <a:solidFill>
                  <a:schemeClr val="dk1"/>
                </a:solidFill>
                <a:latin typeface="Calibri"/>
                <a:ea typeface="Calibri"/>
                <a:cs typeface="Calibri"/>
                <a:sym typeface="Calibri"/>
              </a:rPr>
              <a:t>	2.5.2. Hàm về ký tự và chuỗi</a:t>
            </a:r>
            <a:endParaRPr/>
          </a:p>
          <a:p>
            <a:pPr indent="0" lvl="0" marL="0" rtl="0" algn="l">
              <a:lnSpc>
                <a:spcPct val="80000"/>
              </a:lnSpc>
              <a:spcBef>
                <a:spcPts val="0"/>
              </a:spcBef>
              <a:spcAft>
                <a:spcPts val="0"/>
              </a:spcAft>
              <a:buNone/>
            </a:pPr>
            <a:r>
              <a:rPr lang="en-US" sz="930">
                <a:solidFill>
                  <a:schemeClr val="dk1"/>
                </a:solidFill>
                <a:latin typeface="Calibri"/>
                <a:ea typeface="Calibri"/>
                <a:cs typeface="Calibri"/>
                <a:sym typeface="Calibri"/>
              </a:rPr>
              <a:t> 2.6. Các vấn đề tìm hiểu mở rộng kiến thức nghề nghiệp</a:t>
            </a:r>
            <a:endParaRPr/>
          </a:p>
          <a:p>
            <a:pPr indent="0" lvl="0" marL="0" rtl="0" algn="l">
              <a:lnSpc>
                <a:spcPct val="80000"/>
              </a:lnSpc>
              <a:spcBef>
                <a:spcPts val="0"/>
              </a:spcBef>
              <a:spcAft>
                <a:spcPts val="0"/>
              </a:spcAft>
              <a:buNone/>
            </a:pPr>
            <a:r>
              <a:rPr lang="en-US" sz="930">
                <a:solidFill>
                  <a:schemeClr val="dk1"/>
                </a:solidFill>
                <a:latin typeface="Calibri"/>
                <a:ea typeface="Calibri"/>
                <a:cs typeface="Calibri"/>
                <a:sym typeface="Calibri"/>
              </a:rPr>
              <a:t>	2.6.1. Lịch sử phát triển dữ liệu cơ sở theo NNLT </a:t>
            </a:r>
            <a:endParaRPr/>
          </a:p>
          <a:p>
            <a:pPr indent="0" lvl="0" marL="0" rtl="0" algn="l">
              <a:lnSpc>
                <a:spcPct val="80000"/>
              </a:lnSpc>
              <a:spcBef>
                <a:spcPts val="0"/>
              </a:spcBef>
              <a:spcAft>
                <a:spcPts val="0"/>
              </a:spcAft>
              <a:buNone/>
            </a:pPr>
            <a:r>
              <a:rPr lang="en-US" sz="930">
                <a:solidFill>
                  <a:schemeClr val="dk1"/>
                </a:solidFill>
                <a:latin typeface="Calibri"/>
                <a:ea typeface="Calibri"/>
                <a:cs typeface="Calibri"/>
                <a:sym typeface="Calibri"/>
              </a:rPr>
              <a:t>	2.6.2. Chuẩn lưu trữ vật lý của các loại dữ liệu cơ sở</a:t>
            </a:r>
            <a:endParaRPr/>
          </a:p>
          <a:p>
            <a:pPr indent="0" lvl="0" marL="0" rtl="0" algn="l">
              <a:lnSpc>
                <a:spcPct val="80000"/>
              </a:lnSpc>
              <a:spcBef>
                <a:spcPts val="0"/>
              </a:spcBef>
              <a:spcAft>
                <a:spcPts val="0"/>
              </a:spcAft>
              <a:buNone/>
            </a:pPr>
            <a:r>
              <a:rPr lang="en-US" sz="930">
                <a:solidFill>
                  <a:schemeClr val="dk1"/>
                </a:solidFill>
                <a:latin typeface="Calibri"/>
                <a:ea typeface="Calibri"/>
                <a:cs typeface="Calibri"/>
                <a:sym typeface="Calibri"/>
              </a:rPr>
              <a:t>	2.6.3. Lỗ hổng bảo mật trong mã nguồn </a:t>
            </a:r>
            <a:endParaRPr/>
          </a:p>
          <a:p>
            <a:pPr indent="0" lvl="0" marL="0" rtl="0" algn="l">
              <a:lnSpc>
                <a:spcPct val="80000"/>
              </a:lnSpc>
              <a:spcBef>
                <a:spcPts val="0"/>
              </a:spcBef>
              <a:spcAft>
                <a:spcPts val="0"/>
              </a:spcAft>
              <a:buNone/>
            </a:pPr>
            <a:r>
              <a:rPr lang="en-US" sz="930">
                <a:solidFill>
                  <a:schemeClr val="dk1"/>
                </a:solidFill>
                <a:latin typeface="Calibri"/>
                <a:ea typeface="Calibri"/>
                <a:cs typeface="Calibri"/>
                <a:sym typeface="Calibri"/>
              </a:rPr>
              <a:t>	2.6.4. Sự khác biệt, tương đồng giữa các NNLT</a:t>
            </a:r>
            <a:endParaRPr/>
          </a:p>
          <a:p>
            <a:pPr indent="0" lvl="0" marL="0" rtl="0" algn="l">
              <a:lnSpc>
                <a:spcPct val="80000"/>
              </a:lnSpc>
              <a:spcBef>
                <a:spcPts val="0"/>
              </a:spcBef>
              <a:spcAft>
                <a:spcPts val="0"/>
              </a:spcAft>
              <a:buNone/>
            </a:pPr>
            <a:r>
              <a:rPr lang="en-US" sz="930">
                <a:solidFill>
                  <a:schemeClr val="dk1"/>
                </a:solidFill>
                <a:latin typeface="Calibri"/>
                <a:ea typeface="Calibri"/>
                <a:cs typeface="Calibri"/>
                <a:sym typeface="Calibri"/>
              </a:rPr>
              <a:t>2.7. Thuật ngữ tiếng Anh và bài đọc thêm tiếng Anh</a:t>
            </a:r>
            <a:endParaRPr sz="930"/>
          </a:p>
        </p:txBody>
      </p:sp>
      <p:sp>
        <p:nvSpPr>
          <p:cNvPr id="104" name="Google Shape;104;p2: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0: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20: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1: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21: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2: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22: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3: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23: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4: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24: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5: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25: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6: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26: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7: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27: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28: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p28: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29: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29: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p3: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2.1. Cấu trúc một chương trình máy tính</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2.1.1. Các thành phần chính của chương trình</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2.1.2. Kiểu dữ liệu, hằng và biến trong chương trình</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2.1.3. Qui ước đặt tên các thực thể trong chương trình</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2.1.4. Khái niệm về bộ nhớ và kích thước lưu trữ biến</a:t>
            </a:r>
            <a:endParaRPr sz="1200">
              <a:solidFill>
                <a:schemeClr val="dk1"/>
              </a:solidFill>
              <a:latin typeface="Calibri"/>
              <a:ea typeface="Calibri"/>
              <a:cs typeface="Calibri"/>
              <a:sym typeface="Calibri"/>
            </a:endParaRPr>
          </a:p>
        </p:txBody>
      </p:sp>
      <p:sp>
        <p:nvSpPr>
          <p:cNvPr id="114" name="Google Shape;114;p3: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30: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p30: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31: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p31: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32: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4" name="Google Shape;374;p32: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75" name="Google Shape;375;p32: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33: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4" name="Google Shape;384;p33: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85" name="Google Shape;385;p33: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34: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4" name="Google Shape;394;p34: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95" name="Google Shape;395;p34: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35: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4" name="Google Shape;404;p35: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05" name="Google Shape;405;p35: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36: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4" name="Google Shape;414;p36: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15" name="Google Shape;415;p36: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37: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4" name="Google Shape;424;p37: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38: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4" name="Google Shape;434;p38: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39: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3" name="Google Shape;443;p39: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44" name="Google Shape;444;p39: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4: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40: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3" name="Google Shape;453;p40: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2.5. Các hàm thông dụng có sẵn trong thư viện</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2.5.1. Hàm toán học</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2.5.2. Hàm về ký tự và chuỗi</a:t>
            </a:r>
            <a:endParaRPr sz="1200">
              <a:solidFill>
                <a:schemeClr val="dk1"/>
              </a:solidFill>
              <a:latin typeface="Calibri"/>
              <a:ea typeface="Calibri"/>
              <a:cs typeface="Calibri"/>
              <a:sym typeface="Calibri"/>
            </a:endParaRPr>
          </a:p>
        </p:txBody>
      </p:sp>
      <p:sp>
        <p:nvSpPr>
          <p:cNvPr id="454" name="Google Shape;454;p40: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41: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9" name="Google Shape;459;p41: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42: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8" name="Google Shape;468;p42: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43: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9" name="Google Shape;479;p43: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44: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8" name="Google Shape;488;p44: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45: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8" name="Google Shape;498;p45: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46: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8" name="Google Shape;508;p46: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47: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8" name="Google Shape;518;p47: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2.6. Các vấn đề tìm hiểu mở rộng kiến thức nghề nghiệp</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2.6.1. Lịch sử phát triển dữ liệu cơ sở theo NNLT </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2.6.2. Chuẩn lưu trữ vật lý của các loại dữ liệu cơ sở</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2.6.3. Lỗ hổng bảo mật trong mã nguồn </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2.6.4. Sự khác biệt, tương đồng giữa các NNLT</a:t>
            </a:r>
            <a:endParaRPr sz="1200">
              <a:solidFill>
                <a:schemeClr val="dk1"/>
              </a:solidFill>
              <a:latin typeface="Calibri"/>
              <a:ea typeface="Calibri"/>
              <a:cs typeface="Calibri"/>
              <a:sym typeface="Calibri"/>
            </a:endParaRPr>
          </a:p>
        </p:txBody>
      </p:sp>
      <p:sp>
        <p:nvSpPr>
          <p:cNvPr id="519" name="Google Shape;519;p47: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48: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4" name="Google Shape;524;p48: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525" name="Google Shape;525;p48: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49: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4" name="Google Shape;534;p49: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535" name="Google Shape;535;p49: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5: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5: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50: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0" name="Google Shape;540;p50: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541" name="Google Shape;541;p50: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51: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0" name="Google Shape;550;p51: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551" name="Google Shape;551;p51: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p52: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0" name="Google Shape;560;p52: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53: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9" name="Google Shape;569;p53: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6: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6: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7: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7: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8: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8: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9: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9: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3.jpg"/><Relationship Id="rId4" Type="http://schemas.openxmlformats.org/officeDocument/2006/relationships/image" Target="../media/image1.png"/><Relationship Id="rId5" Type="http://schemas.openxmlformats.org/officeDocument/2006/relationships/image" Target="../media/image1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3.jpg"/><Relationship Id="rId4"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2.png"/><Relationship Id="rId4" Type="http://schemas.openxmlformats.org/officeDocument/2006/relationships/image" Target="../media/image9.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pic>
        <p:nvPicPr>
          <p:cNvPr id="16" name="Google Shape;16;p55"/>
          <p:cNvPicPr preferRelativeResize="0"/>
          <p:nvPr/>
        </p:nvPicPr>
        <p:blipFill rotWithShape="1">
          <a:blip r:embed="rId2">
            <a:alphaModFix/>
          </a:blip>
          <a:srcRect b="0" l="0" r="0" t="0"/>
          <a:stretch/>
        </p:blipFill>
        <p:spPr>
          <a:xfrm>
            <a:off x="0" y="4161234"/>
            <a:ext cx="9144000" cy="2696766"/>
          </a:xfrm>
          <a:prstGeom prst="rect">
            <a:avLst/>
          </a:prstGeom>
          <a:noFill/>
          <a:ln>
            <a:noFill/>
          </a:ln>
        </p:spPr>
      </p:pic>
      <p:pic>
        <p:nvPicPr>
          <p:cNvPr id="17" name="Google Shape;17;p55"/>
          <p:cNvPicPr preferRelativeResize="0"/>
          <p:nvPr/>
        </p:nvPicPr>
        <p:blipFill rotWithShape="1">
          <a:blip r:embed="rId3">
            <a:alphaModFix/>
          </a:blip>
          <a:srcRect b="0" l="0" r="0" t="0"/>
          <a:stretch/>
        </p:blipFill>
        <p:spPr>
          <a:xfrm>
            <a:off x="0" y="0"/>
            <a:ext cx="9144000" cy="2821781"/>
          </a:xfrm>
          <a:prstGeom prst="rect">
            <a:avLst/>
          </a:prstGeom>
          <a:noFill/>
          <a:ln>
            <a:noFill/>
          </a:ln>
        </p:spPr>
      </p:pic>
      <p:sp>
        <p:nvSpPr>
          <p:cNvPr id="18" name="Google Shape;18;p55"/>
          <p:cNvSpPr txBox="1"/>
          <p:nvPr>
            <p:ph type="ctrTitle"/>
          </p:nvPr>
        </p:nvSpPr>
        <p:spPr>
          <a:xfrm>
            <a:off x="228600" y="2438400"/>
            <a:ext cx="8534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DF322D"/>
              </a:buClr>
              <a:buSzPts val="4400"/>
              <a:buFont typeface="Tahoma"/>
              <a:buNone/>
              <a:defRPr b="1" cap="none">
                <a:solidFill>
                  <a:srgbClr val="DF322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55"/>
          <p:cNvSpPr txBox="1"/>
          <p:nvPr>
            <p:ph idx="1" type="subTitle"/>
          </p:nvPr>
        </p:nvSpPr>
        <p:spPr>
          <a:xfrm>
            <a:off x="1371600" y="4148534"/>
            <a:ext cx="6400800" cy="762000"/>
          </a:xfrm>
          <a:prstGeom prst="rect">
            <a:avLst/>
          </a:prstGeom>
          <a:noFill/>
          <a:ln>
            <a:noFill/>
          </a:ln>
        </p:spPr>
        <p:txBody>
          <a:bodyPr anchorCtr="0" anchor="t" bIns="45700" lIns="91425" spcFirstLastPara="1" rIns="91425" wrap="square" tIns="45700">
            <a:normAutofit/>
          </a:bodyPr>
          <a:lstStyle>
            <a:lvl1pPr lvl="0" algn="ctr">
              <a:spcBef>
                <a:spcPts val="400"/>
              </a:spcBef>
              <a:spcAft>
                <a:spcPts val="0"/>
              </a:spcAft>
              <a:buClr>
                <a:schemeClr val="dk1"/>
              </a:buClr>
              <a:buSzPts val="2000"/>
              <a:buNone/>
              <a:defRPr sz="2000">
                <a:solidFill>
                  <a:schemeClr val="dk1"/>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pic>
        <p:nvPicPr>
          <p:cNvPr descr="D:\Dropbox\SS-Slides\DeCuong-CDIO\TemplateCDIOv1\HinhAnh\LogoCDIO.png" id="20" name="Google Shape;20;p55"/>
          <p:cNvPicPr preferRelativeResize="0"/>
          <p:nvPr/>
        </p:nvPicPr>
        <p:blipFill rotWithShape="1">
          <a:blip r:embed="rId4">
            <a:alphaModFix/>
          </a:blip>
          <a:srcRect b="0" l="0" r="0" t="0"/>
          <a:stretch/>
        </p:blipFill>
        <p:spPr>
          <a:xfrm>
            <a:off x="2869785" y="613071"/>
            <a:ext cx="1702215" cy="970080"/>
          </a:xfrm>
          <a:prstGeom prst="roundRect">
            <a:avLst>
              <a:gd fmla="val 16667" name="adj"/>
            </a:avLst>
          </a:prstGeom>
          <a:noFill/>
          <a:ln>
            <a:noFill/>
          </a:ln>
          <a:effectLst>
            <a:outerShdw blurRad="76200" rotWithShape="0" algn="tl" dir="7800000" dist="38100">
              <a:srgbClr val="000000">
                <a:alpha val="40000"/>
              </a:srgbClr>
            </a:outerShdw>
            <a:reflection blurRad="0" dir="0" dist="0" endA="300" endPos="35000" kx="0" rotWithShape="0" algn="bl" stA="52000" stPos="0" sy="-100000" ky="0"/>
          </a:effectLst>
        </p:spPr>
      </p:pic>
      <p:pic>
        <p:nvPicPr>
          <p:cNvPr descr="D:\Dropbox\SS-Slides\DeCuong-CDIO\TemplateCDIOv1\HinhAnh\LogoTruong.png" id="21" name="Google Shape;21;p55"/>
          <p:cNvPicPr preferRelativeResize="0"/>
          <p:nvPr/>
        </p:nvPicPr>
        <p:blipFill rotWithShape="1">
          <a:blip r:embed="rId5">
            <a:alphaModFix/>
          </a:blip>
          <a:srcRect b="0" l="0" r="0" t="0"/>
          <a:stretch/>
        </p:blipFill>
        <p:spPr>
          <a:xfrm>
            <a:off x="990600" y="625771"/>
            <a:ext cx="1231847" cy="970080"/>
          </a:xfrm>
          <a:prstGeom prst="roundRect">
            <a:avLst>
              <a:gd fmla="val 16667" name="adj"/>
            </a:avLst>
          </a:prstGeom>
          <a:noFill/>
          <a:ln>
            <a:noFill/>
          </a:ln>
          <a:effectLst>
            <a:outerShdw blurRad="76200" rotWithShape="0" algn="tl" dir="7800000" dist="38100">
              <a:srgbClr val="000000">
                <a:alpha val="40000"/>
              </a:srgbClr>
            </a:outerShdw>
            <a:reflection blurRad="0" dir="0" dist="0" endA="300" endPos="35000" kx="0" rotWithShape="0" algn="bl" stA="52000" stPos="0" sy="-100000" ky="0"/>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3" name="Shape 83"/>
        <p:cNvGrpSpPr/>
        <p:nvPr/>
      </p:nvGrpSpPr>
      <p:grpSpPr>
        <a:xfrm>
          <a:off x="0" y="0"/>
          <a:ext cx="0" cy="0"/>
          <a:chOff x="0" y="0"/>
          <a:chExt cx="0" cy="0"/>
        </a:xfrm>
      </p:grpSpPr>
      <p:sp>
        <p:nvSpPr>
          <p:cNvPr id="84" name="Google Shape;84;p6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64"/>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6" name="Google Shape;86;p6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6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6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p65"/>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65"/>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2" name="Google Shape;92;p6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6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6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pic>
        <p:nvPicPr>
          <p:cNvPr id="23" name="Google Shape;23;p56"/>
          <p:cNvPicPr preferRelativeResize="0"/>
          <p:nvPr/>
        </p:nvPicPr>
        <p:blipFill rotWithShape="1">
          <a:blip r:embed="rId2">
            <a:alphaModFix/>
          </a:blip>
          <a:srcRect b="0" l="0" r="0" t="0"/>
          <a:stretch/>
        </p:blipFill>
        <p:spPr>
          <a:xfrm>
            <a:off x="0" y="0"/>
            <a:ext cx="9144000" cy="381000"/>
          </a:xfrm>
          <a:prstGeom prst="rect">
            <a:avLst/>
          </a:prstGeom>
          <a:noFill/>
          <a:ln>
            <a:noFill/>
          </a:ln>
        </p:spPr>
      </p:pic>
      <p:sp>
        <p:nvSpPr>
          <p:cNvPr id="24" name="Google Shape;24;p56"/>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FC7876"/>
              </a:buClr>
              <a:buSzPts val="4400"/>
              <a:buFont typeface="Tahoma"/>
              <a:buNone/>
              <a:defRPr b="1" cap="none">
                <a:solidFill>
                  <a:srgbClr val="FC787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5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26" name="Google Shape;26;p56"/>
          <p:cNvPicPr preferRelativeResize="0"/>
          <p:nvPr/>
        </p:nvPicPr>
        <p:blipFill rotWithShape="1">
          <a:blip r:embed="rId3">
            <a:alphaModFix/>
          </a:blip>
          <a:srcRect b="0" l="0" r="0" t="0"/>
          <a:stretch/>
        </p:blipFill>
        <p:spPr>
          <a:xfrm rot="10800000">
            <a:off x="0" y="6629400"/>
            <a:ext cx="9144000" cy="228599"/>
          </a:xfrm>
          <a:prstGeom prst="rect">
            <a:avLst/>
          </a:prstGeom>
          <a:noFill/>
          <a:ln>
            <a:noFill/>
          </a:ln>
        </p:spPr>
      </p:pic>
      <p:pic>
        <p:nvPicPr>
          <p:cNvPr descr="WinFX__LineGlow" id="27" name="Google Shape;27;p56"/>
          <p:cNvPicPr preferRelativeResize="0"/>
          <p:nvPr/>
        </p:nvPicPr>
        <p:blipFill rotWithShape="1">
          <a:blip r:embed="rId4">
            <a:alphaModFix/>
          </a:blip>
          <a:srcRect b="0" l="0" r="0" t="0"/>
          <a:stretch/>
        </p:blipFill>
        <p:spPr>
          <a:xfrm>
            <a:off x="0" y="1143000"/>
            <a:ext cx="9144000" cy="228600"/>
          </a:xfrm>
          <a:prstGeom prst="rect">
            <a:avLst/>
          </a:prstGeom>
          <a:noFill/>
          <a:ln>
            <a:noFill/>
          </a:ln>
        </p:spPr>
      </p:pic>
      <p:pic>
        <p:nvPicPr>
          <p:cNvPr descr="WinFX_WCF__03a" id="28" name="Google Shape;28;p56"/>
          <p:cNvPicPr preferRelativeResize="0"/>
          <p:nvPr/>
        </p:nvPicPr>
        <p:blipFill rotWithShape="1">
          <a:blip r:embed="rId5">
            <a:alphaModFix/>
          </a:blip>
          <a:srcRect b="0" l="0" r="0" t="0"/>
          <a:stretch/>
        </p:blipFill>
        <p:spPr>
          <a:xfrm>
            <a:off x="8534216" y="6400800"/>
            <a:ext cx="609784" cy="457200"/>
          </a:xfrm>
          <a:prstGeom prst="rect">
            <a:avLst/>
          </a:prstGeom>
          <a:noFill/>
          <a:ln>
            <a:noFill/>
          </a:ln>
        </p:spPr>
      </p:pic>
      <p:sp>
        <p:nvSpPr>
          <p:cNvPr id="29" name="Google Shape;29;p56"/>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1"/>
                </a:solidFill>
                <a:latin typeface="Tahoma"/>
                <a:ea typeface="Tahoma"/>
                <a:cs typeface="Tahoma"/>
                <a:sym typeface="Tahom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56"/>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dk1"/>
                </a:solidFill>
                <a:latin typeface="Tahoma"/>
                <a:ea typeface="Tahoma"/>
                <a:cs typeface="Tahoma"/>
                <a:sym typeface="Tahom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6"/>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dk1"/>
                </a:solidFill>
                <a:latin typeface="Tahoma"/>
                <a:ea typeface="Tahoma"/>
                <a:cs typeface="Tahoma"/>
                <a:sym typeface="Tahoma"/>
              </a:defRPr>
            </a:lvl1pPr>
            <a:lvl2pPr indent="0" lvl="1" marL="0" algn="r">
              <a:spcBef>
                <a:spcPts val="0"/>
              </a:spcBef>
              <a:buNone/>
              <a:defRPr b="0" i="0" sz="1200" u="none" cap="none" strike="noStrike">
                <a:solidFill>
                  <a:schemeClr val="dk1"/>
                </a:solidFill>
                <a:latin typeface="Tahoma"/>
                <a:ea typeface="Tahoma"/>
                <a:cs typeface="Tahoma"/>
                <a:sym typeface="Tahoma"/>
              </a:defRPr>
            </a:lvl2pPr>
            <a:lvl3pPr indent="0" lvl="2" marL="0" algn="r">
              <a:spcBef>
                <a:spcPts val="0"/>
              </a:spcBef>
              <a:buNone/>
              <a:defRPr b="0" i="0" sz="1200" u="none" cap="none" strike="noStrike">
                <a:solidFill>
                  <a:schemeClr val="dk1"/>
                </a:solidFill>
                <a:latin typeface="Tahoma"/>
                <a:ea typeface="Tahoma"/>
                <a:cs typeface="Tahoma"/>
                <a:sym typeface="Tahoma"/>
              </a:defRPr>
            </a:lvl3pPr>
            <a:lvl4pPr indent="0" lvl="3" marL="0" algn="r">
              <a:spcBef>
                <a:spcPts val="0"/>
              </a:spcBef>
              <a:buNone/>
              <a:defRPr b="0" i="0" sz="1200" u="none" cap="none" strike="noStrike">
                <a:solidFill>
                  <a:schemeClr val="dk1"/>
                </a:solidFill>
                <a:latin typeface="Tahoma"/>
                <a:ea typeface="Tahoma"/>
                <a:cs typeface="Tahoma"/>
                <a:sym typeface="Tahoma"/>
              </a:defRPr>
            </a:lvl4pPr>
            <a:lvl5pPr indent="0" lvl="4" marL="0" algn="r">
              <a:spcBef>
                <a:spcPts val="0"/>
              </a:spcBef>
              <a:buNone/>
              <a:defRPr b="0" i="0" sz="1200" u="none" cap="none" strike="noStrike">
                <a:solidFill>
                  <a:schemeClr val="dk1"/>
                </a:solidFill>
                <a:latin typeface="Tahoma"/>
                <a:ea typeface="Tahoma"/>
                <a:cs typeface="Tahoma"/>
                <a:sym typeface="Tahoma"/>
              </a:defRPr>
            </a:lvl5pPr>
            <a:lvl6pPr indent="0" lvl="5" marL="0" algn="r">
              <a:spcBef>
                <a:spcPts val="0"/>
              </a:spcBef>
              <a:buNone/>
              <a:defRPr b="0" i="0" sz="1200" u="none" cap="none" strike="noStrike">
                <a:solidFill>
                  <a:schemeClr val="dk1"/>
                </a:solidFill>
                <a:latin typeface="Tahoma"/>
                <a:ea typeface="Tahoma"/>
                <a:cs typeface="Tahoma"/>
                <a:sym typeface="Tahoma"/>
              </a:defRPr>
            </a:lvl6pPr>
            <a:lvl7pPr indent="0" lvl="6" marL="0" algn="r">
              <a:spcBef>
                <a:spcPts val="0"/>
              </a:spcBef>
              <a:buNone/>
              <a:defRPr b="0" i="0" sz="1200" u="none" cap="none" strike="noStrike">
                <a:solidFill>
                  <a:schemeClr val="dk1"/>
                </a:solidFill>
                <a:latin typeface="Tahoma"/>
                <a:ea typeface="Tahoma"/>
                <a:cs typeface="Tahoma"/>
                <a:sym typeface="Tahoma"/>
              </a:defRPr>
            </a:lvl7pPr>
            <a:lvl8pPr indent="0" lvl="7" marL="0" algn="r">
              <a:spcBef>
                <a:spcPts val="0"/>
              </a:spcBef>
              <a:buNone/>
              <a:defRPr b="0" i="0" sz="1200" u="none" cap="none" strike="noStrike">
                <a:solidFill>
                  <a:schemeClr val="dk1"/>
                </a:solidFill>
                <a:latin typeface="Tahoma"/>
                <a:ea typeface="Tahoma"/>
                <a:cs typeface="Tahoma"/>
                <a:sym typeface="Tahoma"/>
              </a:defRPr>
            </a:lvl8pPr>
            <a:lvl9pPr indent="0" lvl="8" marL="0" algn="r">
              <a:spcBef>
                <a:spcPts val="0"/>
              </a:spcBef>
              <a:buNone/>
              <a:defRPr b="0" i="0" sz="12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8"/>
                                        </p:tgtEl>
                                        <p:attrNameLst>
                                          <p:attrName>style.visibility</p:attrName>
                                        </p:attrNameLst>
                                      </p:cBhvr>
                                      <p:to>
                                        <p:strVal val="visible"/>
                                      </p:to>
                                    </p:set>
                                    <p:animEffect filter="fade" transition="in">
                                      <p:cBhvr>
                                        <p:cTn dur="500"/>
                                        <p:tgtEl>
                                          <p:spTgt spid="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32" name="Shape 32"/>
        <p:cNvGrpSpPr/>
        <p:nvPr/>
      </p:nvGrpSpPr>
      <p:grpSpPr>
        <a:xfrm>
          <a:off x="0" y="0"/>
          <a:ext cx="0" cy="0"/>
          <a:chOff x="0" y="0"/>
          <a:chExt cx="0" cy="0"/>
        </a:xfrm>
      </p:grpSpPr>
      <p:pic>
        <p:nvPicPr>
          <p:cNvPr descr="WinFX_WCF__03a" id="33" name="Google Shape;33;p57"/>
          <p:cNvPicPr preferRelativeResize="0"/>
          <p:nvPr/>
        </p:nvPicPr>
        <p:blipFill rotWithShape="1">
          <a:blip r:embed="rId2">
            <a:alphaModFix/>
          </a:blip>
          <a:srcRect b="0" l="0" r="0" t="0"/>
          <a:stretch/>
        </p:blipFill>
        <p:spPr>
          <a:xfrm>
            <a:off x="4800600" y="3601428"/>
            <a:ext cx="4343400" cy="3256571"/>
          </a:xfrm>
          <a:prstGeom prst="rect">
            <a:avLst/>
          </a:prstGeom>
          <a:noFill/>
          <a:ln>
            <a:noFill/>
          </a:ln>
        </p:spPr>
      </p:pic>
      <p:sp>
        <p:nvSpPr>
          <p:cNvPr id="34" name="Google Shape;34;p57"/>
          <p:cNvSpPr txBox="1"/>
          <p:nvPr>
            <p:ph type="ctrTitle"/>
          </p:nvPr>
        </p:nvSpPr>
        <p:spPr>
          <a:xfrm>
            <a:off x="381000" y="2492375"/>
            <a:ext cx="8534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DF322D"/>
              </a:buClr>
              <a:buSzPts val="4400"/>
              <a:buFont typeface="Tahoma"/>
              <a:buNone/>
              <a:defRPr b="1" cap="none">
                <a:solidFill>
                  <a:srgbClr val="DF322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descr="WinFX__LineGlow" id="35" name="Google Shape;35;p57"/>
          <p:cNvPicPr preferRelativeResize="0"/>
          <p:nvPr/>
        </p:nvPicPr>
        <p:blipFill rotWithShape="1">
          <a:blip r:embed="rId3">
            <a:alphaModFix/>
          </a:blip>
          <a:srcRect b="33333" l="0" r="16666" t="0"/>
          <a:stretch/>
        </p:blipFill>
        <p:spPr>
          <a:xfrm>
            <a:off x="1524000" y="1905000"/>
            <a:ext cx="7620000" cy="152400"/>
          </a:xfrm>
          <a:prstGeom prst="rect">
            <a:avLst/>
          </a:prstGeom>
          <a:noFill/>
          <a:ln>
            <a:noFill/>
          </a:ln>
        </p:spPr>
      </p:pic>
      <p:pic>
        <p:nvPicPr>
          <p:cNvPr descr="WinFX__LineGlow" id="36" name="Google Shape;36;p57"/>
          <p:cNvPicPr preferRelativeResize="0"/>
          <p:nvPr/>
        </p:nvPicPr>
        <p:blipFill rotWithShape="1">
          <a:blip r:embed="rId3">
            <a:alphaModFix/>
          </a:blip>
          <a:srcRect b="0" l="15000" r="0" t="33333"/>
          <a:stretch/>
        </p:blipFill>
        <p:spPr>
          <a:xfrm>
            <a:off x="0" y="4343400"/>
            <a:ext cx="7772400" cy="152400"/>
          </a:xfrm>
          <a:prstGeom prst="rect">
            <a:avLst/>
          </a:prstGeom>
          <a:noFill/>
          <a:ln>
            <a:noFill/>
          </a:ln>
        </p:spPr>
      </p:pic>
      <p:pic>
        <p:nvPicPr>
          <p:cNvPr id="37" name="Google Shape;37;p57"/>
          <p:cNvPicPr preferRelativeResize="0"/>
          <p:nvPr/>
        </p:nvPicPr>
        <p:blipFill rotWithShape="1">
          <a:blip r:embed="rId4">
            <a:alphaModFix/>
          </a:blip>
          <a:srcRect b="0" l="0" r="0" t="0"/>
          <a:stretch/>
        </p:blipFill>
        <p:spPr>
          <a:xfrm>
            <a:off x="0" y="0"/>
            <a:ext cx="9144000" cy="685800"/>
          </a:xfrm>
          <a:prstGeom prst="rect">
            <a:avLst/>
          </a:prstGeom>
          <a:noFill/>
          <a:ln>
            <a:noFill/>
          </a:ln>
        </p:spPr>
      </p:pic>
      <p:pic>
        <p:nvPicPr>
          <p:cNvPr descr="D:\Dropbox\SS-Slides\DeCuong-CDIO\TemplateCDIOv1\HinhAnh\LogoCDIO_Transparent.png" id="38" name="Google Shape;38;p57"/>
          <p:cNvPicPr preferRelativeResize="0"/>
          <p:nvPr/>
        </p:nvPicPr>
        <p:blipFill rotWithShape="1">
          <a:blip r:embed="rId5">
            <a:alphaModFix/>
          </a:blip>
          <a:srcRect b="0" l="0" r="0" t="0"/>
          <a:stretch/>
        </p:blipFill>
        <p:spPr>
          <a:xfrm>
            <a:off x="1080908" y="863599"/>
            <a:ext cx="1052692" cy="599921"/>
          </a:xfrm>
          <a:prstGeom prst="rect">
            <a:avLst/>
          </a:prstGeom>
          <a:noFill/>
          <a:ln>
            <a:noFill/>
          </a:ln>
        </p:spPr>
      </p:pic>
      <p:pic>
        <p:nvPicPr>
          <p:cNvPr descr="D:\Dropbox\SS-Slides\DeCuong-CDIO\TemplateCDIOv1\HinhAnh\LogoTruong_Transparent.png" id="39" name="Google Shape;39;p57"/>
          <p:cNvPicPr preferRelativeResize="0"/>
          <p:nvPr/>
        </p:nvPicPr>
        <p:blipFill rotWithShape="1">
          <a:blip r:embed="rId6">
            <a:alphaModFix/>
          </a:blip>
          <a:srcRect b="0" l="0" r="0" t="0"/>
          <a:stretch/>
        </p:blipFill>
        <p:spPr>
          <a:xfrm>
            <a:off x="242862" y="815955"/>
            <a:ext cx="762308" cy="60031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3"/>
                                        </p:tgtEl>
                                        <p:attrNameLst>
                                          <p:attrName>style.visibility</p:attrName>
                                        </p:attrNameLst>
                                      </p:cBhvr>
                                      <p:to>
                                        <p:strVal val="visible"/>
                                      </p:to>
                                    </p:set>
                                    <p:animEffect filter="fade" transition="in">
                                      <p:cBhvr>
                                        <p:cTn dur="500"/>
                                        <p:tgtEl>
                                          <p:spTgt spid="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40" name="Shape 40"/>
        <p:cNvGrpSpPr/>
        <p:nvPr/>
      </p:nvGrpSpPr>
      <p:grpSpPr>
        <a:xfrm>
          <a:off x="0" y="0"/>
          <a:ext cx="0" cy="0"/>
          <a:chOff x="0" y="0"/>
          <a:chExt cx="0" cy="0"/>
        </a:xfrm>
      </p:grpSpPr>
      <p:pic>
        <p:nvPicPr>
          <p:cNvPr id="41" name="Google Shape;41;p58"/>
          <p:cNvPicPr preferRelativeResize="0"/>
          <p:nvPr/>
        </p:nvPicPr>
        <p:blipFill rotWithShape="1">
          <a:blip r:embed="rId2">
            <a:alphaModFix/>
          </a:blip>
          <a:srcRect b="29358" l="0" r="0" t="0"/>
          <a:stretch/>
        </p:blipFill>
        <p:spPr>
          <a:xfrm>
            <a:off x="0" y="4953000"/>
            <a:ext cx="9144000" cy="1905000"/>
          </a:xfrm>
          <a:prstGeom prst="rect">
            <a:avLst/>
          </a:prstGeom>
          <a:noFill/>
          <a:ln>
            <a:noFill/>
          </a:ln>
        </p:spPr>
      </p:pic>
      <p:pic>
        <p:nvPicPr>
          <p:cNvPr id="42" name="Google Shape;42;p58"/>
          <p:cNvPicPr preferRelativeResize="0"/>
          <p:nvPr/>
        </p:nvPicPr>
        <p:blipFill rotWithShape="1">
          <a:blip r:embed="rId3">
            <a:alphaModFix/>
          </a:blip>
          <a:srcRect b="0" l="0" r="0" t="45907"/>
          <a:stretch/>
        </p:blipFill>
        <p:spPr>
          <a:xfrm>
            <a:off x="0" y="0"/>
            <a:ext cx="9144000" cy="1526381"/>
          </a:xfrm>
          <a:prstGeom prst="rect">
            <a:avLst/>
          </a:prstGeom>
          <a:noFill/>
          <a:ln>
            <a:noFill/>
          </a:ln>
        </p:spPr>
      </p:pic>
      <p:pic>
        <p:nvPicPr>
          <p:cNvPr descr="E:\04_Image Collection\01_ICON\Question\Help.png" id="43" name="Google Shape;43;p58"/>
          <p:cNvPicPr preferRelativeResize="0"/>
          <p:nvPr/>
        </p:nvPicPr>
        <p:blipFill rotWithShape="1">
          <a:blip r:embed="rId4">
            <a:alphaModFix/>
          </a:blip>
          <a:srcRect b="0" l="0" r="0" t="0"/>
          <a:stretch/>
        </p:blipFill>
        <p:spPr>
          <a:xfrm>
            <a:off x="1828800" y="990600"/>
            <a:ext cx="5105400" cy="47244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4" name="Shape 44"/>
        <p:cNvGrpSpPr/>
        <p:nvPr/>
      </p:nvGrpSpPr>
      <p:grpSpPr>
        <a:xfrm>
          <a:off x="0" y="0"/>
          <a:ext cx="0" cy="0"/>
          <a:chOff x="0" y="0"/>
          <a:chExt cx="0" cy="0"/>
        </a:xfrm>
      </p:grpSpPr>
      <p:sp>
        <p:nvSpPr>
          <p:cNvPr id="45" name="Google Shape;45;p59"/>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DF322D"/>
              </a:buClr>
              <a:buSzPts val="4000"/>
              <a:buFont typeface="Tahoma"/>
              <a:buNone/>
              <a:defRPr b="1" sz="4000" cap="none">
                <a:solidFill>
                  <a:srgbClr val="DF322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59"/>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chemeClr val="dk1"/>
              </a:buClr>
              <a:buSzPts val="2000"/>
              <a:buNone/>
              <a:defRPr sz="2000">
                <a:solidFill>
                  <a:schemeClr val="dk1"/>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47" name="Google Shape;47;p5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dk1"/>
                </a:solidFill>
                <a:latin typeface="Calibri"/>
                <a:ea typeface="Calibri"/>
                <a:cs typeface="Calibri"/>
                <a:sym typeface="Calibri"/>
              </a:defRPr>
            </a:lvl1pPr>
            <a:lvl2pPr indent="0" lvl="1" marL="0" algn="r">
              <a:spcBef>
                <a:spcPts val="0"/>
              </a:spcBef>
              <a:buNone/>
              <a:defRPr sz="1200">
                <a:solidFill>
                  <a:schemeClr val="dk1"/>
                </a:solidFill>
                <a:latin typeface="Calibri"/>
                <a:ea typeface="Calibri"/>
                <a:cs typeface="Calibri"/>
                <a:sym typeface="Calibri"/>
              </a:defRPr>
            </a:lvl2pPr>
            <a:lvl3pPr indent="0" lvl="2" marL="0" algn="r">
              <a:spcBef>
                <a:spcPts val="0"/>
              </a:spcBef>
              <a:buNone/>
              <a:defRPr sz="1200">
                <a:solidFill>
                  <a:schemeClr val="dk1"/>
                </a:solidFill>
                <a:latin typeface="Calibri"/>
                <a:ea typeface="Calibri"/>
                <a:cs typeface="Calibri"/>
                <a:sym typeface="Calibri"/>
              </a:defRPr>
            </a:lvl3pPr>
            <a:lvl4pPr indent="0" lvl="3" marL="0" algn="r">
              <a:spcBef>
                <a:spcPts val="0"/>
              </a:spcBef>
              <a:buNone/>
              <a:defRPr sz="1200">
                <a:solidFill>
                  <a:schemeClr val="dk1"/>
                </a:solidFill>
                <a:latin typeface="Calibri"/>
                <a:ea typeface="Calibri"/>
                <a:cs typeface="Calibri"/>
                <a:sym typeface="Calibri"/>
              </a:defRPr>
            </a:lvl4pPr>
            <a:lvl5pPr indent="0" lvl="4" marL="0" algn="r">
              <a:spcBef>
                <a:spcPts val="0"/>
              </a:spcBef>
              <a:buNone/>
              <a:defRPr sz="1200">
                <a:solidFill>
                  <a:schemeClr val="dk1"/>
                </a:solidFill>
                <a:latin typeface="Calibri"/>
                <a:ea typeface="Calibri"/>
                <a:cs typeface="Calibri"/>
                <a:sym typeface="Calibri"/>
              </a:defRPr>
            </a:lvl5pPr>
            <a:lvl6pPr indent="0" lvl="5" marL="0" algn="r">
              <a:spcBef>
                <a:spcPts val="0"/>
              </a:spcBef>
              <a:buNone/>
              <a:defRPr sz="1200">
                <a:solidFill>
                  <a:schemeClr val="dk1"/>
                </a:solidFill>
                <a:latin typeface="Calibri"/>
                <a:ea typeface="Calibri"/>
                <a:cs typeface="Calibri"/>
                <a:sym typeface="Calibri"/>
              </a:defRPr>
            </a:lvl6pPr>
            <a:lvl7pPr indent="0" lvl="6" marL="0" algn="r">
              <a:spcBef>
                <a:spcPts val="0"/>
              </a:spcBef>
              <a:buNone/>
              <a:defRPr sz="1200">
                <a:solidFill>
                  <a:schemeClr val="dk1"/>
                </a:solidFill>
                <a:latin typeface="Calibri"/>
                <a:ea typeface="Calibri"/>
                <a:cs typeface="Calibri"/>
                <a:sym typeface="Calibri"/>
              </a:defRPr>
            </a:lvl7pPr>
            <a:lvl8pPr indent="0" lvl="7" marL="0" algn="r">
              <a:spcBef>
                <a:spcPts val="0"/>
              </a:spcBef>
              <a:buNone/>
              <a:defRPr sz="1200">
                <a:solidFill>
                  <a:schemeClr val="dk1"/>
                </a:solidFill>
                <a:latin typeface="Calibri"/>
                <a:ea typeface="Calibri"/>
                <a:cs typeface="Calibri"/>
                <a:sym typeface="Calibri"/>
              </a:defRPr>
            </a:lvl8pPr>
            <a:lvl9pPr indent="0" lvl="8" marL="0" algn="r">
              <a:spcBef>
                <a:spcPts val="0"/>
              </a:spcBef>
              <a:buNone/>
              <a:defRPr sz="1200">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50" name="Shape 50"/>
        <p:cNvGrpSpPr/>
        <p:nvPr/>
      </p:nvGrpSpPr>
      <p:grpSpPr>
        <a:xfrm>
          <a:off x="0" y="0"/>
          <a:ext cx="0" cy="0"/>
          <a:chOff x="0" y="0"/>
          <a:chExt cx="0" cy="0"/>
        </a:xfrm>
      </p:grpSpPr>
      <p:pic>
        <p:nvPicPr>
          <p:cNvPr id="51" name="Google Shape;51;p60"/>
          <p:cNvPicPr preferRelativeResize="0"/>
          <p:nvPr/>
        </p:nvPicPr>
        <p:blipFill rotWithShape="1">
          <a:blip r:embed="rId2">
            <a:alphaModFix/>
          </a:blip>
          <a:srcRect b="0" l="0" r="0" t="0"/>
          <a:stretch/>
        </p:blipFill>
        <p:spPr>
          <a:xfrm>
            <a:off x="0" y="0"/>
            <a:ext cx="9144000" cy="381000"/>
          </a:xfrm>
          <a:prstGeom prst="rect">
            <a:avLst/>
          </a:prstGeom>
          <a:noFill/>
          <a:ln>
            <a:noFill/>
          </a:ln>
        </p:spPr>
      </p:pic>
      <p:sp>
        <p:nvSpPr>
          <p:cNvPr id="52" name="Google Shape;52;p60"/>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53" name="Google Shape;53;p60"/>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54" name="Google Shape;54;p60"/>
          <p:cNvSpPr txBox="1"/>
          <p:nvPr>
            <p:ph idx="10" type="dt"/>
          </p:nvPr>
        </p:nvSpPr>
        <p:spPr>
          <a:xfrm>
            <a:off x="457200" y="6356350"/>
            <a:ext cx="914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60"/>
          <p:cNvSpPr txBox="1"/>
          <p:nvPr>
            <p:ph idx="11" type="ftr"/>
          </p:nvPr>
        </p:nvSpPr>
        <p:spPr>
          <a:xfrm>
            <a:off x="1524000" y="6356350"/>
            <a:ext cx="640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60"/>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dk1"/>
                </a:solidFill>
                <a:latin typeface="Calibri"/>
                <a:ea typeface="Calibri"/>
                <a:cs typeface="Calibri"/>
                <a:sym typeface="Calibri"/>
              </a:defRPr>
            </a:lvl1pPr>
            <a:lvl2pPr indent="0" lvl="1" marL="0" algn="r">
              <a:spcBef>
                <a:spcPts val="0"/>
              </a:spcBef>
              <a:buNone/>
              <a:defRPr sz="1200">
                <a:solidFill>
                  <a:schemeClr val="dk1"/>
                </a:solidFill>
                <a:latin typeface="Calibri"/>
                <a:ea typeface="Calibri"/>
                <a:cs typeface="Calibri"/>
                <a:sym typeface="Calibri"/>
              </a:defRPr>
            </a:lvl2pPr>
            <a:lvl3pPr indent="0" lvl="2" marL="0" algn="r">
              <a:spcBef>
                <a:spcPts val="0"/>
              </a:spcBef>
              <a:buNone/>
              <a:defRPr sz="1200">
                <a:solidFill>
                  <a:schemeClr val="dk1"/>
                </a:solidFill>
                <a:latin typeface="Calibri"/>
                <a:ea typeface="Calibri"/>
                <a:cs typeface="Calibri"/>
                <a:sym typeface="Calibri"/>
              </a:defRPr>
            </a:lvl3pPr>
            <a:lvl4pPr indent="0" lvl="3" marL="0" algn="r">
              <a:spcBef>
                <a:spcPts val="0"/>
              </a:spcBef>
              <a:buNone/>
              <a:defRPr sz="1200">
                <a:solidFill>
                  <a:schemeClr val="dk1"/>
                </a:solidFill>
                <a:latin typeface="Calibri"/>
                <a:ea typeface="Calibri"/>
                <a:cs typeface="Calibri"/>
                <a:sym typeface="Calibri"/>
              </a:defRPr>
            </a:lvl4pPr>
            <a:lvl5pPr indent="0" lvl="4" marL="0" algn="r">
              <a:spcBef>
                <a:spcPts val="0"/>
              </a:spcBef>
              <a:buNone/>
              <a:defRPr sz="1200">
                <a:solidFill>
                  <a:schemeClr val="dk1"/>
                </a:solidFill>
                <a:latin typeface="Calibri"/>
                <a:ea typeface="Calibri"/>
                <a:cs typeface="Calibri"/>
                <a:sym typeface="Calibri"/>
              </a:defRPr>
            </a:lvl5pPr>
            <a:lvl6pPr indent="0" lvl="5" marL="0" algn="r">
              <a:spcBef>
                <a:spcPts val="0"/>
              </a:spcBef>
              <a:buNone/>
              <a:defRPr sz="1200">
                <a:solidFill>
                  <a:schemeClr val="dk1"/>
                </a:solidFill>
                <a:latin typeface="Calibri"/>
                <a:ea typeface="Calibri"/>
                <a:cs typeface="Calibri"/>
                <a:sym typeface="Calibri"/>
              </a:defRPr>
            </a:lvl6pPr>
            <a:lvl7pPr indent="0" lvl="6" marL="0" algn="r">
              <a:spcBef>
                <a:spcPts val="0"/>
              </a:spcBef>
              <a:buNone/>
              <a:defRPr sz="1200">
                <a:solidFill>
                  <a:schemeClr val="dk1"/>
                </a:solidFill>
                <a:latin typeface="Calibri"/>
                <a:ea typeface="Calibri"/>
                <a:cs typeface="Calibri"/>
                <a:sym typeface="Calibri"/>
              </a:defRPr>
            </a:lvl7pPr>
            <a:lvl8pPr indent="0" lvl="7" marL="0" algn="r">
              <a:spcBef>
                <a:spcPts val="0"/>
              </a:spcBef>
              <a:buNone/>
              <a:defRPr sz="1200">
                <a:solidFill>
                  <a:schemeClr val="dk1"/>
                </a:solidFill>
                <a:latin typeface="Calibri"/>
                <a:ea typeface="Calibri"/>
                <a:cs typeface="Calibri"/>
                <a:sym typeface="Calibri"/>
              </a:defRPr>
            </a:lvl8pPr>
            <a:lvl9pPr indent="0" lvl="8" marL="0" algn="r">
              <a:spcBef>
                <a:spcPts val="0"/>
              </a:spcBef>
              <a:buNone/>
              <a:defRPr sz="1200">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57" name="Google Shape;57;p60"/>
          <p:cNvPicPr preferRelativeResize="0"/>
          <p:nvPr/>
        </p:nvPicPr>
        <p:blipFill rotWithShape="1">
          <a:blip r:embed="rId3">
            <a:alphaModFix/>
          </a:blip>
          <a:srcRect b="0" l="0" r="0" t="0"/>
          <a:stretch/>
        </p:blipFill>
        <p:spPr>
          <a:xfrm rot="10800000">
            <a:off x="0" y="6629400"/>
            <a:ext cx="9144000" cy="228599"/>
          </a:xfrm>
          <a:prstGeom prst="rect">
            <a:avLst/>
          </a:prstGeom>
          <a:noFill/>
          <a:ln>
            <a:noFill/>
          </a:ln>
        </p:spPr>
      </p:pic>
      <p:pic>
        <p:nvPicPr>
          <p:cNvPr descr="WinFX__LineGlow" id="58" name="Google Shape;58;p60"/>
          <p:cNvPicPr preferRelativeResize="0"/>
          <p:nvPr/>
        </p:nvPicPr>
        <p:blipFill rotWithShape="1">
          <a:blip r:embed="rId4">
            <a:alphaModFix/>
          </a:blip>
          <a:srcRect b="0" l="0" r="0" t="0"/>
          <a:stretch/>
        </p:blipFill>
        <p:spPr>
          <a:xfrm>
            <a:off x="0" y="1295400"/>
            <a:ext cx="9144000" cy="228600"/>
          </a:xfrm>
          <a:prstGeom prst="rect">
            <a:avLst/>
          </a:prstGeom>
          <a:noFill/>
          <a:ln>
            <a:noFill/>
          </a:ln>
        </p:spPr>
      </p:pic>
      <p:sp>
        <p:nvSpPr>
          <p:cNvPr id="59" name="Google Shape;59;p60"/>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FC7876"/>
              </a:buClr>
              <a:buSzPts val="4400"/>
              <a:buFont typeface="Tahoma"/>
              <a:buNone/>
              <a:defRPr b="1" cap="none">
                <a:solidFill>
                  <a:srgbClr val="FC787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0" name="Shape 60"/>
        <p:cNvGrpSpPr/>
        <p:nvPr/>
      </p:nvGrpSpPr>
      <p:grpSpPr>
        <a:xfrm>
          <a:off x="0" y="0"/>
          <a:ext cx="0" cy="0"/>
          <a:chOff x="0" y="0"/>
          <a:chExt cx="0" cy="0"/>
        </a:xfrm>
      </p:grpSpPr>
      <p:sp>
        <p:nvSpPr>
          <p:cNvPr id="61" name="Google Shape;61;p6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FC7876"/>
              </a:buClr>
              <a:buSzPts val="4400"/>
              <a:buFont typeface="Tahoma"/>
              <a:buNone/>
              <a:defRPr b="1" sz="4400" cap="none">
                <a:solidFill>
                  <a:srgbClr val="FC7876"/>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6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3" name="Google Shape;63;p6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4" name="Google Shape;64;p6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5" name="Google Shape;65;p6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6" name="Google Shape;66;p6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6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6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9" name="Shape 69"/>
        <p:cNvGrpSpPr/>
        <p:nvPr/>
      </p:nvGrpSpPr>
      <p:grpSpPr>
        <a:xfrm>
          <a:off x="0" y="0"/>
          <a:ext cx="0" cy="0"/>
          <a:chOff x="0" y="0"/>
          <a:chExt cx="0" cy="0"/>
        </a:xfrm>
      </p:grpSpPr>
      <p:sp>
        <p:nvSpPr>
          <p:cNvPr id="70" name="Google Shape;70;p62"/>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Tahoma"/>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62"/>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72" name="Google Shape;72;p62"/>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3" name="Google Shape;73;p6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6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6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6" name="Shape 76"/>
        <p:cNvGrpSpPr/>
        <p:nvPr/>
      </p:nvGrpSpPr>
      <p:grpSpPr>
        <a:xfrm>
          <a:off x="0" y="0"/>
          <a:ext cx="0" cy="0"/>
          <a:chOff x="0" y="0"/>
          <a:chExt cx="0" cy="0"/>
        </a:xfrm>
      </p:grpSpPr>
      <p:sp>
        <p:nvSpPr>
          <p:cNvPr id="77" name="Google Shape;77;p63"/>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Tahoma"/>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63"/>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Tahoma"/>
                <a:ea typeface="Tahoma"/>
                <a:cs typeface="Tahoma"/>
                <a:sym typeface="Tahoma"/>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Tahoma"/>
                <a:ea typeface="Tahoma"/>
                <a:cs typeface="Tahoma"/>
                <a:sym typeface="Tahoma"/>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Tahoma"/>
                <a:ea typeface="Tahoma"/>
                <a:cs typeface="Tahoma"/>
                <a:sym typeface="Tahoma"/>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Tahoma"/>
                <a:ea typeface="Tahoma"/>
                <a:cs typeface="Tahoma"/>
                <a:sym typeface="Tahoma"/>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Tahoma"/>
                <a:ea typeface="Tahoma"/>
                <a:cs typeface="Tahoma"/>
                <a:sym typeface="Tahoma"/>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9" name="Google Shape;79;p63"/>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80" name="Google Shape;80;p6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6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6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Tahoma"/>
              <a:buNone/>
              <a:defRPr b="0" i="0" sz="4400" u="none" cap="none" strike="noStrike">
                <a:solidFill>
                  <a:schemeClr val="dk1"/>
                </a:solidFill>
                <a:latin typeface="Tahoma"/>
                <a:ea typeface="Tahoma"/>
                <a:cs typeface="Tahoma"/>
                <a:sym typeface="Tahom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5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Tahoma"/>
                <a:ea typeface="Tahoma"/>
                <a:cs typeface="Tahoma"/>
                <a:sym typeface="Tahoma"/>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Tahoma"/>
                <a:ea typeface="Tahoma"/>
                <a:cs typeface="Tahoma"/>
                <a:sym typeface="Tahoma"/>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Tahoma"/>
                <a:ea typeface="Tahoma"/>
                <a:cs typeface="Tahoma"/>
                <a:sym typeface="Tahoma"/>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Tahoma"/>
                <a:ea typeface="Tahoma"/>
                <a:cs typeface="Tahoma"/>
                <a:sym typeface="Tahoma"/>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Tahoma"/>
                <a:ea typeface="Tahoma"/>
                <a:cs typeface="Tahoma"/>
                <a:sym typeface="Tahom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5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5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5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
          <p:cNvSpPr txBox="1"/>
          <p:nvPr>
            <p:ph type="ctrTitle"/>
          </p:nvPr>
        </p:nvSpPr>
        <p:spPr>
          <a:xfrm>
            <a:off x="228600" y="2438400"/>
            <a:ext cx="8534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C7876"/>
              </a:buClr>
              <a:buSzPts val="4400"/>
              <a:buFont typeface="Tahoma"/>
              <a:buNone/>
            </a:pPr>
            <a:r>
              <a:rPr lang="en-US">
                <a:solidFill>
                  <a:srgbClr val="FC7876"/>
                </a:solidFill>
              </a:rPr>
              <a:t>Sử dụng những kiểu dữ liệu cơ sở trong chương trình</a:t>
            </a:r>
            <a:endParaRPr>
              <a:solidFill>
                <a:srgbClr val="FC7876"/>
              </a:solidFill>
            </a:endParaRPr>
          </a:p>
        </p:txBody>
      </p:sp>
      <p:sp>
        <p:nvSpPr>
          <p:cNvPr id="100" name="Google Shape;100;p1"/>
          <p:cNvSpPr txBox="1"/>
          <p:nvPr>
            <p:ph idx="1" type="subTitle"/>
          </p:nvPr>
        </p:nvSpPr>
        <p:spPr>
          <a:xfrm>
            <a:off x="1371600" y="4148534"/>
            <a:ext cx="6400800" cy="7620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1800"/>
              <a:buNone/>
            </a:pPr>
            <a:r>
              <a:rPr b="1" lang="en-US" sz="1800"/>
              <a:t>Nhập môn lập trình </a:t>
            </a:r>
            <a:endParaRPr/>
          </a:p>
          <a:p>
            <a:pPr indent="0" lvl="0" marL="0" rtl="0" algn="ctr">
              <a:spcBef>
                <a:spcPts val="360"/>
              </a:spcBef>
              <a:spcAft>
                <a:spcPts val="0"/>
              </a:spcAft>
              <a:buClr>
                <a:schemeClr val="dk1"/>
              </a:buClr>
              <a:buSzPts val="1800"/>
              <a:buNone/>
            </a:pPr>
            <a:r>
              <a:rPr lang="en-US" sz="1800"/>
              <a:t>Trình bày: …; Email: …@fit.hcmus.edu.vn</a:t>
            </a:r>
            <a:endParaRPr sz="1800"/>
          </a:p>
          <a:p>
            <a:pPr indent="0" lvl="0" marL="0" rtl="0" algn="ctr">
              <a:spcBef>
                <a:spcPts val="360"/>
              </a:spcBef>
              <a:spcAft>
                <a:spcPts val="0"/>
              </a:spcAft>
              <a:buClr>
                <a:schemeClr val="dk1"/>
              </a:buClr>
              <a:buSzPts val="1800"/>
              <a:buNone/>
            </a:pPr>
            <a:r>
              <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0"/>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Bộ nhớ và kích thước lưu trữ</a:t>
            </a:r>
            <a:endParaRPr/>
          </a:p>
        </p:txBody>
      </p:sp>
      <p:sp>
        <p:nvSpPr>
          <p:cNvPr id="177" name="Google Shape;177;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Ví dụ (chương trình C++)</a:t>
            </a:r>
            <a:endParaRPr/>
          </a:p>
          <a:p>
            <a:pPr indent="0" lvl="0" marL="0" rtl="0" algn="l">
              <a:spcBef>
                <a:spcPts val="360"/>
              </a:spcBef>
              <a:spcAft>
                <a:spcPts val="0"/>
              </a:spcAft>
              <a:buClr>
                <a:srgbClr val="0000FF"/>
              </a:buClr>
              <a:buSzPts val="1800"/>
              <a:buNone/>
            </a:pPr>
            <a:r>
              <a:rPr lang="en-US" sz="1800">
                <a:solidFill>
                  <a:srgbClr val="0000FF"/>
                </a:solidFill>
              </a:rPr>
              <a:t>#include</a:t>
            </a:r>
            <a:r>
              <a:rPr lang="en-US" sz="1800"/>
              <a:t> &lt;iostream&gt;</a:t>
            </a:r>
            <a:endParaRPr/>
          </a:p>
          <a:p>
            <a:pPr indent="0" lvl="0" marL="0" rtl="0" algn="l">
              <a:spcBef>
                <a:spcPts val="360"/>
              </a:spcBef>
              <a:spcAft>
                <a:spcPts val="0"/>
              </a:spcAft>
              <a:buClr>
                <a:srgbClr val="0000FF"/>
              </a:buClr>
              <a:buSzPts val="1800"/>
              <a:buNone/>
            </a:pPr>
            <a:r>
              <a:rPr lang="en-US" sz="1800">
                <a:solidFill>
                  <a:srgbClr val="0000FF"/>
                </a:solidFill>
              </a:rPr>
              <a:t>using namespace </a:t>
            </a:r>
            <a:r>
              <a:rPr lang="en-US" sz="1800"/>
              <a:t>std;</a:t>
            </a:r>
            <a:endParaRPr sz="1800">
              <a:solidFill>
                <a:srgbClr val="0000FF"/>
              </a:solidFill>
            </a:endParaRPr>
          </a:p>
          <a:p>
            <a:pPr indent="0" lvl="0" marL="0" rtl="0" algn="l">
              <a:spcBef>
                <a:spcPts val="360"/>
              </a:spcBef>
              <a:spcAft>
                <a:spcPts val="0"/>
              </a:spcAft>
              <a:buClr>
                <a:srgbClr val="0000FF"/>
              </a:buClr>
              <a:buSzPts val="1800"/>
              <a:buNone/>
            </a:pPr>
            <a:r>
              <a:rPr lang="en-US" sz="1800">
                <a:solidFill>
                  <a:srgbClr val="0000FF"/>
                </a:solidFill>
              </a:rPr>
              <a:t>void</a:t>
            </a:r>
            <a:r>
              <a:rPr lang="en-US" sz="1800"/>
              <a:t> main()</a:t>
            </a:r>
            <a:endParaRPr/>
          </a:p>
          <a:p>
            <a:pPr indent="0" lvl="0" marL="0" rtl="0" algn="l">
              <a:spcBef>
                <a:spcPts val="360"/>
              </a:spcBef>
              <a:spcAft>
                <a:spcPts val="0"/>
              </a:spcAft>
              <a:buClr>
                <a:schemeClr val="dk1"/>
              </a:buClr>
              <a:buSzPts val="1800"/>
              <a:buNone/>
            </a:pPr>
            <a:r>
              <a:rPr lang="en-US" sz="1800"/>
              <a:t>{</a:t>
            </a:r>
            <a:endParaRPr/>
          </a:p>
          <a:p>
            <a:pPr indent="0" lvl="0" marL="0" rtl="0" algn="l">
              <a:spcBef>
                <a:spcPts val="360"/>
              </a:spcBef>
              <a:spcAft>
                <a:spcPts val="0"/>
              </a:spcAft>
              <a:buClr>
                <a:schemeClr val="dk1"/>
              </a:buClr>
              <a:buSzPts val="1800"/>
              <a:buNone/>
            </a:pPr>
            <a:r>
              <a:rPr lang="en-US" sz="1800"/>
              <a:t>   </a:t>
            </a:r>
            <a:r>
              <a:rPr lang="en-US" sz="1800">
                <a:solidFill>
                  <a:srgbClr val="0000FF"/>
                </a:solidFill>
              </a:rPr>
              <a:t>short</a:t>
            </a:r>
            <a:r>
              <a:rPr lang="en-US" sz="1800"/>
              <a:t> Delta=9;</a:t>
            </a:r>
            <a:endParaRPr/>
          </a:p>
          <a:p>
            <a:pPr indent="0" lvl="0" marL="0" rtl="0" algn="l">
              <a:spcBef>
                <a:spcPts val="360"/>
              </a:spcBef>
              <a:spcAft>
                <a:spcPts val="0"/>
              </a:spcAft>
              <a:buClr>
                <a:schemeClr val="dk1"/>
              </a:buClr>
              <a:buSzPts val="1800"/>
              <a:buNone/>
            </a:pPr>
            <a:r>
              <a:rPr lang="en-US" sz="1800"/>
              <a:t>   cout &lt;&lt; “Kich thuoc bien Delta = ” &lt;&lt; </a:t>
            </a:r>
            <a:r>
              <a:rPr lang="en-US" sz="1800">
                <a:solidFill>
                  <a:srgbClr val="0000FF"/>
                </a:solidFill>
              </a:rPr>
              <a:t>sizeof</a:t>
            </a:r>
            <a:r>
              <a:rPr lang="en-US" sz="1800"/>
              <a:t>(Delta) &lt;&lt; endl;</a:t>
            </a:r>
            <a:endParaRPr/>
          </a:p>
          <a:p>
            <a:pPr indent="0" lvl="0" marL="0" rtl="0" algn="l">
              <a:spcBef>
                <a:spcPts val="360"/>
              </a:spcBef>
              <a:spcAft>
                <a:spcPts val="0"/>
              </a:spcAft>
              <a:buClr>
                <a:schemeClr val="dk1"/>
              </a:buClr>
              <a:buSzPts val="1800"/>
              <a:buNone/>
            </a:pPr>
            <a:r>
              <a:rPr lang="en-US" sz="1800"/>
              <a:t>   cout &lt;&lt; “Kich thuoc kieu int = ” &lt;&lt; </a:t>
            </a:r>
            <a:r>
              <a:rPr lang="en-US" sz="1800">
                <a:solidFill>
                  <a:srgbClr val="0000FF"/>
                </a:solidFill>
              </a:rPr>
              <a:t>sizeof</a:t>
            </a:r>
            <a:r>
              <a:rPr lang="en-US" sz="1800"/>
              <a:t>(</a:t>
            </a:r>
            <a:r>
              <a:rPr lang="en-US" sz="1800">
                <a:solidFill>
                  <a:srgbClr val="0000FF"/>
                </a:solidFill>
              </a:rPr>
              <a:t>int</a:t>
            </a:r>
            <a:r>
              <a:rPr lang="en-US" sz="1800"/>
              <a:t>) &lt;&lt; endl;</a:t>
            </a:r>
            <a:endParaRPr/>
          </a:p>
          <a:p>
            <a:pPr indent="0" lvl="0" marL="0" rtl="0" algn="l">
              <a:spcBef>
                <a:spcPts val="360"/>
              </a:spcBef>
              <a:spcAft>
                <a:spcPts val="0"/>
              </a:spcAft>
              <a:buClr>
                <a:schemeClr val="dk1"/>
              </a:buClr>
              <a:buSzPts val="1800"/>
              <a:buNone/>
            </a:pPr>
            <a:r>
              <a:rPr lang="en-US" sz="1800"/>
              <a:t>   cout &lt;&lt; “Kich thuoc kieu long = ” &lt;&lt;  </a:t>
            </a:r>
            <a:r>
              <a:rPr lang="en-US" sz="1800">
                <a:solidFill>
                  <a:srgbClr val="0000FF"/>
                </a:solidFill>
              </a:rPr>
              <a:t>sizeof</a:t>
            </a:r>
            <a:r>
              <a:rPr lang="en-US" sz="1800"/>
              <a:t>(</a:t>
            </a:r>
            <a:r>
              <a:rPr lang="en-US" sz="1800">
                <a:solidFill>
                  <a:srgbClr val="0000FF"/>
                </a:solidFill>
              </a:rPr>
              <a:t>long</a:t>
            </a:r>
            <a:r>
              <a:rPr lang="en-US" sz="1800"/>
              <a:t>) &lt;&lt; endl;</a:t>
            </a:r>
            <a:endParaRPr/>
          </a:p>
          <a:p>
            <a:pPr indent="0" lvl="0" marL="0" rtl="0" algn="l">
              <a:spcBef>
                <a:spcPts val="360"/>
              </a:spcBef>
              <a:spcAft>
                <a:spcPts val="0"/>
              </a:spcAft>
              <a:buClr>
                <a:schemeClr val="dk1"/>
              </a:buClr>
              <a:buSzPts val="1800"/>
              <a:buNone/>
            </a:pPr>
            <a:r>
              <a:rPr lang="en-US" sz="1800"/>
              <a:t>   cout &lt;&lt; “Kich thuoc kieu float = ” &lt;&lt;  </a:t>
            </a:r>
            <a:r>
              <a:rPr lang="en-US" sz="1800">
                <a:solidFill>
                  <a:srgbClr val="0000FF"/>
                </a:solidFill>
              </a:rPr>
              <a:t>sizeof</a:t>
            </a:r>
            <a:r>
              <a:rPr lang="en-US" sz="1800"/>
              <a:t>(</a:t>
            </a:r>
            <a:r>
              <a:rPr lang="en-US" sz="1800">
                <a:solidFill>
                  <a:srgbClr val="0000FF"/>
                </a:solidFill>
              </a:rPr>
              <a:t>float</a:t>
            </a:r>
            <a:r>
              <a:rPr lang="en-US" sz="1800"/>
              <a:t>) &lt;&lt; endl;</a:t>
            </a:r>
            <a:endParaRPr/>
          </a:p>
          <a:p>
            <a:pPr indent="0" lvl="0" marL="0" rtl="0" algn="l">
              <a:spcBef>
                <a:spcPts val="360"/>
              </a:spcBef>
              <a:spcAft>
                <a:spcPts val="0"/>
              </a:spcAft>
              <a:buClr>
                <a:schemeClr val="dk1"/>
              </a:buClr>
              <a:buSzPts val="1800"/>
              <a:buNone/>
            </a:pPr>
            <a:r>
              <a:rPr lang="en-US" sz="1800"/>
              <a:t>   cout &lt;&lt; “Kich thuoc kieu double = ” &lt;&lt;  </a:t>
            </a:r>
            <a:r>
              <a:rPr lang="en-US" sz="1800">
                <a:solidFill>
                  <a:srgbClr val="0000FF"/>
                </a:solidFill>
              </a:rPr>
              <a:t>sizeof</a:t>
            </a:r>
            <a:r>
              <a:rPr lang="en-US" sz="1800"/>
              <a:t>(</a:t>
            </a:r>
            <a:r>
              <a:rPr lang="en-US" sz="1800">
                <a:solidFill>
                  <a:srgbClr val="0000FF"/>
                </a:solidFill>
              </a:rPr>
              <a:t>double</a:t>
            </a:r>
            <a:r>
              <a:rPr lang="en-US" sz="1800"/>
              <a:t>) &lt;&lt; endl;</a:t>
            </a:r>
            <a:endParaRPr/>
          </a:p>
          <a:p>
            <a:pPr indent="0" lvl="0" marL="0" rtl="0" algn="l">
              <a:spcBef>
                <a:spcPts val="360"/>
              </a:spcBef>
              <a:spcAft>
                <a:spcPts val="0"/>
              </a:spcAft>
              <a:buClr>
                <a:schemeClr val="dk1"/>
              </a:buClr>
              <a:buSzPts val="1800"/>
              <a:buNone/>
            </a:pPr>
            <a:r>
              <a:rPr lang="en-US" sz="1800"/>
              <a:t>   cout &lt;&lt; “Kich thuoc kieu char = ” &lt;&lt; </a:t>
            </a:r>
            <a:r>
              <a:rPr lang="en-US" sz="1800">
                <a:solidFill>
                  <a:srgbClr val="0000FF"/>
                </a:solidFill>
              </a:rPr>
              <a:t>sizeof</a:t>
            </a:r>
            <a:r>
              <a:rPr lang="en-US" sz="1800"/>
              <a:t>(</a:t>
            </a:r>
            <a:r>
              <a:rPr lang="en-US" sz="1800">
                <a:solidFill>
                  <a:srgbClr val="0000FF"/>
                </a:solidFill>
              </a:rPr>
              <a:t>char</a:t>
            </a:r>
            <a:r>
              <a:rPr lang="en-US" sz="1800"/>
              <a:t>) &lt;&lt; endl;</a:t>
            </a:r>
            <a:endParaRPr/>
          </a:p>
          <a:p>
            <a:pPr indent="0" lvl="0" marL="0" rtl="0" algn="l">
              <a:spcBef>
                <a:spcPts val="360"/>
              </a:spcBef>
              <a:spcAft>
                <a:spcPts val="0"/>
              </a:spcAft>
              <a:buClr>
                <a:schemeClr val="dk1"/>
              </a:buClr>
              <a:buSzPts val="1800"/>
              <a:buNone/>
            </a:pPr>
            <a:r>
              <a:rPr lang="en-US" sz="1800"/>
              <a:t>}</a:t>
            </a:r>
            <a:endParaRPr sz="1800"/>
          </a:p>
        </p:txBody>
      </p:sp>
      <p:sp>
        <p:nvSpPr>
          <p:cNvPr id="178" name="Google Shape;178;p10"/>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179" name="Google Shape;179;p10"/>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180" name="Google Shape;180;p10"/>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1"/>
          <p:cNvSpPr txBox="1"/>
          <p:nvPr>
            <p:ph type="ctrTitle"/>
          </p:nvPr>
        </p:nvSpPr>
        <p:spPr>
          <a:xfrm>
            <a:off x="381000" y="2492375"/>
            <a:ext cx="8534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C7876"/>
              </a:buClr>
              <a:buSzPts val="4400"/>
              <a:buFont typeface="Tahoma"/>
              <a:buNone/>
            </a:pPr>
            <a:r>
              <a:rPr lang="en-US">
                <a:solidFill>
                  <a:srgbClr val="FC7876"/>
                </a:solidFill>
              </a:rPr>
              <a:t>Chương trình đơn giản</a:t>
            </a:r>
            <a:endParaRPr>
              <a:solidFill>
                <a:srgbClr val="FC787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2"/>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Nhập, xuất, tính toán</a:t>
            </a:r>
            <a:endParaRPr/>
          </a:p>
        </p:txBody>
      </p:sp>
      <p:sp>
        <p:nvSpPr>
          <p:cNvPr id="192" name="Google Shape;192;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3200"/>
              <a:buChar char="•"/>
            </a:pPr>
            <a:r>
              <a:rPr lang="en-US"/>
              <a:t>Đa số các chương trình máy tính đều thực hiện ba nhóm thao tác chính như sau:</a:t>
            </a:r>
            <a:endParaRPr/>
          </a:p>
          <a:p>
            <a:pPr indent="-285750" lvl="1" marL="742950" rtl="0" algn="l">
              <a:lnSpc>
                <a:spcPct val="90000"/>
              </a:lnSpc>
              <a:spcBef>
                <a:spcPts val="560"/>
              </a:spcBef>
              <a:spcAft>
                <a:spcPts val="0"/>
              </a:spcAft>
              <a:buClr>
                <a:schemeClr val="dk1"/>
              </a:buClr>
              <a:buSzPts val="2800"/>
              <a:buChar char="–"/>
            </a:pPr>
            <a:r>
              <a:rPr lang="en-US"/>
              <a:t>Nhập dữ liệu: nhận dữ liệu từ người sử dụng thông qua thiết bị nhập (bàn phím, chuột, …) hay từ chương trình khác.</a:t>
            </a:r>
            <a:endParaRPr/>
          </a:p>
          <a:p>
            <a:pPr indent="-285750" lvl="1" marL="742950" rtl="0" algn="l">
              <a:lnSpc>
                <a:spcPct val="90000"/>
              </a:lnSpc>
              <a:spcBef>
                <a:spcPts val="560"/>
              </a:spcBef>
              <a:spcAft>
                <a:spcPts val="0"/>
              </a:spcAft>
              <a:buClr>
                <a:schemeClr val="dk1"/>
              </a:buClr>
              <a:buSzPts val="2800"/>
              <a:buChar char="–"/>
            </a:pPr>
            <a:r>
              <a:rPr lang="en-US"/>
              <a:t>Tính toán hay xử lý dữ liệu nhập một cách thích hợp để ra được kết quả cần thiết tùy theo bài toán cụ thể.</a:t>
            </a:r>
            <a:endParaRPr/>
          </a:p>
          <a:p>
            <a:pPr indent="-285750" lvl="1" marL="742950" rtl="0" algn="l">
              <a:lnSpc>
                <a:spcPct val="90000"/>
              </a:lnSpc>
              <a:spcBef>
                <a:spcPts val="560"/>
              </a:spcBef>
              <a:spcAft>
                <a:spcPts val="0"/>
              </a:spcAft>
              <a:buClr>
                <a:schemeClr val="dk1"/>
              </a:buClr>
              <a:buSzPts val="2800"/>
              <a:buChar char="–"/>
            </a:pPr>
            <a:r>
              <a:rPr lang="en-US"/>
              <a:t>Xuất dữ liệu: gửi kết quả tính toán ra thiết bị xuất (máy in, màn hình, …)</a:t>
            </a:r>
            <a:endParaRPr/>
          </a:p>
        </p:txBody>
      </p:sp>
      <p:sp>
        <p:nvSpPr>
          <p:cNvPr id="193" name="Google Shape;193;p12"/>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194" name="Google Shape;194;p12"/>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195" name="Google Shape;195;p12"/>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3"/>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Nhập, xuất, tính toán</a:t>
            </a:r>
            <a:endParaRPr/>
          </a:p>
        </p:txBody>
      </p:sp>
      <p:sp>
        <p:nvSpPr>
          <p:cNvPr id="201" name="Google Shape;201;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3200"/>
              <a:buChar char="•"/>
            </a:pPr>
            <a:r>
              <a:rPr lang="en-US"/>
              <a:t>Ví dụ (chương trình C)</a:t>
            </a:r>
            <a:endParaRPr/>
          </a:p>
          <a:p>
            <a:pPr indent="0" lvl="0" marL="0" rtl="0" algn="l">
              <a:lnSpc>
                <a:spcPct val="90000"/>
              </a:lnSpc>
              <a:spcBef>
                <a:spcPts val="360"/>
              </a:spcBef>
              <a:spcAft>
                <a:spcPts val="0"/>
              </a:spcAft>
              <a:buClr>
                <a:srgbClr val="0000FF"/>
              </a:buClr>
              <a:buSzPts val="1800"/>
              <a:buNone/>
            </a:pPr>
            <a:r>
              <a:rPr lang="en-US" sz="1800">
                <a:solidFill>
                  <a:srgbClr val="0000FF"/>
                </a:solidFill>
              </a:rPr>
              <a:t>#include</a:t>
            </a:r>
            <a:r>
              <a:rPr lang="en-US" sz="1800"/>
              <a:t> &lt;stdio.h&gt;</a:t>
            </a:r>
            <a:endParaRPr/>
          </a:p>
          <a:p>
            <a:pPr indent="0" lvl="0" marL="0" rtl="0" algn="l">
              <a:lnSpc>
                <a:spcPct val="90000"/>
              </a:lnSpc>
              <a:spcBef>
                <a:spcPts val="360"/>
              </a:spcBef>
              <a:spcAft>
                <a:spcPts val="0"/>
              </a:spcAft>
              <a:buClr>
                <a:schemeClr val="dk1"/>
              </a:buClr>
              <a:buSzPts val="1800"/>
              <a:buNone/>
            </a:pPr>
            <a:r>
              <a:t/>
            </a:r>
            <a:endParaRPr sz="1800">
              <a:solidFill>
                <a:srgbClr val="0000FF"/>
              </a:solidFill>
            </a:endParaRPr>
          </a:p>
          <a:p>
            <a:pPr indent="0" lvl="0" marL="0" rtl="0" algn="l">
              <a:lnSpc>
                <a:spcPct val="90000"/>
              </a:lnSpc>
              <a:spcBef>
                <a:spcPts val="360"/>
              </a:spcBef>
              <a:spcAft>
                <a:spcPts val="0"/>
              </a:spcAft>
              <a:buClr>
                <a:srgbClr val="0000FF"/>
              </a:buClr>
              <a:buSzPts val="1800"/>
              <a:buNone/>
            </a:pPr>
            <a:r>
              <a:rPr lang="en-US" sz="1800">
                <a:solidFill>
                  <a:srgbClr val="0000FF"/>
                </a:solidFill>
              </a:rPr>
              <a:t>void</a:t>
            </a:r>
            <a:r>
              <a:rPr lang="en-US" sz="1800"/>
              <a:t> main()</a:t>
            </a:r>
            <a:endParaRPr/>
          </a:p>
          <a:p>
            <a:pPr indent="0" lvl="0" marL="0" rtl="0" algn="l">
              <a:lnSpc>
                <a:spcPct val="90000"/>
              </a:lnSpc>
              <a:spcBef>
                <a:spcPts val="360"/>
              </a:spcBef>
              <a:spcAft>
                <a:spcPts val="0"/>
              </a:spcAft>
              <a:buClr>
                <a:schemeClr val="dk1"/>
              </a:buClr>
              <a:buSzPts val="1800"/>
              <a:buNone/>
            </a:pPr>
            <a:r>
              <a:rPr lang="en-US" sz="1800"/>
              <a:t>{</a:t>
            </a:r>
            <a:endParaRPr/>
          </a:p>
          <a:p>
            <a:pPr indent="0" lvl="0" marL="0" rtl="0" algn="l">
              <a:lnSpc>
                <a:spcPct val="90000"/>
              </a:lnSpc>
              <a:spcBef>
                <a:spcPts val="360"/>
              </a:spcBef>
              <a:spcAft>
                <a:spcPts val="0"/>
              </a:spcAft>
              <a:buClr>
                <a:schemeClr val="dk1"/>
              </a:buClr>
              <a:buSzPts val="1800"/>
              <a:buNone/>
            </a:pPr>
            <a:r>
              <a:rPr lang="en-US" sz="1800"/>
              <a:t>   </a:t>
            </a:r>
            <a:r>
              <a:rPr lang="en-US" sz="1800">
                <a:solidFill>
                  <a:srgbClr val="0000FF"/>
                </a:solidFill>
              </a:rPr>
              <a:t>int</a:t>
            </a:r>
            <a:r>
              <a:rPr lang="en-US" sz="1800"/>
              <a:t> A, B;			</a:t>
            </a:r>
            <a:r>
              <a:rPr lang="en-US" sz="1800">
                <a:solidFill>
                  <a:srgbClr val="00B050"/>
                </a:solidFill>
              </a:rPr>
              <a:t>/* khai báo biến */</a:t>
            </a:r>
            <a:endParaRPr/>
          </a:p>
          <a:p>
            <a:pPr indent="0" lvl="0" marL="0" rtl="0" algn="l">
              <a:lnSpc>
                <a:spcPct val="90000"/>
              </a:lnSpc>
              <a:spcBef>
                <a:spcPts val="360"/>
              </a:spcBef>
              <a:spcAft>
                <a:spcPts val="0"/>
              </a:spcAft>
              <a:buClr>
                <a:schemeClr val="dk1"/>
              </a:buClr>
              <a:buSzPts val="1800"/>
              <a:buNone/>
            </a:pPr>
            <a:r>
              <a:rPr lang="en-US" sz="1800"/>
              <a:t>   </a:t>
            </a:r>
            <a:r>
              <a:rPr lang="en-US" sz="1800">
                <a:solidFill>
                  <a:srgbClr val="0000FF"/>
                </a:solidFill>
              </a:rPr>
              <a:t>int</a:t>
            </a:r>
            <a:r>
              <a:rPr lang="en-US" sz="1800"/>
              <a:t> sum;			</a:t>
            </a:r>
            <a:r>
              <a:rPr lang="en-US" sz="1800">
                <a:solidFill>
                  <a:srgbClr val="00B050"/>
                </a:solidFill>
              </a:rPr>
              <a:t>/* khai báo biến */</a:t>
            </a:r>
            <a:endParaRPr/>
          </a:p>
          <a:p>
            <a:pPr indent="0" lvl="0" marL="0" rtl="0" algn="l">
              <a:lnSpc>
                <a:spcPct val="90000"/>
              </a:lnSpc>
              <a:spcBef>
                <a:spcPts val="360"/>
              </a:spcBef>
              <a:spcAft>
                <a:spcPts val="0"/>
              </a:spcAft>
              <a:buClr>
                <a:schemeClr val="dk1"/>
              </a:buClr>
              <a:buSzPts val="1800"/>
              <a:buNone/>
            </a:pPr>
            <a:r>
              <a:rPr lang="en-US" sz="1800"/>
              <a:t>   printf(“Gia tri cua A =”);		</a:t>
            </a:r>
            <a:r>
              <a:rPr lang="en-US" sz="1800">
                <a:solidFill>
                  <a:srgbClr val="00B050"/>
                </a:solidFill>
              </a:rPr>
              <a:t>/* xuất dữ liệu */</a:t>
            </a:r>
            <a:endParaRPr sz="1800"/>
          </a:p>
          <a:p>
            <a:pPr indent="0" lvl="0" marL="0" rtl="0" algn="l">
              <a:lnSpc>
                <a:spcPct val="90000"/>
              </a:lnSpc>
              <a:spcBef>
                <a:spcPts val="360"/>
              </a:spcBef>
              <a:spcAft>
                <a:spcPts val="0"/>
              </a:spcAft>
              <a:buClr>
                <a:schemeClr val="dk1"/>
              </a:buClr>
              <a:buSzPts val="1800"/>
              <a:buNone/>
            </a:pPr>
            <a:r>
              <a:rPr lang="en-US" sz="1800"/>
              <a:t>   scanf(“%d”, &amp;A);		</a:t>
            </a:r>
            <a:r>
              <a:rPr lang="en-US" sz="1800">
                <a:solidFill>
                  <a:srgbClr val="00B050"/>
                </a:solidFill>
              </a:rPr>
              <a:t>/* nhập dữ liệu */</a:t>
            </a:r>
            <a:endParaRPr/>
          </a:p>
          <a:p>
            <a:pPr indent="0" lvl="0" marL="0" rtl="0" algn="l">
              <a:lnSpc>
                <a:spcPct val="90000"/>
              </a:lnSpc>
              <a:spcBef>
                <a:spcPts val="360"/>
              </a:spcBef>
              <a:spcAft>
                <a:spcPts val="0"/>
              </a:spcAft>
              <a:buClr>
                <a:schemeClr val="dk1"/>
              </a:buClr>
              <a:buSzPts val="1800"/>
              <a:buNone/>
            </a:pPr>
            <a:r>
              <a:rPr lang="en-US" sz="1800"/>
              <a:t>   printf(“Gia tri cua B =”);		</a:t>
            </a:r>
            <a:r>
              <a:rPr lang="en-US" sz="1800">
                <a:solidFill>
                  <a:srgbClr val="00B050"/>
                </a:solidFill>
              </a:rPr>
              <a:t>/* xuất dữ liệu */</a:t>
            </a:r>
            <a:endParaRPr sz="1800"/>
          </a:p>
          <a:p>
            <a:pPr indent="0" lvl="0" marL="0" rtl="0" algn="l">
              <a:lnSpc>
                <a:spcPct val="90000"/>
              </a:lnSpc>
              <a:spcBef>
                <a:spcPts val="360"/>
              </a:spcBef>
              <a:spcAft>
                <a:spcPts val="0"/>
              </a:spcAft>
              <a:buClr>
                <a:schemeClr val="dk1"/>
              </a:buClr>
              <a:buSzPts val="1800"/>
              <a:buNone/>
            </a:pPr>
            <a:r>
              <a:rPr lang="en-US" sz="1800"/>
              <a:t>   scanf(“%d”, &amp;B);		</a:t>
            </a:r>
            <a:r>
              <a:rPr lang="en-US" sz="1800">
                <a:solidFill>
                  <a:srgbClr val="00B050"/>
                </a:solidFill>
              </a:rPr>
              <a:t>/* khai báo biến */</a:t>
            </a:r>
            <a:endParaRPr/>
          </a:p>
          <a:p>
            <a:pPr indent="0" lvl="0" marL="0" rtl="0" algn="l">
              <a:lnSpc>
                <a:spcPct val="90000"/>
              </a:lnSpc>
              <a:spcBef>
                <a:spcPts val="360"/>
              </a:spcBef>
              <a:spcAft>
                <a:spcPts val="0"/>
              </a:spcAft>
              <a:buClr>
                <a:schemeClr val="dk1"/>
              </a:buClr>
              <a:buSzPts val="1800"/>
              <a:buNone/>
            </a:pPr>
            <a:r>
              <a:rPr lang="en-US" sz="1800"/>
              <a:t>   sum = A + B;			</a:t>
            </a:r>
            <a:r>
              <a:rPr lang="en-US" sz="1800">
                <a:solidFill>
                  <a:srgbClr val="00B050"/>
                </a:solidFill>
              </a:rPr>
              <a:t>/* tính toán, xử lý */</a:t>
            </a:r>
            <a:endParaRPr/>
          </a:p>
          <a:p>
            <a:pPr indent="0" lvl="0" marL="0" rtl="0" algn="l">
              <a:lnSpc>
                <a:spcPct val="90000"/>
              </a:lnSpc>
              <a:spcBef>
                <a:spcPts val="360"/>
              </a:spcBef>
              <a:spcAft>
                <a:spcPts val="0"/>
              </a:spcAft>
              <a:buClr>
                <a:schemeClr val="dk1"/>
              </a:buClr>
              <a:buSzPts val="1800"/>
              <a:buNone/>
            </a:pPr>
            <a:r>
              <a:rPr lang="en-US" sz="1800"/>
              <a:t>   printf(“Tong so = %d\n”, sum);	</a:t>
            </a:r>
            <a:r>
              <a:rPr lang="en-US" sz="1800">
                <a:solidFill>
                  <a:srgbClr val="00B050"/>
                </a:solidFill>
              </a:rPr>
              <a:t>/* xuất dữ liệu */</a:t>
            </a:r>
            <a:endParaRPr/>
          </a:p>
          <a:p>
            <a:pPr indent="0" lvl="0" marL="0" rtl="0" algn="l">
              <a:lnSpc>
                <a:spcPct val="90000"/>
              </a:lnSpc>
              <a:spcBef>
                <a:spcPts val="360"/>
              </a:spcBef>
              <a:spcAft>
                <a:spcPts val="0"/>
              </a:spcAft>
              <a:buClr>
                <a:schemeClr val="dk1"/>
              </a:buClr>
              <a:buSzPts val="1800"/>
              <a:buNone/>
            </a:pPr>
            <a:r>
              <a:rPr lang="en-US" sz="1800"/>
              <a:t>}</a:t>
            </a:r>
            <a:endParaRPr sz="1800"/>
          </a:p>
        </p:txBody>
      </p:sp>
      <p:sp>
        <p:nvSpPr>
          <p:cNvPr id="202" name="Google Shape;202;p13"/>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203" name="Google Shape;203;p13"/>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204" name="Google Shape;204;p13"/>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4"/>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Nhập, xuất, tính toán</a:t>
            </a:r>
            <a:endParaRPr/>
          </a:p>
        </p:txBody>
      </p:sp>
      <p:sp>
        <p:nvSpPr>
          <p:cNvPr id="210" name="Google Shape;210;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3200"/>
              <a:buChar char="•"/>
            </a:pPr>
            <a:r>
              <a:rPr lang="en-US"/>
              <a:t>Ví dụ (chương trình C++)</a:t>
            </a:r>
            <a:endParaRPr/>
          </a:p>
          <a:p>
            <a:pPr indent="0" lvl="0" marL="0" rtl="0" algn="l">
              <a:lnSpc>
                <a:spcPct val="90000"/>
              </a:lnSpc>
              <a:spcBef>
                <a:spcPts val="360"/>
              </a:spcBef>
              <a:spcAft>
                <a:spcPts val="0"/>
              </a:spcAft>
              <a:buClr>
                <a:srgbClr val="0000FF"/>
              </a:buClr>
              <a:buSzPts val="1800"/>
              <a:buNone/>
            </a:pPr>
            <a:r>
              <a:rPr lang="en-US" sz="1800">
                <a:solidFill>
                  <a:srgbClr val="0000FF"/>
                </a:solidFill>
              </a:rPr>
              <a:t>#include</a:t>
            </a:r>
            <a:r>
              <a:rPr lang="en-US" sz="1800"/>
              <a:t> &lt;iostream&gt;</a:t>
            </a:r>
            <a:endParaRPr/>
          </a:p>
          <a:p>
            <a:pPr indent="0" lvl="0" marL="0" rtl="0" algn="l">
              <a:lnSpc>
                <a:spcPct val="90000"/>
              </a:lnSpc>
              <a:spcBef>
                <a:spcPts val="360"/>
              </a:spcBef>
              <a:spcAft>
                <a:spcPts val="0"/>
              </a:spcAft>
              <a:buClr>
                <a:srgbClr val="0000FF"/>
              </a:buClr>
              <a:buSzPts val="1800"/>
              <a:buNone/>
            </a:pPr>
            <a:r>
              <a:rPr lang="en-US" sz="1800">
                <a:solidFill>
                  <a:srgbClr val="0000FF"/>
                </a:solidFill>
              </a:rPr>
              <a:t>using namespace </a:t>
            </a:r>
            <a:r>
              <a:rPr lang="en-US" sz="1800"/>
              <a:t>std;</a:t>
            </a:r>
            <a:endParaRPr sz="1800">
              <a:solidFill>
                <a:srgbClr val="0000FF"/>
              </a:solidFill>
            </a:endParaRPr>
          </a:p>
          <a:p>
            <a:pPr indent="0" lvl="0" marL="0" rtl="0" algn="l">
              <a:lnSpc>
                <a:spcPct val="90000"/>
              </a:lnSpc>
              <a:spcBef>
                <a:spcPts val="360"/>
              </a:spcBef>
              <a:spcAft>
                <a:spcPts val="0"/>
              </a:spcAft>
              <a:buClr>
                <a:srgbClr val="0000FF"/>
              </a:buClr>
              <a:buSzPts val="1800"/>
              <a:buNone/>
            </a:pPr>
            <a:r>
              <a:rPr lang="en-US" sz="1800">
                <a:solidFill>
                  <a:srgbClr val="0000FF"/>
                </a:solidFill>
              </a:rPr>
              <a:t>void</a:t>
            </a:r>
            <a:r>
              <a:rPr lang="en-US" sz="1800"/>
              <a:t> main()</a:t>
            </a:r>
            <a:endParaRPr/>
          </a:p>
          <a:p>
            <a:pPr indent="0" lvl="0" marL="0" rtl="0" algn="l">
              <a:lnSpc>
                <a:spcPct val="90000"/>
              </a:lnSpc>
              <a:spcBef>
                <a:spcPts val="360"/>
              </a:spcBef>
              <a:spcAft>
                <a:spcPts val="0"/>
              </a:spcAft>
              <a:buClr>
                <a:schemeClr val="dk1"/>
              </a:buClr>
              <a:buSzPts val="1800"/>
              <a:buNone/>
            </a:pPr>
            <a:r>
              <a:rPr lang="en-US" sz="1800"/>
              <a:t>{</a:t>
            </a:r>
            <a:endParaRPr/>
          </a:p>
          <a:p>
            <a:pPr indent="0" lvl="0" marL="0" rtl="0" algn="l">
              <a:lnSpc>
                <a:spcPct val="90000"/>
              </a:lnSpc>
              <a:spcBef>
                <a:spcPts val="360"/>
              </a:spcBef>
              <a:spcAft>
                <a:spcPts val="0"/>
              </a:spcAft>
              <a:buClr>
                <a:schemeClr val="dk1"/>
              </a:buClr>
              <a:buSzPts val="1800"/>
              <a:buNone/>
            </a:pPr>
            <a:r>
              <a:rPr lang="en-US" sz="1800"/>
              <a:t>   </a:t>
            </a:r>
            <a:r>
              <a:rPr lang="en-US" sz="1800">
                <a:solidFill>
                  <a:srgbClr val="0000FF"/>
                </a:solidFill>
              </a:rPr>
              <a:t>int</a:t>
            </a:r>
            <a:r>
              <a:rPr lang="en-US" sz="1800"/>
              <a:t> A, B;				</a:t>
            </a:r>
            <a:r>
              <a:rPr lang="en-US" sz="1800">
                <a:solidFill>
                  <a:srgbClr val="00B050"/>
                </a:solidFill>
              </a:rPr>
              <a:t>// khai báo biến</a:t>
            </a:r>
            <a:endParaRPr sz="1800">
              <a:solidFill>
                <a:srgbClr val="00B050"/>
              </a:solidFill>
            </a:endParaRPr>
          </a:p>
          <a:p>
            <a:pPr indent="0" lvl="0" marL="0" rtl="0" algn="l">
              <a:lnSpc>
                <a:spcPct val="90000"/>
              </a:lnSpc>
              <a:spcBef>
                <a:spcPts val="360"/>
              </a:spcBef>
              <a:spcAft>
                <a:spcPts val="0"/>
              </a:spcAft>
              <a:buClr>
                <a:schemeClr val="dk1"/>
              </a:buClr>
              <a:buSzPts val="1800"/>
              <a:buNone/>
            </a:pPr>
            <a:r>
              <a:rPr lang="en-US" sz="1800"/>
              <a:t>   </a:t>
            </a:r>
            <a:r>
              <a:rPr lang="en-US" sz="1800">
                <a:solidFill>
                  <a:srgbClr val="0000FF"/>
                </a:solidFill>
              </a:rPr>
              <a:t>int</a:t>
            </a:r>
            <a:r>
              <a:rPr lang="en-US" sz="1800"/>
              <a:t> sum;				</a:t>
            </a:r>
            <a:r>
              <a:rPr lang="en-US" sz="1800">
                <a:solidFill>
                  <a:srgbClr val="00B050"/>
                </a:solidFill>
              </a:rPr>
              <a:t>// khai báo biến</a:t>
            </a:r>
            <a:endParaRPr sz="1800">
              <a:solidFill>
                <a:srgbClr val="00B050"/>
              </a:solidFill>
            </a:endParaRPr>
          </a:p>
          <a:p>
            <a:pPr indent="0" lvl="0" marL="0" rtl="0" algn="l">
              <a:lnSpc>
                <a:spcPct val="90000"/>
              </a:lnSpc>
              <a:spcBef>
                <a:spcPts val="360"/>
              </a:spcBef>
              <a:spcAft>
                <a:spcPts val="0"/>
              </a:spcAft>
              <a:buClr>
                <a:schemeClr val="dk1"/>
              </a:buClr>
              <a:buSzPts val="1800"/>
              <a:buNone/>
            </a:pPr>
            <a:r>
              <a:rPr lang="en-US" sz="1800"/>
              <a:t>   cout &lt;&lt; “Gia tri cua A =”;		</a:t>
            </a:r>
            <a:r>
              <a:rPr lang="en-US" sz="1800">
                <a:solidFill>
                  <a:srgbClr val="00B050"/>
                </a:solidFill>
              </a:rPr>
              <a:t>// xuất dữ liệu</a:t>
            </a:r>
            <a:endParaRPr sz="1800">
              <a:solidFill>
                <a:srgbClr val="00B050"/>
              </a:solidFill>
            </a:endParaRPr>
          </a:p>
          <a:p>
            <a:pPr indent="0" lvl="0" marL="0" rtl="0" algn="l">
              <a:lnSpc>
                <a:spcPct val="90000"/>
              </a:lnSpc>
              <a:spcBef>
                <a:spcPts val="360"/>
              </a:spcBef>
              <a:spcAft>
                <a:spcPts val="0"/>
              </a:spcAft>
              <a:buClr>
                <a:schemeClr val="dk1"/>
              </a:buClr>
              <a:buSzPts val="1800"/>
              <a:buNone/>
            </a:pPr>
            <a:r>
              <a:rPr lang="en-US" sz="1800"/>
              <a:t>   cin &gt;&gt; A;				</a:t>
            </a:r>
            <a:r>
              <a:rPr lang="en-US" sz="1800">
                <a:solidFill>
                  <a:srgbClr val="00B050"/>
                </a:solidFill>
              </a:rPr>
              <a:t>// nhập dữ liệu</a:t>
            </a:r>
            <a:endParaRPr sz="1800">
              <a:solidFill>
                <a:srgbClr val="00B050"/>
              </a:solidFill>
            </a:endParaRPr>
          </a:p>
          <a:p>
            <a:pPr indent="0" lvl="0" marL="0" rtl="0" algn="l">
              <a:lnSpc>
                <a:spcPct val="90000"/>
              </a:lnSpc>
              <a:spcBef>
                <a:spcPts val="360"/>
              </a:spcBef>
              <a:spcAft>
                <a:spcPts val="0"/>
              </a:spcAft>
              <a:buClr>
                <a:schemeClr val="dk1"/>
              </a:buClr>
              <a:buSzPts val="1800"/>
              <a:buNone/>
            </a:pPr>
            <a:r>
              <a:rPr lang="en-US" sz="1800"/>
              <a:t>   cout &lt;&lt; “Gia tri cua B =”;		</a:t>
            </a:r>
            <a:r>
              <a:rPr lang="en-US" sz="1800">
                <a:solidFill>
                  <a:srgbClr val="00B050"/>
                </a:solidFill>
              </a:rPr>
              <a:t>// xuất dữ liệu</a:t>
            </a:r>
            <a:endParaRPr sz="1800"/>
          </a:p>
          <a:p>
            <a:pPr indent="0" lvl="0" marL="0" rtl="0" algn="l">
              <a:lnSpc>
                <a:spcPct val="90000"/>
              </a:lnSpc>
              <a:spcBef>
                <a:spcPts val="360"/>
              </a:spcBef>
              <a:spcAft>
                <a:spcPts val="0"/>
              </a:spcAft>
              <a:buClr>
                <a:schemeClr val="dk1"/>
              </a:buClr>
              <a:buSzPts val="1800"/>
              <a:buNone/>
            </a:pPr>
            <a:r>
              <a:rPr lang="en-US" sz="1800"/>
              <a:t>   cin &gt;&gt; B;				</a:t>
            </a:r>
            <a:r>
              <a:rPr lang="en-US" sz="1800">
                <a:solidFill>
                  <a:srgbClr val="00B050"/>
                </a:solidFill>
              </a:rPr>
              <a:t>// nhập dữ liệu</a:t>
            </a:r>
            <a:endParaRPr sz="1800">
              <a:solidFill>
                <a:srgbClr val="00B050"/>
              </a:solidFill>
            </a:endParaRPr>
          </a:p>
          <a:p>
            <a:pPr indent="0" lvl="0" marL="0" rtl="0" algn="l">
              <a:lnSpc>
                <a:spcPct val="90000"/>
              </a:lnSpc>
              <a:spcBef>
                <a:spcPts val="360"/>
              </a:spcBef>
              <a:spcAft>
                <a:spcPts val="0"/>
              </a:spcAft>
              <a:buClr>
                <a:schemeClr val="dk1"/>
              </a:buClr>
              <a:buSzPts val="1800"/>
              <a:buNone/>
            </a:pPr>
            <a:r>
              <a:rPr lang="en-US" sz="1800"/>
              <a:t>   sum = A + B;				</a:t>
            </a:r>
            <a:r>
              <a:rPr lang="en-US" sz="1800">
                <a:solidFill>
                  <a:srgbClr val="00B050"/>
                </a:solidFill>
              </a:rPr>
              <a:t>// tính toán, xử lý</a:t>
            </a:r>
            <a:endParaRPr sz="1800">
              <a:solidFill>
                <a:srgbClr val="00B050"/>
              </a:solidFill>
            </a:endParaRPr>
          </a:p>
          <a:p>
            <a:pPr indent="0" lvl="0" marL="0" rtl="0" algn="l">
              <a:lnSpc>
                <a:spcPct val="90000"/>
              </a:lnSpc>
              <a:spcBef>
                <a:spcPts val="360"/>
              </a:spcBef>
              <a:spcAft>
                <a:spcPts val="0"/>
              </a:spcAft>
              <a:buClr>
                <a:schemeClr val="dk1"/>
              </a:buClr>
              <a:buSzPts val="1800"/>
              <a:buNone/>
            </a:pPr>
            <a:r>
              <a:rPr lang="en-US" sz="1800"/>
              <a:t>   cout &lt;&lt; “Tong so = ” &lt;&lt; sum &lt;&lt; endl;	</a:t>
            </a:r>
            <a:r>
              <a:rPr lang="en-US" sz="1800">
                <a:solidFill>
                  <a:srgbClr val="00B050"/>
                </a:solidFill>
              </a:rPr>
              <a:t>// xuất dữ liệu</a:t>
            </a:r>
            <a:endParaRPr sz="1800">
              <a:solidFill>
                <a:srgbClr val="00B050"/>
              </a:solidFill>
            </a:endParaRPr>
          </a:p>
          <a:p>
            <a:pPr indent="0" lvl="0" marL="0" rtl="0" algn="l">
              <a:lnSpc>
                <a:spcPct val="90000"/>
              </a:lnSpc>
              <a:spcBef>
                <a:spcPts val="360"/>
              </a:spcBef>
              <a:spcAft>
                <a:spcPts val="0"/>
              </a:spcAft>
              <a:buClr>
                <a:schemeClr val="dk1"/>
              </a:buClr>
              <a:buSzPts val="1800"/>
              <a:buNone/>
            </a:pPr>
            <a:r>
              <a:rPr lang="en-US" sz="1800"/>
              <a:t>}</a:t>
            </a:r>
            <a:endParaRPr sz="1800"/>
          </a:p>
        </p:txBody>
      </p:sp>
      <p:sp>
        <p:nvSpPr>
          <p:cNvPr id="211" name="Google Shape;211;p14"/>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212" name="Google Shape;212;p14"/>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213" name="Google Shape;213;p14"/>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5"/>
          <p:cNvSpPr txBox="1"/>
          <p:nvPr>
            <p:ph type="ctrTitle"/>
          </p:nvPr>
        </p:nvSpPr>
        <p:spPr>
          <a:xfrm>
            <a:off x="381000" y="2492375"/>
            <a:ext cx="8534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C7876"/>
              </a:buClr>
              <a:buSzPts val="4400"/>
              <a:buFont typeface="Tahoma"/>
              <a:buNone/>
            </a:pPr>
            <a:r>
              <a:rPr lang="en-US">
                <a:solidFill>
                  <a:srgbClr val="FC7876"/>
                </a:solidFill>
              </a:rPr>
              <a:t>Các kiểu dữ liệu cơ sở</a:t>
            </a:r>
            <a:br>
              <a:rPr lang="en-US">
                <a:solidFill>
                  <a:srgbClr val="FC7876"/>
                </a:solidFill>
              </a:rPr>
            </a:br>
            <a:r>
              <a:rPr lang="en-US">
                <a:solidFill>
                  <a:srgbClr val="FC7876"/>
                </a:solidFill>
              </a:rPr>
              <a:t>và phép toán</a:t>
            </a:r>
            <a:endParaRPr>
              <a:solidFill>
                <a:srgbClr val="FC7876"/>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6"/>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3959"/>
              <a:buFont typeface="Tahoma"/>
              <a:buNone/>
            </a:pPr>
            <a:r>
              <a:rPr lang="en-US" sz="3959"/>
              <a:t>Kiểu dữ liệu cơ sở và phép toán</a:t>
            </a:r>
            <a:endParaRPr sz="3959"/>
          </a:p>
        </p:txBody>
      </p:sp>
      <p:sp>
        <p:nvSpPr>
          <p:cNvPr id="225" name="Google Shape;225;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3200"/>
              <a:buChar char="•"/>
            </a:pPr>
            <a:r>
              <a:rPr lang="en-US"/>
              <a:t>Các NNLT đều có một hệ thống các kiểu dữ liệu cơ sở cùng với các phép toán để người lập trình có thể thực hiện các tính toán và dựa vào kiểu cơ sở để xây dựng những kiểu dữ liệu phức tạp hơn trong quá trình viết chương trình.</a:t>
            </a:r>
            <a:endParaRPr/>
          </a:p>
          <a:p>
            <a:pPr indent="-342900" lvl="0" marL="342900" rtl="0" algn="l">
              <a:lnSpc>
                <a:spcPct val="90000"/>
              </a:lnSpc>
              <a:spcBef>
                <a:spcPts val="640"/>
              </a:spcBef>
              <a:spcAft>
                <a:spcPts val="0"/>
              </a:spcAft>
              <a:buClr>
                <a:schemeClr val="dk1"/>
              </a:buClr>
              <a:buSzPts val="3200"/>
              <a:buChar char="•"/>
            </a:pPr>
            <a:r>
              <a:rPr lang="en-US"/>
              <a:t>Các kiểu dữ liệu bao gồm kiểu số nguyên (có dấu và không dấu), kiểu số thực, kiểu luận lý và kiểu ký tự.</a:t>
            </a:r>
            <a:endParaRPr/>
          </a:p>
        </p:txBody>
      </p:sp>
      <p:sp>
        <p:nvSpPr>
          <p:cNvPr id="226" name="Google Shape;226;p16"/>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227" name="Google Shape;227;p16"/>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228" name="Google Shape;228;p16"/>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7"/>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Kiểu số nguyên có dấu</a:t>
            </a:r>
            <a:endParaRPr/>
          </a:p>
        </p:txBody>
      </p:sp>
      <p:sp>
        <p:nvSpPr>
          <p:cNvPr id="234" name="Google Shape;234;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Miền giá trị (số n-bit): -2</a:t>
            </a:r>
            <a:r>
              <a:rPr baseline="30000" lang="en-US"/>
              <a:t>n-1</a:t>
            </a:r>
            <a:r>
              <a:rPr lang="en-US"/>
              <a:t> .. +2</a:t>
            </a:r>
            <a:r>
              <a:rPr baseline="30000" lang="en-US"/>
              <a:t>n-1</a:t>
            </a:r>
            <a:r>
              <a:rPr lang="en-US"/>
              <a:t> – 1</a:t>
            </a:r>
            <a:endParaRPr/>
          </a:p>
        </p:txBody>
      </p:sp>
      <p:sp>
        <p:nvSpPr>
          <p:cNvPr id="235" name="Google Shape;235;p17"/>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236" name="Google Shape;236;p17"/>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237" name="Google Shape;237;p17"/>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238" name="Google Shape;238;p17"/>
          <p:cNvGraphicFramePr/>
          <p:nvPr/>
        </p:nvGraphicFramePr>
        <p:xfrm>
          <a:off x="914400" y="2438400"/>
          <a:ext cx="3000000" cy="3000000"/>
        </p:xfrm>
        <a:graphic>
          <a:graphicData uri="http://schemas.openxmlformats.org/drawingml/2006/table">
            <a:tbl>
              <a:tblPr bandRow="1" firstRow="1">
                <a:noFill/>
                <a:tableStyleId>{9E4167FD-82D6-425D-82E7-27DB76971E6F}</a:tableStyleId>
              </a:tblPr>
              <a:tblGrid>
                <a:gridCol w="1981200"/>
                <a:gridCol w="990600"/>
                <a:gridCol w="4142750"/>
              </a:tblGrid>
              <a:tr h="640075">
                <a:tc>
                  <a:txBody>
                    <a:bodyPr/>
                    <a:lstStyle/>
                    <a:p>
                      <a:pPr indent="0" lvl="0" marL="0" marR="0" rtl="0" algn="l">
                        <a:spcBef>
                          <a:spcPts val="0"/>
                        </a:spcBef>
                        <a:spcAft>
                          <a:spcPts val="0"/>
                        </a:spcAft>
                        <a:buNone/>
                      </a:pPr>
                      <a:r>
                        <a:rPr lang="en-US" sz="1800">
                          <a:latin typeface="Tahoma"/>
                          <a:ea typeface="Tahoma"/>
                          <a:cs typeface="Tahoma"/>
                          <a:sym typeface="Tahoma"/>
                        </a:rPr>
                        <a:t>Kiểu</a:t>
                      </a:r>
                      <a:endParaRPr sz="1800">
                        <a:latin typeface="Tahoma"/>
                        <a:ea typeface="Tahoma"/>
                        <a:cs typeface="Tahoma"/>
                        <a:sym typeface="Tahoma"/>
                      </a:endParaRPr>
                    </a:p>
                    <a:p>
                      <a:pPr indent="0" lvl="0" marL="0" marR="0" rtl="0" algn="l">
                        <a:spcBef>
                          <a:spcPts val="0"/>
                        </a:spcBef>
                        <a:spcAft>
                          <a:spcPts val="0"/>
                        </a:spcAft>
                        <a:buNone/>
                      </a:pPr>
                      <a:r>
                        <a:rPr lang="en-US" sz="1800">
                          <a:latin typeface="Tahoma"/>
                          <a:ea typeface="Tahoma"/>
                          <a:cs typeface="Tahoma"/>
                          <a:sym typeface="Tahoma"/>
                        </a:rPr>
                        <a:t>(Type)</a:t>
                      </a:r>
                      <a:endParaRPr sz="1800">
                        <a:solidFill>
                          <a:schemeClr val="dk1"/>
                        </a:solidFill>
                        <a:latin typeface="Tahoma"/>
                        <a:ea typeface="Tahoma"/>
                        <a:cs typeface="Tahoma"/>
                        <a:sym typeface="Tahoma"/>
                      </a:endParaRPr>
                    </a:p>
                  </a:txBody>
                  <a:tcPr marT="45725" marB="45725" marR="91450" marL="91450">
                    <a:solidFill>
                      <a:srgbClr val="FBD4B4"/>
                    </a:solidFill>
                  </a:tcPr>
                </a:tc>
                <a:tc>
                  <a:txBody>
                    <a:bodyPr/>
                    <a:lstStyle/>
                    <a:p>
                      <a:pPr indent="0" lvl="0" marL="0" marR="0" rtl="0" algn="ctr">
                        <a:spcBef>
                          <a:spcPts val="0"/>
                        </a:spcBef>
                        <a:spcAft>
                          <a:spcPts val="0"/>
                        </a:spcAft>
                        <a:buNone/>
                      </a:pPr>
                      <a:r>
                        <a:rPr lang="en-US" sz="1800">
                          <a:latin typeface="Tahoma"/>
                          <a:ea typeface="Tahoma"/>
                          <a:cs typeface="Tahoma"/>
                          <a:sym typeface="Tahoma"/>
                        </a:rPr>
                        <a:t>Độ lớn</a:t>
                      </a:r>
                      <a:endParaRPr sz="1800">
                        <a:latin typeface="Tahoma"/>
                        <a:ea typeface="Tahoma"/>
                        <a:cs typeface="Tahoma"/>
                        <a:sym typeface="Tahoma"/>
                      </a:endParaRPr>
                    </a:p>
                    <a:p>
                      <a:pPr indent="0" lvl="0" marL="0" marR="0" rtl="0" algn="ctr">
                        <a:spcBef>
                          <a:spcPts val="0"/>
                        </a:spcBef>
                        <a:spcAft>
                          <a:spcPts val="0"/>
                        </a:spcAft>
                        <a:buNone/>
                      </a:pPr>
                      <a:r>
                        <a:rPr lang="en-US" sz="1800">
                          <a:latin typeface="Tahoma"/>
                          <a:ea typeface="Tahoma"/>
                          <a:cs typeface="Tahoma"/>
                          <a:sym typeface="Tahoma"/>
                        </a:rPr>
                        <a:t>(Byte)</a:t>
                      </a:r>
                      <a:endParaRPr sz="1800">
                        <a:solidFill>
                          <a:schemeClr val="dk1"/>
                        </a:solidFill>
                        <a:latin typeface="Tahoma"/>
                        <a:ea typeface="Tahoma"/>
                        <a:cs typeface="Tahoma"/>
                        <a:sym typeface="Tahoma"/>
                      </a:endParaRPr>
                    </a:p>
                  </a:txBody>
                  <a:tcPr marT="45725" marB="45725" marR="91450" marL="91450">
                    <a:solidFill>
                      <a:srgbClr val="FBD4B4"/>
                    </a:solidFill>
                  </a:tcPr>
                </a:tc>
                <a:tc>
                  <a:txBody>
                    <a:bodyPr/>
                    <a:lstStyle/>
                    <a:p>
                      <a:pPr indent="0" lvl="0" marL="0" marR="0" rtl="0" algn="r">
                        <a:spcBef>
                          <a:spcPts val="0"/>
                        </a:spcBef>
                        <a:spcAft>
                          <a:spcPts val="0"/>
                        </a:spcAft>
                        <a:buNone/>
                      </a:pPr>
                      <a:r>
                        <a:rPr lang="en-US" sz="1800">
                          <a:latin typeface="Tahoma"/>
                          <a:ea typeface="Tahoma"/>
                          <a:cs typeface="Tahoma"/>
                          <a:sym typeface="Tahoma"/>
                        </a:rPr>
                        <a:t>Miền giá trị</a:t>
                      </a:r>
                      <a:endParaRPr sz="1800">
                        <a:latin typeface="Tahoma"/>
                        <a:ea typeface="Tahoma"/>
                        <a:cs typeface="Tahoma"/>
                        <a:sym typeface="Tahoma"/>
                      </a:endParaRPr>
                    </a:p>
                    <a:p>
                      <a:pPr indent="0" lvl="0" marL="0" marR="0" rtl="0" algn="r">
                        <a:spcBef>
                          <a:spcPts val="0"/>
                        </a:spcBef>
                        <a:spcAft>
                          <a:spcPts val="0"/>
                        </a:spcAft>
                        <a:buNone/>
                      </a:pPr>
                      <a:r>
                        <a:rPr lang="en-US" sz="1800">
                          <a:latin typeface="Tahoma"/>
                          <a:ea typeface="Tahoma"/>
                          <a:cs typeface="Tahoma"/>
                          <a:sym typeface="Tahoma"/>
                        </a:rPr>
                        <a:t>(Range)</a:t>
                      </a:r>
                      <a:endParaRPr sz="1800">
                        <a:solidFill>
                          <a:schemeClr val="dk1"/>
                        </a:solidFill>
                        <a:latin typeface="Tahoma"/>
                        <a:ea typeface="Tahoma"/>
                        <a:cs typeface="Tahoma"/>
                        <a:sym typeface="Tahoma"/>
                      </a:endParaRPr>
                    </a:p>
                  </a:txBody>
                  <a:tcPr marT="45725" marB="45725" marR="91450" marL="91450">
                    <a:solidFill>
                      <a:srgbClr val="FBD4B4"/>
                    </a:solidFill>
                  </a:tcPr>
                </a:tc>
              </a:tr>
              <a:tr h="370850">
                <a:tc>
                  <a:txBody>
                    <a:bodyPr/>
                    <a:lstStyle/>
                    <a:p>
                      <a:pPr indent="0" lvl="0" marL="0" marR="0" rtl="0" algn="l">
                        <a:spcBef>
                          <a:spcPts val="0"/>
                        </a:spcBef>
                        <a:spcAft>
                          <a:spcPts val="0"/>
                        </a:spcAft>
                        <a:buNone/>
                      </a:pPr>
                      <a:r>
                        <a:rPr lang="en-US" sz="1800">
                          <a:solidFill>
                            <a:srgbClr val="0000FF"/>
                          </a:solidFill>
                          <a:latin typeface="Tahoma"/>
                          <a:ea typeface="Tahoma"/>
                          <a:cs typeface="Tahoma"/>
                          <a:sym typeface="Tahoma"/>
                        </a:rPr>
                        <a:t>char</a:t>
                      </a:r>
                      <a:endParaRPr sz="1800">
                        <a:solidFill>
                          <a:srgbClr val="0000FF"/>
                        </a:solidFill>
                        <a:latin typeface="Tahoma"/>
                        <a:ea typeface="Tahoma"/>
                        <a:cs typeface="Tahoma"/>
                        <a:sym typeface="Tahoma"/>
                      </a:endParaRPr>
                    </a:p>
                  </a:txBody>
                  <a:tcPr marT="45725" marB="45725" marR="91450" marL="91450"/>
                </a:tc>
                <a:tc>
                  <a:txBody>
                    <a:bodyPr/>
                    <a:lstStyle/>
                    <a:p>
                      <a:pPr indent="0" lvl="0" marL="0" marR="0" rtl="0" algn="ctr">
                        <a:spcBef>
                          <a:spcPts val="0"/>
                        </a:spcBef>
                        <a:spcAft>
                          <a:spcPts val="0"/>
                        </a:spcAft>
                        <a:buNone/>
                      </a:pPr>
                      <a:r>
                        <a:rPr lang="en-US" sz="1800">
                          <a:latin typeface="Tahoma"/>
                          <a:ea typeface="Tahoma"/>
                          <a:cs typeface="Tahoma"/>
                          <a:sym typeface="Tahoma"/>
                        </a:rPr>
                        <a:t>1</a:t>
                      </a:r>
                      <a:endParaRPr sz="1800">
                        <a:latin typeface="Tahoma"/>
                        <a:ea typeface="Tahoma"/>
                        <a:cs typeface="Tahoma"/>
                        <a:sym typeface="Tahoma"/>
                      </a:endParaRPr>
                    </a:p>
                  </a:txBody>
                  <a:tcPr marT="45725" marB="45725" marR="91450" marL="91450"/>
                </a:tc>
                <a:tc>
                  <a:txBody>
                    <a:bodyPr/>
                    <a:lstStyle/>
                    <a:p>
                      <a:pPr indent="0" lvl="0" marL="0" marR="0" rtl="0" algn="r">
                        <a:spcBef>
                          <a:spcPts val="0"/>
                        </a:spcBef>
                        <a:spcAft>
                          <a:spcPts val="0"/>
                        </a:spcAft>
                        <a:buNone/>
                      </a:pPr>
                      <a:r>
                        <a:rPr lang="en-US" sz="1800">
                          <a:latin typeface="Tahoma"/>
                          <a:ea typeface="Tahoma"/>
                          <a:cs typeface="Tahoma"/>
                          <a:sym typeface="Tahoma"/>
                        </a:rPr>
                        <a:t>–128 … +127</a:t>
                      </a:r>
                      <a:endParaRPr sz="1800">
                        <a:latin typeface="Tahoma"/>
                        <a:ea typeface="Tahoma"/>
                        <a:cs typeface="Tahoma"/>
                        <a:sym typeface="Tahoma"/>
                      </a:endParaRPr>
                    </a:p>
                  </a:txBody>
                  <a:tcPr marT="45725" marB="45725" marR="91450" marL="91450"/>
                </a:tc>
              </a:tr>
              <a:tr h="370850">
                <a:tc>
                  <a:txBody>
                    <a:bodyPr/>
                    <a:lstStyle/>
                    <a:p>
                      <a:pPr indent="0" lvl="0" marL="0" marR="0" rtl="0" algn="l">
                        <a:spcBef>
                          <a:spcPts val="0"/>
                        </a:spcBef>
                        <a:spcAft>
                          <a:spcPts val="0"/>
                        </a:spcAft>
                        <a:buNone/>
                      </a:pPr>
                      <a:r>
                        <a:rPr lang="en-US" sz="1800">
                          <a:solidFill>
                            <a:srgbClr val="0000FF"/>
                          </a:solidFill>
                          <a:latin typeface="Tahoma"/>
                          <a:ea typeface="Tahoma"/>
                          <a:cs typeface="Tahoma"/>
                          <a:sym typeface="Tahoma"/>
                        </a:rPr>
                        <a:t>int</a:t>
                      </a:r>
                      <a:endParaRPr sz="1800">
                        <a:solidFill>
                          <a:srgbClr val="0000FF"/>
                        </a:solidFill>
                        <a:latin typeface="Tahoma"/>
                        <a:ea typeface="Tahoma"/>
                        <a:cs typeface="Tahoma"/>
                        <a:sym typeface="Tahoma"/>
                      </a:endParaRPr>
                    </a:p>
                  </a:txBody>
                  <a:tcPr marT="45725" marB="45725" marR="91450" marL="91450" anchor="ctr"/>
                </a:tc>
                <a:tc>
                  <a:txBody>
                    <a:bodyPr/>
                    <a:lstStyle/>
                    <a:p>
                      <a:pPr indent="0" lvl="0" marL="0" marR="0" rtl="0" algn="ctr">
                        <a:spcBef>
                          <a:spcPts val="0"/>
                        </a:spcBef>
                        <a:spcAft>
                          <a:spcPts val="0"/>
                        </a:spcAft>
                        <a:buNone/>
                      </a:pPr>
                      <a:r>
                        <a:rPr lang="en-US" sz="1800">
                          <a:latin typeface="Tahoma"/>
                          <a:ea typeface="Tahoma"/>
                          <a:cs typeface="Tahoma"/>
                          <a:sym typeface="Tahoma"/>
                        </a:rPr>
                        <a:t>2</a:t>
                      </a:r>
                      <a:endParaRPr/>
                    </a:p>
                    <a:p>
                      <a:pPr indent="0" lvl="0" marL="0" marR="0" rtl="0" algn="ctr">
                        <a:spcBef>
                          <a:spcPts val="0"/>
                        </a:spcBef>
                        <a:spcAft>
                          <a:spcPts val="0"/>
                        </a:spcAft>
                        <a:buNone/>
                      </a:pPr>
                      <a:r>
                        <a:rPr lang="en-US" sz="1800">
                          <a:latin typeface="Tahoma"/>
                          <a:ea typeface="Tahoma"/>
                          <a:cs typeface="Tahoma"/>
                          <a:sym typeface="Tahoma"/>
                        </a:rPr>
                        <a:t>4</a:t>
                      </a:r>
                      <a:endParaRPr sz="1800">
                        <a:latin typeface="Tahoma"/>
                        <a:ea typeface="Tahoma"/>
                        <a:cs typeface="Tahoma"/>
                        <a:sym typeface="Tahoma"/>
                      </a:endParaRPr>
                    </a:p>
                  </a:txBody>
                  <a:tcPr marT="45725" marB="45725" marR="91450" marL="91450"/>
                </a:tc>
                <a:tc>
                  <a:txBody>
                    <a:bodyPr/>
                    <a:lstStyle/>
                    <a:p>
                      <a:pPr indent="0" lvl="0" marL="0" marR="0" rtl="0" algn="r">
                        <a:spcBef>
                          <a:spcPts val="0"/>
                        </a:spcBef>
                        <a:spcAft>
                          <a:spcPts val="0"/>
                        </a:spcAft>
                        <a:buNone/>
                      </a:pPr>
                      <a:r>
                        <a:rPr lang="en-US" sz="1800">
                          <a:latin typeface="Tahoma"/>
                          <a:ea typeface="Tahoma"/>
                          <a:cs typeface="Tahoma"/>
                          <a:sym typeface="Tahoma"/>
                        </a:rPr>
                        <a:t>–32.768 … +32.767</a:t>
                      </a:r>
                      <a:endParaRPr/>
                    </a:p>
                    <a:p>
                      <a:pPr indent="0" lvl="0" marL="0" marR="0" rtl="0" algn="r">
                        <a:lnSpc>
                          <a:spcPct val="100000"/>
                        </a:lnSpc>
                        <a:spcBef>
                          <a:spcPts val="0"/>
                        </a:spcBef>
                        <a:spcAft>
                          <a:spcPts val="0"/>
                        </a:spcAft>
                        <a:buClr>
                          <a:schemeClr val="dk1"/>
                        </a:buClr>
                        <a:buSzPts val="1800"/>
                        <a:buFont typeface="Tahoma"/>
                        <a:buNone/>
                      </a:pPr>
                      <a:r>
                        <a:rPr lang="en-US" sz="1800">
                          <a:latin typeface="Tahoma"/>
                          <a:ea typeface="Tahoma"/>
                          <a:cs typeface="Tahoma"/>
                          <a:sym typeface="Tahoma"/>
                        </a:rPr>
                        <a:t>–2.147.483.648 … +2.147.483.647</a:t>
                      </a:r>
                      <a:endParaRPr sz="1800">
                        <a:latin typeface="Tahoma"/>
                        <a:ea typeface="Tahoma"/>
                        <a:cs typeface="Tahoma"/>
                        <a:sym typeface="Tahoma"/>
                      </a:endParaRPr>
                    </a:p>
                  </a:txBody>
                  <a:tcPr marT="45725" marB="45725" marR="91450" marL="91450"/>
                </a:tc>
              </a:tr>
              <a:tr h="370850">
                <a:tc>
                  <a:txBody>
                    <a:bodyPr/>
                    <a:lstStyle/>
                    <a:p>
                      <a:pPr indent="0" lvl="0" marL="0" marR="0" rtl="0" algn="l">
                        <a:spcBef>
                          <a:spcPts val="0"/>
                        </a:spcBef>
                        <a:spcAft>
                          <a:spcPts val="0"/>
                        </a:spcAft>
                        <a:buNone/>
                      </a:pPr>
                      <a:r>
                        <a:rPr lang="en-US" sz="1800">
                          <a:solidFill>
                            <a:srgbClr val="0000FF"/>
                          </a:solidFill>
                          <a:latin typeface="Tahoma"/>
                          <a:ea typeface="Tahoma"/>
                          <a:cs typeface="Tahoma"/>
                          <a:sym typeface="Tahoma"/>
                        </a:rPr>
                        <a:t>s</a:t>
                      </a:r>
                      <a:r>
                        <a:rPr lang="en-US" sz="1800">
                          <a:solidFill>
                            <a:srgbClr val="0000FF"/>
                          </a:solidFill>
                          <a:latin typeface="Tahoma"/>
                          <a:ea typeface="Tahoma"/>
                          <a:cs typeface="Tahoma"/>
                          <a:sym typeface="Tahoma"/>
                        </a:rPr>
                        <a:t>hort</a:t>
                      </a:r>
                      <a:endParaRPr sz="1800">
                        <a:solidFill>
                          <a:srgbClr val="0000FF"/>
                        </a:solidFill>
                        <a:latin typeface="Tahoma"/>
                        <a:ea typeface="Tahoma"/>
                        <a:cs typeface="Tahoma"/>
                        <a:sym typeface="Tahoma"/>
                      </a:endParaRPr>
                    </a:p>
                  </a:txBody>
                  <a:tcPr marT="45725" marB="45725" marR="91450" marL="91450"/>
                </a:tc>
                <a:tc>
                  <a:txBody>
                    <a:bodyPr/>
                    <a:lstStyle/>
                    <a:p>
                      <a:pPr indent="0" lvl="0" marL="0" marR="0" rtl="0" algn="ctr">
                        <a:spcBef>
                          <a:spcPts val="0"/>
                        </a:spcBef>
                        <a:spcAft>
                          <a:spcPts val="0"/>
                        </a:spcAft>
                        <a:buNone/>
                      </a:pPr>
                      <a:r>
                        <a:rPr lang="en-US" sz="1800">
                          <a:latin typeface="Tahoma"/>
                          <a:ea typeface="Tahoma"/>
                          <a:cs typeface="Tahoma"/>
                          <a:sym typeface="Tahoma"/>
                        </a:rPr>
                        <a:t>2</a:t>
                      </a:r>
                      <a:endParaRPr sz="1800">
                        <a:latin typeface="Tahoma"/>
                        <a:ea typeface="Tahoma"/>
                        <a:cs typeface="Tahoma"/>
                        <a:sym typeface="Tahoma"/>
                      </a:endParaRPr>
                    </a:p>
                  </a:txBody>
                  <a:tcPr marT="45725" marB="45725" marR="91450" marL="91450"/>
                </a:tc>
                <a:tc>
                  <a:txBody>
                    <a:bodyPr/>
                    <a:lstStyle/>
                    <a:p>
                      <a:pPr indent="0" lvl="0" marL="0" marR="0" rtl="0" algn="r">
                        <a:lnSpc>
                          <a:spcPct val="100000"/>
                        </a:lnSpc>
                        <a:spcBef>
                          <a:spcPts val="0"/>
                        </a:spcBef>
                        <a:spcAft>
                          <a:spcPts val="0"/>
                        </a:spcAft>
                        <a:buClr>
                          <a:schemeClr val="dk1"/>
                        </a:buClr>
                        <a:buSzPts val="1800"/>
                        <a:buFont typeface="Tahoma"/>
                        <a:buNone/>
                      </a:pPr>
                      <a:r>
                        <a:rPr lang="en-US" sz="1800">
                          <a:latin typeface="Tahoma"/>
                          <a:ea typeface="Tahoma"/>
                          <a:cs typeface="Tahoma"/>
                          <a:sym typeface="Tahoma"/>
                        </a:rPr>
                        <a:t>–32.768 … +32.767</a:t>
                      </a:r>
                      <a:endParaRPr sz="1800">
                        <a:latin typeface="Tahoma"/>
                        <a:ea typeface="Tahoma"/>
                        <a:cs typeface="Tahoma"/>
                        <a:sym typeface="Tahoma"/>
                      </a:endParaRPr>
                    </a:p>
                  </a:txBody>
                  <a:tcPr marT="45725" marB="45725" marR="91450" marL="91450"/>
                </a:tc>
              </a:tr>
              <a:tr h="370850">
                <a:tc>
                  <a:txBody>
                    <a:bodyPr/>
                    <a:lstStyle/>
                    <a:p>
                      <a:pPr indent="0" lvl="0" marL="0" marR="0" rtl="0" algn="l">
                        <a:spcBef>
                          <a:spcPts val="0"/>
                        </a:spcBef>
                        <a:spcAft>
                          <a:spcPts val="0"/>
                        </a:spcAft>
                        <a:buNone/>
                      </a:pPr>
                      <a:r>
                        <a:rPr lang="en-US" sz="1800">
                          <a:solidFill>
                            <a:srgbClr val="0000FF"/>
                          </a:solidFill>
                          <a:latin typeface="Tahoma"/>
                          <a:ea typeface="Tahoma"/>
                          <a:cs typeface="Tahoma"/>
                          <a:sym typeface="Tahoma"/>
                        </a:rPr>
                        <a:t>l</a:t>
                      </a:r>
                      <a:r>
                        <a:rPr lang="en-US" sz="1800">
                          <a:solidFill>
                            <a:srgbClr val="0000FF"/>
                          </a:solidFill>
                          <a:latin typeface="Tahoma"/>
                          <a:ea typeface="Tahoma"/>
                          <a:cs typeface="Tahoma"/>
                          <a:sym typeface="Tahoma"/>
                        </a:rPr>
                        <a:t>ong</a:t>
                      </a:r>
                      <a:endParaRPr sz="1800">
                        <a:solidFill>
                          <a:srgbClr val="0000FF"/>
                        </a:solidFill>
                        <a:latin typeface="Tahoma"/>
                        <a:ea typeface="Tahoma"/>
                        <a:cs typeface="Tahoma"/>
                        <a:sym typeface="Tahoma"/>
                      </a:endParaRPr>
                    </a:p>
                  </a:txBody>
                  <a:tcPr marT="45725" marB="45725" marR="91450" marL="91450"/>
                </a:tc>
                <a:tc>
                  <a:txBody>
                    <a:bodyPr/>
                    <a:lstStyle/>
                    <a:p>
                      <a:pPr indent="0" lvl="0" marL="0" marR="0" rtl="0" algn="ctr">
                        <a:spcBef>
                          <a:spcPts val="0"/>
                        </a:spcBef>
                        <a:spcAft>
                          <a:spcPts val="0"/>
                        </a:spcAft>
                        <a:buNone/>
                      </a:pPr>
                      <a:r>
                        <a:rPr lang="en-US" sz="1800">
                          <a:latin typeface="Tahoma"/>
                          <a:ea typeface="Tahoma"/>
                          <a:cs typeface="Tahoma"/>
                          <a:sym typeface="Tahoma"/>
                        </a:rPr>
                        <a:t>4</a:t>
                      </a:r>
                      <a:endParaRPr sz="1800">
                        <a:latin typeface="Tahoma"/>
                        <a:ea typeface="Tahoma"/>
                        <a:cs typeface="Tahoma"/>
                        <a:sym typeface="Tahoma"/>
                      </a:endParaRPr>
                    </a:p>
                  </a:txBody>
                  <a:tcPr marT="45725" marB="45725" marR="91450" marL="91450"/>
                </a:tc>
                <a:tc>
                  <a:txBody>
                    <a:bodyPr/>
                    <a:lstStyle/>
                    <a:p>
                      <a:pPr indent="0" lvl="0" marL="0" marR="0" rtl="0" algn="r">
                        <a:spcBef>
                          <a:spcPts val="0"/>
                        </a:spcBef>
                        <a:spcAft>
                          <a:spcPts val="0"/>
                        </a:spcAft>
                        <a:buNone/>
                      </a:pPr>
                      <a:r>
                        <a:rPr lang="en-US" sz="1800">
                          <a:latin typeface="Tahoma"/>
                          <a:ea typeface="Tahoma"/>
                          <a:cs typeface="Tahoma"/>
                          <a:sym typeface="Tahoma"/>
                        </a:rPr>
                        <a:t>–2.147.483.648 … +2.147.483.647</a:t>
                      </a:r>
                      <a:endParaRPr sz="1800">
                        <a:latin typeface="Tahoma"/>
                        <a:ea typeface="Tahoma"/>
                        <a:cs typeface="Tahoma"/>
                        <a:sym typeface="Tahoma"/>
                      </a:endParaRPr>
                    </a:p>
                  </a:txBody>
                  <a:tcPr marT="45725" marB="45725" marR="91450" marL="91450"/>
                </a:tc>
              </a:tr>
              <a:tr h="370850">
                <a:tc>
                  <a:txBody>
                    <a:bodyPr/>
                    <a:lstStyle/>
                    <a:p>
                      <a:pPr indent="0" lvl="0" marL="0" marR="0" rtl="0" algn="l">
                        <a:lnSpc>
                          <a:spcPct val="100000"/>
                        </a:lnSpc>
                        <a:spcBef>
                          <a:spcPts val="0"/>
                        </a:spcBef>
                        <a:spcAft>
                          <a:spcPts val="0"/>
                        </a:spcAft>
                        <a:buClr>
                          <a:srgbClr val="0000FF"/>
                        </a:buClr>
                        <a:buSzPts val="1800"/>
                        <a:buFont typeface="Tahoma"/>
                        <a:buNone/>
                      </a:pPr>
                      <a:r>
                        <a:rPr lang="en-US" sz="1800">
                          <a:solidFill>
                            <a:srgbClr val="0000FF"/>
                          </a:solidFill>
                          <a:latin typeface="Tahoma"/>
                          <a:ea typeface="Tahoma"/>
                          <a:cs typeface="Tahoma"/>
                          <a:sym typeface="Tahoma"/>
                        </a:rPr>
                        <a:t>l</a:t>
                      </a:r>
                      <a:r>
                        <a:rPr lang="en-US" sz="1800">
                          <a:solidFill>
                            <a:srgbClr val="0000FF"/>
                          </a:solidFill>
                          <a:latin typeface="Tahoma"/>
                          <a:ea typeface="Tahoma"/>
                          <a:cs typeface="Tahoma"/>
                          <a:sym typeface="Tahoma"/>
                        </a:rPr>
                        <a:t>ong long</a:t>
                      </a:r>
                      <a:endParaRPr sz="1800">
                        <a:solidFill>
                          <a:srgbClr val="0000FF"/>
                        </a:solidFill>
                        <a:latin typeface="Tahoma"/>
                        <a:ea typeface="Tahoma"/>
                        <a:cs typeface="Tahoma"/>
                        <a:sym typeface="Tahoma"/>
                      </a:endParaRPr>
                    </a:p>
                  </a:txBody>
                  <a:tcPr marT="45725" marB="45725" marR="91450" marL="91450" anchor="ctr"/>
                </a:tc>
                <a:tc>
                  <a:txBody>
                    <a:bodyPr/>
                    <a:lstStyle/>
                    <a:p>
                      <a:pPr indent="0" lvl="0" marL="0" marR="0" rtl="0" algn="ctr">
                        <a:spcBef>
                          <a:spcPts val="0"/>
                        </a:spcBef>
                        <a:spcAft>
                          <a:spcPts val="0"/>
                        </a:spcAft>
                        <a:buNone/>
                      </a:pPr>
                      <a:r>
                        <a:rPr lang="en-US" sz="1800">
                          <a:latin typeface="Tahoma"/>
                          <a:ea typeface="Tahoma"/>
                          <a:cs typeface="Tahoma"/>
                          <a:sym typeface="Tahoma"/>
                        </a:rPr>
                        <a:t>8</a:t>
                      </a:r>
                      <a:endParaRPr sz="1800">
                        <a:latin typeface="Tahoma"/>
                        <a:ea typeface="Tahoma"/>
                        <a:cs typeface="Tahoma"/>
                        <a:sym typeface="Tahoma"/>
                      </a:endParaRPr>
                    </a:p>
                  </a:txBody>
                  <a:tcPr marT="45725" marB="45725" marR="91450" marL="91450" anchor="ctr"/>
                </a:tc>
                <a:tc>
                  <a:txBody>
                    <a:bodyPr/>
                    <a:lstStyle/>
                    <a:p>
                      <a:pPr indent="0" lvl="0" marL="0" marR="0" rtl="0" algn="r">
                        <a:spcBef>
                          <a:spcPts val="0"/>
                        </a:spcBef>
                        <a:spcAft>
                          <a:spcPts val="0"/>
                        </a:spcAft>
                        <a:buNone/>
                      </a:pPr>
                      <a:r>
                        <a:rPr lang="en-US" sz="1800">
                          <a:latin typeface="Tahoma"/>
                          <a:ea typeface="Tahoma"/>
                          <a:cs typeface="Tahoma"/>
                          <a:sym typeface="Tahoma"/>
                        </a:rPr>
                        <a:t>–9,223,372,036,854,775,808</a:t>
                      </a:r>
                      <a:endParaRPr/>
                    </a:p>
                    <a:p>
                      <a:pPr indent="0" lvl="0" marL="0" marR="0" rtl="0" algn="r">
                        <a:spcBef>
                          <a:spcPts val="0"/>
                        </a:spcBef>
                        <a:spcAft>
                          <a:spcPts val="0"/>
                        </a:spcAft>
                        <a:buNone/>
                      </a:pPr>
                      <a:r>
                        <a:rPr lang="en-US" sz="1800">
                          <a:latin typeface="Tahoma"/>
                          <a:ea typeface="Tahoma"/>
                          <a:cs typeface="Tahoma"/>
                          <a:sym typeface="Tahoma"/>
                        </a:rPr>
                        <a:t>… 9,223,372,036,854,775,807</a:t>
                      </a:r>
                      <a:endParaRPr sz="1800">
                        <a:solidFill>
                          <a:schemeClr val="dk1"/>
                        </a:solidFill>
                        <a:latin typeface="Tahoma"/>
                        <a:ea typeface="Tahoma"/>
                        <a:cs typeface="Tahoma"/>
                        <a:sym typeface="Tahoma"/>
                      </a:endParaRPr>
                    </a:p>
                  </a:txBody>
                  <a:tcPr marT="45725" marB="45725" marR="91450" marL="91450"/>
                </a:tc>
              </a:tr>
              <a:tr h="370850">
                <a:tc gridSpan="3">
                  <a:txBody>
                    <a:bodyPr/>
                    <a:lstStyle/>
                    <a:p>
                      <a:pPr indent="0" lvl="0" marL="0" marR="0" rtl="0" algn="l">
                        <a:lnSpc>
                          <a:spcPct val="100000"/>
                        </a:lnSpc>
                        <a:spcBef>
                          <a:spcPts val="0"/>
                        </a:spcBef>
                        <a:spcAft>
                          <a:spcPts val="0"/>
                        </a:spcAft>
                        <a:buClr>
                          <a:schemeClr val="dk1"/>
                        </a:buClr>
                        <a:buSzPts val="1800"/>
                        <a:buFont typeface="Tahoma"/>
                        <a:buNone/>
                      </a:pPr>
                      <a:r>
                        <a:rPr i="1" lang="en-US" sz="1800">
                          <a:latin typeface="Tahoma"/>
                          <a:ea typeface="Tahoma"/>
                          <a:cs typeface="Tahoma"/>
                          <a:sym typeface="Tahoma"/>
                        </a:rPr>
                        <a:t>Một</a:t>
                      </a:r>
                      <a:r>
                        <a:rPr i="1" lang="en-US" sz="1800">
                          <a:latin typeface="Tahoma"/>
                          <a:ea typeface="Tahoma"/>
                          <a:cs typeface="Tahoma"/>
                          <a:sym typeface="Tahoma"/>
                        </a:rPr>
                        <a:t> số môi trường lập trình đồng nhất kiểu </a:t>
                      </a:r>
                      <a:r>
                        <a:rPr i="1" lang="en-US" sz="1800">
                          <a:solidFill>
                            <a:srgbClr val="0000FF"/>
                          </a:solidFill>
                          <a:latin typeface="Tahoma"/>
                          <a:ea typeface="Tahoma"/>
                          <a:cs typeface="Tahoma"/>
                          <a:sym typeface="Tahoma"/>
                        </a:rPr>
                        <a:t>long long</a:t>
                      </a:r>
                      <a:r>
                        <a:rPr i="1" lang="en-US" sz="1800">
                          <a:latin typeface="Tahoma"/>
                          <a:ea typeface="Tahoma"/>
                          <a:cs typeface="Tahoma"/>
                          <a:sym typeface="Tahoma"/>
                        </a:rPr>
                        <a:t> với kiểu </a:t>
                      </a:r>
                      <a:r>
                        <a:rPr i="1" lang="en-US" sz="1800">
                          <a:solidFill>
                            <a:srgbClr val="0000FF"/>
                          </a:solidFill>
                          <a:latin typeface="Tahoma"/>
                          <a:ea typeface="Tahoma"/>
                          <a:cs typeface="Tahoma"/>
                          <a:sym typeface="Tahoma"/>
                        </a:rPr>
                        <a:t>long</a:t>
                      </a:r>
                      <a:r>
                        <a:rPr i="1" lang="en-US" sz="1800">
                          <a:latin typeface="Tahoma"/>
                          <a:ea typeface="Tahoma"/>
                          <a:cs typeface="Tahoma"/>
                          <a:sym typeface="Tahoma"/>
                        </a:rPr>
                        <a:t> cho nên kiểu này ít được sử dụng trong lập trình ứng dụng.</a:t>
                      </a:r>
                      <a:endParaRPr i="1" sz="1800">
                        <a:solidFill>
                          <a:schemeClr val="dk1"/>
                        </a:solidFill>
                        <a:latin typeface="Tahoma"/>
                        <a:ea typeface="Tahoma"/>
                        <a:cs typeface="Tahoma"/>
                        <a:sym typeface="Tahoma"/>
                      </a:endParaRPr>
                    </a:p>
                  </a:txBody>
                  <a:tcPr marT="45725" marB="45725" marR="91450" marL="91450" anchor="ctr">
                    <a:solidFill>
                      <a:srgbClr val="FBD4B4"/>
                    </a:solidFill>
                  </a:tcPr>
                </a:tc>
                <a:tc hMerge="1"/>
                <a:tc hMerge="1"/>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8"/>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Kiểu số nguyên không dấu</a:t>
            </a:r>
            <a:endParaRPr/>
          </a:p>
        </p:txBody>
      </p:sp>
      <p:sp>
        <p:nvSpPr>
          <p:cNvPr id="244" name="Google Shape;244;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Miền giá trị (số n-bit): 0 .. 2</a:t>
            </a:r>
            <a:r>
              <a:rPr baseline="30000" lang="en-US"/>
              <a:t>n</a:t>
            </a:r>
            <a:r>
              <a:rPr lang="en-US"/>
              <a:t> – 1</a:t>
            </a:r>
            <a:endParaRPr/>
          </a:p>
        </p:txBody>
      </p:sp>
      <p:sp>
        <p:nvSpPr>
          <p:cNvPr id="245" name="Google Shape;245;p18"/>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246" name="Google Shape;246;p18"/>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247" name="Google Shape;247;p18"/>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248" name="Google Shape;248;p18"/>
          <p:cNvGraphicFramePr/>
          <p:nvPr/>
        </p:nvGraphicFramePr>
        <p:xfrm>
          <a:off x="914400" y="2438400"/>
          <a:ext cx="3000000" cy="3000000"/>
        </p:xfrm>
        <a:graphic>
          <a:graphicData uri="http://schemas.openxmlformats.org/drawingml/2006/table">
            <a:tbl>
              <a:tblPr bandRow="1" firstRow="1">
                <a:noFill/>
                <a:tableStyleId>{9E4167FD-82D6-425D-82E7-27DB76971E6F}</a:tableStyleId>
              </a:tblPr>
              <a:tblGrid>
                <a:gridCol w="2565725"/>
                <a:gridCol w="979800"/>
                <a:gridCol w="3569025"/>
              </a:tblGrid>
              <a:tr h="640075">
                <a:tc>
                  <a:txBody>
                    <a:bodyPr/>
                    <a:lstStyle/>
                    <a:p>
                      <a:pPr indent="0" lvl="0" marL="0" marR="0" rtl="0" algn="l">
                        <a:spcBef>
                          <a:spcPts val="0"/>
                        </a:spcBef>
                        <a:spcAft>
                          <a:spcPts val="0"/>
                        </a:spcAft>
                        <a:buNone/>
                      </a:pPr>
                      <a:r>
                        <a:rPr lang="en-US" sz="1800">
                          <a:latin typeface="Tahoma"/>
                          <a:ea typeface="Tahoma"/>
                          <a:cs typeface="Tahoma"/>
                          <a:sym typeface="Tahoma"/>
                        </a:rPr>
                        <a:t>Kiểu</a:t>
                      </a:r>
                      <a:endParaRPr sz="1800">
                        <a:latin typeface="Tahoma"/>
                        <a:ea typeface="Tahoma"/>
                        <a:cs typeface="Tahoma"/>
                        <a:sym typeface="Tahoma"/>
                      </a:endParaRPr>
                    </a:p>
                    <a:p>
                      <a:pPr indent="0" lvl="0" marL="0" marR="0" rtl="0" algn="l">
                        <a:spcBef>
                          <a:spcPts val="0"/>
                        </a:spcBef>
                        <a:spcAft>
                          <a:spcPts val="0"/>
                        </a:spcAft>
                        <a:buNone/>
                      </a:pPr>
                      <a:r>
                        <a:rPr lang="en-US" sz="1800">
                          <a:latin typeface="Tahoma"/>
                          <a:ea typeface="Tahoma"/>
                          <a:cs typeface="Tahoma"/>
                          <a:sym typeface="Tahoma"/>
                        </a:rPr>
                        <a:t>(Type)</a:t>
                      </a:r>
                      <a:endParaRPr sz="1800">
                        <a:solidFill>
                          <a:schemeClr val="dk1"/>
                        </a:solidFill>
                        <a:latin typeface="Tahoma"/>
                        <a:ea typeface="Tahoma"/>
                        <a:cs typeface="Tahoma"/>
                        <a:sym typeface="Tahoma"/>
                      </a:endParaRPr>
                    </a:p>
                  </a:txBody>
                  <a:tcPr marT="45725" marB="45725" marR="91450" marL="91450">
                    <a:solidFill>
                      <a:srgbClr val="FBD4B4"/>
                    </a:solidFill>
                  </a:tcPr>
                </a:tc>
                <a:tc>
                  <a:txBody>
                    <a:bodyPr/>
                    <a:lstStyle/>
                    <a:p>
                      <a:pPr indent="0" lvl="0" marL="0" marR="0" rtl="0" algn="ctr">
                        <a:spcBef>
                          <a:spcPts val="0"/>
                        </a:spcBef>
                        <a:spcAft>
                          <a:spcPts val="0"/>
                        </a:spcAft>
                        <a:buNone/>
                      </a:pPr>
                      <a:r>
                        <a:rPr lang="en-US" sz="1800">
                          <a:latin typeface="Tahoma"/>
                          <a:ea typeface="Tahoma"/>
                          <a:cs typeface="Tahoma"/>
                          <a:sym typeface="Tahoma"/>
                        </a:rPr>
                        <a:t>Độ lớn</a:t>
                      </a:r>
                      <a:endParaRPr sz="1800">
                        <a:latin typeface="Tahoma"/>
                        <a:ea typeface="Tahoma"/>
                        <a:cs typeface="Tahoma"/>
                        <a:sym typeface="Tahoma"/>
                      </a:endParaRPr>
                    </a:p>
                    <a:p>
                      <a:pPr indent="0" lvl="0" marL="0" marR="0" rtl="0" algn="ctr">
                        <a:spcBef>
                          <a:spcPts val="0"/>
                        </a:spcBef>
                        <a:spcAft>
                          <a:spcPts val="0"/>
                        </a:spcAft>
                        <a:buNone/>
                      </a:pPr>
                      <a:r>
                        <a:rPr lang="en-US" sz="1800">
                          <a:latin typeface="Tahoma"/>
                          <a:ea typeface="Tahoma"/>
                          <a:cs typeface="Tahoma"/>
                          <a:sym typeface="Tahoma"/>
                        </a:rPr>
                        <a:t>(Byte)</a:t>
                      </a:r>
                      <a:endParaRPr sz="1800">
                        <a:solidFill>
                          <a:schemeClr val="dk1"/>
                        </a:solidFill>
                        <a:latin typeface="Tahoma"/>
                        <a:ea typeface="Tahoma"/>
                        <a:cs typeface="Tahoma"/>
                        <a:sym typeface="Tahoma"/>
                      </a:endParaRPr>
                    </a:p>
                  </a:txBody>
                  <a:tcPr marT="45725" marB="45725" marR="91450" marL="91450">
                    <a:solidFill>
                      <a:srgbClr val="FBD4B4"/>
                    </a:solidFill>
                  </a:tcPr>
                </a:tc>
                <a:tc>
                  <a:txBody>
                    <a:bodyPr/>
                    <a:lstStyle/>
                    <a:p>
                      <a:pPr indent="0" lvl="0" marL="0" marR="0" rtl="0" algn="r">
                        <a:spcBef>
                          <a:spcPts val="0"/>
                        </a:spcBef>
                        <a:spcAft>
                          <a:spcPts val="0"/>
                        </a:spcAft>
                        <a:buNone/>
                      </a:pPr>
                      <a:r>
                        <a:rPr lang="en-US" sz="1800">
                          <a:latin typeface="Tahoma"/>
                          <a:ea typeface="Tahoma"/>
                          <a:cs typeface="Tahoma"/>
                          <a:sym typeface="Tahoma"/>
                        </a:rPr>
                        <a:t>Miền giá trị</a:t>
                      </a:r>
                      <a:endParaRPr sz="1800">
                        <a:latin typeface="Tahoma"/>
                        <a:ea typeface="Tahoma"/>
                        <a:cs typeface="Tahoma"/>
                        <a:sym typeface="Tahoma"/>
                      </a:endParaRPr>
                    </a:p>
                    <a:p>
                      <a:pPr indent="0" lvl="0" marL="0" marR="0" rtl="0" algn="r">
                        <a:spcBef>
                          <a:spcPts val="0"/>
                        </a:spcBef>
                        <a:spcAft>
                          <a:spcPts val="0"/>
                        </a:spcAft>
                        <a:buNone/>
                      </a:pPr>
                      <a:r>
                        <a:rPr lang="en-US" sz="1800">
                          <a:latin typeface="Tahoma"/>
                          <a:ea typeface="Tahoma"/>
                          <a:cs typeface="Tahoma"/>
                          <a:sym typeface="Tahoma"/>
                        </a:rPr>
                        <a:t>(Range)</a:t>
                      </a:r>
                      <a:endParaRPr sz="1800">
                        <a:solidFill>
                          <a:schemeClr val="dk1"/>
                        </a:solidFill>
                        <a:latin typeface="Tahoma"/>
                        <a:ea typeface="Tahoma"/>
                        <a:cs typeface="Tahoma"/>
                        <a:sym typeface="Tahoma"/>
                      </a:endParaRPr>
                    </a:p>
                  </a:txBody>
                  <a:tcPr marT="45725" marB="45725" marR="91450" marL="91450">
                    <a:solidFill>
                      <a:srgbClr val="FBD4B4"/>
                    </a:solidFill>
                  </a:tcPr>
                </a:tc>
              </a:tr>
              <a:tr h="370850">
                <a:tc>
                  <a:txBody>
                    <a:bodyPr/>
                    <a:lstStyle/>
                    <a:p>
                      <a:pPr indent="0" lvl="0" marL="0" marR="0" rtl="0" algn="l">
                        <a:spcBef>
                          <a:spcPts val="0"/>
                        </a:spcBef>
                        <a:spcAft>
                          <a:spcPts val="0"/>
                        </a:spcAft>
                        <a:buNone/>
                      </a:pPr>
                      <a:r>
                        <a:rPr lang="en-US" sz="1800">
                          <a:solidFill>
                            <a:srgbClr val="0000FF"/>
                          </a:solidFill>
                          <a:latin typeface="Tahoma"/>
                          <a:ea typeface="Tahoma"/>
                          <a:cs typeface="Tahoma"/>
                          <a:sym typeface="Tahoma"/>
                        </a:rPr>
                        <a:t>unsigned</a:t>
                      </a:r>
                      <a:r>
                        <a:rPr lang="en-US" sz="1800">
                          <a:solidFill>
                            <a:srgbClr val="0000FF"/>
                          </a:solidFill>
                          <a:latin typeface="Tahoma"/>
                          <a:ea typeface="Tahoma"/>
                          <a:cs typeface="Tahoma"/>
                          <a:sym typeface="Tahoma"/>
                        </a:rPr>
                        <a:t> </a:t>
                      </a:r>
                      <a:r>
                        <a:rPr lang="en-US" sz="1800">
                          <a:solidFill>
                            <a:srgbClr val="0000FF"/>
                          </a:solidFill>
                          <a:latin typeface="Tahoma"/>
                          <a:ea typeface="Tahoma"/>
                          <a:cs typeface="Tahoma"/>
                          <a:sym typeface="Tahoma"/>
                        </a:rPr>
                        <a:t>char</a:t>
                      </a:r>
                      <a:endParaRPr sz="1800">
                        <a:solidFill>
                          <a:srgbClr val="0000FF"/>
                        </a:solidFill>
                        <a:latin typeface="Tahoma"/>
                        <a:ea typeface="Tahoma"/>
                        <a:cs typeface="Tahoma"/>
                        <a:sym typeface="Tahoma"/>
                      </a:endParaRPr>
                    </a:p>
                  </a:txBody>
                  <a:tcPr marT="45725" marB="45725" marR="91450" marL="91450"/>
                </a:tc>
                <a:tc>
                  <a:txBody>
                    <a:bodyPr/>
                    <a:lstStyle/>
                    <a:p>
                      <a:pPr indent="0" lvl="0" marL="0" marR="0" rtl="0" algn="ctr">
                        <a:spcBef>
                          <a:spcPts val="0"/>
                        </a:spcBef>
                        <a:spcAft>
                          <a:spcPts val="0"/>
                        </a:spcAft>
                        <a:buNone/>
                      </a:pPr>
                      <a:r>
                        <a:rPr lang="en-US" sz="1800">
                          <a:latin typeface="Tahoma"/>
                          <a:ea typeface="Tahoma"/>
                          <a:cs typeface="Tahoma"/>
                          <a:sym typeface="Tahoma"/>
                        </a:rPr>
                        <a:t>1</a:t>
                      </a:r>
                      <a:endParaRPr sz="1800">
                        <a:latin typeface="Tahoma"/>
                        <a:ea typeface="Tahoma"/>
                        <a:cs typeface="Tahoma"/>
                        <a:sym typeface="Tahoma"/>
                      </a:endParaRPr>
                    </a:p>
                  </a:txBody>
                  <a:tcPr marT="45725" marB="45725" marR="91450" marL="91450"/>
                </a:tc>
                <a:tc>
                  <a:txBody>
                    <a:bodyPr/>
                    <a:lstStyle/>
                    <a:p>
                      <a:pPr indent="0" lvl="0" marL="0" marR="0" rtl="0" algn="r">
                        <a:spcBef>
                          <a:spcPts val="0"/>
                        </a:spcBef>
                        <a:spcAft>
                          <a:spcPts val="0"/>
                        </a:spcAft>
                        <a:buNone/>
                      </a:pPr>
                      <a:r>
                        <a:rPr lang="en-US" sz="1800">
                          <a:latin typeface="Tahoma"/>
                          <a:ea typeface="Tahoma"/>
                          <a:cs typeface="Tahoma"/>
                          <a:sym typeface="Tahoma"/>
                        </a:rPr>
                        <a:t>0 … 255</a:t>
                      </a:r>
                      <a:endParaRPr sz="1800">
                        <a:latin typeface="Tahoma"/>
                        <a:ea typeface="Tahoma"/>
                        <a:cs typeface="Tahoma"/>
                        <a:sym typeface="Tahoma"/>
                      </a:endParaRPr>
                    </a:p>
                  </a:txBody>
                  <a:tcPr marT="45725" marB="45725" marR="91450" marL="91450"/>
                </a:tc>
              </a:tr>
              <a:tr h="370850">
                <a:tc>
                  <a:txBody>
                    <a:bodyPr/>
                    <a:lstStyle/>
                    <a:p>
                      <a:pPr indent="0" lvl="0" marL="0" marR="0" rtl="0" algn="l">
                        <a:spcBef>
                          <a:spcPts val="0"/>
                        </a:spcBef>
                        <a:spcAft>
                          <a:spcPts val="0"/>
                        </a:spcAft>
                        <a:buNone/>
                      </a:pPr>
                      <a:r>
                        <a:rPr lang="en-US" sz="1800">
                          <a:solidFill>
                            <a:srgbClr val="0000FF"/>
                          </a:solidFill>
                          <a:latin typeface="Tahoma"/>
                          <a:ea typeface="Tahoma"/>
                          <a:cs typeface="Tahoma"/>
                          <a:sym typeface="Tahoma"/>
                        </a:rPr>
                        <a:t>unsigned</a:t>
                      </a:r>
                      <a:r>
                        <a:rPr lang="en-US" sz="1800">
                          <a:solidFill>
                            <a:srgbClr val="0000FF"/>
                          </a:solidFill>
                          <a:latin typeface="Tahoma"/>
                          <a:ea typeface="Tahoma"/>
                          <a:cs typeface="Tahoma"/>
                          <a:sym typeface="Tahoma"/>
                        </a:rPr>
                        <a:t> </a:t>
                      </a:r>
                      <a:r>
                        <a:rPr lang="en-US" sz="1800">
                          <a:solidFill>
                            <a:srgbClr val="0000FF"/>
                          </a:solidFill>
                          <a:latin typeface="Tahoma"/>
                          <a:ea typeface="Tahoma"/>
                          <a:cs typeface="Tahoma"/>
                          <a:sym typeface="Tahoma"/>
                        </a:rPr>
                        <a:t>int</a:t>
                      </a:r>
                      <a:endParaRPr sz="1800">
                        <a:solidFill>
                          <a:srgbClr val="0000FF"/>
                        </a:solidFill>
                        <a:latin typeface="Tahoma"/>
                        <a:ea typeface="Tahoma"/>
                        <a:cs typeface="Tahoma"/>
                        <a:sym typeface="Tahoma"/>
                      </a:endParaRPr>
                    </a:p>
                  </a:txBody>
                  <a:tcPr marT="45725" marB="45725" marR="91450" marL="91450" anchor="ctr"/>
                </a:tc>
                <a:tc>
                  <a:txBody>
                    <a:bodyPr/>
                    <a:lstStyle/>
                    <a:p>
                      <a:pPr indent="0" lvl="0" marL="0" marR="0" rtl="0" algn="ctr">
                        <a:spcBef>
                          <a:spcPts val="0"/>
                        </a:spcBef>
                        <a:spcAft>
                          <a:spcPts val="0"/>
                        </a:spcAft>
                        <a:buNone/>
                      </a:pPr>
                      <a:r>
                        <a:rPr lang="en-US" sz="1800">
                          <a:latin typeface="Tahoma"/>
                          <a:ea typeface="Tahoma"/>
                          <a:cs typeface="Tahoma"/>
                          <a:sym typeface="Tahoma"/>
                        </a:rPr>
                        <a:t>2</a:t>
                      </a:r>
                      <a:endParaRPr/>
                    </a:p>
                    <a:p>
                      <a:pPr indent="0" lvl="0" marL="0" marR="0" rtl="0" algn="ctr">
                        <a:spcBef>
                          <a:spcPts val="0"/>
                        </a:spcBef>
                        <a:spcAft>
                          <a:spcPts val="0"/>
                        </a:spcAft>
                        <a:buNone/>
                      </a:pPr>
                      <a:r>
                        <a:rPr lang="en-US" sz="1800">
                          <a:latin typeface="Tahoma"/>
                          <a:ea typeface="Tahoma"/>
                          <a:cs typeface="Tahoma"/>
                          <a:sym typeface="Tahoma"/>
                        </a:rPr>
                        <a:t>4</a:t>
                      </a:r>
                      <a:endParaRPr sz="1800">
                        <a:latin typeface="Tahoma"/>
                        <a:ea typeface="Tahoma"/>
                        <a:cs typeface="Tahoma"/>
                        <a:sym typeface="Tahoma"/>
                      </a:endParaRPr>
                    </a:p>
                  </a:txBody>
                  <a:tcPr marT="45725" marB="45725" marR="91450" marL="91450"/>
                </a:tc>
                <a:tc>
                  <a:txBody>
                    <a:bodyPr/>
                    <a:lstStyle/>
                    <a:p>
                      <a:pPr indent="0" lvl="0" marL="0" marR="0" rtl="0" algn="r">
                        <a:spcBef>
                          <a:spcPts val="0"/>
                        </a:spcBef>
                        <a:spcAft>
                          <a:spcPts val="0"/>
                        </a:spcAft>
                        <a:buNone/>
                      </a:pPr>
                      <a:r>
                        <a:rPr lang="en-US" sz="1800">
                          <a:latin typeface="Tahoma"/>
                          <a:ea typeface="Tahoma"/>
                          <a:cs typeface="Tahoma"/>
                          <a:sym typeface="Tahoma"/>
                        </a:rPr>
                        <a:t>0 … 65535</a:t>
                      </a:r>
                      <a:endParaRPr/>
                    </a:p>
                    <a:p>
                      <a:pPr indent="0" lvl="0" marL="0" marR="0" rtl="0" algn="r">
                        <a:lnSpc>
                          <a:spcPct val="100000"/>
                        </a:lnSpc>
                        <a:spcBef>
                          <a:spcPts val="0"/>
                        </a:spcBef>
                        <a:spcAft>
                          <a:spcPts val="0"/>
                        </a:spcAft>
                        <a:buClr>
                          <a:schemeClr val="dk1"/>
                        </a:buClr>
                        <a:buSzPts val="1800"/>
                        <a:buFont typeface="Tahoma"/>
                        <a:buNone/>
                      </a:pPr>
                      <a:r>
                        <a:rPr lang="en-US" sz="1800">
                          <a:latin typeface="Tahoma"/>
                          <a:ea typeface="Tahoma"/>
                          <a:cs typeface="Tahoma"/>
                          <a:sym typeface="Tahoma"/>
                        </a:rPr>
                        <a:t>0 … 4.294.967.295</a:t>
                      </a:r>
                      <a:endParaRPr sz="1800">
                        <a:latin typeface="Tahoma"/>
                        <a:ea typeface="Tahoma"/>
                        <a:cs typeface="Tahoma"/>
                        <a:sym typeface="Tahoma"/>
                      </a:endParaRPr>
                    </a:p>
                  </a:txBody>
                  <a:tcPr marT="45725" marB="45725" marR="91450" marL="91450"/>
                </a:tc>
              </a:tr>
              <a:tr h="370850">
                <a:tc>
                  <a:txBody>
                    <a:bodyPr/>
                    <a:lstStyle/>
                    <a:p>
                      <a:pPr indent="0" lvl="0" marL="0" marR="0" rtl="0" algn="l">
                        <a:spcBef>
                          <a:spcPts val="0"/>
                        </a:spcBef>
                        <a:spcAft>
                          <a:spcPts val="0"/>
                        </a:spcAft>
                        <a:buNone/>
                      </a:pPr>
                      <a:r>
                        <a:rPr lang="en-US" sz="1800">
                          <a:solidFill>
                            <a:srgbClr val="0000FF"/>
                          </a:solidFill>
                          <a:latin typeface="Tahoma"/>
                          <a:ea typeface="Tahoma"/>
                          <a:cs typeface="Tahoma"/>
                          <a:sym typeface="Tahoma"/>
                        </a:rPr>
                        <a:t>unsigned</a:t>
                      </a:r>
                      <a:r>
                        <a:rPr lang="en-US" sz="1800">
                          <a:solidFill>
                            <a:srgbClr val="0000FF"/>
                          </a:solidFill>
                          <a:latin typeface="Tahoma"/>
                          <a:ea typeface="Tahoma"/>
                          <a:cs typeface="Tahoma"/>
                          <a:sym typeface="Tahoma"/>
                        </a:rPr>
                        <a:t> s</a:t>
                      </a:r>
                      <a:r>
                        <a:rPr lang="en-US" sz="1800">
                          <a:solidFill>
                            <a:srgbClr val="0000FF"/>
                          </a:solidFill>
                          <a:latin typeface="Tahoma"/>
                          <a:ea typeface="Tahoma"/>
                          <a:cs typeface="Tahoma"/>
                          <a:sym typeface="Tahoma"/>
                        </a:rPr>
                        <a:t>hort</a:t>
                      </a:r>
                      <a:endParaRPr sz="1800">
                        <a:solidFill>
                          <a:srgbClr val="0000FF"/>
                        </a:solidFill>
                        <a:latin typeface="Tahoma"/>
                        <a:ea typeface="Tahoma"/>
                        <a:cs typeface="Tahoma"/>
                        <a:sym typeface="Tahoma"/>
                      </a:endParaRPr>
                    </a:p>
                  </a:txBody>
                  <a:tcPr marT="45725" marB="45725" marR="91450" marL="91450"/>
                </a:tc>
                <a:tc>
                  <a:txBody>
                    <a:bodyPr/>
                    <a:lstStyle/>
                    <a:p>
                      <a:pPr indent="0" lvl="0" marL="0" marR="0" rtl="0" algn="ctr">
                        <a:spcBef>
                          <a:spcPts val="0"/>
                        </a:spcBef>
                        <a:spcAft>
                          <a:spcPts val="0"/>
                        </a:spcAft>
                        <a:buNone/>
                      </a:pPr>
                      <a:r>
                        <a:rPr lang="en-US" sz="1800">
                          <a:latin typeface="Tahoma"/>
                          <a:ea typeface="Tahoma"/>
                          <a:cs typeface="Tahoma"/>
                          <a:sym typeface="Tahoma"/>
                        </a:rPr>
                        <a:t>2</a:t>
                      </a:r>
                      <a:endParaRPr sz="1800">
                        <a:latin typeface="Tahoma"/>
                        <a:ea typeface="Tahoma"/>
                        <a:cs typeface="Tahoma"/>
                        <a:sym typeface="Tahoma"/>
                      </a:endParaRPr>
                    </a:p>
                  </a:txBody>
                  <a:tcPr marT="45725" marB="45725" marR="91450" marL="91450"/>
                </a:tc>
                <a:tc>
                  <a:txBody>
                    <a:bodyPr/>
                    <a:lstStyle/>
                    <a:p>
                      <a:pPr indent="0" lvl="0" marL="0" marR="0" rtl="0" algn="r">
                        <a:spcBef>
                          <a:spcPts val="0"/>
                        </a:spcBef>
                        <a:spcAft>
                          <a:spcPts val="0"/>
                        </a:spcAft>
                        <a:buNone/>
                      </a:pPr>
                      <a:r>
                        <a:rPr lang="en-US" sz="1800">
                          <a:latin typeface="Tahoma"/>
                          <a:ea typeface="Tahoma"/>
                          <a:cs typeface="Tahoma"/>
                          <a:sym typeface="Tahoma"/>
                        </a:rPr>
                        <a:t>0 … 65535</a:t>
                      </a:r>
                      <a:endParaRPr/>
                    </a:p>
                  </a:txBody>
                  <a:tcPr marT="45725" marB="45725" marR="91450" marL="91450"/>
                </a:tc>
              </a:tr>
              <a:tr h="370850">
                <a:tc>
                  <a:txBody>
                    <a:bodyPr/>
                    <a:lstStyle/>
                    <a:p>
                      <a:pPr indent="0" lvl="0" marL="0" marR="0" rtl="0" algn="l">
                        <a:spcBef>
                          <a:spcPts val="0"/>
                        </a:spcBef>
                        <a:spcAft>
                          <a:spcPts val="0"/>
                        </a:spcAft>
                        <a:buNone/>
                      </a:pPr>
                      <a:r>
                        <a:rPr lang="en-US" sz="1800">
                          <a:solidFill>
                            <a:srgbClr val="0000FF"/>
                          </a:solidFill>
                          <a:latin typeface="Tahoma"/>
                          <a:ea typeface="Tahoma"/>
                          <a:cs typeface="Tahoma"/>
                          <a:sym typeface="Tahoma"/>
                        </a:rPr>
                        <a:t>unsigned</a:t>
                      </a:r>
                      <a:r>
                        <a:rPr lang="en-US" sz="1800">
                          <a:solidFill>
                            <a:srgbClr val="0000FF"/>
                          </a:solidFill>
                          <a:latin typeface="Tahoma"/>
                          <a:ea typeface="Tahoma"/>
                          <a:cs typeface="Tahoma"/>
                          <a:sym typeface="Tahoma"/>
                        </a:rPr>
                        <a:t> l</a:t>
                      </a:r>
                      <a:r>
                        <a:rPr lang="en-US" sz="1800">
                          <a:solidFill>
                            <a:srgbClr val="0000FF"/>
                          </a:solidFill>
                          <a:latin typeface="Tahoma"/>
                          <a:ea typeface="Tahoma"/>
                          <a:cs typeface="Tahoma"/>
                          <a:sym typeface="Tahoma"/>
                        </a:rPr>
                        <a:t>ong</a:t>
                      </a:r>
                      <a:endParaRPr sz="1800">
                        <a:solidFill>
                          <a:srgbClr val="0000FF"/>
                        </a:solidFill>
                        <a:latin typeface="Tahoma"/>
                        <a:ea typeface="Tahoma"/>
                        <a:cs typeface="Tahoma"/>
                        <a:sym typeface="Tahoma"/>
                      </a:endParaRPr>
                    </a:p>
                  </a:txBody>
                  <a:tcPr marT="45725" marB="45725" marR="91450" marL="91450"/>
                </a:tc>
                <a:tc>
                  <a:txBody>
                    <a:bodyPr/>
                    <a:lstStyle/>
                    <a:p>
                      <a:pPr indent="0" lvl="0" marL="0" marR="0" rtl="0" algn="ctr">
                        <a:spcBef>
                          <a:spcPts val="0"/>
                        </a:spcBef>
                        <a:spcAft>
                          <a:spcPts val="0"/>
                        </a:spcAft>
                        <a:buNone/>
                      </a:pPr>
                      <a:r>
                        <a:rPr lang="en-US" sz="1800">
                          <a:latin typeface="Tahoma"/>
                          <a:ea typeface="Tahoma"/>
                          <a:cs typeface="Tahoma"/>
                          <a:sym typeface="Tahoma"/>
                        </a:rPr>
                        <a:t>4</a:t>
                      </a:r>
                      <a:endParaRPr sz="1800">
                        <a:latin typeface="Tahoma"/>
                        <a:ea typeface="Tahoma"/>
                        <a:cs typeface="Tahoma"/>
                        <a:sym typeface="Tahoma"/>
                      </a:endParaRPr>
                    </a:p>
                  </a:txBody>
                  <a:tcPr marT="45725" marB="45725" marR="91450" marL="91450"/>
                </a:tc>
                <a:tc>
                  <a:txBody>
                    <a:bodyPr/>
                    <a:lstStyle/>
                    <a:p>
                      <a:pPr indent="0" lvl="0" marL="0" marR="0" rtl="0" algn="r">
                        <a:lnSpc>
                          <a:spcPct val="100000"/>
                        </a:lnSpc>
                        <a:spcBef>
                          <a:spcPts val="0"/>
                        </a:spcBef>
                        <a:spcAft>
                          <a:spcPts val="0"/>
                        </a:spcAft>
                        <a:buClr>
                          <a:schemeClr val="dk1"/>
                        </a:buClr>
                        <a:buSzPts val="1800"/>
                        <a:buFont typeface="Tahoma"/>
                        <a:buNone/>
                      </a:pPr>
                      <a:r>
                        <a:rPr lang="en-US" sz="1800">
                          <a:latin typeface="Tahoma"/>
                          <a:ea typeface="Tahoma"/>
                          <a:cs typeface="Tahoma"/>
                          <a:sym typeface="Tahoma"/>
                        </a:rPr>
                        <a:t>0 … 4.294.967.295</a:t>
                      </a:r>
                      <a:endParaRPr sz="1800">
                        <a:latin typeface="Tahoma"/>
                        <a:ea typeface="Tahoma"/>
                        <a:cs typeface="Tahoma"/>
                        <a:sym typeface="Tahoma"/>
                      </a:endParaRPr>
                    </a:p>
                  </a:txBody>
                  <a:tcPr marT="45725" marB="45725" marR="91450" marL="91450"/>
                </a:tc>
              </a:tr>
              <a:tr h="370850">
                <a:tc>
                  <a:txBody>
                    <a:bodyPr/>
                    <a:lstStyle/>
                    <a:p>
                      <a:pPr indent="0" lvl="0" marL="0" marR="0" rtl="0" algn="l">
                        <a:lnSpc>
                          <a:spcPct val="100000"/>
                        </a:lnSpc>
                        <a:spcBef>
                          <a:spcPts val="0"/>
                        </a:spcBef>
                        <a:spcAft>
                          <a:spcPts val="0"/>
                        </a:spcAft>
                        <a:buClr>
                          <a:srgbClr val="0000FF"/>
                        </a:buClr>
                        <a:buSzPts val="1800"/>
                        <a:buFont typeface="Tahoma"/>
                        <a:buNone/>
                      </a:pPr>
                      <a:r>
                        <a:rPr lang="en-US" sz="1800">
                          <a:solidFill>
                            <a:srgbClr val="0000FF"/>
                          </a:solidFill>
                          <a:latin typeface="Tahoma"/>
                          <a:ea typeface="Tahoma"/>
                          <a:cs typeface="Tahoma"/>
                          <a:sym typeface="Tahoma"/>
                        </a:rPr>
                        <a:t>unsigned</a:t>
                      </a:r>
                      <a:r>
                        <a:rPr lang="en-US" sz="1800">
                          <a:solidFill>
                            <a:srgbClr val="0000FF"/>
                          </a:solidFill>
                          <a:latin typeface="Tahoma"/>
                          <a:ea typeface="Tahoma"/>
                          <a:cs typeface="Tahoma"/>
                          <a:sym typeface="Tahoma"/>
                        </a:rPr>
                        <a:t> l</a:t>
                      </a:r>
                      <a:r>
                        <a:rPr lang="en-US" sz="1800">
                          <a:solidFill>
                            <a:srgbClr val="0000FF"/>
                          </a:solidFill>
                          <a:latin typeface="Tahoma"/>
                          <a:ea typeface="Tahoma"/>
                          <a:cs typeface="Tahoma"/>
                          <a:sym typeface="Tahoma"/>
                        </a:rPr>
                        <a:t>ong long</a:t>
                      </a:r>
                      <a:endParaRPr sz="1800">
                        <a:solidFill>
                          <a:srgbClr val="0000FF"/>
                        </a:solidFill>
                        <a:latin typeface="Tahoma"/>
                        <a:ea typeface="Tahoma"/>
                        <a:cs typeface="Tahoma"/>
                        <a:sym typeface="Tahoma"/>
                      </a:endParaRPr>
                    </a:p>
                  </a:txBody>
                  <a:tcPr marT="45725" marB="45725" marR="91450" marL="91450" anchor="ctr"/>
                </a:tc>
                <a:tc>
                  <a:txBody>
                    <a:bodyPr/>
                    <a:lstStyle/>
                    <a:p>
                      <a:pPr indent="0" lvl="0" marL="0" marR="0" rtl="0" algn="ctr">
                        <a:spcBef>
                          <a:spcPts val="0"/>
                        </a:spcBef>
                        <a:spcAft>
                          <a:spcPts val="0"/>
                        </a:spcAft>
                        <a:buNone/>
                      </a:pPr>
                      <a:r>
                        <a:rPr lang="en-US" sz="1800">
                          <a:latin typeface="Tahoma"/>
                          <a:ea typeface="Tahoma"/>
                          <a:cs typeface="Tahoma"/>
                          <a:sym typeface="Tahoma"/>
                        </a:rPr>
                        <a:t>8</a:t>
                      </a:r>
                      <a:endParaRPr sz="1800">
                        <a:latin typeface="Tahoma"/>
                        <a:ea typeface="Tahoma"/>
                        <a:cs typeface="Tahoma"/>
                        <a:sym typeface="Tahoma"/>
                      </a:endParaRPr>
                    </a:p>
                  </a:txBody>
                  <a:tcPr marT="45725" marB="45725" marR="91450" marL="91450" anchor="ctr"/>
                </a:tc>
                <a:tc>
                  <a:txBody>
                    <a:bodyPr/>
                    <a:lstStyle/>
                    <a:p>
                      <a:pPr indent="0" lvl="0" marL="0" marR="0" rtl="0" algn="r">
                        <a:lnSpc>
                          <a:spcPct val="100000"/>
                        </a:lnSpc>
                        <a:spcBef>
                          <a:spcPts val="0"/>
                        </a:spcBef>
                        <a:spcAft>
                          <a:spcPts val="0"/>
                        </a:spcAft>
                        <a:buClr>
                          <a:schemeClr val="dk1"/>
                        </a:buClr>
                        <a:buSzPts val="1800"/>
                        <a:buFont typeface="Tahoma"/>
                        <a:buNone/>
                      </a:pPr>
                      <a:r>
                        <a:rPr lang="en-US" sz="1800">
                          <a:latin typeface="Tahoma"/>
                          <a:ea typeface="Tahoma"/>
                          <a:cs typeface="Tahoma"/>
                          <a:sym typeface="Tahoma"/>
                        </a:rPr>
                        <a:t>0 …</a:t>
                      </a:r>
                      <a:endParaRPr/>
                    </a:p>
                    <a:p>
                      <a:pPr indent="0" lvl="0" marL="0" marR="0" rtl="0" algn="r">
                        <a:lnSpc>
                          <a:spcPct val="100000"/>
                        </a:lnSpc>
                        <a:spcBef>
                          <a:spcPts val="0"/>
                        </a:spcBef>
                        <a:spcAft>
                          <a:spcPts val="0"/>
                        </a:spcAft>
                        <a:buClr>
                          <a:schemeClr val="dk1"/>
                        </a:buClr>
                        <a:buSzPts val="1800"/>
                        <a:buFont typeface="Tahoma"/>
                        <a:buNone/>
                      </a:pPr>
                      <a:r>
                        <a:rPr lang="en-US" sz="1800">
                          <a:latin typeface="Tahoma"/>
                          <a:ea typeface="Tahoma"/>
                          <a:cs typeface="Tahoma"/>
                          <a:sym typeface="Tahoma"/>
                        </a:rPr>
                        <a:t>18,446,744,073,709,551,615</a:t>
                      </a:r>
                      <a:endParaRPr sz="1800">
                        <a:solidFill>
                          <a:schemeClr val="dk1"/>
                        </a:solidFill>
                        <a:latin typeface="Tahoma"/>
                        <a:ea typeface="Tahoma"/>
                        <a:cs typeface="Tahoma"/>
                        <a:sym typeface="Tahoma"/>
                      </a:endParaRPr>
                    </a:p>
                  </a:txBody>
                  <a:tcPr marT="45725" marB="45725" marR="91450" marL="91450"/>
                </a:tc>
              </a:tr>
              <a:tr h="370850">
                <a:tc gridSpan="3">
                  <a:txBody>
                    <a:bodyPr/>
                    <a:lstStyle/>
                    <a:p>
                      <a:pPr indent="0" lvl="0" marL="0" marR="0" rtl="0" algn="l">
                        <a:lnSpc>
                          <a:spcPct val="100000"/>
                        </a:lnSpc>
                        <a:spcBef>
                          <a:spcPts val="0"/>
                        </a:spcBef>
                        <a:spcAft>
                          <a:spcPts val="0"/>
                        </a:spcAft>
                        <a:buClr>
                          <a:schemeClr val="dk1"/>
                        </a:buClr>
                        <a:buSzPts val="1800"/>
                        <a:buFont typeface="Tahoma"/>
                        <a:buNone/>
                      </a:pPr>
                      <a:r>
                        <a:rPr i="1" lang="en-US" sz="1800">
                          <a:latin typeface="Tahoma"/>
                          <a:ea typeface="Tahoma"/>
                          <a:cs typeface="Tahoma"/>
                          <a:sym typeface="Tahoma"/>
                        </a:rPr>
                        <a:t>Một</a:t>
                      </a:r>
                      <a:r>
                        <a:rPr i="1" lang="en-US" sz="1800">
                          <a:latin typeface="Tahoma"/>
                          <a:ea typeface="Tahoma"/>
                          <a:cs typeface="Tahoma"/>
                          <a:sym typeface="Tahoma"/>
                        </a:rPr>
                        <a:t> số môi trường lập trình đồng nhất kiểu </a:t>
                      </a:r>
                      <a:r>
                        <a:rPr i="1" lang="en-US" sz="1800">
                          <a:solidFill>
                            <a:srgbClr val="0000FF"/>
                          </a:solidFill>
                          <a:latin typeface="Tahoma"/>
                          <a:ea typeface="Tahoma"/>
                          <a:cs typeface="Tahoma"/>
                          <a:sym typeface="Tahoma"/>
                        </a:rPr>
                        <a:t>unsigned long long</a:t>
                      </a:r>
                      <a:r>
                        <a:rPr i="1" lang="en-US" sz="1800">
                          <a:latin typeface="Tahoma"/>
                          <a:ea typeface="Tahoma"/>
                          <a:cs typeface="Tahoma"/>
                          <a:sym typeface="Tahoma"/>
                        </a:rPr>
                        <a:t> với kiểu </a:t>
                      </a:r>
                      <a:r>
                        <a:rPr i="1" lang="en-US" sz="1800">
                          <a:solidFill>
                            <a:srgbClr val="0000FF"/>
                          </a:solidFill>
                          <a:latin typeface="Tahoma"/>
                          <a:ea typeface="Tahoma"/>
                          <a:cs typeface="Tahoma"/>
                          <a:sym typeface="Tahoma"/>
                        </a:rPr>
                        <a:t>unsigned long</a:t>
                      </a:r>
                      <a:r>
                        <a:rPr i="1" lang="en-US" sz="1800">
                          <a:latin typeface="Tahoma"/>
                          <a:ea typeface="Tahoma"/>
                          <a:cs typeface="Tahoma"/>
                          <a:sym typeface="Tahoma"/>
                        </a:rPr>
                        <a:t> cho nên kiểu này ít được sử dụng trong lập trình ứng dụng.</a:t>
                      </a:r>
                      <a:endParaRPr i="1" sz="1800">
                        <a:solidFill>
                          <a:srgbClr val="FF0000"/>
                        </a:solidFill>
                        <a:latin typeface="Tahoma"/>
                        <a:ea typeface="Tahoma"/>
                        <a:cs typeface="Tahoma"/>
                        <a:sym typeface="Tahoma"/>
                      </a:endParaRPr>
                    </a:p>
                  </a:txBody>
                  <a:tcPr marT="45725" marB="45725" marR="91450" marL="91450" anchor="ctr"/>
                </a:tc>
                <a:tc hMerge="1"/>
                <a:tc hMerge="1"/>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9"/>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Kiểu số nguyên</a:t>
            </a:r>
            <a:endParaRPr/>
          </a:p>
        </p:txBody>
      </p:sp>
      <p:sp>
        <p:nvSpPr>
          <p:cNvPr id="254" name="Google Shape;254;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Hằng số nguyên có thể biểu diễn ở 3 dạng</a:t>
            </a:r>
            <a:endParaRPr/>
          </a:p>
          <a:p>
            <a:pPr indent="-285750" lvl="1" marL="742950" rtl="0" algn="l">
              <a:spcBef>
                <a:spcPts val="560"/>
              </a:spcBef>
              <a:spcAft>
                <a:spcPts val="0"/>
              </a:spcAft>
              <a:buClr>
                <a:schemeClr val="dk1"/>
              </a:buClr>
              <a:buSzPts val="2800"/>
              <a:buChar char="–"/>
            </a:pPr>
            <a:r>
              <a:rPr lang="en-US"/>
              <a:t>Bát phân: viết bắt đầu bằng số </a:t>
            </a:r>
            <a:r>
              <a:rPr lang="en-US">
                <a:solidFill>
                  <a:srgbClr val="0000FF"/>
                </a:solidFill>
              </a:rPr>
              <a:t>0</a:t>
            </a:r>
            <a:endParaRPr/>
          </a:p>
          <a:p>
            <a:pPr indent="-285750" lvl="1" marL="742950" rtl="0" algn="l">
              <a:spcBef>
                <a:spcPts val="560"/>
              </a:spcBef>
              <a:spcAft>
                <a:spcPts val="0"/>
              </a:spcAft>
              <a:buClr>
                <a:schemeClr val="dk1"/>
              </a:buClr>
              <a:buSzPts val="2800"/>
              <a:buChar char="–"/>
            </a:pPr>
            <a:r>
              <a:rPr lang="en-US"/>
              <a:t>Thập phân: viết bắt đầu bằng số từ </a:t>
            </a:r>
            <a:r>
              <a:rPr lang="en-US">
                <a:solidFill>
                  <a:srgbClr val="0000FF"/>
                </a:solidFill>
              </a:rPr>
              <a:t>1</a:t>
            </a:r>
            <a:r>
              <a:rPr lang="en-US"/>
              <a:t> đến </a:t>
            </a:r>
            <a:r>
              <a:rPr lang="en-US">
                <a:solidFill>
                  <a:srgbClr val="0000FF"/>
                </a:solidFill>
              </a:rPr>
              <a:t>9</a:t>
            </a:r>
            <a:endParaRPr/>
          </a:p>
          <a:p>
            <a:pPr indent="-285750" lvl="1" marL="742950" rtl="0" algn="l">
              <a:spcBef>
                <a:spcPts val="560"/>
              </a:spcBef>
              <a:spcAft>
                <a:spcPts val="0"/>
              </a:spcAft>
              <a:buClr>
                <a:schemeClr val="dk1"/>
              </a:buClr>
              <a:buSzPts val="2800"/>
              <a:buChar char="–"/>
            </a:pPr>
            <a:r>
              <a:rPr lang="en-US"/>
              <a:t>Thập lục phân: viết đầu bằng </a:t>
            </a:r>
            <a:r>
              <a:rPr lang="en-US">
                <a:solidFill>
                  <a:srgbClr val="0000FF"/>
                </a:solidFill>
              </a:rPr>
              <a:t>0x</a:t>
            </a:r>
            <a:endParaRPr/>
          </a:p>
          <a:p>
            <a:pPr indent="-342900" lvl="0" marL="342900" rtl="0" algn="l">
              <a:spcBef>
                <a:spcPts val="640"/>
              </a:spcBef>
              <a:spcAft>
                <a:spcPts val="0"/>
              </a:spcAft>
              <a:buClr>
                <a:schemeClr val="dk1"/>
              </a:buClr>
              <a:buSzPts val="3200"/>
              <a:buChar char="•"/>
            </a:pPr>
            <a:r>
              <a:rPr lang="en-US"/>
              <a:t>Các phép toán số học</a:t>
            </a:r>
            <a:endParaRPr/>
          </a:p>
          <a:p>
            <a:pPr indent="-285750" lvl="1" marL="742950" rtl="0" algn="l">
              <a:spcBef>
                <a:spcPts val="560"/>
              </a:spcBef>
              <a:spcAft>
                <a:spcPts val="0"/>
              </a:spcAft>
              <a:buClr>
                <a:schemeClr val="dk1"/>
              </a:buClr>
              <a:buSzPts val="2800"/>
              <a:buChar char="–"/>
            </a:pPr>
            <a:r>
              <a:rPr lang="en-US"/>
              <a:t>Phép cộng: +, phép trừ: –, phép nhân: *</a:t>
            </a:r>
            <a:endParaRPr/>
          </a:p>
          <a:p>
            <a:pPr indent="-285750" lvl="1" marL="742950" rtl="0" algn="l">
              <a:spcBef>
                <a:spcPts val="560"/>
              </a:spcBef>
              <a:spcAft>
                <a:spcPts val="0"/>
              </a:spcAft>
              <a:buClr>
                <a:schemeClr val="dk1"/>
              </a:buClr>
              <a:buSzPts val="2800"/>
              <a:buChar char="–"/>
            </a:pPr>
            <a:r>
              <a:rPr lang="en-US"/>
              <a:t>Phép chia lấy phần nguyên: /</a:t>
            </a:r>
            <a:endParaRPr/>
          </a:p>
          <a:p>
            <a:pPr indent="-285750" lvl="1" marL="742950" rtl="0" algn="l">
              <a:spcBef>
                <a:spcPts val="560"/>
              </a:spcBef>
              <a:spcAft>
                <a:spcPts val="0"/>
              </a:spcAft>
              <a:buClr>
                <a:schemeClr val="dk1"/>
              </a:buClr>
              <a:buSzPts val="2800"/>
              <a:buChar char="–"/>
            </a:pPr>
            <a:r>
              <a:rPr lang="en-US"/>
              <a:t>Phép chia lấy phần dư: %</a:t>
            </a:r>
            <a:endParaRPr/>
          </a:p>
        </p:txBody>
      </p:sp>
      <p:sp>
        <p:nvSpPr>
          <p:cNvPr id="255" name="Google Shape;255;p19"/>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256" name="Google Shape;256;p19"/>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257" name="Google Shape;257;p19"/>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Nội dung</a:t>
            </a:r>
            <a:endParaRPr/>
          </a:p>
        </p:txBody>
      </p:sp>
      <p:sp>
        <p:nvSpPr>
          <p:cNvPr id="107" name="Google Shape;107;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Font typeface="Noto Sans Symbols"/>
              <a:buChar char="⮚"/>
            </a:pPr>
            <a:r>
              <a:rPr lang="en-US"/>
              <a:t>Cấu trúc một chương trình máy tính</a:t>
            </a:r>
            <a:endParaRPr/>
          </a:p>
          <a:p>
            <a:pPr indent="-342900" lvl="0" marL="342900" rtl="0" algn="l">
              <a:spcBef>
                <a:spcPts val="640"/>
              </a:spcBef>
              <a:spcAft>
                <a:spcPts val="0"/>
              </a:spcAft>
              <a:buClr>
                <a:schemeClr val="dk1"/>
              </a:buClr>
              <a:buSzPts val="3200"/>
              <a:buFont typeface="Noto Sans Symbols"/>
              <a:buChar char="⮚"/>
            </a:pPr>
            <a:r>
              <a:rPr lang="en-US"/>
              <a:t>Chương trình đơn giản</a:t>
            </a:r>
            <a:endParaRPr/>
          </a:p>
          <a:p>
            <a:pPr indent="-342900" lvl="0" marL="342900" rtl="0" algn="l">
              <a:spcBef>
                <a:spcPts val="640"/>
              </a:spcBef>
              <a:spcAft>
                <a:spcPts val="0"/>
              </a:spcAft>
              <a:buClr>
                <a:schemeClr val="dk1"/>
              </a:buClr>
              <a:buSzPts val="3200"/>
              <a:buFont typeface="Noto Sans Symbols"/>
              <a:buChar char="⮚"/>
            </a:pPr>
            <a:r>
              <a:rPr lang="en-US"/>
              <a:t>Các kiểu dữ liệu cơ sở và phép toán</a:t>
            </a:r>
            <a:endParaRPr/>
          </a:p>
          <a:p>
            <a:pPr indent="-342900" lvl="0" marL="342900" rtl="0" algn="l">
              <a:spcBef>
                <a:spcPts val="640"/>
              </a:spcBef>
              <a:spcAft>
                <a:spcPts val="0"/>
              </a:spcAft>
              <a:buClr>
                <a:schemeClr val="dk1"/>
              </a:buClr>
              <a:buSzPts val="3200"/>
              <a:buFont typeface="Noto Sans Symbols"/>
              <a:buChar char="⮚"/>
            </a:pPr>
            <a:r>
              <a:rPr lang="en-US"/>
              <a:t>Các hàm thông dụng có sẵn trong</a:t>
            </a:r>
            <a:br>
              <a:rPr lang="en-US"/>
            </a:br>
            <a:r>
              <a:rPr lang="en-US"/>
              <a:t>thư viện</a:t>
            </a:r>
            <a:endParaRPr/>
          </a:p>
          <a:p>
            <a:pPr indent="-342900" lvl="0" marL="342900" rtl="0" algn="l">
              <a:spcBef>
                <a:spcPts val="640"/>
              </a:spcBef>
              <a:spcAft>
                <a:spcPts val="0"/>
              </a:spcAft>
              <a:buClr>
                <a:schemeClr val="dk1"/>
              </a:buClr>
              <a:buSzPts val="3200"/>
              <a:buFont typeface="Noto Sans Symbols"/>
              <a:buChar char="⮚"/>
            </a:pPr>
            <a:r>
              <a:rPr lang="en-US"/>
              <a:t>Các vấn đề tìm hiểu mở rộng kiến thức</a:t>
            </a:r>
            <a:br>
              <a:rPr lang="en-US"/>
            </a:br>
            <a:r>
              <a:rPr lang="en-US"/>
              <a:t>nghề nghiệp</a:t>
            </a:r>
            <a:endParaRPr/>
          </a:p>
          <a:p>
            <a:pPr indent="-342900" lvl="0" marL="342900" rtl="0" algn="l">
              <a:spcBef>
                <a:spcPts val="640"/>
              </a:spcBef>
              <a:spcAft>
                <a:spcPts val="0"/>
              </a:spcAft>
              <a:buClr>
                <a:schemeClr val="dk1"/>
              </a:buClr>
              <a:buSzPts val="3200"/>
              <a:buFont typeface="Noto Sans Symbols"/>
              <a:buChar char="⮚"/>
            </a:pPr>
            <a:r>
              <a:rPr lang="en-US"/>
              <a:t>Thuật ngữ và bài đọc thêm tiếng Anh</a:t>
            </a:r>
            <a:endParaRPr/>
          </a:p>
        </p:txBody>
      </p:sp>
      <p:sp>
        <p:nvSpPr>
          <p:cNvPr id="108" name="Google Shape;108;p2"/>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109" name="Google Shape;109;p2"/>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110" name="Google Shape;110;p2"/>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0"/>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Kiểu số nguyên</a:t>
            </a:r>
            <a:endParaRPr/>
          </a:p>
        </p:txBody>
      </p:sp>
      <p:sp>
        <p:nvSpPr>
          <p:cNvPr id="263" name="Google Shape;263;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3200"/>
              <a:buChar char="•"/>
            </a:pPr>
            <a:r>
              <a:rPr lang="en-US"/>
              <a:t>Các phép toán trên bit cho số nguyên không dấu (được áp dụng khi muốn lập trình thao tác trên các bit của dữ liệu hay muốn tăng tốc độ xử lý của chương trình trong một vài tình huống nhất định)</a:t>
            </a:r>
            <a:endParaRPr/>
          </a:p>
          <a:p>
            <a:pPr indent="-285750" lvl="1" marL="742950" rtl="0" algn="l">
              <a:lnSpc>
                <a:spcPct val="90000"/>
              </a:lnSpc>
              <a:spcBef>
                <a:spcPts val="560"/>
              </a:spcBef>
              <a:spcAft>
                <a:spcPts val="0"/>
              </a:spcAft>
              <a:buClr>
                <a:schemeClr val="dk1"/>
              </a:buClr>
              <a:buSzPts val="2800"/>
              <a:buChar char="–"/>
            </a:pPr>
            <a:r>
              <a:rPr lang="en-US"/>
              <a:t>Phép and bit: &amp;</a:t>
            </a:r>
            <a:endParaRPr/>
          </a:p>
          <a:p>
            <a:pPr indent="-285750" lvl="1" marL="742950" rtl="0" algn="l">
              <a:lnSpc>
                <a:spcPct val="90000"/>
              </a:lnSpc>
              <a:spcBef>
                <a:spcPts val="560"/>
              </a:spcBef>
              <a:spcAft>
                <a:spcPts val="0"/>
              </a:spcAft>
              <a:buClr>
                <a:schemeClr val="dk1"/>
              </a:buClr>
              <a:buSzPts val="2800"/>
              <a:buChar char="–"/>
            </a:pPr>
            <a:r>
              <a:rPr lang="en-US"/>
              <a:t>Phép or bit: |</a:t>
            </a:r>
            <a:endParaRPr/>
          </a:p>
          <a:p>
            <a:pPr indent="-285750" lvl="1" marL="742950" rtl="0" algn="l">
              <a:lnSpc>
                <a:spcPct val="90000"/>
              </a:lnSpc>
              <a:spcBef>
                <a:spcPts val="560"/>
              </a:spcBef>
              <a:spcAft>
                <a:spcPts val="0"/>
              </a:spcAft>
              <a:buClr>
                <a:schemeClr val="dk1"/>
              </a:buClr>
              <a:buSzPts val="2800"/>
              <a:buChar char="–"/>
            </a:pPr>
            <a:r>
              <a:rPr lang="en-US"/>
              <a:t>Phép xor bit: ^</a:t>
            </a:r>
            <a:endParaRPr/>
          </a:p>
          <a:p>
            <a:pPr indent="-285750" lvl="1" marL="742950" rtl="0" algn="l">
              <a:lnSpc>
                <a:spcPct val="90000"/>
              </a:lnSpc>
              <a:spcBef>
                <a:spcPts val="560"/>
              </a:spcBef>
              <a:spcAft>
                <a:spcPts val="0"/>
              </a:spcAft>
              <a:buClr>
                <a:schemeClr val="dk1"/>
              </a:buClr>
              <a:buSzPts val="2800"/>
              <a:buChar char="–"/>
            </a:pPr>
            <a:r>
              <a:rPr lang="en-US"/>
              <a:t>Phép not bit: ~</a:t>
            </a:r>
            <a:endParaRPr/>
          </a:p>
        </p:txBody>
      </p:sp>
      <p:sp>
        <p:nvSpPr>
          <p:cNvPr id="264" name="Google Shape;264;p20"/>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265" name="Google Shape;265;p20"/>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266" name="Google Shape;266;p20"/>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1"/>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Ví dụ toán tử trên bit</a:t>
            </a:r>
            <a:endParaRPr/>
          </a:p>
        </p:txBody>
      </p:sp>
      <p:sp>
        <p:nvSpPr>
          <p:cNvPr id="272" name="Google Shape;272;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rgbClr val="0000FF"/>
              </a:buClr>
              <a:buSzPts val="1760"/>
              <a:buNone/>
            </a:pPr>
            <a:r>
              <a:rPr lang="en-US" sz="1760">
                <a:solidFill>
                  <a:srgbClr val="0000FF"/>
                </a:solidFill>
              </a:rPr>
              <a:t>#include</a:t>
            </a:r>
            <a:r>
              <a:rPr lang="en-US" sz="1760"/>
              <a:t> &lt;stdio.h&gt;</a:t>
            </a:r>
            <a:endParaRPr/>
          </a:p>
          <a:p>
            <a:pPr indent="0" lvl="0" marL="0" rtl="0" algn="l">
              <a:lnSpc>
                <a:spcPct val="80000"/>
              </a:lnSpc>
              <a:spcBef>
                <a:spcPts val="352"/>
              </a:spcBef>
              <a:spcAft>
                <a:spcPts val="0"/>
              </a:spcAft>
              <a:buClr>
                <a:schemeClr val="dk1"/>
              </a:buClr>
              <a:buSzPts val="1760"/>
              <a:buNone/>
            </a:pPr>
            <a:r>
              <a:t/>
            </a:r>
            <a:endParaRPr sz="1760"/>
          </a:p>
          <a:p>
            <a:pPr indent="0" lvl="0" marL="0" rtl="0" algn="l">
              <a:lnSpc>
                <a:spcPct val="80000"/>
              </a:lnSpc>
              <a:spcBef>
                <a:spcPts val="352"/>
              </a:spcBef>
              <a:spcAft>
                <a:spcPts val="0"/>
              </a:spcAft>
              <a:buClr>
                <a:srgbClr val="0000FF"/>
              </a:buClr>
              <a:buSzPts val="1760"/>
              <a:buNone/>
            </a:pPr>
            <a:r>
              <a:rPr lang="en-US" sz="1760">
                <a:solidFill>
                  <a:srgbClr val="0000FF"/>
                </a:solidFill>
              </a:rPr>
              <a:t>void</a:t>
            </a:r>
            <a:r>
              <a:rPr lang="en-US" sz="1760"/>
              <a:t> main()</a:t>
            </a:r>
            <a:endParaRPr/>
          </a:p>
          <a:p>
            <a:pPr indent="0" lvl="0" marL="0" rtl="0" algn="l">
              <a:lnSpc>
                <a:spcPct val="80000"/>
              </a:lnSpc>
              <a:spcBef>
                <a:spcPts val="352"/>
              </a:spcBef>
              <a:spcAft>
                <a:spcPts val="0"/>
              </a:spcAft>
              <a:buClr>
                <a:schemeClr val="dk1"/>
              </a:buClr>
              <a:buSzPts val="1760"/>
              <a:buNone/>
            </a:pPr>
            <a:r>
              <a:rPr lang="en-US" sz="1760"/>
              <a:t>{</a:t>
            </a:r>
            <a:endParaRPr/>
          </a:p>
          <a:p>
            <a:pPr indent="0" lvl="0" marL="0" rtl="0" algn="l">
              <a:lnSpc>
                <a:spcPct val="80000"/>
              </a:lnSpc>
              <a:spcBef>
                <a:spcPts val="352"/>
              </a:spcBef>
              <a:spcAft>
                <a:spcPts val="0"/>
              </a:spcAft>
              <a:buClr>
                <a:schemeClr val="dk1"/>
              </a:buClr>
              <a:buSzPts val="1760"/>
              <a:buNone/>
            </a:pPr>
            <a:r>
              <a:rPr lang="en-US" sz="1760"/>
              <a:t>   </a:t>
            </a:r>
            <a:r>
              <a:rPr lang="en-US" sz="1760">
                <a:solidFill>
                  <a:srgbClr val="0000FF"/>
                </a:solidFill>
              </a:rPr>
              <a:t>unsigned char</a:t>
            </a:r>
            <a:r>
              <a:rPr lang="en-US" sz="1760"/>
              <a:t> a = 45;	</a:t>
            </a:r>
            <a:r>
              <a:rPr lang="en-US" sz="1760">
                <a:solidFill>
                  <a:srgbClr val="00B050"/>
                </a:solidFill>
              </a:rPr>
              <a:t>// 00101101</a:t>
            </a:r>
            <a:endParaRPr/>
          </a:p>
          <a:p>
            <a:pPr indent="0" lvl="0" marL="0" rtl="0" algn="l">
              <a:lnSpc>
                <a:spcPct val="80000"/>
              </a:lnSpc>
              <a:spcBef>
                <a:spcPts val="352"/>
              </a:spcBef>
              <a:spcAft>
                <a:spcPts val="0"/>
              </a:spcAft>
              <a:buClr>
                <a:schemeClr val="dk1"/>
              </a:buClr>
              <a:buSzPts val="1760"/>
              <a:buNone/>
            </a:pPr>
            <a:r>
              <a:rPr lang="en-US" sz="1760"/>
              <a:t>   </a:t>
            </a:r>
            <a:r>
              <a:rPr lang="en-US" sz="1760">
                <a:solidFill>
                  <a:srgbClr val="0000FF"/>
                </a:solidFill>
              </a:rPr>
              <a:t>unsigned char</a:t>
            </a:r>
            <a:r>
              <a:rPr lang="en-US" sz="1760"/>
              <a:t> b = 58;	</a:t>
            </a:r>
            <a:r>
              <a:rPr lang="en-US" sz="1760">
                <a:solidFill>
                  <a:srgbClr val="00B050"/>
                </a:solidFill>
              </a:rPr>
              <a:t>// 00111010</a:t>
            </a:r>
            <a:endParaRPr/>
          </a:p>
          <a:p>
            <a:pPr indent="0" lvl="0" marL="0" rtl="0" algn="l">
              <a:lnSpc>
                <a:spcPct val="80000"/>
              </a:lnSpc>
              <a:spcBef>
                <a:spcPts val="352"/>
              </a:spcBef>
              <a:spcAft>
                <a:spcPts val="0"/>
              </a:spcAft>
              <a:buClr>
                <a:schemeClr val="dk1"/>
              </a:buClr>
              <a:buSzPts val="1760"/>
              <a:buNone/>
            </a:pPr>
            <a:r>
              <a:rPr lang="en-US" sz="1760"/>
              <a:t>	</a:t>
            </a:r>
            <a:endParaRPr/>
          </a:p>
          <a:p>
            <a:pPr indent="0" lvl="0" marL="0" rtl="0" algn="l">
              <a:lnSpc>
                <a:spcPct val="80000"/>
              </a:lnSpc>
              <a:spcBef>
                <a:spcPts val="352"/>
              </a:spcBef>
              <a:spcAft>
                <a:spcPts val="0"/>
              </a:spcAft>
              <a:buClr>
                <a:schemeClr val="dk1"/>
              </a:buClr>
              <a:buSzPts val="1760"/>
              <a:buNone/>
            </a:pPr>
            <a:r>
              <a:rPr lang="en-US" sz="1760"/>
              <a:t>   </a:t>
            </a:r>
            <a:r>
              <a:rPr lang="en-US" sz="1760">
                <a:solidFill>
                  <a:srgbClr val="0000FF"/>
                </a:solidFill>
              </a:rPr>
              <a:t>int</a:t>
            </a:r>
            <a:r>
              <a:rPr lang="en-US" sz="1760"/>
              <a:t> c1, c2, c3, c4, c5, c6;</a:t>
            </a:r>
            <a:endParaRPr/>
          </a:p>
          <a:p>
            <a:pPr indent="0" lvl="0" marL="0" rtl="0" algn="l">
              <a:lnSpc>
                <a:spcPct val="80000"/>
              </a:lnSpc>
              <a:spcBef>
                <a:spcPts val="352"/>
              </a:spcBef>
              <a:spcAft>
                <a:spcPts val="0"/>
              </a:spcAft>
              <a:buClr>
                <a:schemeClr val="dk1"/>
              </a:buClr>
              <a:buSzPts val="1760"/>
              <a:buNone/>
            </a:pPr>
            <a:r>
              <a:rPr lang="en-US" sz="1760"/>
              <a:t>   c1 = a </a:t>
            </a:r>
            <a:r>
              <a:rPr lang="en-US" sz="1760">
                <a:solidFill>
                  <a:srgbClr val="FF0000"/>
                </a:solidFill>
              </a:rPr>
              <a:t>&amp;</a:t>
            </a:r>
            <a:r>
              <a:rPr lang="en-US" sz="1760"/>
              <a:t> b;		</a:t>
            </a:r>
            <a:r>
              <a:rPr lang="en-US" sz="1760">
                <a:solidFill>
                  <a:srgbClr val="00B050"/>
                </a:solidFill>
              </a:rPr>
              <a:t>// 00101000</a:t>
            </a:r>
            <a:endParaRPr/>
          </a:p>
          <a:p>
            <a:pPr indent="0" lvl="0" marL="0" rtl="0" algn="l">
              <a:lnSpc>
                <a:spcPct val="80000"/>
              </a:lnSpc>
              <a:spcBef>
                <a:spcPts val="352"/>
              </a:spcBef>
              <a:spcAft>
                <a:spcPts val="0"/>
              </a:spcAft>
              <a:buClr>
                <a:schemeClr val="dk1"/>
              </a:buClr>
              <a:buSzPts val="1760"/>
              <a:buNone/>
            </a:pPr>
            <a:r>
              <a:rPr lang="en-US" sz="1760"/>
              <a:t>   c2 = a </a:t>
            </a:r>
            <a:r>
              <a:rPr lang="en-US" sz="1760">
                <a:solidFill>
                  <a:srgbClr val="FF0000"/>
                </a:solidFill>
              </a:rPr>
              <a:t>|</a:t>
            </a:r>
            <a:r>
              <a:rPr lang="en-US" sz="1760"/>
              <a:t> b;		</a:t>
            </a:r>
            <a:r>
              <a:rPr lang="en-US" sz="1760">
                <a:solidFill>
                  <a:srgbClr val="00B050"/>
                </a:solidFill>
              </a:rPr>
              <a:t>// 00111111</a:t>
            </a:r>
            <a:endParaRPr/>
          </a:p>
          <a:p>
            <a:pPr indent="0" lvl="0" marL="0" rtl="0" algn="l">
              <a:lnSpc>
                <a:spcPct val="80000"/>
              </a:lnSpc>
              <a:spcBef>
                <a:spcPts val="352"/>
              </a:spcBef>
              <a:spcAft>
                <a:spcPts val="0"/>
              </a:spcAft>
              <a:buClr>
                <a:schemeClr val="dk1"/>
              </a:buClr>
              <a:buSzPts val="1760"/>
              <a:buNone/>
            </a:pPr>
            <a:r>
              <a:rPr lang="en-US" sz="1760"/>
              <a:t>   c3 = a </a:t>
            </a:r>
            <a:r>
              <a:rPr lang="en-US" sz="1760">
                <a:solidFill>
                  <a:srgbClr val="FF0000"/>
                </a:solidFill>
              </a:rPr>
              <a:t>^</a:t>
            </a:r>
            <a:r>
              <a:rPr lang="en-US" sz="1760"/>
              <a:t> b;		</a:t>
            </a:r>
            <a:r>
              <a:rPr lang="en-US" sz="1760">
                <a:solidFill>
                  <a:srgbClr val="00B050"/>
                </a:solidFill>
              </a:rPr>
              <a:t>// 00010111</a:t>
            </a:r>
            <a:endParaRPr/>
          </a:p>
          <a:p>
            <a:pPr indent="0" lvl="0" marL="0" rtl="0" algn="l">
              <a:lnSpc>
                <a:spcPct val="80000"/>
              </a:lnSpc>
              <a:spcBef>
                <a:spcPts val="352"/>
              </a:spcBef>
              <a:spcAft>
                <a:spcPts val="0"/>
              </a:spcAft>
              <a:buClr>
                <a:schemeClr val="dk1"/>
              </a:buClr>
              <a:buSzPts val="1760"/>
              <a:buNone/>
            </a:pPr>
            <a:r>
              <a:rPr lang="en-US" sz="1760"/>
              <a:t>   c4 = </a:t>
            </a:r>
            <a:r>
              <a:rPr lang="en-US" sz="1760">
                <a:solidFill>
                  <a:srgbClr val="FF0000"/>
                </a:solidFill>
              </a:rPr>
              <a:t>~</a:t>
            </a:r>
            <a:r>
              <a:rPr lang="en-US" sz="1760"/>
              <a:t>a;		</a:t>
            </a:r>
            <a:r>
              <a:rPr lang="en-US" sz="1760">
                <a:solidFill>
                  <a:srgbClr val="00B050"/>
                </a:solidFill>
              </a:rPr>
              <a:t>// 11010010</a:t>
            </a:r>
            <a:endParaRPr/>
          </a:p>
          <a:p>
            <a:pPr indent="0" lvl="0" marL="0" rtl="0" algn="l">
              <a:lnSpc>
                <a:spcPct val="80000"/>
              </a:lnSpc>
              <a:spcBef>
                <a:spcPts val="352"/>
              </a:spcBef>
              <a:spcAft>
                <a:spcPts val="0"/>
              </a:spcAft>
              <a:buClr>
                <a:schemeClr val="dk1"/>
              </a:buClr>
              <a:buSzPts val="1760"/>
              <a:buNone/>
            </a:pPr>
            <a:r>
              <a:rPr lang="en-US" sz="1760"/>
              <a:t>   c5 = a </a:t>
            </a:r>
            <a:r>
              <a:rPr lang="en-US" sz="1760">
                <a:solidFill>
                  <a:srgbClr val="FF0000"/>
                </a:solidFill>
              </a:rPr>
              <a:t>&gt;&gt;</a:t>
            </a:r>
            <a:r>
              <a:rPr lang="en-US" sz="1760"/>
              <a:t> 4;		</a:t>
            </a:r>
            <a:r>
              <a:rPr lang="en-US" sz="1760">
                <a:solidFill>
                  <a:srgbClr val="00B050"/>
                </a:solidFill>
              </a:rPr>
              <a:t>// 11010000</a:t>
            </a:r>
            <a:endParaRPr/>
          </a:p>
          <a:p>
            <a:pPr indent="0" lvl="0" marL="0" rtl="0" algn="l">
              <a:lnSpc>
                <a:spcPct val="80000"/>
              </a:lnSpc>
              <a:spcBef>
                <a:spcPts val="352"/>
              </a:spcBef>
              <a:spcAft>
                <a:spcPts val="0"/>
              </a:spcAft>
              <a:buClr>
                <a:schemeClr val="dk1"/>
              </a:buClr>
              <a:buSzPts val="1760"/>
              <a:buNone/>
            </a:pPr>
            <a:r>
              <a:rPr lang="en-US" sz="1760"/>
              <a:t>   c6 = a </a:t>
            </a:r>
            <a:r>
              <a:rPr lang="en-US" sz="1760">
                <a:solidFill>
                  <a:srgbClr val="FF0000"/>
                </a:solidFill>
              </a:rPr>
              <a:t>&lt;&lt;</a:t>
            </a:r>
            <a:r>
              <a:rPr lang="en-US" sz="1760"/>
              <a:t> 4;		</a:t>
            </a:r>
            <a:r>
              <a:rPr lang="en-US" sz="1760">
                <a:solidFill>
                  <a:srgbClr val="00B050"/>
                </a:solidFill>
              </a:rPr>
              <a:t>// 00000010</a:t>
            </a:r>
            <a:endParaRPr/>
          </a:p>
          <a:p>
            <a:pPr indent="0" lvl="0" marL="0" rtl="0" algn="l">
              <a:lnSpc>
                <a:spcPct val="80000"/>
              </a:lnSpc>
              <a:spcBef>
                <a:spcPts val="352"/>
              </a:spcBef>
              <a:spcAft>
                <a:spcPts val="0"/>
              </a:spcAft>
              <a:buClr>
                <a:schemeClr val="dk1"/>
              </a:buClr>
              <a:buSzPts val="1760"/>
              <a:buNone/>
            </a:pPr>
            <a:r>
              <a:rPr lang="en-US" sz="1760"/>
              <a:t>}</a:t>
            </a:r>
            <a:endParaRPr sz="1760"/>
          </a:p>
        </p:txBody>
      </p:sp>
      <p:sp>
        <p:nvSpPr>
          <p:cNvPr id="273" name="Google Shape;273;p21"/>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274" name="Google Shape;274;p21"/>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275" name="Google Shape;275;p21"/>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2"/>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Kiểu số thực</a:t>
            </a:r>
            <a:endParaRPr/>
          </a:p>
        </p:txBody>
      </p:sp>
      <p:sp>
        <p:nvSpPr>
          <p:cNvPr id="281" name="Google Shape;281;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Cấu trúc lưu trữ bên trong của số thực được thiết kế theo chuẩn số chấm động (floating-point) của IEEE.</a:t>
            </a:r>
            <a:endParaRPr/>
          </a:p>
        </p:txBody>
      </p:sp>
      <p:sp>
        <p:nvSpPr>
          <p:cNvPr id="282" name="Google Shape;282;p22"/>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283" name="Google Shape;283;p22"/>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284" name="Google Shape;284;p22"/>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285" name="Google Shape;285;p22"/>
          <p:cNvGraphicFramePr/>
          <p:nvPr/>
        </p:nvGraphicFramePr>
        <p:xfrm>
          <a:off x="886459" y="3200400"/>
          <a:ext cx="3000000" cy="3000000"/>
        </p:xfrm>
        <a:graphic>
          <a:graphicData uri="http://schemas.openxmlformats.org/drawingml/2006/table">
            <a:tbl>
              <a:tblPr bandRow="1" firstRow="1">
                <a:noFill/>
                <a:tableStyleId>{9E4167FD-82D6-425D-82E7-27DB76971E6F}</a:tableStyleId>
              </a:tblPr>
              <a:tblGrid>
                <a:gridCol w="2209800"/>
                <a:gridCol w="990600"/>
                <a:gridCol w="3914150"/>
              </a:tblGrid>
              <a:tr h="640075">
                <a:tc>
                  <a:txBody>
                    <a:bodyPr/>
                    <a:lstStyle/>
                    <a:p>
                      <a:pPr indent="0" lvl="0" marL="0" marR="0" rtl="0" algn="l">
                        <a:spcBef>
                          <a:spcPts val="0"/>
                        </a:spcBef>
                        <a:spcAft>
                          <a:spcPts val="0"/>
                        </a:spcAft>
                        <a:buNone/>
                      </a:pPr>
                      <a:r>
                        <a:rPr lang="en-US" sz="1800"/>
                        <a:t>Kiểu</a:t>
                      </a:r>
                      <a:endParaRPr sz="1800"/>
                    </a:p>
                    <a:p>
                      <a:pPr indent="0" lvl="0" marL="0" marR="0" rtl="0" algn="l">
                        <a:spcBef>
                          <a:spcPts val="0"/>
                        </a:spcBef>
                        <a:spcAft>
                          <a:spcPts val="0"/>
                        </a:spcAft>
                        <a:buNone/>
                      </a:pPr>
                      <a:r>
                        <a:rPr lang="en-US" sz="1800"/>
                        <a:t>(Type)</a:t>
                      </a:r>
                      <a:endParaRPr sz="1800">
                        <a:solidFill>
                          <a:schemeClr val="dk1"/>
                        </a:solidFill>
                        <a:latin typeface="Tahoma"/>
                        <a:ea typeface="Tahoma"/>
                        <a:cs typeface="Tahoma"/>
                        <a:sym typeface="Tahoma"/>
                      </a:endParaRPr>
                    </a:p>
                  </a:txBody>
                  <a:tcPr marT="45725" marB="45725" marR="91450" marL="91450">
                    <a:solidFill>
                      <a:srgbClr val="FBD4B4"/>
                    </a:solidFill>
                  </a:tcPr>
                </a:tc>
                <a:tc>
                  <a:txBody>
                    <a:bodyPr/>
                    <a:lstStyle/>
                    <a:p>
                      <a:pPr indent="0" lvl="0" marL="0" marR="0" rtl="0" algn="ctr">
                        <a:spcBef>
                          <a:spcPts val="0"/>
                        </a:spcBef>
                        <a:spcAft>
                          <a:spcPts val="0"/>
                        </a:spcAft>
                        <a:buNone/>
                      </a:pPr>
                      <a:r>
                        <a:rPr lang="en-US" sz="1800"/>
                        <a:t>Độ lớn</a:t>
                      </a:r>
                      <a:endParaRPr sz="1800"/>
                    </a:p>
                    <a:p>
                      <a:pPr indent="0" lvl="0" marL="0" marR="0" rtl="0" algn="ctr">
                        <a:spcBef>
                          <a:spcPts val="0"/>
                        </a:spcBef>
                        <a:spcAft>
                          <a:spcPts val="0"/>
                        </a:spcAft>
                        <a:buNone/>
                      </a:pPr>
                      <a:r>
                        <a:rPr lang="en-US" sz="1800"/>
                        <a:t>(Byte)</a:t>
                      </a:r>
                      <a:endParaRPr sz="1800">
                        <a:solidFill>
                          <a:schemeClr val="dk1"/>
                        </a:solidFill>
                        <a:latin typeface="Tahoma"/>
                        <a:ea typeface="Tahoma"/>
                        <a:cs typeface="Tahoma"/>
                        <a:sym typeface="Tahoma"/>
                      </a:endParaRPr>
                    </a:p>
                  </a:txBody>
                  <a:tcPr marT="45725" marB="45725" marR="91450" marL="91450">
                    <a:solidFill>
                      <a:srgbClr val="FBD4B4"/>
                    </a:solidFill>
                  </a:tcPr>
                </a:tc>
                <a:tc>
                  <a:txBody>
                    <a:bodyPr/>
                    <a:lstStyle/>
                    <a:p>
                      <a:pPr indent="0" lvl="0" marL="0" marR="0" rtl="0" algn="r">
                        <a:spcBef>
                          <a:spcPts val="0"/>
                        </a:spcBef>
                        <a:spcAft>
                          <a:spcPts val="0"/>
                        </a:spcAft>
                        <a:buNone/>
                      </a:pPr>
                      <a:r>
                        <a:rPr lang="en-US" sz="1800"/>
                        <a:t>Miền giá trị</a:t>
                      </a:r>
                      <a:endParaRPr sz="1800"/>
                    </a:p>
                    <a:p>
                      <a:pPr indent="0" lvl="0" marL="0" marR="0" rtl="0" algn="r">
                        <a:spcBef>
                          <a:spcPts val="0"/>
                        </a:spcBef>
                        <a:spcAft>
                          <a:spcPts val="0"/>
                        </a:spcAft>
                        <a:buNone/>
                      </a:pPr>
                      <a:r>
                        <a:rPr lang="en-US" sz="1800"/>
                        <a:t>(Range)</a:t>
                      </a:r>
                      <a:endParaRPr sz="1800">
                        <a:solidFill>
                          <a:schemeClr val="dk1"/>
                        </a:solidFill>
                        <a:latin typeface="Tahoma"/>
                        <a:ea typeface="Tahoma"/>
                        <a:cs typeface="Tahoma"/>
                        <a:sym typeface="Tahoma"/>
                      </a:endParaRPr>
                    </a:p>
                  </a:txBody>
                  <a:tcPr marT="45725" marB="45725" marR="91450" marL="91450">
                    <a:solidFill>
                      <a:srgbClr val="FBD4B4"/>
                    </a:solidFill>
                  </a:tcPr>
                </a:tc>
              </a:tr>
              <a:tr h="370850">
                <a:tc>
                  <a:txBody>
                    <a:bodyPr/>
                    <a:lstStyle/>
                    <a:p>
                      <a:pPr indent="0" lvl="0" marL="0" marR="0" rtl="0" algn="l">
                        <a:spcBef>
                          <a:spcPts val="0"/>
                        </a:spcBef>
                        <a:spcAft>
                          <a:spcPts val="0"/>
                        </a:spcAft>
                        <a:buNone/>
                      </a:pPr>
                      <a:r>
                        <a:rPr lang="en-US" sz="2000">
                          <a:solidFill>
                            <a:srgbClr val="0000FF"/>
                          </a:solidFill>
                        </a:rPr>
                        <a:t>float</a:t>
                      </a:r>
                      <a:endParaRPr sz="2000">
                        <a:solidFill>
                          <a:srgbClr val="0000FF"/>
                        </a:solidFill>
                        <a:latin typeface="Tahoma"/>
                        <a:ea typeface="Tahoma"/>
                        <a:cs typeface="Tahoma"/>
                        <a:sym typeface="Tahoma"/>
                      </a:endParaRPr>
                    </a:p>
                  </a:txBody>
                  <a:tcPr marT="45725" marB="45725" marR="91450" marL="91450"/>
                </a:tc>
                <a:tc>
                  <a:txBody>
                    <a:bodyPr/>
                    <a:lstStyle/>
                    <a:p>
                      <a:pPr indent="0" lvl="0" marL="0" marR="0" rtl="0" algn="ctr">
                        <a:spcBef>
                          <a:spcPts val="0"/>
                        </a:spcBef>
                        <a:spcAft>
                          <a:spcPts val="0"/>
                        </a:spcAft>
                        <a:buNone/>
                      </a:pPr>
                      <a:r>
                        <a:rPr lang="en-US" sz="2000"/>
                        <a:t>4</a:t>
                      </a:r>
                      <a:endParaRPr sz="2000">
                        <a:latin typeface="Tahoma"/>
                        <a:ea typeface="Tahoma"/>
                        <a:cs typeface="Tahoma"/>
                        <a:sym typeface="Tahoma"/>
                      </a:endParaRPr>
                    </a:p>
                  </a:txBody>
                  <a:tcPr marT="45725" marB="45725" marR="91450" marL="91450"/>
                </a:tc>
                <a:tc>
                  <a:txBody>
                    <a:bodyPr/>
                    <a:lstStyle/>
                    <a:p>
                      <a:pPr indent="0" lvl="0" marL="0" marR="0" rtl="0" algn="r">
                        <a:spcBef>
                          <a:spcPts val="0"/>
                        </a:spcBef>
                        <a:spcAft>
                          <a:spcPts val="0"/>
                        </a:spcAft>
                        <a:buNone/>
                      </a:pPr>
                      <a:r>
                        <a:rPr lang="en-US" sz="2000"/>
                        <a:t>1,4x10</a:t>
                      </a:r>
                      <a:r>
                        <a:rPr baseline="30000" lang="en-US" sz="2000"/>
                        <a:t>-45</a:t>
                      </a:r>
                      <a:r>
                        <a:rPr lang="en-US" sz="2000"/>
                        <a:t> … 3,4x10</a:t>
                      </a:r>
                      <a:r>
                        <a:rPr baseline="30000" lang="en-US" sz="1800"/>
                        <a:t>38</a:t>
                      </a:r>
                      <a:endParaRPr baseline="30000" sz="2000">
                        <a:latin typeface="Tahoma"/>
                        <a:ea typeface="Tahoma"/>
                        <a:cs typeface="Tahoma"/>
                        <a:sym typeface="Tahoma"/>
                      </a:endParaRPr>
                    </a:p>
                  </a:txBody>
                  <a:tcPr marT="45725" marB="45725" marR="91450" marL="91450"/>
                </a:tc>
              </a:tr>
              <a:tr h="370850">
                <a:tc gridSpan="3">
                  <a:txBody>
                    <a:bodyPr/>
                    <a:lstStyle/>
                    <a:p>
                      <a:pPr indent="0" lvl="0" marL="0" marR="0" rtl="0" algn="l">
                        <a:lnSpc>
                          <a:spcPct val="100000"/>
                        </a:lnSpc>
                        <a:spcBef>
                          <a:spcPts val="0"/>
                        </a:spcBef>
                        <a:spcAft>
                          <a:spcPts val="0"/>
                        </a:spcAft>
                        <a:buClr>
                          <a:srgbClr val="0000FF"/>
                        </a:buClr>
                        <a:buSzPts val="1600"/>
                        <a:buFont typeface="Calibri"/>
                        <a:buNone/>
                      </a:pPr>
                      <a:r>
                        <a:rPr i="1" lang="en-US" sz="1600">
                          <a:solidFill>
                            <a:srgbClr val="0000FF"/>
                          </a:solidFill>
                        </a:rPr>
                        <a:t>float</a:t>
                      </a:r>
                      <a:r>
                        <a:rPr i="1" lang="en-US" sz="1600"/>
                        <a:t> có độ chính xác đơn (single-precision), chính xác đến 7 chữ số.</a:t>
                      </a:r>
                      <a:endParaRPr i="1" sz="2000">
                        <a:solidFill>
                          <a:srgbClr val="FF0000"/>
                        </a:solidFill>
                        <a:latin typeface="Tahoma"/>
                        <a:ea typeface="Tahoma"/>
                        <a:cs typeface="Tahoma"/>
                        <a:sym typeface="Tahoma"/>
                      </a:endParaRPr>
                    </a:p>
                  </a:txBody>
                  <a:tcPr marT="45725" marB="45725" marR="91450" marL="91450"/>
                </a:tc>
                <a:tc hMerge="1"/>
                <a:tc hMerge="1"/>
              </a:tr>
              <a:tr h="370850">
                <a:tc>
                  <a:txBody>
                    <a:bodyPr/>
                    <a:lstStyle/>
                    <a:p>
                      <a:pPr indent="0" lvl="0" marL="0" marR="0" rtl="0" algn="l">
                        <a:spcBef>
                          <a:spcPts val="0"/>
                        </a:spcBef>
                        <a:spcAft>
                          <a:spcPts val="0"/>
                        </a:spcAft>
                        <a:buNone/>
                      </a:pPr>
                      <a:r>
                        <a:rPr lang="en-US" sz="2000">
                          <a:solidFill>
                            <a:srgbClr val="0000FF"/>
                          </a:solidFill>
                        </a:rPr>
                        <a:t>double</a:t>
                      </a:r>
                      <a:endParaRPr sz="2000">
                        <a:solidFill>
                          <a:srgbClr val="0000FF"/>
                        </a:solidFill>
                        <a:latin typeface="Tahoma"/>
                        <a:ea typeface="Tahoma"/>
                        <a:cs typeface="Tahoma"/>
                        <a:sym typeface="Tahoma"/>
                      </a:endParaRPr>
                    </a:p>
                  </a:txBody>
                  <a:tcPr marT="45725" marB="45725" marR="91450" marL="91450" anchor="ctr"/>
                </a:tc>
                <a:tc>
                  <a:txBody>
                    <a:bodyPr/>
                    <a:lstStyle/>
                    <a:p>
                      <a:pPr indent="0" lvl="0" marL="0" marR="0" rtl="0" algn="ctr">
                        <a:spcBef>
                          <a:spcPts val="0"/>
                        </a:spcBef>
                        <a:spcAft>
                          <a:spcPts val="0"/>
                        </a:spcAft>
                        <a:buNone/>
                      </a:pPr>
                      <a:r>
                        <a:rPr lang="en-US" sz="2000"/>
                        <a:t>8</a:t>
                      </a:r>
                      <a:endParaRPr sz="2000">
                        <a:latin typeface="Tahoma"/>
                        <a:ea typeface="Tahoma"/>
                        <a:cs typeface="Tahoma"/>
                        <a:sym typeface="Tahoma"/>
                      </a:endParaRPr>
                    </a:p>
                  </a:txBody>
                  <a:tcPr marT="45725" marB="45725" marR="91450" marL="91450"/>
                </a:tc>
                <a:tc>
                  <a:txBody>
                    <a:bodyPr/>
                    <a:lstStyle/>
                    <a:p>
                      <a:pPr indent="0" lvl="0" marL="0" marR="0" rtl="0" algn="r">
                        <a:spcBef>
                          <a:spcPts val="0"/>
                        </a:spcBef>
                        <a:spcAft>
                          <a:spcPts val="0"/>
                        </a:spcAft>
                        <a:buNone/>
                      </a:pPr>
                      <a:r>
                        <a:rPr lang="en-US" sz="2000"/>
                        <a:t>4,94x10</a:t>
                      </a:r>
                      <a:r>
                        <a:rPr baseline="30000" lang="en-US" sz="2000"/>
                        <a:t>-324</a:t>
                      </a:r>
                      <a:r>
                        <a:rPr lang="en-US" sz="2000"/>
                        <a:t> … 1,79x10</a:t>
                      </a:r>
                      <a:r>
                        <a:rPr baseline="30000" lang="en-US" sz="1800"/>
                        <a:t>308</a:t>
                      </a:r>
                      <a:endParaRPr baseline="30000" sz="2000">
                        <a:latin typeface="Tahoma"/>
                        <a:ea typeface="Tahoma"/>
                        <a:cs typeface="Tahoma"/>
                        <a:sym typeface="Tahoma"/>
                      </a:endParaRPr>
                    </a:p>
                  </a:txBody>
                  <a:tcPr marT="45725" marB="45725" marR="91450" marL="91450"/>
                </a:tc>
              </a:tr>
              <a:tr h="370850">
                <a:tc gridSpan="3">
                  <a:txBody>
                    <a:bodyPr/>
                    <a:lstStyle/>
                    <a:p>
                      <a:pPr indent="0" lvl="0" marL="0" marR="0" rtl="0" algn="l">
                        <a:spcBef>
                          <a:spcPts val="0"/>
                        </a:spcBef>
                        <a:spcAft>
                          <a:spcPts val="0"/>
                        </a:spcAft>
                        <a:buNone/>
                      </a:pPr>
                      <a:r>
                        <a:rPr i="1" lang="en-US" sz="1600">
                          <a:solidFill>
                            <a:srgbClr val="0000FF"/>
                          </a:solidFill>
                        </a:rPr>
                        <a:t>double</a:t>
                      </a:r>
                      <a:r>
                        <a:rPr i="1" lang="en-US" sz="1600"/>
                        <a:t> có độ chính xác kép (double-precision), chính xác đến 15 chữ số.</a:t>
                      </a:r>
                      <a:endParaRPr i="1" sz="1600">
                        <a:solidFill>
                          <a:schemeClr val="dk1"/>
                        </a:solidFill>
                        <a:latin typeface="Tahoma"/>
                        <a:ea typeface="Tahoma"/>
                        <a:cs typeface="Tahoma"/>
                        <a:sym typeface="Tahoma"/>
                      </a:endParaRPr>
                    </a:p>
                  </a:txBody>
                  <a:tcPr marT="45725" marB="45725" marR="91450" marL="91450" anchor="ctr"/>
                </a:tc>
                <a:tc hMerge="1"/>
                <a:tc hMerge="1"/>
              </a:tr>
              <a:tr h="370850">
                <a:tc>
                  <a:txBody>
                    <a:bodyPr/>
                    <a:lstStyle/>
                    <a:p>
                      <a:pPr indent="0" lvl="0" marL="0" marR="0" rtl="0" algn="l">
                        <a:spcBef>
                          <a:spcPts val="0"/>
                        </a:spcBef>
                        <a:spcAft>
                          <a:spcPts val="0"/>
                        </a:spcAft>
                        <a:buNone/>
                      </a:pPr>
                      <a:r>
                        <a:rPr lang="en-US" sz="2000">
                          <a:solidFill>
                            <a:srgbClr val="0000FF"/>
                          </a:solidFill>
                        </a:rPr>
                        <a:t>long double</a:t>
                      </a:r>
                      <a:endParaRPr sz="2000">
                        <a:solidFill>
                          <a:srgbClr val="0000FF"/>
                        </a:solidFill>
                        <a:latin typeface="Tahoma"/>
                        <a:ea typeface="Tahoma"/>
                        <a:cs typeface="Tahoma"/>
                        <a:sym typeface="Tahoma"/>
                      </a:endParaRPr>
                    </a:p>
                  </a:txBody>
                  <a:tcPr marT="45725" marB="45725" marR="91450" marL="91450"/>
                </a:tc>
                <a:tc>
                  <a:txBody>
                    <a:bodyPr/>
                    <a:lstStyle/>
                    <a:p>
                      <a:pPr indent="0" lvl="0" marL="0" marR="0" rtl="0" algn="ctr">
                        <a:spcBef>
                          <a:spcPts val="0"/>
                        </a:spcBef>
                        <a:spcAft>
                          <a:spcPts val="0"/>
                        </a:spcAft>
                        <a:buNone/>
                      </a:pPr>
                      <a:r>
                        <a:rPr lang="en-US" sz="2000"/>
                        <a:t>10</a:t>
                      </a:r>
                      <a:endParaRPr sz="2000">
                        <a:latin typeface="Tahoma"/>
                        <a:ea typeface="Tahoma"/>
                        <a:cs typeface="Tahoma"/>
                        <a:sym typeface="Tahoma"/>
                      </a:endParaRPr>
                    </a:p>
                  </a:txBody>
                  <a:tcPr marT="45725" marB="45725" marR="91450" marL="91450"/>
                </a:tc>
                <a:tc>
                  <a:txBody>
                    <a:bodyPr/>
                    <a:lstStyle/>
                    <a:p>
                      <a:pPr indent="0" lvl="0" marL="0" marR="0" rtl="0" algn="r">
                        <a:spcBef>
                          <a:spcPts val="0"/>
                        </a:spcBef>
                        <a:spcAft>
                          <a:spcPts val="0"/>
                        </a:spcAft>
                        <a:buNone/>
                      </a:pPr>
                      <a:r>
                        <a:rPr lang="en-US" sz="2000"/>
                        <a:t>… 3,4x10</a:t>
                      </a:r>
                      <a:r>
                        <a:rPr baseline="30000" lang="en-US" sz="2000"/>
                        <a:t>4932</a:t>
                      </a:r>
                      <a:endParaRPr baseline="30000" sz="2000">
                        <a:latin typeface="Tahoma"/>
                        <a:ea typeface="Tahoma"/>
                        <a:cs typeface="Tahoma"/>
                        <a:sym typeface="Tahoma"/>
                      </a:endParaRPr>
                    </a:p>
                  </a:txBody>
                  <a:tcPr marT="45725" marB="45725" marR="91450" marL="91450"/>
                </a:tc>
              </a:tr>
              <a:tr h="370850">
                <a:tc gridSpan="3">
                  <a:txBody>
                    <a:bodyPr/>
                    <a:lstStyle/>
                    <a:p>
                      <a:pPr indent="0" lvl="0" marL="0" marR="0" rtl="0" algn="l">
                        <a:spcBef>
                          <a:spcPts val="0"/>
                        </a:spcBef>
                        <a:spcAft>
                          <a:spcPts val="0"/>
                        </a:spcAft>
                        <a:buNone/>
                      </a:pPr>
                      <a:r>
                        <a:rPr i="1" lang="en-US" sz="1600"/>
                        <a:t>Một</a:t>
                      </a:r>
                      <a:r>
                        <a:rPr i="1" lang="en-US" sz="1600"/>
                        <a:t> số môi trường lập trình đồng nhất kiểu </a:t>
                      </a:r>
                      <a:r>
                        <a:rPr i="1" lang="en-US" sz="1600">
                          <a:solidFill>
                            <a:srgbClr val="0000FF"/>
                          </a:solidFill>
                        </a:rPr>
                        <a:t>long double</a:t>
                      </a:r>
                      <a:r>
                        <a:rPr i="1" lang="en-US" sz="1600"/>
                        <a:t> với kiểu </a:t>
                      </a:r>
                      <a:r>
                        <a:rPr i="1" lang="en-US" sz="1600">
                          <a:solidFill>
                            <a:srgbClr val="0000FF"/>
                          </a:solidFill>
                        </a:rPr>
                        <a:t>double </a:t>
                      </a:r>
                      <a:r>
                        <a:rPr i="1" lang="en-US" sz="1600"/>
                        <a:t>cho nên kiểu này ít được sử dụng trong lập trình ứng dụng.</a:t>
                      </a:r>
                      <a:endParaRPr i="1" sz="1600">
                        <a:solidFill>
                          <a:srgbClr val="FF0000"/>
                        </a:solidFill>
                        <a:latin typeface="Tahoma"/>
                        <a:ea typeface="Tahoma"/>
                        <a:cs typeface="Tahoma"/>
                        <a:sym typeface="Tahoma"/>
                      </a:endParaRPr>
                    </a:p>
                  </a:txBody>
                  <a:tcPr marT="45725" marB="45725" marR="91450" marL="91450">
                    <a:solidFill>
                      <a:srgbClr val="FBD4B4"/>
                    </a:solidFill>
                  </a:tcPr>
                </a:tc>
                <a:tc hMerge="1"/>
                <a:tc hMerge="1"/>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3"/>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Kiểu số thực</a:t>
            </a:r>
            <a:endParaRPr/>
          </a:p>
        </p:txBody>
      </p:sp>
      <p:sp>
        <p:nvSpPr>
          <p:cNvPr id="291" name="Google Shape;291;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Các phép toán số học</a:t>
            </a:r>
            <a:endParaRPr/>
          </a:p>
          <a:p>
            <a:pPr indent="-285750" lvl="1" marL="742950" rtl="0" algn="l">
              <a:spcBef>
                <a:spcPts val="560"/>
              </a:spcBef>
              <a:spcAft>
                <a:spcPts val="0"/>
              </a:spcAft>
              <a:buClr>
                <a:schemeClr val="dk1"/>
              </a:buClr>
              <a:buSzPts val="2800"/>
              <a:buChar char="–"/>
            </a:pPr>
            <a:r>
              <a:rPr lang="en-US"/>
              <a:t>Phép cộng: +</a:t>
            </a:r>
            <a:endParaRPr/>
          </a:p>
          <a:p>
            <a:pPr indent="-285750" lvl="1" marL="742950" rtl="0" algn="l">
              <a:spcBef>
                <a:spcPts val="560"/>
              </a:spcBef>
              <a:spcAft>
                <a:spcPts val="0"/>
              </a:spcAft>
              <a:buClr>
                <a:schemeClr val="dk1"/>
              </a:buClr>
              <a:buSzPts val="2800"/>
              <a:buChar char="–"/>
            </a:pPr>
            <a:r>
              <a:rPr lang="en-US"/>
              <a:t>Phép trừ: –</a:t>
            </a:r>
            <a:endParaRPr/>
          </a:p>
          <a:p>
            <a:pPr indent="-285750" lvl="1" marL="742950" rtl="0" algn="l">
              <a:spcBef>
                <a:spcPts val="560"/>
              </a:spcBef>
              <a:spcAft>
                <a:spcPts val="0"/>
              </a:spcAft>
              <a:buClr>
                <a:schemeClr val="dk1"/>
              </a:buClr>
              <a:buSzPts val="2800"/>
              <a:buChar char="–"/>
            </a:pPr>
            <a:r>
              <a:rPr lang="en-US"/>
              <a:t>Phép nhân: *</a:t>
            </a:r>
            <a:endParaRPr/>
          </a:p>
          <a:p>
            <a:pPr indent="-285750" lvl="1" marL="742950" rtl="0" algn="l">
              <a:spcBef>
                <a:spcPts val="560"/>
              </a:spcBef>
              <a:spcAft>
                <a:spcPts val="0"/>
              </a:spcAft>
              <a:buClr>
                <a:schemeClr val="dk1"/>
              </a:buClr>
              <a:buSzPts val="2800"/>
              <a:buChar char="–"/>
            </a:pPr>
            <a:r>
              <a:rPr lang="en-US"/>
              <a:t>Phép chia: /</a:t>
            </a:r>
            <a:endParaRPr/>
          </a:p>
          <a:p>
            <a:pPr indent="-342900" lvl="0" marL="342900" rtl="0" algn="l">
              <a:spcBef>
                <a:spcPts val="640"/>
              </a:spcBef>
              <a:spcAft>
                <a:spcPts val="0"/>
              </a:spcAft>
              <a:buClr>
                <a:schemeClr val="dk1"/>
              </a:buClr>
              <a:buSzPts val="3200"/>
              <a:buChar char="•"/>
            </a:pPr>
            <a:r>
              <a:rPr lang="en-US"/>
              <a:t>Các hàm toán học như căn số, lũy thừa, logarit, … sẽ được trình bày ở phần sau.</a:t>
            </a:r>
            <a:endParaRPr/>
          </a:p>
        </p:txBody>
      </p:sp>
      <p:sp>
        <p:nvSpPr>
          <p:cNvPr id="292" name="Google Shape;292;p23"/>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293" name="Google Shape;293;p23"/>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294" name="Google Shape;294;p23"/>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4"/>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Kiểu luận lý</a:t>
            </a:r>
            <a:endParaRPr/>
          </a:p>
        </p:txBody>
      </p:sp>
      <p:sp>
        <p:nvSpPr>
          <p:cNvPr id="300" name="Google Shape;300;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Khai báo kiểu </a:t>
            </a:r>
            <a:r>
              <a:rPr lang="en-US">
                <a:solidFill>
                  <a:srgbClr val="0000FF"/>
                </a:solidFill>
              </a:rPr>
              <a:t>bool</a:t>
            </a:r>
            <a:r>
              <a:rPr lang="en-US"/>
              <a:t> đối với C++ chuẩn hoặc kiểu số nguyên bất kỳ (char, int, …)</a:t>
            </a:r>
            <a:endParaRPr/>
          </a:p>
          <a:p>
            <a:pPr indent="-285750" lvl="1" marL="742950" rtl="0" algn="l">
              <a:spcBef>
                <a:spcPts val="560"/>
              </a:spcBef>
              <a:spcAft>
                <a:spcPts val="0"/>
              </a:spcAft>
              <a:buClr>
                <a:schemeClr val="dk1"/>
              </a:buClr>
              <a:buSzPts val="2800"/>
              <a:buChar char="–"/>
            </a:pPr>
            <a:r>
              <a:rPr lang="en-US"/>
              <a:t>Giá trị khác 0 nghĩa là đúng (</a:t>
            </a:r>
            <a:r>
              <a:rPr lang="en-US">
                <a:solidFill>
                  <a:srgbClr val="0000FF"/>
                </a:solidFill>
              </a:rPr>
              <a:t>true</a:t>
            </a:r>
            <a:r>
              <a:rPr lang="en-US"/>
              <a:t>).</a:t>
            </a:r>
            <a:endParaRPr/>
          </a:p>
          <a:p>
            <a:pPr indent="-285750" lvl="1" marL="742950" rtl="0" algn="l">
              <a:spcBef>
                <a:spcPts val="560"/>
              </a:spcBef>
              <a:spcAft>
                <a:spcPts val="0"/>
              </a:spcAft>
              <a:buClr>
                <a:schemeClr val="dk1"/>
              </a:buClr>
              <a:buSzPts val="2800"/>
              <a:buChar char="–"/>
            </a:pPr>
            <a:r>
              <a:rPr lang="en-US"/>
              <a:t>Giá trị bằng 0 nghĩa là sai (</a:t>
            </a:r>
            <a:r>
              <a:rPr lang="en-US">
                <a:solidFill>
                  <a:srgbClr val="0000FF"/>
                </a:solidFill>
              </a:rPr>
              <a:t>false</a:t>
            </a:r>
            <a:r>
              <a:rPr lang="en-US"/>
              <a:t>).</a:t>
            </a:r>
            <a:endParaRPr/>
          </a:p>
          <a:p>
            <a:pPr indent="-285750" lvl="1" marL="742950" rtl="0" algn="l">
              <a:spcBef>
                <a:spcPts val="360"/>
              </a:spcBef>
              <a:spcAft>
                <a:spcPts val="0"/>
              </a:spcAft>
              <a:buClr>
                <a:srgbClr val="FF0000"/>
              </a:buClr>
              <a:buSzPts val="1800"/>
              <a:buChar char="–"/>
            </a:pPr>
            <a:r>
              <a:rPr i="1" lang="en-US" sz="1800">
                <a:solidFill>
                  <a:srgbClr val="FF0000"/>
                </a:solidFill>
              </a:rPr>
              <a:t>Lưu ý: Kết quả lượng giá một biểu thức luận lý bất kỳ thực hiện bởi C++ luôn cho kết quả là 0 (false) hay 1 (true).</a:t>
            </a:r>
            <a:endParaRPr/>
          </a:p>
          <a:p>
            <a:pPr indent="-342900" lvl="0" marL="342900" rtl="0" algn="l">
              <a:spcBef>
                <a:spcPts val="640"/>
              </a:spcBef>
              <a:spcAft>
                <a:spcPts val="0"/>
              </a:spcAft>
              <a:buClr>
                <a:schemeClr val="dk1"/>
              </a:buClr>
              <a:buSzPts val="3200"/>
              <a:buChar char="•"/>
            </a:pPr>
            <a:r>
              <a:rPr lang="en-US"/>
              <a:t>Các phép toán</a:t>
            </a:r>
            <a:endParaRPr/>
          </a:p>
          <a:p>
            <a:pPr indent="-285750" lvl="1" marL="742950" rtl="0" algn="l">
              <a:spcBef>
                <a:spcPts val="560"/>
              </a:spcBef>
              <a:spcAft>
                <a:spcPts val="0"/>
              </a:spcAft>
              <a:buClr>
                <a:schemeClr val="dk1"/>
              </a:buClr>
              <a:buSzPts val="2800"/>
              <a:buChar char="–"/>
            </a:pPr>
            <a:r>
              <a:rPr lang="en-US"/>
              <a:t>Kết hợp: &amp;&amp; (and), || (or), ! (not)</a:t>
            </a:r>
            <a:endParaRPr/>
          </a:p>
          <a:p>
            <a:pPr indent="-285750" lvl="1" marL="742950" rtl="0" algn="l">
              <a:spcBef>
                <a:spcPts val="560"/>
              </a:spcBef>
              <a:spcAft>
                <a:spcPts val="0"/>
              </a:spcAft>
              <a:buClr>
                <a:schemeClr val="dk1"/>
              </a:buClr>
              <a:buSzPts val="2800"/>
              <a:buChar char="–"/>
            </a:pPr>
            <a:r>
              <a:rPr lang="en-US"/>
              <a:t>So sánh: &gt;, &gt;=, &lt;, &lt;=, ==, !=</a:t>
            </a:r>
            <a:endParaRPr/>
          </a:p>
        </p:txBody>
      </p:sp>
      <p:sp>
        <p:nvSpPr>
          <p:cNvPr id="301" name="Google Shape;301;p24"/>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302" name="Google Shape;302;p24"/>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303" name="Google Shape;303;p24"/>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25"/>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Ví dụ</a:t>
            </a:r>
            <a:endParaRPr/>
          </a:p>
        </p:txBody>
      </p:sp>
      <p:sp>
        <p:nvSpPr>
          <p:cNvPr id="309" name="Google Shape;309;p25"/>
          <p:cNvSpPr txBox="1"/>
          <p:nvPr>
            <p:ph idx="1" type="body"/>
          </p:nvPr>
        </p:nvSpPr>
        <p:spPr>
          <a:xfrm>
            <a:off x="457200" y="1600200"/>
            <a:ext cx="4114800" cy="45261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000FF"/>
              </a:buClr>
              <a:buSzPts val="1665"/>
              <a:buNone/>
            </a:pPr>
            <a:r>
              <a:rPr lang="en-US" sz="1665">
                <a:solidFill>
                  <a:srgbClr val="0000FF"/>
                </a:solidFill>
              </a:rPr>
              <a:t>#include</a:t>
            </a:r>
            <a:r>
              <a:rPr lang="en-US" sz="1665"/>
              <a:t> &lt;stdio.h&gt;</a:t>
            </a:r>
            <a:endParaRPr/>
          </a:p>
          <a:p>
            <a:pPr indent="0" lvl="0" marL="0" rtl="0" algn="l">
              <a:lnSpc>
                <a:spcPct val="90000"/>
              </a:lnSpc>
              <a:spcBef>
                <a:spcPts val="333"/>
              </a:spcBef>
              <a:spcAft>
                <a:spcPts val="0"/>
              </a:spcAft>
              <a:buClr>
                <a:schemeClr val="dk1"/>
              </a:buClr>
              <a:buSzPts val="1665"/>
              <a:buNone/>
            </a:pPr>
            <a:r>
              <a:t/>
            </a:r>
            <a:endParaRPr sz="1665"/>
          </a:p>
          <a:p>
            <a:pPr indent="0" lvl="0" marL="0" rtl="0" algn="l">
              <a:lnSpc>
                <a:spcPct val="90000"/>
              </a:lnSpc>
              <a:spcBef>
                <a:spcPts val="333"/>
              </a:spcBef>
              <a:spcAft>
                <a:spcPts val="0"/>
              </a:spcAft>
              <a:buClr>
                <a:srgbClr val="0000FF"/>
              </a:buClr>
              <a:buSzPts val="1665"/>
              <a:buNone/>
            </a:pPr>
            <a:r>
              <a:rPr lang="en-US" sz="1665">
                <a:solidFill>
                  <a:srgbClr val="0000FF"/>
                </a:solidFill>
              </a:rPr>
              <a:t>void</a:t>
            </a:r>
            <a:r>
              <a:rPr lang="en-US" sz="1665"/>
              <a:t> main()</a:t>
            </a:r>
            <a:endParaRPr/>
          </a:p>
          <a:p>
            <a:pPr indent="0" lvl="0" marL="0" rtl="0" algn="l">
              <a:lnSpc>
                <a:spcPct val="90000"/>
              </a:lnSpc>
              <a:spcBef>
                <a:spcPts val="333"/>
              </a:spcBef>
              <a:spcAft>
                <a:spcPts val="0"/>
              </a:spcAft>
              <a:buClr>
                <a:schemeClr val="dk1"/>
              </a:buClr>
              <a:buSzPts val="1665"/>
              <a:buNone/>
            </a:pPr>
            <a:r>
              <a:rPr lang="en-US" sz="1665"/>
              <a:t>{</a:t>
            </a:r>
            <a:endParaRPr/>
          </a:p>
          <a:p>
            <a:pPr indent="0" lvl="0" marL="0" rtl="0" algn="l">
              <a:lnSpc>
                <a:spcPct val="90000"/>
              </a:lnSpc>
              <a:spcBef>
                <a:spcPts val="333"/>
              </a:spcBef>
              <a:spcAft>
                <a:spcPts val="0"/>
              </a:spcAft>
              <a:buClr>
                <a:schemeClr val="dk1"/>
              </a:buClr>
              <a:buSzPts val="1665"/>
              <a:buNone/>
            </a:pPr>
            <a:r>
              <a:rPr lang="en-US" sz="1665"/>
              <a:t>   </a:t>
            </a:r>
            <a:r>
              <a:rPr lang="en-US" sz="1665">
                <a:solidFill>
                  <a:srgbClr val="0000FF"/>
                </a:solidFill>
              </a:rPr>
              <a:t>bool</a:t>
            </a:r>
            <a:r>
              <a:rPr lang="en-US" sz="1665"/>
              <a:t> bVal;</a:t>
            </a:r>
            <a:endParaRPr/>
          </a:p>
          <a:p>
            <a:pPr indent="0" lvl="0" marL="0" rtl="0" algn="l">
              <a:lnSpc>
                <a:spcPct val="90000"/>
              </a:lnSpc>
              <a:spcBef>
                <a:spcPts val="333"/>
              </a:spcBef>
              <a:spcAft>
                <a:spcPts val="0"/>
              </a:spcAft>
              <a:buClr>
                <a:schemeClr val="dk1"/>
              </a:buClr>
              <a:buSzPts val="1665"/>
              <a:buNone/>
            </a:pPr>
            <a:r>
              <a:rPr lang="en-US" sz="1665"/>
              <a:t>   </a:t>
            </a:r>
            <a:r>
              <a:rPr lang="en-US" sz="1665">
                <a:solidFill>
                  <a:srgbClr val="0000FF"/>
                </a:solidFill>
              </a:rPr>
              <a:t>double</a:t>
            </a:r>
            <a:r>
              <a:rPr lang="en-US" sz="1665"/>
              <a:t> x=46.7, y=93, z;</a:t>
            </a:r>
            <a:endParaRPr/>
          </a:p>
          <a:p>
            <a:pPr indent="0" lvl="0" marL="0" rtl="0" algn="l">
              <a:lnSpc>
                <a:spcPct val="90000"/>
              </a:lnSpc>
              <a:spcBef>
                <a:spcPts val="333"/>
              </a:spcBef>
              <a:spcAft>
                <a:spcPts val="0"/>
              </a:spcAft>
              <a:buClr>
                <a:schemeClr val="dk1"/>
              </a:buClr>
              <a:buSzPts val="1665"/>
              <a:buNone/>
            </a:pPr>
            <a:r>
              <a:rPr lang="en-US" sz="1665"/>
              <a:t>   bVal = (x==y);</a:t>
            </a:r>
            <a:endParaRPr/>
          </a:p>
          <a:p>
            <a:pPr indent="0" lvl="0" marL="0" rtl="0" algn="l">
              <a:lnSpc>
                <a:spcPct val="90000"/>
              </a:lnSpc>
              <a:spcBef>
                <a:spcPts val="333"/>
              </a:spcBef>
              <a:spcAft>
                <a:spcPts val="0"/>
              </a:spcAft>
              <a:buClr>
                <a:schemeClr val="dk1"/>
              </a:buClr>
              <a:buSzPts val="1665"/>
              <a:buNone/>
            </a:pPr>
            <a:r>
              <a:rPr lang="en-US" sz="1665"/>
              <a:t>   printf(“%d\n”, bVal);</a:t>
            </a:r>
            <a:endParaRPr/>
          </a:p>
          <a:p>
            <a:pPr indent="0" lvl="0" marL="0" rtl="0" algn="l">
              <a:lnSpc>
                <a:spcPct val="90000"/>
              </a:lnSpc>
              <a:spcBef>
                <a:spcPts val="333"/>
              </a:spcBef>
              <a:spcAft>
                <a:spcPts val="0"/>
              </a:spcAft>
              <a:buClr>
                <a:schemeClr val="dk1"/>
              </a:buClr>
              <a:buSzPts val="1665"/>
              <a:buNone/>
            </a:pPr>
            <a:r>
              <a:rPr lang="en-US" sz="1665"/>
              <a:t>   bVal = (x&lt;y);</a:t>
            </a:r>
            <a:endParaRPr/>
          </a:p>
          <a:p>
            <a:pPr indent="0" lvl="0" marL="0" rtl="0" algn="l">
              <a:lnSpc>
                <a:spcPct val="90000"/>
              </a:lnSpc>
              <a:spcBef>
                <a:spcPts val="333"/>
              </a:spcBef>
              <a:spcAft>
                <a:spcPts val="0"/>
              </a:spcAft>
              <a:buClr>
                <a:schemeClr val="dk1"/>
              </a:buClr>
              <a:buSzPts val="1665"/>
              <a:buNone/>
            </a:pPr>
            <a:r>
              <a:rPr lang="en-US" sz="1665"/>
              <a:t>   printf(“%d\n”, bVal);</a:t>
            </a:r>
            <a:endParaRPr/>
          </a:p>
          <a:p>
            <a:pPr indent="0" lvl="0" marL="0" rtl="0" algn="l">
              <a:lnSpc>
                <a:spcPct val="90000"/>
              </a:lnSpc>
              <a:spcBef>
                <a:spcPts val="333"/>
              </a:spcBef>
              <a:spcAft>
                <a:spcPts val="0"/>
              </a:spcAft>
              <a:buClr>
                <a:schemeClr val="dk1"/>
              </a:buClr>
              <a:buSzPts val="1665"/>
              <a:buNone/>
            </a:pPr>
            <a:r>
              <a:rPr lang="en-US" sz="1665"/>
              <a:t>   bVal = (2*x&gt;y);</a:t>
            </a:r>
            <a:endParaRPr/>
          </a:p>
          <a:p>
            <a:pPr indent="0" lvl="0" marL="0" rtl="0" algn="l">
              <a:lnSpc>
                <a:spcPct val="90000"/>
              </a:lnSpc>
              <a:spcBef>
                <a:spcPts val="333"/>
              </a:spcBef>
              <a:spcAft>
                <a:spcPts val="0"/>
              </a:spcAft>
              <a:buClr>
                <a:schemeClr val="dk1"/>
              </a:buClr>
              <a:buSzPts val="1665"/>
              <a:buNone/>
            </a:pPr>
            <a:r>
              <a:rPr lang="en-US" sz="1665"/>
              <a:t>   printf(“%d\n”, bVal);</a:t>
            </a:r>
            <a:endParaRPr/>
          </a:p>
          <a:p>
            <a:pPr indent="0" lvl="0" marL="0" rtl="0" algn="l">
              <a:lnSpc>
                <a:spcPct val="90000"/>
              </a:lnSpc>
              <a:spcBef>
                <a:spcPts val="333"/>
              </a:spcBef>
              <a:spcAft>
                <a:spcPts val="0"/>
              </a:spcAft>
              <a:buClr>
                <a:schemeClr val="dk1"/>
              </a:buClr>
              <a:buSzPts val="1665"/>
              <a:buNone/>
            </a:pPr>
            <a:r>
              <a:rPr lang="en-US" sz="1665"/>
              <a:t>   z = (x&gt;y)*x + (x&lt;=y)*y;</a:t>
            </a:r>
            <a:endParaRPr/>
          </a:p>
          <a:p>
            <a:pPr indent="0" lvl="0" marL="0" rtl="0" algn="l">
              <a:lnSpc>
                <a:spcPct val="90000"/>
              </a:lnSpc>
              <a:spcBef>
                <a:spcPts val="333"/>
              </a:spcBef>
              <a:spcAft>
                <a:spcPts val="0"/>
              </a:spcAft>
              <a:buClr>
                <a:schemeClr val="dk1"/>
              </a:buClr>
              <a:buSzPts val="1665"/>
              <a:buNone/>
            </a:pPr>
            <a:r>
              <a:rPr lang="en-US" sz="1665"/>
              <a:t>   printf(“%f\n”, z);</a:t>
            </a:r>
            <a:endParaRPr/>
          </a:p>
          <a:p>
            <a:pPr indent="0" lvl="0" marL="0" rtl="0" algn="l">
              <a:lnSpc>
                <a:spcPct val="90000"/>
              </a:lnSpc>
              <a:spcBef>
                <a:spcPts val="333"/>
              </a:spcBef>
              <a:spcAft>
                <a:spcPts val="0"/>
              </a:spcAft>
              <a:buClr>
                <a:schemeClr val="dk1"/>
              </a:buClr>
              <a:buSzPts val="1665"/>
              <a:buNone/>
            </a:pPr>
            <a:r>
              <a:rPr lang="en-US" sz="1665"/>
              <a:t>}</a:t>
            </a:r>
            <a:endParaRPr sz="1665"/>
          </a:p>
        </p:txBody>
      </p:sp>
      <p:sp>
        <p:nvSpPr>
          <p:cNvPr id="310" name="Google Shape;310;p25"/>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311" name="Google Shape;311;p25"/>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312" name="Google Shape;312;p25"/>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13" name="Google Shape;313;p25"/>
          <p:cNvSpPr txBox="1"/>
          <p:nvPr/>
        </p:nvSpPr>
        <p:spPr>
          <a:xfrm>
            <a:off x="4572000" y="1600200"/>
            <a:ext cx="4114800" cy="4525963"/>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0000FF"/>
              </a:buClr>
              <a:buSzPts val="1665"/>
              <a:buFont typeface="Arial"/>
              <a:buNone/>
            </a:pPr>
            <a:r>
              <a:rPr b="0" i="0" lang="en-US" sz="1665" u="none" cap="none" strike="noStrike">
                <a:solidFill>
                  <a:srgbClr val="0000FF"/>
                </a:solidFill>
                <a:latin typeface="Tahoma"/>
                <a:ea typeface="Tahoma"/>
                <a:cs typeface="Tahoma"/>
                <a:sym typeface="Tahoma"/>
              </a:rPr>
              <a:t>#include</a:t>
            </a:r>
            <a:r>
              <a:rPr b="0" i="0" lang="en-US" sz="1665" u="none" cap="none" strike="noStrike">
                <a:solidFill>
                  <a:schemeClr val="dk1"/>
                </a:solidFill>
                <a:latin typeface="Tahoma"/>
                <a:ea typeface="Tahoma"/>
                <a:cs typeface="Tahoma"/>
                <a:sym typeface="Tahoma"/>
              </a:rPr>
              <a:t> &lt;iostream&gt;</a:t>
            </a:r>
            <a:endParaRPr/>
          </a:p>
          <a:p>
            <a:pPr indent="0" lvl="0" marL="0" marR="0" rtl="0" algn="l">
              <a:lnSpc>
                <a:spcPct val="90000"/>
              </a:lnSpc>
              <a:spcBef>
                <a:spcPts val="333"/>
              </a:spcBef>
              <a:spcAft>
                <a:spcPts val="0"/>
              </a:spcAft>
              <a:buClr>
                <a:srgbClr val="0000FF"/>
              </a:buClr>
              <a:buSzPts val="1665"/>
              <a:buFont typeface="Arial"/>
              <a:buNone/>
            </a:pPr>
            <a:r>
              <a:rPr b="0" i="0" lang="en-US" sz="1665" u="none" cap="none" strike="noStrike">
                <a:solidFill>
                  <a:srgbClr val="0000FF"/>
                </a:solidFill>
                <a:latin typeface="Tahoma"/>
                <a:ea typeface="Tahoma"/>
                <a:cs typeface="Tahoma"/>
                <a:sym typeface="Tahoma"/>
              </a:rPr>
              <a:t>using</a:t>
            </a:r>
            <a:r>
              <a:rPr b="0" i="0" lang="en-US" sz="1665" u="none" cap="none" strike="noStrike">
                <a:solidFill>
                  <a:schemeClr val="dk1"/>
                </a:solidFill>
                <a:latin typeface="Tahoma"/>
                <a:ea typeface="Tahoma"/>
                <a:cs typeface="Tahoma"/>
                <a:sym typeface="Tahoma"/>
              </a:rPr>
              <a:t> </a:t>
            </a:r>
            <a:r>
              <a:rPr b="0" i="0" lang="en-US" sz="1665" u="none" cap="none" strike="noStrike">
                <a:solidFill>
                  <a:srgbClr val="0000FF"/>
                </a:solidFill>
                <a:latin typeface="Tahoma"/>
                <a:ea typeface="Tahoma"/>
                <a:cs typeface="Tahoma"/>
                <a:sym typeface="Tahoma"/>
              </a:rPr>
              <a:t>namespace</a:t>
            </a:r>
            <a:r>
              <a:rPr b="0" i="0" lang="en-US" sz="1665" u="none" cap="none" strike="noStrike">
                <a:solidFill>
                  <a:schemeClr val="dk1"/>
                </a:solidFill>
                <a:latin typeface="Tahoma"/>
                <a:ea typeface="Tahoma"/>
                <a:cs typeface="Tahoma"/>
                <a:sym typeface="Tahoma"/>
              </a:rPr>
              <a:t> std;</a:t>
            </a:r>
            <a:endParaRPr/>
          </a:p>
          <a:p>
            <a:pPr indent="0" lvl="0" marL="0" marR="0" rtl="0" algn="l">
              <a:lnSpc>
                <a:spcPct val="90000"/>
              </a:lnSpc>
              <a:spcBef>
                <a:spcPts val="333"/>
              </a:spcBef>
              <a:spcAft>
                <a:spcPts val="0"/>
              </a:spcAft>
              <a:buClr>
                <a:srgbClr val="0000FF"/>
              </a:buClr>
              <a:buSzPts val="1665"/>
              <a:buFont typeface="Arial"/>
              <a:buNone/>
            </a:pPr>
            <a:r>
              <a:rPr b="0" i="0" lang="en-US" sz="1665" u="none" cap="none" strike="noStrike">
                <a:solidFill>
                  <a:srgbClr val="0000FF"/>
                </a:solidFill>
                <a:latin typeface="Tahoma"/>
                <a:ea typeface="Tahoma"/>
                <a:cs typeface="Tahoma"/>
                <a:sym typeface="Tahoma"/>
              </a:rPr>
              <a:t>void</a:t>
            </a:r>
            <a:r>
              <a:rPr b="0" i="0" lang="en-US" sz="1665" u="none" cap="none" strike="noStrike">
                <a:solidFill>
                  <a:schemeClr val="dk1"/>
                </a:solidFill>
                <a:latin typeface="Tahoma"/>
                <a:ea typeface="Tahoma"/>
                <a:cs typeface="Tahoma"/>
                <a:sym typeface="Tahoma"/>
              </a:rPr>
              <a:t> main()</a:t>
            </a:r>
            <a:endParaRPr/>
          </a:p>
          <a:p>
            <a:pPr indent="0" lvl="0" marL="0" marR="0" rtl="0" algn="l">
              <a:lnSpc>
                <a:spcPct val="90000"/>
              </a:lnSpc>
              <a:spcBef>
                <a:spcPts val="333"/>
              </a:spcBef>
              <a:spcAft>
                <a:spcPts val="0"/>
              </a:spcAft>
              <a:buClr>
                <a:schemeClr val="dk1"/>
              </a:buClr>
              <a:buSzPts val="1665"/>
              <a:buFont typeface="Arial"/>
              <a:buNone/>
            </a:pPr>
            <a:r>
              <a:rPr b="0" i="0" lang="en-US" sz="1665" u="none" cap="none" strike="noStrike">
                <a:solidFill>
                  <a:schemeClr val="dk1"/>
                </a:solidFill>
                <a:latin typeface="Tahoma"/>
                <a:ea typeface="Tahoma"/>
                <a:cs typeface="Tahoma"/>
                <a:sym typeface="Tahoma"/>
              </a:rPr>
              <a:t>{</a:t>
            </a:r>
            <a:endParaRPr/>
          </a:p>
          <a:p>
            <a:pPr indent="0" lvl="0" marL="0" marR="0" rtl="0" algn="l">
              <a:lnSpc>
                <a:spcPct val="90000"/>
              </a:lnSpc>
              <a:spcBef>
                <a:spcPts val="333"/>
              </a:spcBef>
              <a:spcAft>
                <a:spcPts val="0"/>
              </a:spcAft>
              <a:buClr>
                <a:schemeClr val="dk1"/>
              </a:buClr>
              <a:buSzPts val="1665"/>
              <a:buFont typeface="Arial"/>
              <a:buNone/>
            </a:pPr>
            <a:r>
              <a:rPr b="0" i="0" lang="en-US" sz="1665" u="none" cap="none" strike="noStrike">
                <a:solidFill>
                  <a:schemeClr val="dk1"/>
                </a:solidFill>
                <a:latin typeface="Tahoma"/>
                <a:ea typeface="Tahoma"/>
                <a:cs typeface="Tahoma"/>
                <a:sym typeface="Tahoma"/>
              </a:rPr>
              <a:t>   </a:t>
            </a:r>
            <a:r>
              <a:rPr b="0" i="0" lang="en-US" sz="1665" u="none" cap="none" strike="noStrike">
                <a:solidFill>
                  <a:srgbClr val="0000FF"/>
                </a:solidFill>
                <a:latin typeface="Tahoma"/>
                <a:ea typeface="Tahoma"/>
                <a:cs typeface="Tahoma"/>
                <a:sym typeface="Tahoma"/>
              </a:rPr>
              <a:t>bool</a:t>
            </a:r>
            <a:r>
              <a:rPr b="0" i="0" lang="en-US" sz="1665" u="none" cap="none" strike="noStrike">
                <a:solidFill>
                  <a:schemeClr val="dk1"/>
                </a:solidFill>
                <a:latin typeface="Tahoma"/>
                <a:ea typeface="Tahoma"/>
                <a:cs typeface="Tahoma"/>
                <a:sym typeface="Tahoma"/>
              </a:rPr>
              <a:t> bVal;</a:t>
            </a:r>
            <a:endParaRPr/>
          </a:p>
          <a:p>
            <a:pPr indent="0" lvl="0" marL="0" marR="0" rtl="0" algn="l">
              <a:lnSpc>
                <a:spcPct val="90000"/>
              </a:lnSpc>
              <a:spcBef>
                <a:spcPts val="333"/>
              </a:spcBef>
              <a:spcAft>
                <a:spcPts val="0"/>
              </a:spcAft>
              <a:buClr>
                <a:schemeClr val="dk1"/>
              </a:buClr>
              <a:buSzPts val="1665"/>
              <a:buFont typeface="Arial"/>
              <a:buNone/>
            </a:pPr>
            <a:r>
              <a:rPr b="0" i="0" lang="en-US" sz="1665" u="none" cap="none" strike="noStrike">
                <a:solidFill>
                  <a:schemeClr val="dk1"/>
                </a:solidFill>
                <a:latin typeface="Tahoma"/>
                <a:ea typeface="Tahoma"/>
                <a:cs typeface="Tahoma"/>
                <a:sym typeface="Tahoma"/>
              </a:rPr>
              <a:t>   </a:t>
            </a:r>
            <a:r>
              <a:rPr b="0" i="0" lang="en-US" sz="1665" u="none" cap="none" strike="noStrike">
                <a:solidFill>
                  <a:srgbClr val="0000FF"/>
                </a:solidFill>
                <a:latin typeface="Tahoma"/>
                <a:ea typeface="Tahoma"/>
                <a:cs typeface="Tahoma"/>
                <a:sym typeface="Tahoma"/>
              </a:rPr>
              <a:t>double</a:t>
            </a:r>
            <a:r>
              <a:rPr b="0" i="0" lang="en-US" sz="1665" u="none" cap="none" strike="noStrike">
                <a:solidFill>
                  <a:schemeClr val="dk1"/>
                </a:solidFill>
                <a:latin typeface="Tahoma"/>
                <a:ea typeface="Tahoma"/>
                <a:cs typeface="Tahoma"/>
                <a:sym typeface="Tahoma"/>
              </a:rPr>
              <a:t> x=46.7, y=93, z;</a:t>
            </a:r>
            <a:endParaRPr/>
          </a:p>
          <a:p>
            <a:pPr indent="0" lvl="0" marL="0" marR="0" rtl="0" algn="l">
              <a:lnSpc>
                <a:spcPct val="90000"/>
              </a:lnSpc>
              <a:spcBef>
                <a:spcPts val="333"/>
              </a:spcBef>
              <a:spcAft>
                <a:spcPts val="0"/>
              </a:spcAft>
              <a:buClr>
                <a:schemeClr val="dk1"/>
              </a:buClr>
              <a:buSzPts val="1665"/>
              <a:buFont typeface="Arial"/>
              <a:buNone/>
            </a:pPr>
            <a:r>
              <a:rPr b="0" i="0" lang="en-US" sz="1665" u="none" cap="none" strike="noStrike">
                <a:solidFill>
                  <a:schemeClr val="dk1"/>
                </a:solidFill>
                <a:latin typeface="Tahoma"/>
                <a:ea typeface="Tahoma"/>
                <a:cs typeface="Tahoma"/>
                <a:sym typeface="Tahoma"/>
              </a:rPr>
              <a:t>   bVal = (x==y);</a:t>
            </a:r>
            <a:endParaRPr/>
          </a:p>
          <a:p>
            <a:pPr indent="0" lvl="0" marL="0" marR="0" rtl="0" algn="l">
              <a:lnSpc>
                <a:spcPct val="90000"/>
              </a:lnSpc>
              <a:spcBef>
                <a:spcPts val="333"/>
              </a:spcBef>
              <a:spcAft>
                <a:spcPts val="0"/>
              </a:spcAft>
              <a:buClr>
                <a:schemeClr val="dk1"/>
              </a:buClr>
              <a:buSzPts val="1665"/>
              <a:buFont typeface="Arial"/>
              <a:buNone/>
            </a:pPr>
            <a:r>
              <a:rPr b="0" i="0" lang="en-US" sz="1665" u="none" cap="none" strike="noStrike">
                <a:solidFill>
                  <a:schemeClr val="dk1"/>
                </a:solidFill>
                <a:latin typeface="Tahoma"/>
                <a:ea typeface="Tahoma"/>
                <a:cs typeface="Tahoma"/>
                <a:sym typeface="Tahoma"/>
              </a:rPr>
              <a:t>   cout &lt;&lt; bVal &lt;&lt; endl;</a:t>
            </a:r>
            <a:endParaRPr/>
          </a:p>
          <a:p>
            <a:pPr indent="0" lvl="0" marL="0" marR="0" rtl="0" algn="l">
              <a:lnSpc>
                <a:spcPct val="90000"/>
              </a:lnSpc>
              <a:spcBef>
                <a:spcPts val="333"/>
              </a:spcBef>
              <a:spcAft>
                <a:spcPts val="0"/>
              </a:spcAft>
              <a:buClr>
                <a:schemeClr val="dk1"/>
              </a:buClr>
              <a:buSzPts val="1665"/>
              <a:buFont typeface="Arial"/>
              <a:buNone/>
            </a:pPr>
            <a:r>
              <a:rPr b="0" i="0" lang="en-US" sz="1665" u="none" cap="none" strike="noStrike">
                <a:solidFill>
                  <a:schemeClr val="dk1"/>
                </a:solidFill>
                <a:latin typeface="Tahoma"/>
                <a:ea typeface="Tahoma"/>
                <a:cs typeface="Tahoma"/>
                <a:sym typeface="Tahoma"/>
              </a:rPr>
              <a:t>   bVal = (x&lt;y);</a:t>
            </a:r>
            <a:endParaRPr/>
          </a:p>
          <a:p>
            <a:pPr indent="0" lvl="0" marL="0" marR="0" rtl="0" algn="l">
              <a:lnSpc>
                <a:spcPct val="90000"/>
              </a:lnSpc>
              <a:spcBef>
                <a:spcPts val="333"/>
              </a:spcBef>
              <a:spcAft>
                <a:spcPts val="0"/>
              </a:spcAft>
              <a:buClr>
                <a:schemeClr val="dk1"/>
              </a:buClr>
              <a:buSzPts val="1665"/>
              <a:buFont typeface="Arial"/>
              <a:buNone/>
            </a:pPr>
            <a:r>
              <a:rPr b="0" i="0" lang="en-US" sz="1665" u="none" cap="none" strike="noStrike">
                <a:solidFill>
                  <a:schemeClr val="dk1"/>
                </a:solidFill>
                <a:latin typeface="Tahoma"/>
                <a:ea typeface="Tahoma"/>
                <a:cs typeface="Tahoma"/>
                <a:sym typeface="Tahoma"/>
              </a:rPr>
              <a:t>   cout &lt;&lt; bVal &lt;&lt; endl;</a:t>
            </a:r>
            <a:endParaRPr b="0" i="0" sz="1665" u="none" cap="none" strike="noStrike">
              <a:solidFill>
                <a:schemeClr val="dk1"/>
              </a:solidFill>
              <a:latin typeface="Tahoma"/>
              <a:ea typeface="Tahoma"/>
              <a:cs typeface="Tahoma"/>
              <a:sym typeface="Tahoma"/>
            </a:endParaRPr>
          </a:p>
          <a:p>
            <a:pPr indent="0" lvl="0" marL="0" marR="0" rtl="0" algn="l">
              <a:lnSpc>
                <a:spcPct val="90000"/>
              </a:lnSpc>
              <a:spcBef>
                <a:spcPts val="333"/>
              </a:spcBef>
              <a:spcAft>
                <a:spcPts val="0"/>
              </a:spcAft>
              <a:buClr>
                <a:schemeClr val="dk1"/>
              </a:buClr>
              <a:buSzPts val="1665"/>
              <a:buFont typeface="Arial"/>
              <a:buNone/>
            </a:pPr>
            <a:r>
              <a:rPr b="0" i="0" lang="en-US" sz="1665" u="none" cap="none" strike="noStrike">
                <a:solidFill>
                  <a:schemeClr val="dk1"/>
                </a:solidFill>
                <a:latin typeface="Tahoma"/>
                <a:ea typeface="Tahoma"/>
                <a:cs typeface="Tahoma"/>
                <a:sym typeface="Tahoma"/>
              </a:rPr>
              <a:t>   bVal = (2*x&gt;y);</a:t>
            </a:r>
            <a:endParaRPr/>
          </a:p>
          <a:p>
            <a:pPr indent="0" lvl="0" marL="0" marR="0" rtl="0" algn="l">
              <a:lnSpc>
                <a:spcPct val="90000"/>
              </a:lnSpc>
              <a:spcBef>
                <a:spcPts val="333"/>
              </a:spcBef>
              <a:spcAft>
                <a:spcPts val="0"/>
              </a:spcAft>
              <a:buClr>
                <a:schemeClr val="dk1"/>
              </a:buClr>
              <a:buSzPts val="1665"/>
              <a:buFont typeface="Arial"/>
              <a:buNone/>
            </a:pPr>
            <a:r>
              <a:rPr b="0" i="0" lang="en-US" sz="1665" u="none" cap="none" strike="noStrike">
                <a:solidFill>
                  <a:schemeClr val="dk1"/>
                </a:solidFill>
                <a:latin typeface="Tahoma"/>
                <a:ea typeface="Tahoma"/>
                <a:cs typeface="Tahoma"/>
                <a:sym typeface="Tahoma"/>
              </a:rPr>
              <a:t>   cout &lt;&lt; bVal &lt;&lt; endl;</a:t>
            </a:r>
            <a:endParaRPr b="0" i="0" sz="1665" u="none" cap="none" strike="noStrike">
              <a:solidFill>
                <a:schemeClr val="dk1"/>
              </a:solidFill>
              <a:latin typeface="Tahoma"/>
              <a:ea typeface="Tahoma"/>
              <a:cs typeface="Tahoma"/>
              <a:sym typeface="Tahoma"/>
            </a:endParaRPr>
          </a:p>
          <a:p>
            <a:pPr indent="0" lvl="0" marL="0" marR="0" rtl="0" algn="l">
              <a:lnSpc>
                <a:spcPct val="90000"/>
              </a:lnSpc>
              <a:spcBef>
                <a:spcPts val="333"/>
              </a:spcBef>
              <a:spcAft>
                <a:spcPts val="0"/>
              </a:spcAft>
              <a:buClr>
                <a:schemeClr val="dk1"/>
              </a:buClr>
              <a:buSzPts val="1665"/>
              <a:buFont typeface="Arial"/>
              <a:buNone/>
            </a:pPr>
            <a:r>
              <a:rPr b="0" i="0" lang="en-US" sz="1665" u="none" cap="none" strike="noStrike">
                <a:solidFill>
                  <a:schemeClr val="dk1"/>
                </a:solidFill>
                <a:latin typeface="Tahoma"/>
                <a:ea typeface="Tahoma"/>
                <a:cs typeface="Tahoma"/>
                <a:sym typeface="Tahoma"/>
              </a:rPr>
              <a:t>   z = (x&gt;y)*x + (x&lt;=y)*y;</a:t>
            </a:r>
            <a:endParaRPr/>
          </a:p>
          <a:p>
            <a:pPr indent="0" lvl="0" marL="0" marR="0" rtl="0" algn="l">
              <a:lnSpc>
                <a:spcPct val="90000"/>
              </a:lnSpc>
              <a:spcBef>
                <a:spcPts val="333"/>
              </a:spcBef>
              <a:spcAft>
                <a:spcPts val="0"/>
              </a:spcAft>
              <a:buClr>
                <a:schemeClr val="dk1"/>
              </a:buClr>
              <a:buSzPts val="1665"/>
              <a:buFont typeface="Arial"/>
              <a:buNone/>
            </a:pPr>
            <a:r>
              <a:rPr b="0" i="0" lang="en-US" sz="1665" u="none" cap="none" strike="noStrike">
                <a:solidFill>
                  <a:schemeClr val="dk1"/>
                </a:solidFill>
                <a:latin typeface="Tahoma"/>
                <a:ea typeface="Tahoma"/>
                <a:cs typeface="Tahoma"/>
                <a:sym typeface="Tahoma"/>
              </a:rPr>
              <a:t>   cout &lt;&lt; z &lt;&lt; endl;</a:t>
            </a:r>
            <a:endParaRPr b="0" i="0" sz="1665" u="none" cap="none" strike="noStrike">
              <a:solidFill>
                <a:schemeClr val="dk1"/>
              </a:solidFill>
              <a:latin typeface="Tahoma"/>
              <a:ea typeface="Tahoma"/>
              <a:cs typeface="Tahoma"/>
              <a:sym typeface="Tahoma"/>
            </a:endParaRPr>
          </a:p>
          <a:p>
            <a:pPr indent="0" lvl="0" marL="0" marR="0" rtl="0" algn="l">
              <a:lnSpc>
                <a:spcPct val="90000"/>
              </a:lnSpc>
              <a:spcBef>
                <a:spcPts val="333"/>
              </a:spcBef>
              <a:spcAft>
                <a:spcPts val="0"/>
              </a:spcAft>
              <a:buClr>
                <a:schemeClr val="dk1"/>
              </a:buClr>
              <a:buSzPts val="1665"/>
              <a:buFont typeface="Arial"/>
              <a:buNone/>
            </a:pPr>
            <a:r>
              <a:rPr b="0" i="0" lang="en-US" sz="1665" u="none" cap="none" strike="noStrike">
                <a:solidFill>
                  <a:schemeClr val="dk1"/>
                </a:solidFill>
                <a:latin typeface="Tahoma"/>
                <a:ea typeface="Tahoma"/>
                <a:cs typeface="Tahoma"/>
                <a:sym typeface="Tahoma"/>
              </a:rPr>
              <a:t>}</a:t>
            </a:r>
            <a:endParaRPr b="0" i="0" sz="1665" u="none" cap="none" strike="noStrike">
              <a:solidFill>
                <a:schemeClr val="dk1"/>
              </a:solidFill>
              <a:latin typeface="Tahoma"/>
              <a:ea typeface="Tahoma"/>
              <a:cs typeface="Tahoma"/>
              <a:sym typeface="Tahoma"/>
            </a:endParaRPr>
          </a:p>
        </p:txBody>
      </p:sp>
      <p:cxnSp>
        <p:nvCxnSpPr>
          <p:cNvPr id="314" name="Google Shape;314;p25"/>
          <p:cNvCxnSpPr/>
          <p:nvPr/>
        </p:nvCxnSpPr>
        <p:spPr>
          <a:xfrm>
            <a:off x="4572000" y="1600200"/>
            <a:ext cx="0" cy="4525963"/>
          </a:xfrm>
          <a:prstGeom prst="straightConnector1">
            <a:avLst/>
          </a:prstGeom>
          <a:noFill/>
          <a:ln cap="flat" cmpd="sng" w="25400">
            <a:solidFill>
              <a:schemeClr val="accent6"/>
            </a:solidFill>
            <a:prstDash val="solid"/>
            <a:round/>
            <a:headEnd len="sm" w="sm" type="none"/>
            <a:tailEnd len="sm" w="sm" type="none"/>
          </a:ln>
          <a:effectLst>
            <a:outerShdw blurRad="40000" rotWithShape="0" dir="5400000" dist="20000">
              <a:srgbClr val="000000">
                <a:alpha val="37647"/>
              </a:srgbClr>
            </a:outerShdw>
          </a:effectLst>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6"/>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Kiểu ký tự</a:t>
            </a:r>
            <a:endParaRPr/>
          </a:p>
        </p:txBody>
      </p:sp>
      <p:sp>
        <p:nvSpPr>
          <p:cNvPr id="320" name="Google Shape;320;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Kiểu ký tự 8-bit</a:t>
            </a:r>
            <a:endParaRPr/>
          </a:p>
          <a:p>
            <a:pPr indent="-285750" lvl="1" marL="742950" rtl="0" algn="l">
              <a:spcBef>
                <a:spcPts val="560"/>
              </a:spcBef>
              <a:spcAft>
                <a:spcPts val="0"/>
              </a:spcAft>
              <a:buClr>
                <a:schemeClr val="dk1"/>
              </a:buClr>
              <a:buSzPts val="2800"/>
              <a:buChar char="–"/>
            </a:pPr>
            <a:r>
              <a:rPr lang="en-US"/>
              <a:t>Kiểu </a:t>
            </a:r>
            <a:r>
              <a:rPr lang="en-US">
                <a:solidFill>
                  <a:srgbClr val="0000FF"/>
                </a:solidFill>
              </a:rPr>
              <a:t>char</a:t>
            </a:r>
            <a:r>
              <a:rPr lang="en-US"/>
              <a:t> hoặc </a:t>
            </a:r>
            <a:r>
              <a:rPr lang="en-US">
                <a:solidFill>
                  <a:srgbClr val="0000FF"/>
                </a:solidFill>
              </a:rPr>
              <a:t>unsigned char</a:t>
            </a:r>
            <a:r>
              <a:rPr lang="en-US"/>
              <a:t>.</a:t>
            </a:r>
            <a:endParaRPr/>
          </a:p>
          <a:p>
            <a:pPr indent="-285750" lvl="1" marL="742950" rtl="0" algn="l">
              <a:spcBef>
                <a:spcPts val="560"/>
              </a:spcBef>
              <a:spcAft>
                <a:spcPts val="0"/>
              </a:spcAft>
              <a:buClr>
                <a:schemeClr val="dk1"/>
              </a:buClr>
              <a:buSzPts val="2800"/>
              <a:buChar char="–"/>
            </a:pPr>
            <a:r>
              <a:rPr lang="en-US"/>
              <a:t>Lưu mã ASCII của ký tự, giá trị từ 0 đến 255.</a:t>
            </a:r>
            <a:endParaRPr/>
          </a:p>
          <a:p>
            <a:pPr indent="-285750" lvl="1" marL="742950" rtl="0" algn="l">
              <a:spcBef>
                <a:spcPts val="560"/>
              </a:spcBef>
              <a:spcAft>
                <a:spcPts val="0"/>
              </a:spcAft>
              <a:buClr>
                <a:schemeClr val="dk1"/>
              </a:buClr>
              <a:buSzPts val="2800"/>
              <a:buChar char="–"/>
            </a:pPr>
            <a:r>
              <a:rPr lang="en-US"/>
              <a:t>Một số ký tự nên nhớ</a:t>
            </a:r>
            <a:endParaRPr/>
          </a:p>
        </p:txBody>
      </p:sp>
      <p:sp>
        <p:nvSpPr>
          <p:cNvPr id="321" name="Google Shape;321;p26"/>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322" name="Google Shape;322;p26"/>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323" name="Google Shape;323;p26"/>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324" name="Google Shape;324;p26"/>
          <p:cNvGraphicFramePr/>
          <p:nvPr/>
        </p:nvGraphicFramePr>
        <p:xfrm>
          <a:off x="886459" y="3962400"/>
          <a:ext cx="3000000" cy="3000000"/>
        </p:xfrm>
        <a:graphic>
          <a:graphicData uri="http://schemas.openxmlformats.org/drawingml/2006/table">
            <a:tbl>
              <a:tblPr bandRow="1" firstRow="1">
                <a:noFill/>
                <a:tableStyleId>{9E4167FD-82D6-425D-82E7-27DB76971E6F}</a:tableStyleId>
              </a:tblPr>
              <a:tblGrid>
                <a:gridCol w="3550925"/>
                <a:gridCol w="3563625"/>
              </a:tblGrid>
              <a:tr h="167650">
                <a:tc>
                  <a:txBody>
                    <a:bodyPr/>
                    <a:lstStyle/>
                    <a:p>
                      <a:pPr indent="0" lvl="0" marL="0" marR="0" rtl="0" algn="ctr">
                        <a:spcBef>
                          <a:spcPts val="0"/>
                        </a:spcBef>
                        <a:spcAft>
                          <a:spcPts val="0"/>
                        </a:spcAft>
                        <a:buNone/>
                      </a:pPr>
                      <a:r>
                        <a:rPr lang="en-US" sz="1800">
                          <a:latin typeface="Tahoma"/>
                          <a:ea typeface="Tahoma"/>
                          <a:cs typeface="Tahoma"/>
                          <a:sym typeface="Tahoma"/>
                        </a:rPr>
                        <a:t>Ký</a:t>
                      </a:r>
                      <a:r>
                        <a:rPr lang="en-US" sz="1800">
                          <a:latin typeface="Tahoma"/>
                          <a:ea typeface="Tahoma"/>
                          <a:cs typeface="Tahoma"/>
                          <a:sym typeface="Tahoma"/>
                        </a:rPr>
                        <a:t> tự</a:t>
                      </a:r>
                      <a:endParaRPr sz="1800">
                        <a:latin typeface="Tahoma"/>
                        <a:ea typeface="Tahoma"/>
                        <a:cs typeface="Tahoma"/>
                        <a:sym typeface="Tahoma"/>
                      </a:endParaRPr>
                    </a:p>
                  </a:txBody>
                  <a:tcPr marT="45725" marB="45725" marR="91450" marL="91450">
                    <a:solidFill>
                      <a:srgbClr val="FBD4B4"/>
                    </a:solidFill>
                  </a:tcPr>
                </a:tc>
                <a:tc>
                  <a:txBody>
                    <a:bodyPr/>
                    <a:lstStyle/>
                    <a:p>
                      <a:pPr indent="0" lvl="0" marL="0" marR="0" rtl="0" algn="ctr">
                        <a:spcBef>
                          <a:spcPts val="0"/>
                        </a:spcBef>
                        <a:spcAft>
                          <a:spcPts val="0"/>
                        </a:spcAft>
                        <a:buNone/>
                      </a:pPr>
                      <a:r>
                        <a:rPr lang="en-US" sz="1800">
                          <a:latin typeface="Tahoma"/>
                          <a:ea typeface="Tahoma"/>
                          <a:cs typeface="Tahoma"/>
                          <a:sym typeface="Tahoma"/>
                        </a:rPr>
                        <a:t>Mã</a:t>
                      </a:r>
                      <a:endParaRPr sz="1800">
                        <a:latin typeface="Tahoma"/>
                        <a:ea typeface="Tahoma"/>
                        <a:cs typeface="Tahoma"/>
                        <a:sym typeface="Tahoma"/>
                      </a:endParaRPr>
                    </a:p>
                  </a:txBody>
                  <a:tcPr marT="45725" marB="45725" marR="91450" marL="91450">
                    <a:solidFill>
                      <a:srgbClr val="FBD4B4"/>
                    </a:solidFill>
                  </a:tcPr>
                </a:tc>
              </a:tr>
              <a:tr h="370850">
                <a:tc>
                  <a:txBody>
                    <a:bodyPr/>
                    <a:lstStyle/>
                    <a:p>
                      <a:pPr indent="0" lvl="0" marL="0" marR="0" rtl="0" algn="ctr">
                        <a:spcBef>
                          <a:spcPts val="0"/>
                        </a:spcBef>
                        <a:spcAft>
                          <a:spcPts val="0"/>
                        </a:spcAft>
                        <a:buNone/>
                      </a:pPr>
                      <a:r>
                        <a:rPr lang="en-US" sz="1800">
                          <a:latin typeface="Tahoma"/>
                          <a:ea typeface="Tahoma"/>
                          <a:cs typeface="Tahoma"/>
                          <a:sym typeface="Tahoma"/>
                        </a:rPr>
                        <a:t>‘ ’ (khoảng</a:t>
                      </a:r>
                      <a:r>
                        <a:rPr lang="en-US" sz="1800">
                          <a:latin typeface="Tahoma"/>
                          <a:ea typeface="Tahoma"/>
                          <a:cs typeface="Tahoma"/>
                          <a:sym typeface="Tahoma"/>
                        </a:rPr>
                        <a:t> trắng)</a:t>
                      </a:r>
                      <a:endParaRPr sz="1800">
                        <a:solidFill>
                          <a:schemeClr val="dk1"/>
                        </a:solidFill>
                        <a:latin typeface="Tahoma"/>
                        <a:ea typeface="Tahoma"/>
                        <a:cs typeface="Tahoma"/>
                        <a:sym typeface="Tahoma"/>
                      </a:endParaRPr>
                    </a:p>
                  </a:txBody>
                  <a:tcPr marT="45725" marB="45725" marR="91450" marL="91450"/>
                </a:tc>
                <a:tc>
                  <a:txBody>
                    <a:bodyPr/>
                    <a:lstStyle/>
                    <a:p>
                      <a:pPr indent="0" lvl="0" marL="0" marR="0" rtl="0" algn="ctr">
                        <a:spcBef>
                          <a:spcPts val="0"/>
                        </a:spcBef>
                        <a:spcAft>
                          <a:spcPts val="0"/>
                        </a:spcAft>
                        <a:buNone/>
                      </a:pPr>
                      <a:r>
                        <a:rPr lang="en-US" sz="1800">
                          <a:latin typeface="Tahoma"/>
                          <a:ea typeface="Tahoma"/>
                          <a:cs typeface="Tahoma"/>
                          <a:sym typeface="Tahoma"/>
                        </a:rPr>
                        <a:t>32</a:t>
                      </a:r>
                      <a:endParaRPr sz="1800">
                        <a:solidFill>
                          <a:schemeClr val="dk1"/>
                        </a:solidFill>
                        <a:latin typeface="Tahoma"/>
                        <a:ea typeface="Tahoma"/>
                        <a:cs typeface="Tahoma"/>
                        <a:sym typeface="Tahoma"/>
                      </a:endParaRPr>
                    </a:p>
                  </a:txBody>
                  <a:tcPr marT="45725" marB="45725" marR="91450" marL="91450"/>
                </a:tc>
              </a:tr>
              <a:tr h="370850">
                <a:tc>
                  <a:txBody>
                    <a:bodyPr/>
                    <a:lstStyle/>
                    <a:p>
                      <a:pPr indent="0" lvl="0" marL="0" marR="0" rtl="0" algn="ctr">
                        <a:spcBef>
                          <a:spcPts val="0"/>
                        </a:spcBef>
                        <a:spcAft>
                          <a:spcPts val="0"/>
                        </a:spcAft>
                        <a:buNone/>
                      </a:pPr>
                      <a:r>
                        <a:rPr lang="en-US" sz="1800">
                          <a:latin typeface="Tahoma"/>
                          <a:ea typeface="Tahoma"/>
                          <a:cs typeface="Tahoma"/>
                          <a:sym typeface="Tahoma"/>
                        </a:rPr>
                        <a:t>‘0’ .. ‘9’</a:t>
                      </a:r>
                      <a:endParaRPr sz="1800">
                        <a:solidFill>
                          <a:schemeClr val="dk1"/>
                        </a:solidFill>
                        <a:latin typeface="Tahoma"/>
                        <a:ea typeface="Tahoma"/>
                        <a:cs typeface="Tahoma"/>
                        <a:sym typeface="Tahoma"/>
                      </a:endParaRPr>
                    </a:p>
                  </a:txBody>
                  <a:tcPr marT="45725" marB="45725" marR="91450" marL="91450"/>
                </a:tc>
                <a:tc>
                  <a:txBody>
                    <a:bodyPr/>
                    <a:lstStyle/>
                    <a:p>
                      <a:pPr indent="0" lvl="0" marL="0" marR="0" rtl="0" algn="ctr">
                        <a:spcBef>
                          <a:spcPts val="0"/>
                        </a:spcBef>
                        <a:spcAft>
                          <a:spcPts val="0"/>
                        </a:spcAft>
                        <a:buNone/>
                      </a:pPr>
                      <a:r>
                        <a:rPr lang="en-US" sz="1800">
                          <a:latin typeface="Tahoma"/>
                          <a:ea typeface="Tahoma"/>
                          <a:cs typeface="Tahoma"/>
                          <a:sym typeface="Tahoma"/>
                        </a:rPr>
                        <a:t>48 .. 57</a:t>
                      </a:r>
                      <a:endParaRPr sz="1800">
                        <a:solidFill>
                          <a:schemeClr val="dk1"/>
                        </a:solidFill>
                        <a:latin typeface="Tahoma"/>
                        <a:ea typeface="Tahoma"/>
                        <a:cs typeface="Tahoma"/>
                        <a:sym typeface="Tahoma"/>
                      </a:endParaRPr>
                    </a:p>
                  </a:txBody>
                  <a:tcPr marT="45725" marB="45725" marR="91450" marL="91450"/>
                </a:tc>
              </a:tr>
              <a:tr h="370850">
                <a:tc>
                  <a:txBody>
                    <a:bodyPr/>
                    <a:lstStyle/>
                    <a:p>
                      <a:pPr indent="0" lvl="0" marL="0" marR="0" rtl="0" algn="ctr">
                        <a:spcBef>
                          <a:spcPts val="0"/>
                        </a:spcBef>
                        <a:spcAft>
                          <a:spcPts val="0"/>
                        </a:spcAft>
                        <a:buNone/>
                      </a:pPr>
                      <a:r>
                        <a:rPr lang="en-US" sz="1800">
                          <a:latin typeface="Tahoma"/>
                          <a:ea typeface="Tahoma"/>
                          <a:cs typeface="Tahoma"/>
                          <a:sym typeface="Tahoma"/>
                        </a:rPr>
                        <a:t>‘A’ .. ‘Z’</a:t>
                      </a:r>
                      <a:endParaRPr sz="1800">
                        <a:solidFill>
                          <a:schemeClr val="dk1"/>
                        </a:solidFill>
                        <a:latin typeface="Tahoma"/>
                        <a:ea typeface="Tahoma"/>
                        <a:cs typeface="Tahoma"/>
                        <a:sym typeface="Tahoma"/>
                      </a:endParaRPr>
                    </a:p>
                  </a:txBody>
                  <a:tcPr marT="45725" marB="45725" marR="91450" marL="91450"/>
                </a:tc>
                <a:tc>
                  <a:txBody>
                    <a:bodyPr/>
                    <a:lstStyle/>
                    <a:p>
                      <a:pPr indent="0" lvl="0" marL="0" marR="0" rtl="0" algn="ctr">
                        <a:spcBef>
                          <a:spcPts val="0"/>
                        </a:spcBef>
                        <a:spcAft>
                          <a:spcPts val="0"/>
                        </a:spcAft>
                        <a:buNone/>
                      </a:pPr>
                      <a:r>
                        <a:rPr lang="en-US" sz="1800">
                          <a:latin typeface="Tahoma"/>
                          <a:ea typeface="Tahoma"/>
                          <a:cs typeface="Tahoma"/>
                          <a:sym typeface="Tahoma"/>
                        </a:rPr>
                        <a:t>65 .. 90</a:t>
                      </a:r>
                      <a:endParaRPr sz="1800">
                        <a:solidFill>
                          <a:schemeClr val="dk1"/>
                        </a:solidFill>
                        <a:latin typeface="Tahoma"/>
                        <a:ea typeface="Tahoma"/>
                        <a:cs typeface="Tahoma"/>
                        <a:sym typeface="Tahoma"/>
                      </a:endParaRPr>
                    </a:p>
                  </a:txBody>
                  <a:tcPr marT="45725" marB="45725" marR="91450" marL="91450"/>
                </a:tc>
              </a:tr>
              <a:tr h="370850">
                <a:tc>
                  <a:txBody>
                    <a:bodyPr/>
                    <a:lstStyle/>
                    <a:p>
                      <a:pPr indent="0" lvl="0" marL="0" marR="0" rtl="0" algn="ctr">
                        <a:spcBef>
                          <a:spcPts val="0"/>
                        </a:spcBef>
                        <a:spcAft>
                          <a:spcPts val="0"/>
                        </a:spcAft>
                        <a:buNone/>
                      </a:pPr>
                      <a:r>
                        <a:rPr lang="en-US" sz="1800">
                          <a:latin typeface="Tahoma"/>
                          <a:ea typeface="Tahoma"/>
                          <a:cs typeface="Tahoma"/>
                          <a:sym typeface="Tahoma"/>
                        </a:rPr>
                        <a:t>‘a’ .. ‘z’</a:t>
                      </a:r>
                      <a:endParaRPr sz="1800">
                        <a:solidFill>
                          <a:schemeClr val="dk1"/>
                        </a:solidFill>
                        <a:latin typeface="Tahoma"/>
                        <a:ea typeface="Tahoma"/>
                        <a:cs typeface="Tahoma"/>
                        <a:sym typeface="Tahoma"/>
                      </a:endParaRPr>
                    </a:p>
                  </a:txBody>
                  <a:tcPr marT="45725" marB="45725" marR="91450" marL="91450"/>
                </a:tc>
                <a:tc>
                  <a:txBody>
                    <a:bodyPr/>
                    <a:lstStyle/>
                    <a:p>
                      <a:pPr indent="0" lvl="0" marL="0" marR="0" rtl="0" algn="ctr">
                        <a:spcBef>
                          <a:spcPts val="0"/>
                        </a:spcBef>
                        <a:spcAft>
                          <a:spcPts val="0"/>
                        </a:spcAft>
                        <a:buNone/>
                      </a:pPr>
                      <a:r>
                        <a:rPr lang="en-US" sz="1800">
                          <a:latin typeface="Tahoma"/>
                          <a:ea typeface="Tahoma"/>
                          <a:cs typeface="Tahoma"/>
                          <a:sym typeface="Tahoma"/>
                        </a:rPr>
                        <a:t>97 .. 122</a:t>
                      </a:r>
                      <a:endParaRPr sz="1800">
                        <a:solidFill>
                          <a:schemeClr val="dk1"/>
                        </a:solidFill>
                        <a:latin typeface="Tahoma"/>
                        <a:ea typeface="Tahoma"/>
                        <a:cs typeface="Tahoma"/>
                        <a:sym typeface="Tahoma"/>
                      </a:endParaRPr>
                    </a:p>
                  </a:txBody>
                  <a:tcPr marT="45725" marB="45725" marR="91450" marL="91450"/>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7"/>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Kiểu ký tự</a:t>
            </a:r>
            <a:endParaRPr/>
          </a:p>
        </p:txBody>
      </p:sp>
      <p:sp>
        <p:nvSpPr>
          <p:cNvPr id="330" name="Google Shape;330;p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Đổi ký tự từ ký tự thường sang ký tự hoa:</a:t>
            </a:r>
            <a:endParaRPr/>
          </a:p>
          <a:p>
            <a:pPr indent="-285750" lvl="1" marL="742950" rtl="0" algn="l">
              <a:spcBef>
                <a:spcPts val="560"/>
              </a:spcBef>
              <a:spcAft>
                <a:spcPts val="0"/>
              </a:spcAft>
              <a:buClr>
                <a:schemeClr val="dk1"/>
              </a:buClr>
              <a:buSzPts val="2800"/>
              <a:buFont typeface="Arial"/>
              <a:buChar char="•"/>
            </a:pPr>
            <a:r>
              <a:rPr lang="en-US"/>
              <a:t>Nếu ‘a’ ≤ ch ≤ ’z’ thì ch (mới) = ch – (‘a’ – ‘A’)</a:t>
            </a:r>
            <a:endParaRPr/>
          </a:p>
          <a:p>
            <a:pPr indent="-285750" lvl="1" marL="742950" rtl="0" algn="l">
              <a:spcBef>
                <a:spcPts val="560"/>
              </a:spcBef>
              <a:spcAft>
                <a:spcPts val="0"/>
              </a:spcAft>
              <a:buClr>
                <a:schemeClr val="dk1"/>
              </a:buClr>
              <a:buSzPts val="2800"/>
              <a:buFont typeface="Arial"/>
              <a:buChar char="•"/>
            </a:pPr>
            <a:r>
              <a:rPr lang="en-US"/>
              <a:t>Ngược lại ch (mới) = ch</a:t>
            </a:r>
            <a:endParaRPr/>
          </a:p>
          <a:p>
            <a:pPr indent="-342900" lvl="0" marL="342900" rtl="0" algn="l">
              <a:spcBef>
                <a:spcPts val="640"/>
              </a:spcBef>
              <a:spcAft>
                <a:spcPts val="0"/>
              </a:spcAft>
              <a:buClr>
                <a:schemeClr val="dk1"/>
              </a:buClr>
              <a:buSzPts val="3200"/>
              <a:buChar char="•"/>
            </a:pPr>
            <a:r>
              <a:rPr lang="en-US"/>
              <a:t>Trong mọi trường hợp ta có công thức:</a:t>
            </a:r>
            <a:endParaRPr/>
          </a:p>
          <a:p>
            <a:pPr indent="-285750" lvl="1" marL="742950" rtl="0" algn="l">
              <a:spcBef>
                <a:spcPts val="560"/>
              </a:spcBef>
              <a:spcAft>
                <a:spcPts val="0"/>
              </a:spcAft>
              <a:buClr>
                <a:schemeClr val="dk1"/>
              </a:buClr>
              <a:buSzPts val="2800"/>
              <a:buFont typeface="Arial"/>
              <a:buChar char="•"/>
            </a:pPr>
            <a:r>
              <a:rPr lang="en-US"/>
              <a:t>ch – (‘a’ – ‘A’) * (ch &gt;= ‘a’ &amp;&amp; ch &lt;= ‘z’)</a:t>
            </a:r>
            <a:endParaRPr/>
          </a:p>
          <a:p>
            <a:pPr indent="-342900" lvl="0" marL="342900" rtl="0" algn="l">
              <a:spcBef>
                <a:spcPts val="640"/>
              </a:spcBef>
              <a:spcAft>
                <a:spcPts val="0"/>
              </a:spcAft>
              <a:buClr>
                <a:schemeClr val="dk1"/>
              </a:buClr>
              <a:buSzPts val="3200"/>
              <a:buChar char="•"/>
            </a:pPr>
            <a:r>
              <a:rPr lang="en-US"/>
              <a:t>Tương tự ta cũng có công thức chuyển ký tự thành ký tự thường:</a:t>
            </a:r>
            <a:endParaRPr/>
          </a:p>
          <a:p>
            <a:pPr indent="-342900" lvl="2" marL="742950" rtl="0" algn="l">
              <a:spcBef>
                <a:spcPts val="560"/>
              </a:spcBef>
              <a:spcAft>
                <a:spcPts val="0"/>
              </a:spcAft>
              <a:buClr>
                <a:schemeClr val="dk1"/>
              </a:buClr>
              <a:buSzPts val="2800"/>
              <a:buChar char="•"/>
            </a:pPr>
            <a:r>
              <a:rPr lang="en-US" sz="2800"/>
              <a:t>ch – (‘a’ – ‘A’) * (ch &gt;= ‘A’ &amp;&amp; ch &lt;= ‘Z’)</a:t>
            </a:r>
            <a:endParaRPr sz="2800"/>
          </a:p>
        </p:txBody>
      </p:sp>
      <p:sp>
        <p:nvSpPr>
          <p:cNvPr id="331" name="Google Shape;331;p27"/>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332" name="Google Shape;332;p27"/>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333" name="Google Shape;333;p27"/>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8"/>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Ví dụ</a:t>
            </a:r>
            <a:endParaRPr/>
          </a:p>
        </p:txBody>
      </p:sp>
      <p:sp>
        <p:nvSpPr>
          <p:cNvPr id="339" name="Google Shape;339;p28"/>
          <p:cNvSpPr txBox="1"/>
          <p:nvPr>
            <p:ph idx="1" type="body"/>
          </p:nvPr>
        </p:nvSpPr>
        <p:spPr>
          <a:xfrm>
            <a:off x="457200" y="1600200"/>
            <a:ext cx="41148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00FF"/>
              </a:buClr>
              <a:buSzPts val="1600"/>
              <a:buNone/>
            </a:pPr>
            <a:r>
              <a:rPr lang="en-US" sz="1600">
                <a:solidFill>
                  <a:srgbClr val="0000FF"/>
                </a:solidFill>
              </a:rPr>
              <a:t>#include</a:t>
            </a:r>
            <a:r>
              <a:rPr lang="en-US" sz="1600"/>
              <a:t> &lt;stdio.h&gt;</a:t>
            </a:r>
            <a:endParaRPr/>
          </a:p>
          <a:p>
            <a:pPr indent="0" lvl="0" marL="0" rtl="0" algn="l">
              <a:spcBef>
                <a:spcPts val="320"/>
              </a:spcBef>
              <a:spcAft>
                <a:spcPts val="0"/>
              </a:spcAft>
              <a:buClr>
                <a:schemeClr val="dk1"/>
              </a:buClr>
              <a:buSzPts val="1600"/>
              <a:buNone/>
            </a:pPr>
            <a:r>
              <a:t/>
            </a:r>
            <a:endParaRPr sz="1600"/>
          </a:p>
          <a:p>
            <a:pPr indent="0" lvl="0" marL="0" rtl="0" algn="l">
              <a:spcBef>
                <a:spcPts val="320"/>
              </a:spcBef>
              <a:spcAft>
                <a:spcPts val="0"/>
              </a:spcAft>
              <a:buClr>
                <a:srgbClr val="0000FF"/>
              </a:buClr>
              <a:buSzPts val="1600"/>
              <a:buNone/>
            </a:pPr>
            <a:r>
              <a:rPr lang="en-US" sz="1600">
                <a:solidFill>
                  <a:srgbClr val="0000FF"/>
                </a:solidFill>
              </a:rPr>
              <a:t>void</a:t>
            </a:r>
            <a:r>
              <a:rPr lang="en-US" sz="1600"/>
              <a:t> main()</a:t>
            </a:r>
            <a:endParaRPr/>
          </a:p>
          <a:p>
            <a:pPr indent="0" lvl="0" marL="0" rtl="0" algn="l">
              <a:spcBef>
                <a:spcPts val="320"/>
              </a:spcBef>
              <a:spcAft>
                <a:spcPts val="0"/>
              </a:spcAft>
              <a:buClr>
                <a:schemeClr val="dk1"/>
              </a:buClr>
              <a:buSzPts val="1600"/>
              <a:buNone/>
            </a:pPr>
            <a:r>
              <a:rPr lang="en-US" sz="1600"/>
              <a:t>{</a:t>
            </a:r>
            <a:endParaRPr/>
          </a:p>
          <a:p>
            <a:pPr indent="0" lvl="0" marL="0" rtl="0" algn="l">
              <a:spcBef>
                <a:spcPts val="320"/>
              </a:spcBef>
              <a:spcAft>
                <a:spcPts val="0"/>
              </a:spcAft>
              <a:buClr>
                <a:schemeClr val="dk1"/>
              </a:buClr>
              <a:buSzPts val="1600"/>
              <a:buNone/>
            </a:pPr>
            <a:r>
              <a:rPr lang="en-US" sz="1600"/>
              <a:t>   </a:t>
            </a:r>
            <a:r>
              <a:rPr lang="en-US" sz="1600">
                <a:solidFill>
                  <a:srgbClr val="0000FF"/>
                </a:solidFill>
              </a:rPr>
              <a:t>char</a:t>
            </a:r>
            <a:r>
              <a:rPr lang="en-US" sz="1600"/>
              <a:t> ch;</a:t>
            </a:r>
            <a:endParaRPr/>
          </a:p>
          <a:p>
            <a:pPr indent="0" lvl="0" marL="0" rtl="0" algn="l">
              <a:spcBef>
                <a:spcPts val="320"/>
              </a:spcBef>
              <a:spcAft>
                <a:spcPts val="0"/>
              </a:spcAft>
              <a:buClr>
                <a:schemeClr val="dk1"/>
              </a:buClr>
              <a:buSzPts val="1600"/>
              <a:buNone/>
            </a:pPr>
            <a:r>
              <a:rPr lang="en-US" sz="1600"/>
              <a:t>   ch=65;</a:t>
            </a:r>
            <a:endParaRPr/>
          </a:p>
          <a:p>
            <a:pPr indent="0" lvl="0" marL="0" rtl="0" algn="l">
              <a:spcBef>
                <a:spcPts val="320"/>
              </a:spcBef>
              <a:spcAft>
                <a:spcPts val="0"/>
              </a:spcAft>
              <a:buClr>
                <a:schemeClr val="dk1"/>
              </a:buClr>
              <a:buSzPts val="1600"/>
              <a:buNone/>
            </a:pPr>
            <a:r>
              <a:rPr lang="en-US" sz="1600"/>
              <a:t>   printf(“ch = %c\n”, ch);</a:t>
            </a:r>
            <a:endParaRPr/>
          </a:p>
          <a:p>
            <a:pPr indent="0" lvl="0" marL="0" rtl="0" algn="l">
              <a:spcBef>
                <a:spcPts val="320"/>
              </a:spcBef>
              <a:spcAft>
                <a:spcPts val="0"/>
              </a:spcAft>
              <a:buClr>
                <a:schemeClr val="dk1"/>
              </a:buClr>
              <a:buSzPts val="1600"/>
              <a:buNone/>
            </a:pPr>
            <a:r>
              <a:rPr lang="en-US" sz="1600"/>
              <a:t>   ch = ‘A’;</a:t>
            </a:r>
            <a:endParaRPr/>
          </a:p>
          <a:p>
            <a:pPr indent="0" lvl="0" marL="0" rtl="0" algn="l">
              <a:spcBef>
                <a:spcPts val="320"/>
              </a:spcBef>
              <a:spcAft>
                <a:spcPts val="0"/>
              </a:spcAft>
              <a:buClr>
                <a:schemeClr val="dk1"/>
              </a:buClr>
              <a:buSzPts val="1600"/>
              <a:buNone/>
            </a:pPr>
            <a:r>
              <a:rPr lang="en-US" sz="1600"/>
              <a:t>   printf(“ch = %c\n”, ch);</a:t>
            </a:r>
            <a:endParaRPr/>
          </a:p>
          <a:p>
            <a:pPr indent="0" lvl="0" marL="0" rtl="0" algn="l">
              <a:spcBef>
                <a:spcPts val="320"/>
              </a:spcBef>
              <a:spcAft>
                <a:spcPts val="0"/>
              </a:spcAft>
              <a:buClr>
                <a:schemeClr val="dk1"/>
              </a:buClr>
              <a:buSzPts val="1600"/>
              <a:buNone/>
            </a:pPr>
            <a:r>
              <a:rPr lang="en-US" sz="1600"/>
              <a:t>   printf(“ch = ”);</a:t>
            </a:r>
            <a:endParaRPr/>
          </a:p>
          <a:p>
            <a:pPr indent="0" lvl="0" marL="0" rtl="0" algn="l">
              <a:spcBef>
                <a:spcPts val="320"/>
              </a:spcBef>
              <a:spcAft>
                <a:spcPts val="0"/>
              </a:spcAft>
              <a:buClr>
                <a:schemeClr val="dk1"/>
              </a:buClr>
              <a:buSzPts val="1600"/>
              <a:buNone/>
            </a:pPr>
            <a:r>
              <a:rPr lang="en-US" sz="1600"/>
              <a:t>   scanf(“%c”, &amp;ch);</a:t>
            </a:r>
            <a:endParaRPr/>
          </a:p>
          <a:p>
            <a:pPr indent="0" lvl="0" marL="0" rtl="0" algn="l">
              <a:spcBef>
                <a:spcPts val="320"/>
              </a:spcBef>
              <a:spcAft>
                <a:spcPts val="0"/>
              </a:spcAft>
              <a:buClr>
                <a:schemeClr val="dk1"/>
              </a:buClr>
              <a:buSzPts val="1600"/>
              <a:buNone/>
            </a:pPr>
            <a:r>
              <a:rPr lang="en-US" sz="1600"/>
              <a:t>   printf(“ASCII code = %d\n”, ch);</a:t>
            </a:r>
            <a:endParaRPr/>
          </a:p>
          <a:p>
            <a:pPr indent="0" lvl="0" marL="0" rtl="0" algn="l">
              <a:spcBef>
                <a:spcPts val="320"/>
              </a:spcBef>
              <a:spcAft>
                <a:spcPts val="0"/>
              </a:spcAft>
              <a:buClr>
                <a:schemeClr val="dk1"/>
              </a:buClr>
              <a:buSzPts val="1600"/>
              <a:buNone/>
            </a:pPr>
            <a:r>
              <a:rPr lang="en-US" sz="1600"/>
              <a:t>   ch -= (‘a’ – ‘A’)*(ch&gt;=‘a’ &amp;&amp; ch&lt;=z);</a:t>
            </a:r>
            <a:endParaRPr/>
          </a:p>
          <a:p>
            <a:pPr indent="0" lvl="0" marL="0" rtl="0" algn="l">
              <a:spcBef>
                <a:spcPts val="320"/>
              </a:spcBef>
              <a:spcAft>
                <a:spcPts val="0"/>
              </a:spcAft>
              <a:buClr>
                <a:schemeClr val="dk1"/>
              </a:buClr>
              <a:buSzPts val="1600"/>
              <a:buNone/>
            </a:pPr>
            <a:r>
              <a:rPr lang="en-US" sz="1600"/>
              <a:t>   printf(“Upper case: %c\n”, ch);</a:t>
            </a:r>
            <a:endParaRPr/>
          </a:p>
          <a:p>
            <a:pPr indent="0" lvl="0" marL="0" rtl="0" algn="l">
              <a:spcBef>
                <a:spcPts val="320"/>
              </a:spcBef>
              <a:spcAft>
                <a:spcPts val="0"/>
              </a:spcAft>
              <a:buClr>
                <a:schemeClr val="dk1"/>
              </a:buClr>
              <a:buSzPts val="1600"/>
              <a:buNone/>
            </a:pPr>
            <a:r>
              <a:rPr lang="en-US" sz="1600"/>
              <a:t>}</a:t>
            </a:r>
            <a:endParaRPr sz="1600"/>
          </a:p>
        </p:txBody>
      </p:sp>
      <p:sp>
        <p:nvSpPr>
          <p:cNvPr id="340" name="Google Shape;340;p28"/>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341" name="Google Shape;341;p28"/>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342" name="Google Shape;342;p28"/>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43" name="Google Shape;343;p28"/>
          <p:cNvSpPr txBox="1"/>
          <p:nvPr/>
        </p:nvSpPr>
        <p:spPr>
          <a:xfrm>
            <a:off x="4572000" y="1600200"/>
            <a:ext cx="4114800" cy="4525963"/>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0000FF"/>
              </a:buClr>
              <a:buSzPts val="1600"/>
              <a:buFont typeface="Arial"/>
              <a:buNone/>
            </a:pPr>
            <a:r>
              <a:rPr b="0" i="0" lang="en-US" sz="1600" u="none" cap="none" strike="noStrike">
                <a:solidFill>
                  <a:srgbClr val="0000FF"/>
                </a:solidFill>
                <a:latin typeface="Tahoma"/>
                <a:ea typeface="Tahoma"/>
                <a:cs typeface="Tahoma"/>
                <a:sym typeface="Tahoma"/>
              </a:rPr>
              <a:t>#include</a:t>
            </a:r>
            <a:r>
              <a:rPr b="0" i="0" lang="en-US" sz="1600" u="none" cap="none" strike="noStrike">
                <a:solidFill>
                  <a:schemeClr val="dk1"/>
                </a:solidFill>
                <a:latin typeface="Tahoma"/>
                <a:ea typeface="Tahoma"/>
                <a:cs typeface="Tahoma"/>
                <a:sym typeface="Tahoma"/>
              </a:rPr>
              <a:t> &lt;iostream&gt;</a:t>
            </a:r>
            <a:endParaRPr/>
          </a:p>
          <a:p>
            <a:pPr indent="0" lvl="0" marL="0" marR="0" rtl="0" algn="l">
              <a:spcBef>
                <a:spcPts val="320"/>
              </a:spcBef>
              <a:spcAft>
                <a:spcPts val="0"/>
              </a:spcAft>
              <a:buClr>
                <a:srgbClr val="0000FF"/>
              </a:buClr>
              <a:buSzPts val="1600"/>
              <a:buFont typeface="Arial"/>
              <a:buNone/>
            </a:pPr>
            <a:r>
              <a:rPr b="0" i="0" lang="en-US" sz="1600" u="none" cap="none" strike="noStrike">
                <a:solidFill>
                  <a:srgbClr val="0000FF"/>
                </a:solidFill>
                <a:latin typeface="Tahoma"/>
                <a:ea typeface="Tahoma"/>
                <a:cs typeface="Tahoma"/>
                <a:sym typeface="Tahoma"/>
              </a:rPr>
              <a:t>using</a:t>
            </a:r>
            <a:r>
              <a:rPr b="0" i="0" lang="en-US" sz="1600" u="none" cap="none" strike="noStrike">
                <a:solidFill>
                  <a:schemeClr val="dk1"/>
                </a:solidFill>
                <a:latin typeface="Tahoma"/>
                <a:ea typeface="Tahoma"/>
                <a:cs typeface="Tahoma"/>
                <a:sym typeface="Tahoma"/>
              </a:rPr>
              <a:t> </a:t>
            </a:r>
            <a:r>
              <a:rPr b="0" i="0" lang="en-US" sz="1600" u="none" cap="none" strike="noStrike">
                <a:solidFill>
                  <a:srgbClr val="0000FF"/>
                </a:solidFill>
                <a:latin typeface="Tahoma"/>
                <a:ea typeface="Tahoma"/>
                <a:cs typeface="Tahoma"/>
                <a:sym typeface="Tahoma"/>
              </a:rPr>
              <a:t>namespace</a:t>
            </a:r>
            <a:r>
              <a:rPr b="0" i="0" lang="en-US" sz="1600" u="none" cap="none" strike="noStrike">
                <a:solidFill>
                  <a:schemeClr val="dk1"/>
                </a:solidFill>
                <a:latin typeface="Tahoma"/>
                <a:ea typeface="Tahoma"/>
                <a:cs typeface="Tahoma"/>
                <a:sym typeface="Tahoma"/>
              </a:rPr>
              <a:t> std;</a:t>
            </a:r>
            <a:endParaRPr/>
          </a:p>
          <a:p>
            <a:pPr indent="0" lvl="0" marL="0" marR="0" rtl="0" algn="l">
              <a:spcBef>
                <a:spcPts val="320"/>
              </a:spcBef>
              <a:spcAft>
                <a:spcPts val="0"/>
              </a:spcAft>
              <a:buClr>
                <a:srgbClr val="0000FF"/>
              </a:buClr>
              <a:buSzPts val="1600"/>
              <a:buFont typeface="Arial"/>
              <a:buNone/>
            </a:pPr>
            <a:r>
              <a:rPr b="0" i="0" lang="en-US" sz="1600" u="none" cap="none" strike="noStrike">
                <a:solidFill>
                  <a:srgbClr val="0000FF"/>
                </a:solidFill>
                <a:latin typeface="Tahoma"/>
                <a:ea typeface="Tahoma"/>
                <a:cs typeface="Tahoma"/>
                <a:sym typeface="Tahoma"/>
              </a:rPr>
              <a:t>void</a:t>
            </a:r>
            <a:r>
              <a:rPr b="0" i="0" lang="en-US" sz="1600" u="none" cap="none" strike="noStrike">
                <a:solidFill>
                  <a:schemeClr val="dk1"/>
                </a:solidFill>
                <a:latin typeface="Tahoma"/>
                <a:ea typeface="Tahoma"/>
                <a:cs typeface="Tahoma"/>
                <a:sym typeface="Tahoma"/>
              </a:rPr>
              <a:t> main()</a:t>
            </a:r>
            <a:endParaRPr/>
          </a:p>
          <a:p>
            <a:pPr indent="0" lvl="0" marL="0" marR="0" rtl="0" algn="l">
              <a:spcBef>
                <a:spcPts val="320"/>
              </a:spcBef>
              <a:spcAft>
                <a:spcPts val="0"/>
              </a:spcAft>
              <a:buClr>
                <a:schemeClr val="dk1"/>
              </a:buClr>
              <a:buSzPts val="1600"/>
              <a:buFont typeface="Arial"/>
              <a:buNone/>
            </a:pPr>
            <a:r>
              <a:rPr b="0" i="0" lang="en-US" sz="1600" u="none" cap="none" strike="noStrike">
                <a:solidFill>
                  <a:schemeClr val="dk1"/>
                </a:solidFill>
                <a:latin typeface="Tahoma"/>
                <a:ea typeface="Tahoma"/>
                <a:cs typeface="Tahoma"/>
                <a:sym typeface="Tahoma"/>
              </a:rPr>
              <a:t>{</a:t>
            </a:r>
            <a:endParaRPr/>
          </a:p>
          <a:p>
            <a:pPr indent="0" lvl="0" marL="0" marR="0" rtl="0" algn="l">
              <a:spcBef>
                <a:spcPts val="320"/>
              </a:spcBef>
              <a:spcAft>
                <a:spcPts val="0"/>
              </a:spcAft>
              <a:buClr>
                <a:schemeClr val="dk1"/>
              </a:buClr>
              <a:buSzPts val="1600"/>
              <a:buFont typeface="Arial"/>
              <a:buNone/>
            </a:pPr>
            <a:r>
              <a:rPr b="0" i="0" lang="en-US" sz="1600" u="none" cap="none" strike="noStrike">
                <a:solidFill>
                  <a:schemeClr val="dk1"/>
                </a:solidFill>
                <a:latin typeface="Tahoma"/>
                <a:ea typeface="Tahoma"/>
                <a:cs typeface="Tahoma"/>
                <a:sym typeface="Tahoma"/>
              </a:rPr>
              <a:t>   </a:t>
            </a:r>
            <a:r>
              <a:rPr b="0" i="0" lang="en-US" sz="1600" u="none" cap="none" strike="noStrike">
                <a:solidFill>
                  <a:srgbClr val="0000FF"/>
                </a:solidFill>
                <a:latin typeface="Tahoma"/>
                <a:ea typeface="Tahoma"/>
                <a:cs typeface="Tahoma"/>
                <a:sym typeface="Tahoma"/>
              </a:rPr>
              <a:t>char</a:t>
            </a:r>
            <a:r>
              <a:rPr b="0" i="0" lang="en-US" sz="1600" u="none" cap="none" strike="noStrike">
                <a:solidFill>
                  <a:schemeClr val="dk1"/>
                </a:solidFill>
                <a:latin typeface="Tahoma"/>
                <a:ea typeface="Tahoma"/>
                <a:cs typeface="Tahoma"/>
                <a:sym typeface="Tahoma"/>
              </a:rPr>
              <a:t> ch;</a:t>
            </a:r>
            <a:endParaRPr/>
          </a:p>
          <a:p>
            <a:pPr indent="0" lvl="0" marL="0" marR="0" rtl="0" algn="l">
              <a:spcBef>
                <a:spcPts val="320"/>
              </a:spcBef>
              <a:spcAft>
                <a:spcPts val="0"/>
              </a:spcAft>
              <a:buClr>
                <a:schemeClr val="dk1"/>
              </a:buClr>
              <a:buSzPts val="1600"/>
              <a:buFont typeface="Arial"/>
              <a:buNone/>
            </a:pPr>
            <a:r>
              <a:rPr b="0" i="0" lang="en-US" sz="1600" u="none" cap="none" strike="noStrike">
                <a:solidFill>
                  <a:schemeClr val="dk1"/>
                </a:solidFill>
                <a:latin typeface="Tahoma"/>
                <a:ea typeface="Tahoma"/>
                <a:cs typeface="Tahoma"/>
                <a:sym typeface="Tahoma"/>
              </a:rPr>
              <a:t>   ch=65;</a:t>
            </a:r>
            <a:endParaRPr/>
          </a:p>
          <a:p>
            <a:pPr indent="0" lvl="0" marL="0" marR="0" rtl="0" algn="l">
              <a:spcBef>
                <a:spcPts val="320"/>
              </a:spcBef>
              <a:spcAft>
                <a:spcPts val="0"/>
              </a:spcAft>
              <a:buClr>
                <a:schemeClr val="dk1"/>
              </a:buClr>
              <a:buSzPts val="1600"/>
              <a:buFont typeface="Arial"/>
              <a:buNone/>
            </a:pPr>
            <a:r>
              <a:rPr b="0" i="0" lang="en-US" sz="1600" u="none" cap="none" strike="noStrike">
                <a:solidFill>
                  <a:schemeClr val="dk1"/>
                </a:solidFill>
                <a:latin typeface="Tahoma"/>
                <a:ea typeface="Tahoma"/>
                <a:cs typeface="Tahoma"/>
                <a:sym typeface="Tahoma"/>
              </a:rPr>
              <a:t>   cout &lt;&lt; “ch = ” &lt;&lt; ch &lt;&lt; endl;</a:t>
            </a:r>
            <a:endParaRPr b="0" i="0" sz="1600" u="none" cap="none" strike="noStrike">
              <a:solidFill>
                <a:schemeClr val="dk1"/>
              </a:solidFill>
              <a:latin typeface="Tahoma"/>
              <a:ea typeface="Tahoma"/>
              <a:cs typeface="Tahoma"/>
              <a:sym typeface="Tahoma"/>
            </a:endParaRPr>
          </a:p>
          <a:p>
            <a:pPr indent="0" lvl="0" marL="0" marR="0" rtl="0" algn="l">
              <a:spcBef>
                <a:spcPts val="320"/>
              </a:spcBef>
              <a:spcAft>
                <a:spcPts val="0"/>
              </a:spcAft>
              <a:buClr>
                <a:schemeClr val="dk1"/>
              </a:buClr>
              <a:buSzPts val="1600"/>
              <a:buFont typeface="Arial"/>
              <a:buNone/>
            </a:pPr>
            <a:r>
              <a:rPr b="0" i="0" lang="en-US" sz="1600" u="none" cap="none" strike="noStrike">
                <a:solidFill>
                  <a:schemeClr val="dk1"/>
                </a:solidFill>
                <a:latin typeface="Tahoma"/>
                <a:ea typeface="Tahoma"/>
                <a:cs typeface="Tahoma"/>
                <a:sym typeface="Tahoma"/>
              </a:rPr>
              <a:t>   ch = ‘A’;</a:t>
            </a:r>
            <a:endParaRPr/>
          </a:p>
          <a:p>
            <a:pPr indent="0" lvl="0" marL="0" marR="0" rtl="0" algn="l">
              <a:spcBef>
                <a:spcPts val="320"/>
              </a:spcBef>
              <a:spcAft>
                <a:spcPts val="0"/>
              </a:spcAft>
              <a:buClr>
                <a:schemeClr val="dk1"/>
              </a:buClr>
              <a:buSzPts val="1600"/>
              <a:buFont typeface="Arial"/>
              <a:buNone/>
            </a:pPr>
            <a:r>
              <a:rPr b="0" i="0" lang="en-US" sz="1600" u="none" cap="none" strike="noStrike">
                <a:solidFill>
                  <a:schemeClr val="dk1"/>
                </a:solidFill>
                <a:latin typeface="Tahoma"/>
                <a:ea typeface="Tahoma"/>
                <a:cs typeface="Tahoma"/>
                <a:sym typeface="Tahoma"/>
              </a:rPr>
              <a:t>   cout &lt;&lt; “ch = ” &lt;&lt; ch &lt;&lt; endl;</a:t>
            </a:r>
            <a:endParaRPr b="0" i="0" sz="1600" u="none" cap="none" strike="noStrike">
              <a:solidFill>
                <a:schemeClr val="dk1"/>
              </a:solidFill>
              <a:latin typeface="Tahoma"/>
              <a:ea typeface="Tahoma"/>
              <a:cs typeface="Tahoma"/>
              <a:sym typeface="Tahoma"/>
            </a:endParaRPr>
          </a:p>
          <a:p>
            <a:pPr indent="0" lvl="0" marL="0" marR="0" rtl="0" algn="l">
              <a:spcBef>
                <a:spcPts val="320"/>
              </a:spcBef>
              <a:spcAft>
                <a:spcPts val="0"/>
              </a:spcAft>
              <a:buClr>
                <a:schemeClr val="dk1"/>
              </a:buClr>
              <a:buSzPts val="1600"/>
              <a:buFont typeface="Arial"/>
              <a:buNone/>
            </a:pPr>
            <a:r>
              <a:rPr b="0" i="0" lang="en-US" sz="1600" u="none" cap="none" strike="noStrike">
                <a:solidFill>
                  <a:schemeClr val="dk1"/>
                </a:solidFill>
                <a:latin typeface="Tahoma"/>
                <a:ea typeface="Tahoma"/>
                <a:cs typeface="Tahoma"/>
                <a:sym typeface="Tahoma"/>
              </a:rPr>
              <a:t>   cout &lt;&lt; “ch = ”;</a:t>
            </a:r>
            <a:endParaRPr b="0" i="0" sz="1600" u="none" cap="none" strike="noStrike">
              <a:solidFill>
                <a:schemeClr val="dk1"/>
              </a:solidFill>
              <a:latin typeface="Tahoma"/>
              <a:ea typeface="Tahoma"/>
              <a:cs typeface="Tahoma"/>
              <a:sym typeface="Tahoma"/>
            </a:endParaRPr>
          </a:p>
          <a:p>
            <a:pPr indent="0" lvl="0" marL="0" marR="0" rtl="0" algn="l">
              <a:spcBef>
                <a:spcPts val="320"/>
              </a:spcBef>
              <a:spcAft>
                <a:spcPts val="0"/>
              </a:spcAft>
              <a:buClr>
                <a:schemeClr val="dk1"/>
              </a:buClr>
              <a:buSzPts val="1600"/>
              <a:buFont typeface="Arial"/>
              <a:buNone/>
            </a:pPr>
            <a:r>
              <a:rPr b="0" i="0" lang="en-US" sz="1600" u="none" cap="none" strike="noStrike">
                <a:solidFill>
                  <a:schemeClr val="dk1"/>
                </a:solidFill>
                <a:latin typeface="Tahoma"/>
                <a:ea typeface="Tahoma"/>
                <a:cs typeface="Tahoma"/>
                <a:sym typeface="Tahoma"/>
              </a:rPr>
              <a:t>   cin &gt;&gt; ch;</a:t>
            </a:r>
            <a:endParaRPr b="0" i="0" sz="1600" u="none" cap="none" strike="noStrike">
              <a:solidFill>
                <a:schemeClr val="dk1"/>
              </a:solidFill>
              <a:latin typeface="Tahoma"/>
              <a:ea typeface="Tahoma"/>
              <a:cs typeface="Tahoma"/>
              <a:sym typeface="Tahoma"/>
            </a:endParaRPr>
          </a:p>
          <a:p>
            <a:pPr indent="0" lvl="0" marL="0" marR="0" rtl="0" algn="l">
              <a:spcBef>
                <a:spcPts val="320"/>
              </a:spcBef>
              <a:spcAft>
                <a:spcPts val="0"/>
              </a:spcAft>
              <a:buClr>
                <a:schemeClr val="dk1"/>
              </a:buClr>
              <a:buSzPts val="1600"/>
              <a:buFont typeface="Arial"/>
              <a:buNone/>
            </a:pPr>
            <a:r>
              <a:rPr b="0" i="0" lang="en-US" sz="1600" u="none" cap="none" strike="noStrike">
                <a:solidFill>
                  <a:schemeClr val="dk1"/>
                </a:solidFill>
                <a:latin typeface="Tahoma"/>
                <a:ea typeface="Tahoma"/>
                <a:cs typeface="Tahoma"/>
                <a:sym typeface="Tahoma"/>
              </a:rPr>
              <a:t>   cout &lt;&lt;“ASCII code = ” &lt;&lt; ch &lt;&lt; endl;</a:t>
            </a:r>
            <a:endParaRPr b="0" i="0" sz="1600" u="none" cap="none" strike="noStrike">
              <a:solidFill>
                <a:schemeClr val="dk1"/>
              </a:solidFill>
              <a:latin typeface="Tahoma"/>
              <a:ea typeface="Tahoma"/>
              <a:cs typeface="Tahoma"/>
              <a:sym typeface="Tahoma"/>
            </a:endParaRPr>
          </a:p>
          <a:p>
            <a:pPr indent="0" lvl="0" marL="0" marR="0" rtl="0" algn="l">
              <a:spcBef>
                <a:spcPts val="320"/>
              </a:spcBef>
              <a:spcAft>
                <a:spcPts val="0"/>
              </a:spcAft>
              <a:buClr>
                <a:schemeClr val="dk1"/>
              </a:buClr>
              <a:buSzPts val="1600"/>
              <a:buFont typeface="Arial"/>
              <a:buNone/>
            </a:pPr>
            <a:r>
              <a:rPr b="0" i="0" lang="en-US" sz="1600" u="none" cap="none" strike="noStrike">
                <a:solidFill>
                  <a:schemeClr val="dk1"/>
                </a:solidFill>
                <a:latin typeface="Tahoma"/>
                <a:ea typeface="Tahoma"/>
                <a:cs typeface="Tahoma"/>
                <a:sym typeface="Tahoma"/>
              </a:rPr>
              <a:t>   ch -= (‘a’ – ‘A’)*(ch&gt;=‘a’ &amp;&amp; ch&lt;=z);</a:t>
            </a:r>
            <a:endParaRPr/>
          </a:p>
          <a:p>
            <a:pPr indent="0" lvl="0" marL="0" marR="0" rtl="0" algn="l">
              <a:spcBef>
                <a:spcPts val="320"/>
              </a:spcBef>
              <a:spcAft>
                <a:spcPts val="0"/>
              </a:spcAft>
              <a:buClr>
                <a:schemeClr val="dk1"/>
              </a:buClr>
              <a:buSzPts val="1600"/>
              <a:buFont typeface="Arial"/>
              <a:buNone/>
            </a:pPr>
            <a:r>
              <a:rPr b="0" i="0" lang="en-US" sz="1600" u="none" cap="none" strike="noStrike">
                <a:solidFill>
                  <a:schemeClr val="dk1"/>
                </a:solidFill>
                <a:latin typeface="Tahoma"/>
                <a:ea typeface="Tahoma"/>
                <a:cs typeface="Tahoma"/>
                <a:sym typeface="Tahoma"/>
              </a:rPr>
              <a:t>   cout &lt;&lt; “Upper case: ” &lt;&lt; ch &lt;&lt; endl;</a:t>
            </a:r>
            <a:endParaRPr/>
          </a:p>
          <a:p>
            <a:pPr indent="0" lvl="0" marL="0" marR="0" rtl="0" algn="l">
              <a:spcBef>
                <a:spcPts val="320"/>
              </a:spcBef>
              <a:spcAft>
                <a:spcPts val="0"/>
              </a:spcAft>
              <a:buClr>
                <a:schemeClr val="dk1"/>
              </a:buClr>
              <a:buSzPts val="1600"/>
              <a:buFont typeface="Arial"/>
              <a:buNone/>
            </a:pPr>
            <a:r>
              <a:rPr b="0" i="0" lang="en-US" sz="1600" u="none" cap="none" strike="noStrike">
                <a:solidFill>
                  <a:schemeClr val="dk1"/>
                </a:solidFill>
                <a:latin typeface="Tahoma"/>
                <a:ea typeface="Tahoma"/>
                <a:cs typeface="Tahoma"/>
                <a:sym typeface="Tahoma"/>
              </a:rPr>
              <a:t>}</a:t>
            </a:r>
            <a:endParaRPr b="0" i="0" sz="1600" u="none" cap="none" strike="noStrike">
              <a:solidFill>
                <a:schemeClr val="dk1"/>
              </a:solidFill>
              <a:latin typeface="Tahoma"/>
              <a:ea typeface="Tahoma"/>
              <a:cs typeface="Tahoma"/>
              <a:sym typeface="Tahoma"/>
            </a:endParaRPr>
          </a:p>
        </p:txBody>
      </p:sp>
      <p:cxnSp>
        <p:nvCxnSpPr>
          <p:cNvPr id="344" name="Google Shape;344;p28"/>
          <p:cNvCxnSpPr/>
          <p:nvPr/>
        </p:nvCxnSpPr>
        <p:spPr>
          <a:xfrm>
            <a:off x="4572000" y="1600200"/>
            <a:ext cx="0" cy="4525963"/>
          </a:xfrm>
          <a:prstGeom prst="straightConnector1">
            <a:avLst/>
          </a:prstGeom>
          <a:noFill/>
          <a:ln cap="flat" cmpd="sng" w="25400">
            <a:solidFill>
              <a:schemeClr val="accent6"/>
            </a:solidFill>
            <a:prstDash val="solid"/>
            <a:round/>
            <a:headEnd len="sm" w="sm" type="none"/>
            <a:tailEnd len="sm" w="sm" type="none"/>
          </a:ln>
          <a:effectLst>
            <a:outerShdw blurRad="40000" rotWithShape="0" dir="5400000" dist="20000">
              <a:srgbClr val="000000">
                <a:alpha val="37647"/>
              </a:srgbClr>
            </a:outerShdw>
          </a:effectLst>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9"/>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Kiểu ký tự</a:t>
            </a:r>
            <a:endParaRPr/>
          </a:p>
        </p:txBody>
      </p:sp>
      <p:sp>
        <p:nvSpPr>
          <p:cNvPr id="350" name="Google Shape;350;p2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960"/>
              <a:buChar char="•"/>
            </a:pPr>
            <a:r>
              <a:rPr lang="en-US" sz="2960"/>
              <a:t>Kiểu ký tự 16-bit</a:t>
            </a:r>
            <a:endParaRPr/>
          </a:p>
          <a:p>
            <a:pPr indent="-285750" lvl="1" marL="742950" rtl="0" algn="l">
              <a:lnSpc>
                <a:spcPct val="90000"/>
              </a:lnSpc>
              <a:spcBef>
                <a:spcPts val="518"/>
              </a:spcBef>
              <a:spcAft>
                <a:spcPts val="0"/>
              </a:spcAft>
              <a:buClr>
                <a:schemeClr val="dk1"/>
              </a:buClr>
              <a:buSzPts val="2590"/>
              <a:buChar char="–"/>
            </a:pPr>
            <a:r>
              <a:rPr lang="en-US" sz="2590"/>
              <a:t>Kiểu </a:t>
            </a:r>
            <a:r>
              <a:rPr lang="en-US" sz="2590">
                <a:solidFill>
                  <a:srgbClr val="0000FF"/>
                </a:solidFill>
              </a:rPr>
              <a:t>wchar_t</a:t>
            </a:r>
            <a:r>
              <a:rPr lang="en-US" sz="2590"/>
              <a:t> (</a:t>
            </a:r>
            <a:r>
              <a:rPr lang="en-US" sz="2590">
                <a:solidFill>
                  <a:srgbClr val="0000FF"/>
                </a:solidFill>
              </a:rPr>
              <a:t>#include</a:t>
            </a:r>
            <a:r>
              <a:rPr lang="en-US" sz="2590"/>
              <a:t> &lt;wchar&gt;)</a:t>
            </a:r>
            <a:endParaRPr/>
          </a:p>
          <a:p>
            <a:pPr indent="-285750" lvl="1" marL="742950" rtl="0" algn="l">
              <a:lnSpc>
                <a:spcPct val="90000"/>
              </a:lnSpc>
              <a:spcBef>
                <a:spcPts val="518"/>
              </a:spcBef>
              <a:spcAft>
                <a:spcPts val="0"/>
              </a:spcAft>
              <a:buClr>
                <a:schemeClr val="dk1"/>
              </a:buClr>
              <a:buSzPts val="2590"/>
              <a:buChar char="–"/>
            </a:pPr>
            <a:r>
              <a:rPr lang="en-US" sz="2590"/>
              <a:t>Lưu trữ dựa trên bảng mã quốc tế UTF-16 (một dạng mã Unicode)</a:t>
            </a:r>
            <a:endParaRPr/>
          </a:p>
          <a:p>
            <a:pPr indent="-228600" lvl="2" marL="1143000" rtl="0" algn="l">
              <a:lnSpc>
                <a:spcPct val="90000"/>
              </a:lnSpc>
              <a:spcBef>
                <a:spcPts val="444"/>
              </a:spcBef>
              <a:spcAft>
                <a:spcPts val="0"/>
              </a:spcAft>
              <a:buClr>
                <a:schemeClr val="dk1"/>
              </a:buClr>
              <a:buSzPts val="2220"/>
              <a:buChar char="•"/>
            </a:pPr>
            <a:r>
              <a:rPr lang="en-US" sz="2220"/>
              <a:t>Mã UTF-16 của ký tự thông thường (‘0’ đến ‘9’, ‘A’ đến ‘Z’, ‘a’ đến ‘z’, …) trùng mã ASCII.</a:t>
            </a:r>
            <a:endParaRPr/>
          </a:p>
          <a:p>
            <a:pPr indent="-285750" lvl="1" marL="742950" rtl="0" algn="l">
              <a:lnSpc>
                <a:spcPct val="90000"/>
              </a:lnSpc>
              <a:spcBef>
                <a:spcPts val="518"/>
              </a:spcBef>
              <a:spcAft>
                <a:spcPts val="0"/>
              </a:spcAft>
              <a:buClr>
                <a:schemeClr val="dk1"/>
              </a:buClr>
              <a:buSzPts val="2590"/>
              <a:buChar char="–"/>
            </a:pPr>
            <a:r>
              <a:rPr lang="en-US" sz="2590"/>
              <a:t>Hằng ký tự kiểu </a:t>
            </a:r>
            <a:r>
              <a:rPr lang="en-US" sz="2590">
                <a:solidFill>
                  <a:srgbClr val="0000FF"/>
                </a:solidFill>
              </a:rPr>
              <a:t>wchar_t</a:t>
            </a:r>
            <a:r>
              <a:rPr lang="en-US" sz="2590"/>
              <a:t> được đặt trước bằng chữ L</a:t>
            </a:r>
            <a:endParaRPr/>
          </a:p>
          <a:p>
            <a:pPr indent="-228600" lvl="2" marL="1143000" rtl="0" algn="l">
              <a:lnSpc>
                <a:spcPct val="90000"/>
              </a:lnSpc>
              <a:spcBef>
                <a:spcPts val="444"/>
              </a:spcBef>
              <a:spcAft>
                <a:spcPts val="0"/>
              </a:spcAft>
              <a:buClr>
                <a:schemeClr val="dk1"/>
              </a:buClr>
              <a:buSzPts val="2220"/>
              <a:buChar char="•"/>
            </a:pPr>
            <a:r>
              <a:rPr lang="en-US" sz="2220"/>
              <a:t>Lưu ý, ‘B’ và L’B’ như nhau (cùng giá trị 66) nhưng kích thước trong bộ nhớ khác nhau</a:t>
            </a:r>
            <a:br>
              <a:rPr lang="en-US" sz="2220"/>
            </a:br>
            <a:r>
              <a:rPr lang="en-US" sz="2220"/>
              <a:t>(sizeof(‘B’) = 1, sizeof(L’B’) = 2)</a:t>
            </a:r>
            <a:endParaRPr sz="2220"/>
          </a:p>
        </p:txBody>
      </p:sp>
      <p:sp>
        <p:nvSpPr>
          <p:cNvPr id="351" name="Google Shape;351;p29"/>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352" name="Google Shape;352;p29"/>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353" name="Google Shape;353;p29"/>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3"/>
          <p:cNvSpPr txBox="1"/>
          <p:nvPr>
            <p:ph type="ctrTitle"/>
          </p:nvPr>
        </p:nvSpPr>
        <p:spPr>
          <a:xfrm>
            <a:off x="381000" y="2492375"/>
            <a:ext cx="8534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C7876"/>
              </a:buClr>
              <a:buSzPts val="4400"/>
              <a:buFont typeface="Tahoma"/>
              <a:buNone/>
            </a:pPr>
            <a:r>
              <a:rPr lang="en-US">
                <a:solidFill>
                  <a:srgbClr val="FC7876"/>
                </a:solidFill>
              </a:rPr>
              <a:t>Cấu trúc</a:t>
            </a:r>
            <a:br>
              <a:rPr lang="en-US">
                <a:solidFill>
                  <a:srgbClr val="FC7876"/>
                </a:solidFill>
              </a:rPr>
            </a:br>
            <a:r>
              <a:rPr lang="en-US">
                <a:solidFill>
                  <a:srgbClr val="FC7876"/>
                </a:solidFill>
              </a:rPr>
              <a:t>một chương trình máy tính</a:t>
            </a:r>
            <a:endParaRPr>
              <a:solidFill>
                <a:srgbClr val="FC7876"/>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30"/>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Phép gán</a:t>
            </a:r>
            <a:endParaRPr/>
          </a:p>
        </p:txBody>
      </p:sp>
      <p:sp>
        <p:nvSpPr>
          <p:cNvPr id="359" name="Google Shape;359;p3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Việc tính toán trong chương trình được thực hiện bằng cách tính toán và chép kết quả tính toán vào một biến nằm bên trái của phép gán.</a:t>
            </a:r>
            <a:endParaRPr/>
          </a:p>
          <a:p>
            <a:pPr indent="-342900" lvl="0" marL="342900" rtl="0" algn="l">
              <a:spcBef>
                <a:spcPts val="640"/>
              </a:spcBef>
              <a:spcAft>
                <a:spcPts val="0"/>
              </a:spcAft>
              <a:buClr>
                <a:schemeClr val="dk1"/>
              </a:buClr>
              <a:buSzPts val="3200"/>
              <a:buChar char="•"/>
            </a:pPr>
            <a:r>
              <a:rPr lang="en-US"/>
              <a:t>Ví dụ:</a:t>
            </a:r>
            <a:endParaRPr/>
          </a:p>
          <a:p>
            <a:pPr indent="0" lvl="1" marL="457200" rtl="0" algn="l">
              <a:spcBef>
                <a:spcPts val="480"/>
              </a:spcBef>
              <a:spcAft>
                <a:spcPts val="0"/>
              </a:spcAft>
              <a:buClr>
                <a:schemeClr val="dk1"/>
              </a:buClr>
              <a:buSzPts val="2400"/>
              <a:buNone/>
            </a:pPr>
            <a:r>
              <a:rPr lang="en-US" sz="2400"/>
              <a:t>sum = A + B;	</a:t>
            </a:r>
            <a:r>
              <a:rPr lang="en-US" sz="2400">
                <a:solidFill>
                  <a:srgbClr val="00B050"/>
                </a:solidFill>
              </a:rPr>
              <a:t>// chép tổng A + B vào biến sum</a:t>
            </a:r>
            <a:endParaRPr/>
          </a:p>
          <a:p>
            <a:pPr indent="0" lvl="1" marL="457200" rtl="0" algn="l">
              <a:spcBef>
                <a:spcPts val="480"/>
              </a:spcBef>
              <a:spcAft>
                <a:spcPts val="0"/>
              </a:spcAft>
              <a:buClr>
                <a:schemeClr val="dk1"/>
              </a:buClr>
              <a:buSzPts val="2400"/>
              <a:buNone/>
            </a:pPr>
            <a:r>
              <a:rPr lang="en-US" sz="2400"/>
              <a:t>sum = A + 2;	</a:t>
            </a:r>
            <a:r>
              <a:rPr lang="en-US" sz="2400">
                <a:solidFill>
                  <a:srgbClr val="00B050"/>
                </a:solidFill>
              </a:rPr>
              <a:t>// chép tổng A + 2 vào biến sum</a:t>
            </a:r>
            <a:endParaRPr/>
          </a:p>
          <a:p>
            <a:pPr indent="0" lvl="1" marL="457200" rtl="0" algn="l">
              <a:spcBef>
                <a:spcPts val="480"/>
              </a:spcBef>
              <a:spcAft>
                <a:spcPts val="0"/>
              </a:spcAft>
              <a:buClr>
                <a:schemeClr val="dk1"/>
              </a:buClr>
              <a:buSzPts val="2400"/>
              <a:buNone/>
            </a:pPr>
            <a:r>
              <a:rPr lang="en-US" sz="2400"/>
              <a:t>sum = A + n;	</a:t>
            </a:r>
            <a:r>
              <a:rPr lang="en-US" sz="2400">
                <a:solidFill>
                  <a:srgbClr val="00B050"/>
                </a:solidFill>
              </a:rPr>
              <a:t>// chép tổng A + n vào biến sum</a:t>
            </a:r>
            <a:endParaRPr sz="2400">
              <a:solidFill>
                <a:srgbClr val="00B050"/>
              </a:solidFill>
            </a:endParaRPr>
          </a:p>
        </p:txBody>
      </p:sp>
      <p:sp>
        <p:nvSpPr>
          <p:cNvPr id="360" name="Google Shape;360;p30"/>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361" name="Google Shape;361;p30"/>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362" name="Google Shape;362;p30"/>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31"/>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Lệnh viết ngắn</a:t>
            </a:r>
            <a:endParaRPr/>
          </a:p>
        </p:txBody>
      </p:sp>
      <p:sp>
        <p:nvSpPr>
          <p:cNvPr id="368" name="Google Shape;368;p3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3200"/>
              <a:buChar char="•"/>
            </a:pPr>
            <a:r>
              <a:rPr lang="en-US"/>
              <a:t>Ví dụ:</a:t>
            </a:r>
            <a:endParaRPr/>
          </a:p>
          <a:p>
            <a:pPr indent="-285750" lvl="1" marL="742950" rtl="0" algn="l">
              <a:lnSpc>
                <a:spcPct val="90000"/>
              </a:lnSpc>
              <a:spcBef>
                <a:spcPts val="480"/>
              </a:spcBef>
              <a:spcAft>
                <a:spcPts val="0"/>
              </a:spcAft>
              <a:buClr>
                <a:schemeClr val="dk1"/>
              </a:buClr>
              <a:buSzPts val="2400"/>
              <a:buChar char="–"/>
            </a:pPr>
            <a:r>
              <a:rPr lang="en-US" sz="2400"/>
              <a:t>Viết sum++ (hay ++sum) thay cho sum = sum + 1;</a:t>
            </a:r>
            <a:endParaRPr/>
          </a:p>
          <a:p>
            <a:pPr indent="-285750" lvl="1" marL="742950" rtl="0" algn="l">
              <a:lnSpc>
                <a:spcPct val="90000"/>
              </a:lnSpc>
              <a:spcBef>
                <a:spcPts val="480"/>
              </a:spcBef>
              <a:spcAft>
                <a:spcPts val="0"/>
              </a:spcAft>
              <a:buClr>
                <a:schemeClr val="dk1"/>
              </a:buClr>
              <a:buSzPts val="2400"/>
              <a:buChar char="–"/>
            </a:pPr>
            <a:r>
              <a:rPr lang="en-US" sz="2400"/>
              <a:t>Viết sum += 2 thay cho sum = sum + 2;</a:t>
            </a:r>
            <a:endParaRPr/>
          </a:p>
          <a:p>
            <a:pPr indent="-285750" lvl="1" marL="742950" rtl="0" algn="l">
              <a:lnSpc>
                <a:spcPct val="90000"/>
              </a:lnSpc>
              <a:spcBef>
                <a:spcPts val="480"/>
              </a:spcBef>
              <a:spcAft>
                <a:spcPts val="0"/>
              </a:spcAft>
              <a:buClr>
                <a:schemeClr val="dk1"/>
              </a:buClr>
              <a:buSzPts val="2400"/>
              <a:buChar char="–"/>
            </a:pPr>
            <a:r>
              <a:rPr lang="en-US" sz="2400"/>
              <a:t>Viết sum += n thay cho sum = sum + n;</a:t>
            </a:r>
            <a:endParaRPr/>
          </a:p>
          <a:p>
            <a:pPr indent="-285750" lvl="1" marL="742950" rtl="0" algn="l">
              <a:lnSpc>
                <a:spcPct val="90000"/>
              </a:lnSpc>
              <a:spcBef>
                <a:spcPts val="480"/>
              </a:spcBef>
              <a:spcAft>
                <a:spcPts val="0"/>
              </a:spcAft>
              <a:buClr>
                <a:schemeClr val="dk1"/>
              </a:buClr>
              <a:buSzPts val="2400"/>
              <a:buChar char="–"/>
            </a:pPr>
            <a:r>
              <a:rPr lang="en-US" sz="2400"/>
              <a:t>Viết n &lt;&lt;= 2 thay cho n = n &lt;&lt; 2;</a:t>
            </a:r>
            <a:endParaRPr/>
          </a:p>
          <a:p>
            <a:pPr indent="-285750" lvl="1" marL="742950" rtl="0" algn="l">
              <a:lnSpc>
                <a:spcPct val="90000"/>
              </a:lnSpc>
              <a:spcBef>
                <a:spcPts val="480"/>
              </a:spcBef>
              <a:spcAft>
                <a:spcPts val="0"/>
              </a:spcAft>
              <a:buClr>
                <a:schemeClr val="dk1"/>
              </a:buClr>
              <a:buSzPts val="2400"/>
              <a:buChar char="–"/>
            </a:pPr>
            <a:r>
              <a:rPr lang="en-US" sz="2400"/>
              <a:t>Viết n = m++ tương đương với n = m; rồi m++;</a:t>
            </a:r>
            <a:endParaRPr/>
          </a:p>
          <a:p>
            <a:pPr indent="-285750" lvl="1" marL="742950" rtl="0" algn="l">
              <a:lnSpc>
                <a:spcPct val="90000"/>
              </a:lnSpc>
              <a:spcBef>
                <a:spcPts val="480"/>
              </a:spcBef>
              <a:spcAft>
                <a:spcPts val="0"/>
              </a:spcAft>
              <a:buClr>
                <a:schemeClr val="dk1"/>
              </a:buClr>
              <a:buSzPts val="2400"/>
              <a:buChar char="–"/>
            </a:pPr>
            <a:r>
              <a:rPr lang="en-US" sz="2400"/>
              <a:t>Viết n = ++m tương đương với ++m rồi n = m;</a:t>
            </a:r>
            <a:endParaRPr/>
          </a:p>
          <a:p>
            <a:pPr indent="-342900" lvl="0" marL="342900" rtl="0" algn="l">
              <a:lnSpc>
                <a:spcPct val="90000"/>
              </a:lnSpc>
              <a:spcBef>
                <a:spcPts val="640"/>
              </a:spcBef>
              <a:spcAft>
                <a:spcPts val="0"/>
              </a:spcAft>
              <a:buClr>
                <a:schemeClr val="dk1"/>
              </a:buClr>
              <a:buSzPts val="3200"/>
              <a:buChar char="•"/>
            </a:pPr>
            <a:r>
              <a:rPr lang="en-US"/>
              <a:t>Việc viết các lệnh cô đọng có thể làm cho chương trình khó đọc, khó bắt lỗi vì vậy không nên lạm dụng!</a:t>
            </a:r>
            <a:endParaRPr/>
          </a:p>
        </p:txBody>
      </p:sp>
      <p:sp>
        <p:nvSpPr>
          <p:cNvPr id="369" name="Google Shape;369;p31"/>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370" name="Google Shape;370;p31"/>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371" name="Google Shape;371;p31"/>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32"/>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Định dạng dữ liệu nhập xuất</a:t>
            </a:r>
            <a:endParaRPr/>
          </a:p>
        </p:txBody>
      </p:sp>
      <p:sp>
        <p:nvSpPr>
          <p:cNvPr id="378" name="Google Shape;378;p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Đối với NNLT C</a:t>
            </a:r>
            <a:endParaRPr/>
          </a:p>
          <a:p>
            <a:pPr indent="-285750" lvl="1" marL="742950" rtl="0" algn="l">
              <a:spcBef>
                <a:spcPts val="560"/>
              </a:spcBef>
              <a:spcAft>
                <a:spcPts val="0"/>
              </a:spcAft>
              <a:buClr>
                <a:schemeClr val="dk1"/>
              </a:buClr>
              <a:buSzPts val="2800"/>
              <a:buChar char="–"/>
            </a:pPr>
            <a:r>
              <a:rPr lang="en-US"/>
              <a:t>Nhập xuất số nguyên (kiểu </a:t>
            </a:r>
            <a:r>
              <a:rPr lang="en-US">
                <a:solidFill>
                  <a:srgbClr val="0000FF"/>
                </a:solidFill>
              </a:rPr>
              <a:t>char</a:t>
            </a:r>
            <a:r>
              <a:rPr lang="en-US"/>
              <a:t>, </a:t>
            </a:r>
            <a:r>
              <a:rPr lang="en-US">
                <a:solidFill>
                  <a:srgbClr val="0000FF"/>
                </a:solidFill>
              </a:rPr>
              <a:t>int</a:t>
            </a:r>
            <a:r>
              <a:rPr lang="en-US"/>
              <a:t>)</a:t>
            </a:r>
            <a:endParaRPr/>
          </a:p>
          <a:p>
            <a:pPr indent="-228600" lvl="2" marL="1143000" rtl="0" algn="l">
              <a:spcBef>
                <a:spcPts val="480"/>
              </a:spcBef>
              <a:spcAft>
                <a:spcPts val="0"/>
              </a:spcAft>
              <a:buClr>
                <a:schemeClr val="dk1"/>
              </a:buClr>
              <a:buSzPts val="2400"/>
              <a:buChar char="•"/>
            </a:pPr>
            <a:r>
              <a:rPr lang="en-US"/>
              <a:t>Có dấu dạng thập phân: %d hay %i</a:t>
            </a:r>
            <a:endParaRPr/>
          </a:p>
          <a:p>
            <a:pPr indent="-228600" lvl="2" marL="1143000" rtl="0" algn="l">
              <a:spcBef>
                <a:spcPts val="480"/>
              </a:spcBef>
              <a:spcAft>
                <a:spcPts val="0"/>
              </a:spcAft>
              <a:buClr>
                <a:schemeClr val="dk1"/>
              </a:buClr>
              <a:buSzPts val="2400"/>
              <a:buChar char="•"/>
            </a:pPr>
            <a:r>
              <a:rPr lang="en-US"/>
              <a:t>Không dấu:</a:t>
            </a:r>
            <a:endParaRPr/>
          </a:p>
          <a:p>
            <a:pPr indent="-228600" lvl="3" marL="1600200" rtl="0" algn="l">
              <a:spcBef>
                <a:spcPts val="400"/>
              </a:spcBef>
              <a:spcAft>
                <a:spcPts val="0"/>
              </a:spcAft>
              <a:buClr>
                <a:schemeClr val="dk1"/>
              </a:buClr>
              <a:buSzPts val="2000"/>
              <a:buChar char="–"/>
            </a:pPr>
            <a:r>
              <a:rPr lang="en-US"/>
              <a:t>Dạng thập phân: %u</a:t>
            </a:r>
            <a:endParaRPr/>
          </a:p>
          <a:p>
            <a:pPr indent="-228600" lvl="3" marL="1600200" rtl="0" algn="l">
              <a:spcBef>
                <a:spcPts val="400"/>
              </a:spcBef>
              <a:spcAft>
                <a:spcPts val="0"/>
              </a:spcAft>
              <a:buClr>
                <a:schemeClr val="dk1"/>
              </a:buClr>
              <a:buSzPts val="2000"/>
              <a:buChar char="–"/>
            </a:pPr>
            <a:r>
              <a:rPr lang="en-US"/>
              <a:t>Dạng thập lục phân: %x hay %X</a:t>
            </a:r>
            <a:endParaRPr/>
          </a:p>
          <a:p>
            <a:pPr indent="-228600" lvl="3" marL="1600200" rtl="0" algn="l">
              <a:spcBef>
                <a:spcPts val="400"/>
              </a:spcBef>
              <a:spcAft>
                <a:spcPts val="0"/>
              </a:spcAft>
              <a:buClr>
                <a:schemeClr val="dk1"/>
              </a:buClr>
              <a:buSzPts val="2000"/>
              <a:buChar char="–"/>
            </a:pPr>
            <a:r>
              <a:rPr lang="en-US"/>
              <a:t>Dạng bát phân: %o</a:t>
            </a:r>
            <a:endParaRPr/>
          </a:p>
          <a:p>
            <a:pPr indent="-285750" lvl="1" marL="742950" rtl="0" algn="l">
              <a:spcBef>
                <a:spcPts val="560"/>
              </a:spcBef>
              <a:spcAft>
                <a:spcPts val="0"/>
              </a:spcAft>
              <a:buClr>
                <a:schemeClr val="dk1"/>
              </a:buClr>
              <a:buSzPts val="2800"/>
              <a:buChar char="–"/>
            </a:pPr>
            <a:r>
              <a:rPr lang="en-US"/>
              <a:t>Trường hợp nhập xuất số nguyên kiểu khác:</a:t>
            </a:r>
            <a:endParaRPr/>
          </a:p>
          <a:p>
            <a:pPr indent="-228600" lvl="2" marL="1143000" rtl="0" algn="l">
              <a:spcBef>
                <a:spcPts val="480"/>
              </a:spcBef>
              <a:spcAft>
                <a:spcPts val="0"/>
              </a:spcAft>
              <a:buClr>
                <a:srgbClr val="0000FF"/>
              </a:buClr>
              <a:buSzPts val="2400"/>
              <a:buChar char="•"/>
            </a:pPr>
            <a:r>
              <a:rPr lang="en-US">
                <a:solidFill>
                  <a:srgbClr val="0000FF"/>
                </a:solidFill>
              </a:rPr>
              <a:t>short</a:t>
            </a:r>
            <a:r>
              <a:rPr lang="en-US"/>
              <a:t> (16-bit): %hd, %hi, %ho, %hu, %hx, %hX</a:t>
            </a:r>
            <a:endParaRPr/>
          </a:p>
          <a:p>
            <a:pPr indent="-228600" lvl="2" marL="1143000" rtl="0" algn="l">
              <a:spcBef>
                <a:spcPts val="480"/>
              </a:spcBef>
              <a:spcAft>
                <a:spcPts val="0"/>
              </a:spcAft>
              <a:buClr>
                <a:srgbClr val="0000FF"/>
              </a:buClr>
              <a:buSzPts val="2400"/>
              <a:buChar char="•"/>
            </a:pPr>
            <a:r>
              <a:rPr lang="en-US">
                <a:solidFill>
                  <a:srgbClr val="0000FF"/>
                </a:solidFill>
              </a:rPr>
              <a:t>long</a:t>
            </a:r>
            <a:r>
              <a:rPr lang="en-US"/>
              <a:t>: %ld, %li, %lo, %lu, %lx, %lX</a:t>
            </a:r>
            <a:endParaRPr/>
          </a:p>
        </p:txBody>
      </p:sp>
      <p:sp>
        <p:nvSpPr>
          <p:cNvPr id="379" name="Google Shape;379;p32"/>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380" name="Google Shape;380;p32"/>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381" name="Google Shape;381;p32"/>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3"/>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Định dạng dữ liệu nhập xuất</a:t>
            </a:r>
            <a:endParaRPr/>
          </a:p>
        </p:txBody>
      </p:sp>
      <p:sp>
        <p:nvSpPr>
          <p:cNvPr id="388" name="Google Shape;388;p3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Đối với NNLT C</a:t>
            </a:r>
            <a:endParaRPr/>
          </a:p>
          <a:p>
            <a:pPr indent="-285750" lvl="1" marL="742950" rtl="0" algn="l">
              <a:spcBef>
                <a:spcPts val="560"/>
              </a:spcBef>
              <a:spcAft>
                <a:spcPts val="0"/>
              </a:spcAft>
              <a:buClr>
                <a:schemeClr val="dk1"/>
              </a:buClr>
              <a:buSzPts val="2800"/>
              <a:buChar char="–"/>
            </a:pPr>
            <a:r>
              <a:rPr lang="en-US"/>
              <a:t>Nhập xuất số thực chấm động (kiểu </a:t>
            </a:r>
            <a:r>
              <a:rPr lang="en-US">
                <a:solidFill>
                  <a:srgbClr val="0000FF"/>
                </a:solidFill>
              </a:rPr>
              <a:t>float</a:t>
            </a:r>
            <a:r>
              <a:rPr lang="en-US"/>
              <a:t>)</a:t>
            </a:r>
            <a:endParaRPr/>
          </a:p>
          <a:p>
            <a:pPr indent="-228600" lvl="2" marL="1143000" rtl="0" algn="l">
              <a:spcBef>
                <a:spcPts val="480"/>
              </a:spcBef>
              <a:spcAft>
                <a:spcPts val="0"/>
              </a:spcAft>
              <a:buClr>
                <a:schemeClr val="dk1"/>
              </a:buClr>
              <a:buSzPts val="2400"/>
              <a:buChar char="•"/>
            </a:pPr>
            <a:r>
              <a:rPr lang="en-US"/>
              <a:t>Dạng viết thập phân: %f</a:t>
            </a:r>
            <a:endParaRPr/>
          </a:p>
          <a:p>
            <a:pPr indent="-228600" lvl="2" marL="1143000" rtl="0" algn="l">
              <a:spcBef>
                <a:spcPts val="480"/>
              </a:spcBef>
              <a:spcAft>
                <a:spcPts val="0"/>
              </a:spcAft>
              <a:buClr>
                <a:schemeClr val="dk1"/>
              </a:buClr>
              <a:buSzPts val="2400"/>
              <a:buChar char="•"/>
            </a:pPr>
            <a:r>
              <a:rPr lang="en-US"/>
              <a:t>Dạng viết số mũ (chữ e hay E thay cho cơ số 10, ví dụ 1.2E-8): %e hay %E</a:t>
            </a:r>
            <a:endParaRPr/>
          </a:p>
          <a:p>
            <a:pPr indent="-285750" lvl="1" marL="742950" rtl="0" algn="l">
              <a:spcBef>
                <a:spcPts val="560"/>
              </a:spcBef>
              <a:spcAft>
                <a:spcPts val="0"/>
              </a:spcAft>
              <a:buClr>
                <a:schemeClr val="dk1"/>
              </a:buClr>
              <a:buSzPts val="2800"/>
              <a:buChar char="–"/>
            </a:pPr>
            <a:r>
              <a:rPr lang="en-US"/>
              <a:t>Trường hợp nhập xuất thực kiểu khác:</a:t>
            </a:r>
            <a:endParaRPr/>
          </a:p>
          <a:p>
            <a:pPr indent="-228600" lvl="2" marL="1143000" rtl="0" algn="l">
              <a:spcBef>
                <a:spcPts val="480"/>
              </a:spcBef>
              <a:spcAft>
                <a:spcPts val="0"/>
              </a:spcAft>
              <a:buClr>
                <a:srgbClr val="0000FF"/>
              </a:buClr>
              <a:buSzPts val="2400"/>
              <a:buChar char="•"/>
            </a:pPr>
            <a:r>
              <a:rPr lang="en-US">
                <a:solidFill>
                  <a:srgbClr val="0000FF"/>
                </a:solidFill>
              </a:rPr>
              <a:t>double</a:t>
            </a:r>
            <a:r>
              <a:rPr lang="en-US"/>
              <a:t>: %lf, %le, %lE</a:t>
            </a:r>
            <a:endParaRPr/>
          </a:p>
          <a:p>
            <a:pPr indent="-228600" lvl="2" marL="1143000" rtl="0" algn="l">
              <a:spcBef>
                <a:spcPts val="480"/>
              </a:spcBef>
              <a:spcAft>
                <a:spcPts val="0"/>
              </a:spcAft>
              <a:buClr>
                <a:srgbClr val="0000FF"/>
              </a:buClr>
              <a:buSzPts val="2400"/>
              <a:buChar char="•"/>
            </a:pPr>
            <a:r>
              <a:rPr lang="en-US">
                <a:solidFill>
                  <a:srgbClr val="0000FF"/>
                </a:solidFill>
              </a:rPr>
              <a:t>long double</a:t>
            </a:r>
            <a:r>
              <a:rPr lang="en-US"/>
              <a:t>: %Lf, %Le, %LE</a:t>
            </a:r>
            <a:endParaRPr/>
          </a:p>
        </p:txBody>
      </p:sp>
      <p:sp>
        <p:nvSpPr>
          <p:cNvPr id="389" name="Google Shape;389;p33"/>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390" name="Google Shape;390;p33"/>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391" name="Google Shape;391;p33"/>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4"/>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Định dạng dữ liệu nhập xuất</a:t>
            </a:r>
            <a:endParaRPr/>
          </a:p>
        </p:txBody>
      </p:sp>
      <p:sp>
        <p:nvSpPr>
          <p:cNvPr id="398" name="Google Shape;398;p3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960"/>
              <a:buChar char="•"/>
            </a:pPr>
            <a:r>
              <a:rPr lang="en-US" sz="2960"/>
              <a:t>Đối với NNLT C</a:t>
            </a:r>
            <a:endParaRPr/>
          </a:p>
          <a:p>
            <a:pPr indent="-285750" lvl="1" marL="742950" rtl="0" algn="l">
              <a:lnSpc>
                <a:spcPct val="90000"/>
              </a:lnSpc>
              <a:spcBef>
                <a:spcPts val="518"/>
              </a:spcBef>
              <a:spcAft>
                <a:spcPts val="0"/>
              </a:spcAft>
              <a:buClr>
                <a:schemeClr val="dk1"/>
              </a:buClr>
              <a:buSzPts val="2590"/>
              <a:buChar char="–"/>
            </a:pPr>
            <a:r>
              <a:rPr lang="en-US" sz="2590"/>
              <a:t>Ký tự đặc biệt: \\ (dấu \) và %% (dấu %)</a:t>
            </a:r>
            <a:endParaRPr/>
          </a:p>
          <a:p>
            <a:pPr indent="-285750" lvl="1" marL="742950" rtl="0" algn="l">
              <a:lnSpc>
                <a:spcPct val="90000"/>
              </a:lnSpc>
              <a:spcBef>
                <a:spcPts val="518"/>
              </a:spcBef>
              <a:spcAft>
                <a:spcPts val="0"/>
              </a:spcAft>
              <a:buClr>
                <a:schemeClr val="dk1"/>
              </a:buClr>
              <a:buSzPts val="2590"/>
              <a:buChar char="–"/>
            </a:pPr>
            <a:r>
              <a:rPr lang="en-US" sz="2590"/>
              <a:t>Ký tự tab và ký tự xuống dòng: \t, \n, \r</a:t>
            </a:r>
            <a:endParaRPr/>
          </a:p>
          <a:p>
            <a:pPr indent="-285750" lvl="1" marL="742950" rtl="0" algn="l">
              <a:lnSpc>
                <a:spcPct val="90000"/>
              </a:lnSpc>
              <a:spcBef>
                <a:spcPts val="518"/>
              </a:spcBef>
              <a:spcAft>
                <a:spcPts val="0"/>
              </a:spcAft>
              <a:buClr>
                <a:schemeClr val="dk1"/>
              </a:buClr>
              <a:buSzPts val="2590"/>
              <a:buChar char="–"/>
            </a:pPr>
            <a:r>
              <a:rPr lang="en-US" sz="2590"/>
              <a:t>Nhập xuất ký tự: %c</a:t>
            </a:r>
            <a:endParaRPr/>
          </a:p>
          <a:p>
            <a:pPr indent="-285750" lvl="1" marL="742950" rtl="0" algn="l">
              <a:lnSpc>
                <a:spcPct val="90000"/>
              </a:lnSpc>
              <a:spcBef>
                <a:spcPts val="518"/>
              </a:spcBef>
              <a:spcAft>
                <a:spcPts val="0"/>
              </a:spcAft>
              <a:buClr>
                <a:schemeClr val="dk1"/>
              </a:buClr>
              <a:buSzPts val="2590"/>
              <a:buChar char="–"/>
            </a:pPr>
            <a:r>
              <a:rPr lang="en-US" sz="2590"/>
              <a:t>Nhập xuất chuỗi ký tự: %s</a:t>
            </a:r>
            <a:endParaRPr/>
          </a:p>
          <a:p>
            <a:pPr indent="-285750" lvl="1" marL="742950" rtl="0" algn="l">
              <a:lnSpc>
                <a:spcPct val="90000"/>
              </a:lnSpc>
              <a:spcBef>
                <a:spcPts val="518"/>
              </a:spcBef>
              <a:spcAft>
                <a:spcPts val="0"/>
              </a:spcAft>
              <a:buClr>
                <a:schemeClr val="dk1"/>
              </a:buClr>
              <a:buSzPts val="2590"/>
              <a:buChar char="–"/>
            </a:pPr>
            <a:r>
              <a:rPr lang="en-US" sz="2590"/>
              <a:t>Về việc quy định động rộng và độ chính xác (nếu là số thực) cho dữ liệu xuất được ghi ngay sau dấu % với dạng wid.pre, ví dụ %9.2f nghĩa là độ rộng ít nhất 9 ký tự (thêm khoảng trống vào nếu thiếu) và nhiều nhất là 2 ký tự cho phần lẻ sau dấu chấm thập phân.</a:t>
            </a:r>
            <a:endParaRPr/>
          </a:p>
          <a:p>
            <a:pPr indent="-121284" lvl="1" marL="742950" rtl="0" algn="l">
              <a:lnSpc>
                <a:spcPct val="90000"/>
              </a:lnSpc>
              <a:spcBef>
                <a:spcPts val="518"/>
              </a:spcBef>
              <a:spcAft>
                <a:spcPts val="0"/>
              </a:spcAft>
              <a:buClr>
                <a:schemeClr val="dk1"/>
              </a:buClr>
              <a:buSzPts val="2590"/>
              <a:buNone/>
            </a:pPr>
            <a:r>
              <a:t/>
            </a:r>
            <a:endParaRPr sz="2590"/>
          </a:p>
        </p:txBody>
      </p:sp>
      <p:sp>
        <p:nvSpPr>
          <p:cNvPr id="399" name="Google Shape;399;p34"/>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400" name="Google Shape;400;p34"/>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401" name="Google Shape;401;p34"/>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5"/>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Định dạng dữ liệu nhập xuất</a:t>
            </a:r>
            <a:endParaRPr/>
          </a:p>
        </p:txBody>
      </p:sp>
      <p:sp>
        <p:nvSpPr>
          <p:cNvPr id="408" name="Google Shape;408;p3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960"/>
              <a:buChar char="•"/>
            </a:pPr>
            <a:r>
              <a:rPr lang="en-US" sz="2960"/>
              <a:t>Đối với NNLT C++</a:t>
            </a:r>
            <a:endParaRPr/>
          </a:p>
          <a:p>
            <a:pPr indent="-285750" lvl="1" marL="742950" rtl="0" algn="l">
              <a:spcBef>
                <a:spcPts val="518"/>
              </a:spcBef>
              <a:spcAft>
                <a:spcPts val="0"/>
              </a:spcAft>
              <a:buClr>
                <a:schemeClr val="dk1"/>
              </a:buClr>
              <a:buSzPts val="2590"/>
              <a:buChar char="–"/>
            </a:pPr>
            <a:r>
              <a:rPr lang="en-US" sz="2590"/>
              <a:t>Việc nhập xuất được thực hiện bởi các đối tượng đã được định nghĩa sẵn trong &lt;iostream&gt;:</a:t>
            </a:r>
            <a:endParaRPr/>
          </a:p>
          <a:p>
            <a:pPr indent="-228600" lvl="2" marL="1143000" rtl="0" algn="l">
              <a:spcBef>
                <a:spcPts val="407"/>
              </a:spcBef>
              <a:spcAft>
                <a:spcPts val="0"/>
              </a:spcAft>
              <a:buClr>
                <a:schemeClr val="dk1"/>
              </a:buClr>
              <a:buSzPts val="2035"/>
              <a:buChar char="•"/>
            </a:pPr>
            <a:r>
              <a:rPr lang="en-US" sz="2035"/>
              <a:t>cin kèm với toán tử &gt;&gt; (được gọi là extraction operator)</a:t>
            </a:r>
            <a:br>
              <a:rPr lang="en-US" sz="2035"/>
            </a:br>
            <a:r>
              <a:rPr lang="en-US" sz="2035"/>
              <a:t>để nhập dữ liệu.</a:t>
            </a:r>
            <a:endParaRPr/>
          </a:p>
          <a:p>
            <a:pPr indent="-228600" lvl="2" marL="1143000" rtl="0" algn="l">
              <a:spcBef>
                <a:spcPts val="407"/>
              </a:spcBef>
              <a:spcAft>
                <a:spcPts val="0"/>
              </a:spcAft>
              <a:buClr>
                <a:schemeClr val="dk1"/>
              </a:buClr>
              <a:buSzPts val="2035"/>
              <a:buChar char="•"/>
            </a:pPr>
            <a:r>
              <a:rPr lang="en-US" sz="2035"/>
              <a:t>cout kèm với toán tử &lt;&lt; (được gọi là insertion operator)</a:t>
            </a:r>
            <a:br>
              <a:rPr lang="en-US" sz="2035"/>
            </a:br>
            <a:r>
              <a:rPr lang="en-US" sz="2035"/>
              <a:t>để xuất dữ liệu.</a:t>
            </a:r>
            <a:endParaRPr/>
          </a:p>
          <a:p>
            <a:pPr indent="-285750" lvl="1" marL="742950" rtl="0" algn="l">
              <a:spcBef>
                <a:spcPts val="518"/>
              </a:spcBef>
              <a:spcAft>
                <a:spcPts val="0"/>
              </a:spcAft>
              <a:buClr>
                <a:schemeClr val="dk1"/>
              </a:buClr>
              <a:buSzPts val="2590"/>
              <a:buChar char="–"/>
            </a:pPr>
            <a:r>
              <a:rPr lang="en-US" sz="2590"/>
              <a:t>Được cung cấp hệ thống định dạng dữ liệu nhập xuất cho thiết bị nhập chuẩn và mở rộng cho các thiết bị nhập xuất khác như tập tin.</a:t>
            </a:r>
            <a:endParaRPr sz="2590"/>
          </a:p>
        </p:txBody>
      </p:sp>
      <p:sp>
        <p:nvSpPr>
          <p:cNvPr id="409" name="Google Shape;409;p35"/>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410" name="Google Shape;410;p35"/>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411" name="Google Shape;411;p35"/>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36"/>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Định dạng dữ liệu nhập xuất</a:t>
            </a:r>
            <a:endParaRPr/>
          </a:p>
        </p:txBody>
      </p:sp>
      <p:sp>
        <p:nvSpPr>
          <p:cNvPr id="418" name="Google Shape;418;p3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960"/>
              <a:buChar char="•"/>
            </a:pPr>
            <a:r>
              <a:rPr lang="en-US" sz="2960"/>
              <a:t>Đối với NNLT C++</a:t>
            </a:r>
            <a:endParaRPr/>
          </a:p>
          <a:p>
            <a:pPr indent="-285750" lvl="1" marL="742950" rtl="0" algn="l">
              <a:lnSpc>
                <a:spcPct val="90000"/>
              </a:lnSpc>
              <a:spcBef>
                <a:spcPts val="518"/>
              </a:spcBef>
              <a:spcAft>
                <a:spcPts val="0"/>
              </a:spcAft>
              <a:buClr>
                <a:schemeClr val="dk1"/>
              </a:buClr>
              <a:buSzPts val="2590"/>
              <a:buChar char="–"/>
            </a:pPr>
            <a:r>
              <a:rPr lang="en-US" sz="2590"/>
              <a:t>Thêm chỉ thị sau vào đầu chương trình:</a:t>
            </a:r>
            <a:endParaRPr/>
          </a:p>
          <a:p>
            <a:pPr indent="0" lvl="1" marL="457200" rtl="0" algn="ctr">
              <a:lnSpc>
                <a:spcPct val="90000"/>
              </a:lnSpc>
              <a:spcBef>
                <a:spcPts val="518"/>
              </a:spcBef>
              <a:spcAft>
                <a:spcPts val="0"/>
              </a:spcAft>
              <a:buClr>
                <a:srgbClr val="0000FF"/>
              </a:buClr>
              <a:buSzPts val="2590"/>
              <a:buNone/>
            </a:pPr>
            <a:r>
              <a:rPr lang="en-US" sz="2590">
                <a:solidFill>
                  <a:srgbClr val="0000FF"/>
                </a:solidFill>
              </a:rPr>
              <a:t>#include</a:t>
            </a:r>
            <a:r>
              <a:rPr lang="en-US" sz="2590"/>
              <a:t> &lt;iomanip&gt;</a:t>
            </a:r>
            <a:endParaRPr/>
          </a:p>
          <a:p>
            <a:pPr indent="-285750" lvl="1" marL="742950" rtl="0" algn="l">
              <a:lnSpc>
                <a:spcPct val="90000"/>
              </a:lnSpc>
              <a:spcBef>
                <a:spcPts val="518"/>
              </a:spcBef>
              <a:spcAft>
                <a:spcPts val="0"/>
              </a:spcAft>
              <a:buClr>
                <a:schemeClr val="dk1"/>
              </a:buClr>
              <a:buSzPts val="2590"/>
              <a:buChar char="–"/>
            </a:pPr>
            <a:r>
              <a:rPr lang="en-US" sz="2590"/>
              <a:t>Việc định dạng dữ liệu được thực hiện bằng các toán tử định dạng (manipulator).</a:t>
            </a:r>
            <a:endParaRPr/>
          </a:p>
          <a:p>
            <a:pPr indent="-228600" lvl="2" marL="1143000" rtl="0" algn="l">
              <a:lnSpc>
                <a:spcPct val="90000"/>
              </a:lnSpc>
              <a:spcBef>
                <a:spcPts val="333"/>
              </a:spcBef>
              <a:spcAft>
                <a:spcPts val="0"/>
              </a:spcAft>
              <a:buClr>
                <a:schemeClr val="dk1"/>
              </a:buClr>
              <a:buSzPts val="1665"/>
              <a:buChar char="•"/>
            </a:pPr>
            <a:r>
              <a:rPr b="1" lang="en-US" sz="1665"/>
              <a:t>endl</a:t>
            </a:r>
            <a:r>
              <a:rPr lang="en-US" sz="1665"/>
              <a:t>: xuống dòng mới.</a:t>
            </a:r>
            <a:endParaRPr/>
          </a:p>
          <a:p>
            <a:pPr indent="-228600" lvl="2" marL="1143000" rtl="0" algn="l">
              <a:lnSpc>
                <a:spcPct val="90000"/>
              </a:lnSpc>
              <a:spcBef>
                <a:spcPts val="333"/>
              </a:spcBef>
              <a:spcAft>
                <a:spcPts val="0"/>
              </a:spcAft>
              <a:buClr>
                <a:schemeClr val="dk1"/>
              </a:buClr>
              <a:buSzPts val="1665"/>
              <a:buChar char="•"/>
            </a:pPr>
            <a:r>
              <a:rPr b="1" lang="en-US" sz="1665"/>
              <a:t>setw(n)</a:t>
            </a:r>
            <a:r>
              <a:rPr lang="en-US" sz="1665"/>
              <a:t>: định độ rộng của dữ liệu xuất.</a:t>
            </a:r>
            <a:endParaRPr/>
          </a:p>
          <a:p>
            <a:pPr indent="-228600" lvl="2" marL="1143000" rtl="0" algn="l">
              <a:lnSpc>
                <a:spcPct val="90000"/>
              </a:lnSpc>
              <a:spcBef>
                <a:spcPts val="333"/>
              </a:spcBef>
              <a:spcAft>
                <a:spcPts val="0"/>
              </a:spcAft>
              <a:buClr>
                <a:schemeClr val="dk1"/>
              </a:buClr>
              <a:buSzPts val="1665"/>
              <a:buChar char="•"/>
            </a:pPr>
            <a:r>
              <a:rPr b="1" lang="en-US" sz="1665"/>
              <a:t>left</a:t>
            </a:r>
            <a:r>
              <a:rPr lang="en-US" sz="1665"/>
              <a:t> và </a:t>
            </a:r>
            <a:r>
              <a:rPr b="1" lang="en-US" sz="1665"/>
              <a:t>right</a:t>
            </a:r>
            <a:r>
              <a:rPr lang="en-US" sz="1665"/>
              <a:t>: dùng chung với setw(n) để canh lề trái hay lề phải.</a:t>
            </a:r>
            <a:endParaRPr/>
          </a:p>
          <a:p>
            <a:pPr indent="-228600" lvl="2" marL="1143000" rtl="0" algn="l">
              <a:lnSpc>
                <a:spcPct val="90000"/>
              </a:lnSpc>
              <a:spcBef>
                <a:spcPts val="333"/>
              </a:spcBef>
              <a:spcAft>
                <a:spcPts val="0"/>
              </a:spcAft>
              <a:buClr>
                <a:schemeClr val="dk1"/>
              </a:buClr>
              <a:buSzPts val="1665"/>
              <a:buChar char="•"/>
            </a:pPr>
            <a:r>
              <a:rPr b="1" lang="en-US" sz="1665"/>
              <a:t>setfill(ch)</a:t>
            </a:r>
            <a:r>
              <a:rPr lang="en-US" sz="1665"/>
              <a:t>: dùng chung với setw(n) để qui định ký tự ch được thêm vào thay vì dùng khoảng trắng.</a:t>
            </a:r>
            <a:endParaRPr/>
          </a:p>
          <a:p>
            <a:pPr indent="-228600" lvl="2" marL="1143000" rtl="0" algn="l">
              <a:lnSpc>
                <a:spcPct val="90000"/>
              </a:lnSpc>
              <a:spcBef>
                <a:spcPts val="333"/>
              </a:spcBef>
              <a:spcAft>
                <a:spcPts val="0"/>
              </a:spcAft>
              <a:buClr>
                <a:schemeClr val="dk1"/>
              </a:buClr>
              <a:buSzPts val="1665"/>
              <a:buChar char="•"/>
            </a:pPr>
            <a:r>
              <a:rPr b="1" lang="en-US" sz="1665"/>
              <a:t>dec</a:t>
            </a:r>
            <a:r>
              <a:rPr lang="en-US" sz="1665"/>
              <a:t>, </a:t>
            </a:r>
            <a:r>
              <a:rPr b="1" lang="en-US" sz="1665"/>
              <a:t>oct</a:t>
            </a:r>
            <a:r>
              <a:rPr lang="en-US" sz="1665"/>
              <a:t>, </a:t>
            </a:r>
            <a:r>
              <a:rPr b="1" lang="en-US" sz="1665"/>
              <a:t>hex</a:t>
            </a:r>
            <a:r>
              <a:rPr lang="en-US" sz="1665"/>
              <a:t>: được dùng để qui định số nguyên (khi nhập xuất) được ghi theo dạng thập phân, bát phân, thập lục phân.</a:t>
            </a:r>
            <a:endParaRPr/>
          </a:p>
          <a:p>
            <a:pPr indent="-228600" lvl="2" marL="1143000" rtl="0" algn="l">
              <a:lnSpc>
                <a:spcPct val="90000"/>
              </a:lnSpc>
              <a:spcBef>
                <a:spcPts val="333"/>
              </a:spcBef>
              <a:spcAft>
                <a:spcPts val="0"/>
              </a:spcAft>
              <a:buClr>
                <a:schemeClr val="dk1"/>
              </a:buClr>
              <a:buSzPts val="1665"/>
              <a:buChar char="•"/>
            </a:pPr>
            <a:r>
              <a:rPr b="1" lang="en-US" sz="1665"/>
              <a:t>setprecision(n)</a:t>
            </a:r>
            <a:r>
              <a:rPr lang="en-US" sz="1665"/>
              <a:t>: dùng để qui định độ chính xác khi in số thực.</a:t>
            </a:r>
            <a:endParaRPr sz="1665"/>
          </a:p>
        </p:txBody>
      </p:sp>
      <p:sp>
        <p:nvSpPr>
          <p:cNvPr id="419" name="Google Shape;419;p36"/>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420" name="Google Shape;420;p36"/>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421" name="Google Shape;421;p36"/>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37"/>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Ví dụ</a:t>
            </a:r>
            <a:endParaRPr/>
          </a:p>
        </p:txBody>
      </p:sp>
      <p:sp>
        <p:nvSpPr>
          <p:cNvPr id="427" name="Google Shape;427;p3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00FF"/>
              </a:buClr>
              <a:buSzPts val="1800"/>
              <a:buNone/>
            </a:pPr>
            <a:r>
              <a:rPr lang="en-US" sz="1800">
                <a:solidFill>
                  <a:srgbClr val="0000FF"/>
                </a:solidFill>
              </a:rPr>
              <a:t>#include</a:t>
            </a:r>
            <a:r>
              <a:rPr lang="en-US" sz="1800"/>
              <a:t> &lt;iostream&gt;</a:t>
            </a:r>
            <a:endParaRPr/>
          </a:p>
          <a:p>
            <a:pPr indent="0" lvl="0" marL="0" rtl="0" algn="l">
              <a:spcBef>
                <a:spcPts val="360"/>
              </a:spcBef>
              <a:spcAft>
                <a:spcPts val="0"/>
              </a:spcAft>
              <a:buClr>
                <a:srgbClr val="0000FF"/>
              </a:buClr>
              <a:buSzPts val="1800"/>
              <a:buNone/>
            </a:pPr>
            <a:r>
              <a:rPr lang="en-US" sz="1800">
                <a:solidFill>
                  <a:srgbClr val="0000FF"/>
                </a:solidFill>
              </a:rPr>
              <a:t>#include</a:t>
            </a:r>
            <a:r>
              <a:rPr lang="en-US" sz="1800"/>
              <a:t> &lt;iomanip&gt;</a:t>
            </a:r>
            <a:endParaRPr/>
          </a:p>
          <a:p>
            <a:pPr indent="0" lvl="0" marL="0" rtl="0" algn="l">
              <a:spcBef>
                <a:spcPts val="360"/>
              </a:spcBef>
              <a:spcAft>
                <a:spcPts val="0"/>
              </a:spcAft>
              <a:buClr>
                <a:srgbClr val="0000FF"/>
              </a:buClr>
              <a:buSzPts val="1800"/>
              <a:buNone/>
            </a:pPr>
            <a:r>
              <a:rPr lang="en-US" sz="1800">
                <a:solidFill>
                  <a:srgbClr val="0000FF"/>
                </a:solidFill>
              </a:rPr>
              <a:t>using</a:t>
            </a:r>
            <a:r>
              <a:rPr lang="en-US" sz="1800"/>
              <a:t> </a:t>
            </a:r>
            <a:r>
              <a:rPr lang="en-US" sz="1800">
                <a:solidFill>
                  <a:srgbClr val="0000FF"/>
                </a:solidFill>
              </a:rPr>
              <a:t>namespace</a:t>
            </a:r>
            <a:r>
              <a:rPr lang="en-US" sz="1800"/>
              <a:t> std;</a:t>
            </a:r>
            <a:endParaRPr sz="1800"/>
          </a:p>
          <a:p>
            <a:pPr indent="0" lvl="0" marL="0" rtl="0" algn="l">
              <a:spcBef>
                <a:spcPts val="360"/>
              </a:spcBef>
              <a:spcAft>
                <a:spcPts val="0"/>
              </a:spcAft>
              <a:buClr>
                <a:srgbClr val="0000FF"/>
              </a:buClr>
              <a:buSzPts val="1800"/>
              <a:buNone/>
            </a:pPr>
            <a:r>
              <a:rPr lang="en-US" sz="1800">
                <a:solidFill>
                  <a:srgbClr val="0000FF"/>
                </a:solidFill>
              </a:rPr>
              <a:t>void</a:t>
            </a:r>
            <a:r>
              <a:rPr lang="en-US" sz="1800"/>
              <a:t> main()</a:t>
            </a:r>
            <a:endParaRPr/>
          </a:p>
          <a:p>
            <a:pPr indent="0" lvl="0" marL="0" rtl="0" algn="l">
              <a:spcBef>
                <a:spcPts val="360"/>
              </a:spcBef>
              <a:spcAft>
                <a:spcPts val="0"/>
              </a:spcAft>
              <a:buClr>
                <a:schemeClr val="dk1"/>
              </a:buClr>
              <a:buSzPts val="1800"/>
              <a:buNone/>
            </a:pPr>
            <a:r>
              <a:rPr lang="en-US" sz="1800"/>
              <a:t>{</a:t>
            </a:r>
            <a:endParaRPr/>
          </a:p>
          <a:p>
            <a:pPr indent="0" lvl="0" marL="0" rtl="0" algn="l">
              <a:spcBef>
                <a:spcPts val="360"/>
              </a:spcBef>
              <a:spcAft>
                <a:spcPts val="0"/>
              </a:spcAft>
              <a:buClr>
                <a:schemeClr val="dk1"/>
              </a:buClr>
              <a:buSzPts val="1800"/>
              <a:buNone/>
            </a:pPr>
            <a:r>
              <a:rPr lang="en-US" sz="1800"/>
              <a:t>   </a:t>
            </a:r>
            <a:r>
              <a:rPr lang="en-US" sz="1800">
                <a:solidFill>
                  <a:srgbClr val="0000FF"/>
                </a:solidFill>
              </a:rPr>
              <a:t>int</a:t>
            </a:r>
            <a:r>
              <a:rPr lang="en-US" sz="1800"/>
              <a:t> Area=970, Height=10, Volume=9700;</a:t>
            </a:r>
            <a:endParaRPr/>
          </a:p>
          <a:p>
            <a:pPr indent="0" lvl="0" marL="0" rtl="0" algn="l">
              <a:spcBef>
                <a:spcPts val="360"/>
              </a:spcBef>
              <a:spcAft>
                <a:spcPts val="0"/>
              </a:spcAft>
              <a:buClr>
                <a:schemeClr val="dk1"/>
              </a:buClr>
              <a:buSzPts val="1800"/>
              <a:buNone/>
            </a:pPr>
            <a:r>
              <a:rPr lang="en-US" sz="1800"/>
              <a:t>   cout &lt;&lt; setw(8) &lt;&lt; “Area” &lt;&lt; setw(10) &lt;&lt; Area &lt;&lt; endl;</a:t>
            </a:r>
            <a:endParaRPr/>
          </a:p>
          <a:p>
            <a:pPr indent="0" lvl="0" marL="0" rtl="0" algn="l">
              <a:spcBef>
                <a:spcPts val="360"/>
              </a:spcBef>
              <a:spcAft>
                <a:spcPts val="0"/>
              </a:spcAft>
              <a:buClr>
                <a:schemeClr val="dk1"/>
              </a:buClr>
              <a:buSzPts val="1800"/>
              <a:buNone/>
            </a:pPr>
            <a:r>
              <a:rPr lang="en-US" sz="1800"/>
              <a:t>   cout &lt;&lt; setw(8) &lt;&lt; “H” &lt;&lt; setw(10) &lt;&lt; Height &lt;&lt; endl;</a:t>
            </a:r>
            <a:endParaRPr/>
          </a:p>
          <a:p>
            <a:pPr indent="0" lvl="0" marL="0" rtl="0" algn="l">
              <a:spcBef>
                <a:spcPts val="360"/>
              </a:spcBef>
              <a:spcAft>
                <a:spcPts val="0"/>
              </a:spcAft>
              <a:buClr>
                <a:schemeClr val="dk1"/>
              </a:buClr>
              <a:buSzPts val="1800"/>
              <a:buNone/>
            </a:pPr>
            <a:r>
              <a:rPr lang="en-US" sz="1800"/>
              <a:t>   cout &lt;&lt; setw(8) &lt;&lt; “Volume” &lt;&lt; setw(10) &lt;&lt; Volume &lt;&lt; endl;</a:t>
            </a:r>
            <a:endParaRPr/>
          </a:p>
          <a:p>
            <a:pPr indent="0" lvl="0" marL="0" rtl="0" algn="l">
              <a:spcBef>
                <a:spcPts val="360"/>
              </a:spcBef>
              <a:spcAft>
                <a:spcPts val="0"/>
              </a:spcAft>
              <a:buClr>
                <a:schemeClr val="dk1"/>
              </a:buClr>
              <a:buSzPts val="1800"/>
              <a:buNone/>
            </a:pPr>
            <a:r>
              <a:rPr lang="en-US" sz="1800"/>
              <a:t>}</a:t>
            </a:r>
            <a:endParaRPr/>
          </a:p>
          <a:p>
            <a:pPr indent="0" lvl="0" marL="0" rtl="0" algn="l">
              <a:spcBef>
                <a:spcPts val="360"/>
              </a:spcBef>
              <a:spcAft>
                <a:spcPts val="0"/>
              </a:spcAft>
              <a:buClr>
                <a:schemeClr val="dk1"/>
              </a:buClr>
              <a:buSzPts val="1800"/>
              <a:buNone/>
            </a:pPr>
            <a:r>
              <a:rPr lang="en-US" sz="1800"/>
              <a:t>Kết quả chạy chương trình</a:t>
            </a:r>
            <a:endParaRPr sz="1800"/>
          </a:p>
        </p:txBody>
      </p:sp>
      <p:sp>
        <p:nvSpPr>
          <p:cNvPr id="428" name="Google Shape;428;p37"/>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429" name="Google Shape;429;p37"/>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430" name="Google Shape;430;p37"/>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31" name="Google Shape;431;p37"/>
          <p:cNvSpPr txBox="1"/>
          <p:nvPr/>
        </p:nvSpPr>
        <p:spPr>
          <a:xfrm>
            <a:off x="533400" y="5325070"/>
            <a:ext cx="8077200" cy="923330"/>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lt1"/>
                </a:solidFill>
                <a:latin typeface="Courier New"/>
                <a:ea typeface="Courier New"/>
                <a:cs typeface="Courier New"/>
                <a:sym typeface="Courier New"/>
              </a:rPr>
              <a:t>    Area       970</a:t>
            </a:r>
            <a:endParaRPr/>
          </a:p>
          <a:p>
            <a:pPr indent="0" lvl="0" marL="0" marR="0" rtl="0" algn="l">
              <a:spcBef>
                <a:spcPts val="0"/>
              </a:spcBef>
              <a:spcAft>
                <a:spcPts val="0"/>
              </a:spcAft>
              <a:buNone/>
            </a:pPr>
            <a:r>
              <a:rPr b="1" lang="en-US" sz="1800">
                <a:solidFill>
                  <a:schemeClr val="lt1"/>
                </a:solidFill>
                <a:latin typeface="Courier New"/>
                <a:ea typeface="Courier New"/>
                <a:cs typeface="Courier New"/>
                <a:sym typeface="Courier New"/>
              </a:rPr>
              <a:t>       H        10</a:t>
            </a:r>
            <a:endParaRPr/>
          </a:p>
          <a:p>
            <a:pPr indent="0" lvl="0" marL="0" marR="0" rtl="0" algn="l">
              <a:spcBef>
                <a:spcPts val="0"/>
              </a:spcBef>
              <a:spcAft>
                <a:spcPts val="0"/>
              </a:spcAft>
              <a:buNone/>
            </a:pPr>
            <a:r>
              <a:rPr b="1" lang="en-US" sz="1800">
                <a:solidFill>
                  <a:schemeClr val="lt1"/>
                </a:solidFill>
                <a:latin typeface="Courier New"/>
                <a:ea typeface="Courier New"/>
                <a:cs typeface="Courier New"/>
                <a:sym typeface="Courier New"/>
              </a:rPr>
              <a:t>  Volume      9700</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38"/>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Ví dụ</a:t>
            </a:r>
            <a:endParaRPr/>
          </a:p>
        </p:txBody>
      </p:sp>
      <p:sp>
        <p:nvSpPr>
          <p:cNvPr id="437" name="Google Shape;437;p3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00FF"/>
              </a:buClr>
              <a:buSzPts val="1800"/>
              <a:buNone/>
            </a:pPr>
            <a:r>
              <a:rPr lang="en-US" sz="1800">
                <a:solidFill>
                  <a:srgbClr val="0000FF"/>
                </a:solidFill>
              </a:rPr>
              <a:t>#include</a:t>
            </a:r>
            <a:r>
              <a:rPr lang="en-US" sz="1800"/>
              <a:t> &lt;iostream&gt;</a:t>
            </a:r>
            <a:endParaRPr/>
          </a:p>
          <a:p>
            <a:pPr indent="0" lvl="0" marL="0" rtl="0" algn="l">
              <a:spcBef>
                <a:spcPts val="360"/>
              </a:spcBef>
              <a:spcAft>
                <a:spcPts val="0"/>
              </a:spcAft>
              <a:buClr>
                <a:srgbClr val="0000FF"/>
              </a:buClr>
              <a:buSzPts val="1800"/>
              <a:buNone/>
            </a:pPr>
            <a:r>
              <a:rPr lang="en-US" sz="1800">
                <a:solidFill>
                  <a:srgbClr val="0000FF"/>
                </a:solidFill>
              </a:rPr>
              <a:t>#include</a:t>
            </a:r>
            <a:r>
              <a:rPr lang="en-US" sz="1800"/>
              <a:t> &lt;iomanip&gt;</a:t>
            </a:r>
            <a:endParaRPr/>
          </a:p>
          <a:p>
            <a:pPr indent="0" lvl="0" marL="0" rtl="0" algn="l">
              <a:spcBef>
                <a:spcPts val="360"/>
              </a:spcBef>
              <a:spcAft>
                <a:spcPts val="0"/>
              </a:spcAft>
              <a:buClr>
                <a:srgbClr val="0000FF"/>
              </a:buClr>
              <a:buSzPts val="1800"/>
              <a:buNone/>
            </a:pPr>
            <a:r>
              <a:rPr lang="en-US" sz="1800">
                <a:solidFill>
                  <a:srgbClr val="0000FF"/>
                </a:solidFill>
              </a:rPr>
              <a:t>using</a:t>
            </a:r>
            <a:r>
              <a:rPr lang="en-US" sz="1800"/>
              <a:t> </a:t>
            </a:r>
            <a:r>
              <a:rPr lang="en-US" sz="1800">
                <a:solidFill>
                  <a:srgbClr val="0000FF"/>
                </a:solidFill>
              </a:rPr>
              <a:t>namespace</a:t>
            </a:r>
            <a:r>
              <a:rPr lang="en-US" sz="1800"/>
              <a:t> std;</a:t>
            </a:r>
            <a:endParaRPr sz="1800"/>
          </a:p>
          <a:p>
            <a:pPr indent="0" lvl="0" marL="0" rtl="0" algn="l">
              <a:spcBef>
                <a:spcPts val="360"/>
              </a:spcBef>
              <a:spcAft>
                <a:spcPts val="0"/>
              </a:spcAft>
              <a:buClr>
                <a:srgbClr val="0000FF"/>
              </a:buClr>
              <a:buSzPts val="1800"/>
              <a:buNone/>
            </a:pPr>
            <a:r>
              <a:rPr lang="en-US" sz="1800">
                <a:solidFill>
                  <a:srgbClr val="0000FF"/>
                </a:solidFill>
              </a:rPr>
              <a:t>void</a:t>
            </a:r>
            <a:r>
              <a:rPr lang="en-US" sz="1800"/>
              <a:t> main()</a:t>
            </a:r>
            <a:endParaRPr/>
          </a:p>
          <a:p>
            <a:pPr indent="0" lvl="0" marL="0" rtl="0" algn="l">
              <a:spcBef>
                <a:spcPts val="360"/>
              </a:spcBef>
              <a:spcAft>
                <a:spcPts val="0"/>
              </a:spcAft>
              <a:buClr>
                <a:schemeClr val="dk1"/>
              </a:buClr>
              <a:buSzPts val="1800"/>
              <a:buNone/>
            </a:pPr>
            <a:r>
              <a:rPr lang="en-US" sz="1800"/>
              <a:t>{</a:t>
            </a:r>
            <a:endParaRPr/>
          </a:p>
          <a:p>
            <a:pPr indent="0" lvl="0" marL="0" rtl="0" algn="l">
              <a:spcBef>
                <a:spcPts val="360"/>
              </a:spcBef>
              <a:spcAft>
                <a:spcPts val="0"/>
              </a:spcAft>
              <a:buClr>
                <a:schemeClr val="dk1"/>
              </a:buClr>
              <a:buSzPts val="1800"/>
              <a:buNone/>
            </a:pPr>
            <a:r>
              <a:rPr lang="en-US" sz="1800"/>
              <a:t>   </a:t>
            </a:r>
            <a:r>
              <a:rPr lang="en-US" sz="1800">
                <a:solidFill>
                  <a:srgbClr val="0000FF"/>
                </a:solidFill>
              </a:rPr>
              <a:t>long</a:t>
            </a:r>
            <a:r>
              <a:rPr lang="en-US" sz="1800"/>
              <a:t> n;</a:t>
            </a:r>
            <a:endParaRPr/>
          </a:p>
          <a:p>
            <a:pPr indent="0" lvl="0" marL="0" rtl="0" algn="l">
              <a:spcBef>
                <a:spcPts val="360"/>
              </a:spcBef>
              <a:spcAft>
                <a:spcPts val="0"/>
              </a:spcAft>
              <a:buClr>
                <a:schemeClr val="dk1"/>
              </a:buClr>
              <a:buSzPts val="1800"/>
              <a:buNone/>
            </a:pPr>
            <a:r>
              <a:rPr lang="en-US" sz="1800"/>
              <a:t>   cout &lt;&lt; “n (hexadecimal) = ”;</a:t>
            </a:r>
            <a:endParaRPr/>
          </a:p>
          <a:p>
            <a:pPr indent="0" lvl="0" marL="0" rtl="0" algn="l">
              <a:spcBef>
                <a:spcPts val="360"/>
              </a:spcBef>
              <a:spcAft>
                <a:spcPts val="0"/>
              </a:spcAft>
              <a:buClr>
                <a:schemeClr val="dk1"/>
              </a:buClr>
              <a:buSzPts val="1800"/>
              <a:buNone/>
            </a:pPr>
            <a:r>
              <a:rPr lang="en-US" sz="1800"/>
              <a:t>   cin &gt;&gt; hex &gt;&gt; n;</a:t>
            </a:r>
            <a:endParaRPr/>
          </a:p>
          <a:p>
            <a:pPr indent="0" lvl="0" marL="0" rtl="0" algn="l">
              <a:spcBef>
                <a:spcPts val="360"/>
              </a:spcBef>
              <a:spcAft>
                <a:spcPts val="0"/>
              </a:spcAft>
              <a:buClr>
                <a:schemeClr val="dk1"/>
              </a:buClr>
              <a:buSzPts val="1800"/>
              <a:buNone/>
            </a:pPr>
            <a:r>
              <a:rPr lang="en-US" sz="1800"/>
              <a:t>   cout &lt;&lt; “Octal representation: ” &lt;&lt; oct &lt;&lt; n &lt;&lt; endl;</a:t>
            </a:r>
            <a:endParaRPr/>
          </a:p>
          <a:p>
            <a:pPr indent="0" lvl="0" marL="0" rtl="0" algn="l">
              <a:spcBef>
                <a:spcPts val="360"/>
              </a:spcBef>
              <a:spcAft>
                <a:spcPts val="0"/>
              </a:spcAft>
              <a:buClr>
                <a:schemeClr val="dk1"/>
              </a:buClr>
              <a:buSzPts val="1800"/>
              <a:buNone/>
            </a:pPr>
            <a:r>
              <a:rPr lang="en-US" sz="1800"/>
              <a:t>   cin &gt;&gt; n;</a:t>
            </a:r>
            <a:endParaRPr sz="1800"/>
          </a:p>
          <a:p>
            <a:pPr indent="0" lvl="0" marL="0" rtl="0" algn="l">
              <a:spcBef>
                <a:spcPts val="360"/>
              </a:spcBef>
              <a:spcAft>
                <a:spcPts val="0"/>
              </a:spcAft>
              <a:buClr>
                <a:schemeClr val="dk1"/>
              </a:buClr>
              <a:buSzPts val="1800"/>
              <a:buNone/>
            </a:pPr>
            <a:r>
              <a:rPr lang="en-US" sz="1800"/>
              <a:t>}</a:t>
            </a:r>
            <a:endParaRPr sz="1800"/>
          </a:p>
        </p:txBody>
      </p:sp>
      <p:sp>
        <p:nvSpPr>
          <p:cNvPr id="438" name="Google Shape;438;p38"/>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439" name="Google Shape;439;p38"/>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440" name="Google Shape;440;p38"/>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39"/>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3959"/>
              <a:buFont typeface="Tahoma"/>
              <a:buNone/>
            </a:pPr>
            <a:r>
              <a:rPr lang="en-US" sz="3959"/>
              <a:t>Độ lớn, độ chính xác,</a:t>
            </a:r>
            <a:br>
              <a:rPr lang="en-US" sz="3959"/>
            </a:br>
            <a:r>
              <a:rPr lang="en-US" sz="3959"/>
              <a:t>vấn đề tràn số (overflow)</a:t>
            </a:r>
            <a:endParaRPr sz="3959"/>
          </a:p>
        </p:txBody>
      </p:sp>
      <p:sp>
        <p:nvSpPr>
          <p:cNvPr id="447" name="Google Shape;447;p3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Đọc thêm trong giáo trình Nhập môn lập trình, Chương 2 – Phần III.6, trang 49-56.</a:t>
            </a:r>
            <a:endParaRPr/>
          </a:p>
        </p:txBody>
      </p:sp>
      <p:sp>
        <p:nvSpPr>
          <p:cNvPr id="448" name="Google Shape;448;p39"/>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449" name="Google Shape;449;p39"/>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450" name="Google Shape;450;p39"/>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4"/>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3959"/>
              <a:buFont typeface="Tahoma"/>
              <a:buNone/>
            </a:pPr>
            <a:r>
              <a:rPr lang="en-US" sz="3959"/>
              <a:t>Các thành phần chính của chương trình</a:t>
            </a:r>
            <a:endParaRPr sz="3959"/>
          </a:p>
        </p:txBody>
      </p:sp>
      <p:sp>
        <p:nvSpPr>
          <p:cNvPr id="122" name="Google Shape;122;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Ví dụ</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285750" lvl="1" marL="742950" rtl="0" algn="l">
              <a:spcBef>
                <a:spcPts val="360"/>
              </a:spcBef>
              <a:spcAft>
                <a:spcPts val="0"/>
              </a:spcAft>
              <a:buClr>
                <a:schemeClr val="dk1"/>
              </a:buClr>
              <a:buSzPts val="1800"/>
              <a:buChar char="–"/>
            </a:pPr>
            <a:r>
              <a:rPr lang="en-US" sz="1800"/>
              <a:t>Khai báo sử dụng các hàm hay đối tượng có sẵn của NNLT (dòng 2)</a:t>
            </a:r>
            <a:endParaRPr/>
          </a:p>
          <a:p>
            <a:pPr indent="-285750" lvl="1" marL="742950" rtl="0" algn="l">
              <a:spcBef>
                <a:spcPts val="360"/>
              </a:spcBef>
              <a:spcAft>
                <a:spcPts val="0"/>
              </a:spcAft>
              <a:buClr>
                <a:schemeClr val="dk1"/>
              </a:buClr>
              <a:buSzPts val="1800"/>
              <a:buChar char="–"/>
            </a:pPr>
            <a:r>
              <a:rPr lang="en-US" sz="1800"/>
              <a:t>Đầu vào (entry point) của chương trình chính bắt đầu bằng một hàm đặc biệt có tên là </a:t>
            </a:r>
            <a:r>
              <a:rPr b="1" lang="en-US" sz="1800"/>
              <a:t>main</a:t>
            </a:r>
            <a:r>
              <a:rPr lang="en-US" sz="1800"/>
              <a:t>, chương trình sẽ bắt đầu chạy tại chỗ này.</a:t>
            </a:r>
            <a:endParaRPr/>
          </a:p>
          <a:p>
            <a:pPr indent="-285750" lvl="1" marL="742950" rtl="0" algn="l">
              <a:spcBef>
                <a:spcPts val="360"/>
              </a:spcBef>
              <a:spcAft>
                <a:spcPts val="0"/>
              </a:spcAft>
              <a:buClr>
                <a:schemeClr val="dk1"/>
              </a:buClr>
              <a:buSzPts val="1800"/>
              <a:buChar char="–"/>
            </a:pPr>
            <a:r>
              <a:rPr lang="en-US" sz="1800"/>
              <a:t>Chương trình bắt đầu bằng dấu { (dòng 5) và kết thúc bằng dấu } (dòng 7)</a:t>
            </a:r>
            <a:endParaRPr sz="1800"/>
          </a:p>
        </p:txBody>
      </p:sp>
      <p:sp>
        <p:nvSpPr>
          <p:cNvPr id="123" name="Google Shape;123;p4"/>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124" name="Google Shape;124;p4"/>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125" name="Google Shape;125;p4"/>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26" name="Google Shape;126;p4"/>
          <p:cNvGraphicFramePr/>
          <p:nvPr/>
        </p:nvGraphicFramePr>
        <p:xfrm>
          <a:off x="914400" y="2286000"/>
          <a:ext cx="3000000" cy="3000000"/>
        </p:xfrm>
        <a:graphic>
          <a:graphicData uri="http://schemas.openxmlformats.org/drawingml/2006/table">
            <a:tbl>
              <a:tblPr bandRow="1" firstRow="1">
                <a:noFill/>
                <a:tableStyleId>{9E4167FD-82D6-425D-82E7-27DB76971E6F}</a:tableStyleId>
              </a:tblPr>
              <a:tblGrid>
                <a:gridCol w="381000"/>
                <a:gridCol w="3352800"/>
                <a:gridCol w="3429000"/>
              </a:tblGrid>
              <a:tr h="228600">
                <a:tc>
                  <a:txBody>
                    <a:bodyPr/>
                    <a:lstStyle/>
                    <a:p>
                      <a:pPr indent="0" lvl="0" marL="0" marR="0" rtl="0" algn="l">
                        <a:spcBef>
                          <a:spcPts val="0"/>
                        </a:spcBef>
                        <a:spcAft>
                          <a:spcPts val="0"/>
                        </a:spcAft>
                        <a:buNone/>
                      </a:pPr>
                      <a:r>
                        <a:t/>
                      </a:r>
                      <a:endParaRPr sz="1800">
                        <a:latin typeface="Tahoma"/>
                        <a:ea typeface="Tahoma"/>
                        <a:cs typeface="Tahoma"/>
                        <a:sym typeface="Tahoma"/>
                      </a:endParaRPr>
                    </a:p>
                  </a:txBody>
                  <a:tcPr marT="45725" marB="45725" marR="91450" marL="91450">
                    <a:solidFill>
                      <a:srgbClr val="FDE9D8"/>
                    </a:solidFill>
                  </a:tcPr>
                </a:tc>
                <a:tc>
                  <a:txBody>
                    <a:bodyPr/>
                    <a:lstStyle/>
                    <a:p>
                      <a:pPr indent="0" lvl="0" marL="0" marR="0" rtl="0" algn="ctr">
                        <a:spcBef>
                          <a:spcPts val="0"/>
                        </a:spcBef>
                        <a:spcAft>
                          <a:spcPts val="0"/>
                        </a:spcAft>
                        <a:buNone/>
                      </a:pPr>
                      <a:r>
                        <a:rPr lang="en-US" sz="1800">
                          <a:latin typeface="Tahoma"/>
                          <a:ea typeface="Tahoma"/>
                          <a:cs typeface="Tahoma"/>
                          <a:sym typeface="Tahoma"/>
                        </a:rPr>
                        <a:t>Chương</a:t>
                      </a:r>
                      <a:r>
                        <a:rPr lang="en-US" sz="1800">
                          <a:latin typeface="Tahoma"/>
                          <a:ea typeface="Tahoma"/>
                          <a:cs typeface="Tahoma"/>
                          <a:sym typeface="Tahoma"/>
                        </a:rPr>
                        <a:t> trình C</a:t>
                      </a:r>
                      <a:endParaRPr sz="1800">
                        <a:latin typeface="Tahoma"/>
                        <a:ea typeface="Tahoma"/>
                        <a:cs typeface="Tahoma"/>
                        <a:sym typeface="Tahoma"/>
                      </a:endParaRPr>
                    </a:p>
                  </a:txBody>
                  <a:tcPr marT="45725" marB="45725" marR="91450" marL="91450">
                    <a:solidFill>
                      <a:srgbClr val="FDE9D8"/>
                    </a:solidFill>
                  </a:tcPr>
                </a:tc>
                <a:tc>
                  <a:txBody>
                    <a:bodyPr/>
                    <a:lstStyle/>
                    <a:p>
                      <a:pPr indent="0" lvl="0" marL="0" marR="0" rtl="0" algn="ctr">
                        <a:spcBef>
                          <a:spcPts val="0"/>
                        </a:spcBef>
                        <a:spcAft>
                          <a:spcPts val="0"/>
                        </a:spcAft>
                        <a:buNone/>
                      </a:pPr>
                      <a:r>
                        <a:rPr lang="en-US" sz="1800">
                          <a:latin typeface="Tahoma"/>
                          <a:ea typeface="Tahoma"/>
                          <a:cs typeface="Tahoma"/>
                          <a:sym typeface="Tahoma"/>
                        </a:rPr>
                        <a:t>Chương</a:t>
                      </a:r>
                      <a:r>
                        <a:rPr lang="en-US" sz="1800">
                          <a:latin typeface="Tahoma"/>
                          <a:ea typeface="Tahoma"/>
                          <a:cs typeface="Tahoma"/>
                          <a:sym typeface="Tahoma"/>
                        </a:rPr>
                        <a:t> trình C++</a:t>
                      </a:r>
                      <a:endParaRPr sz="1800">
                        <a:latin typeface="Tahoma"/>
                        <a:ea typeface="Tahoma"/>
                        <a:cs typeface="Tahoma"/>
                        <a:sym typeface="Tahoma"/>
                      </a:endParaRPr>
                    </a:p>
                  </a:txBody>
                  <a:tcPr marT="45725" marB="45725" marR="91450" marL="91450">
                    <a:solidFill>
                      <a:srgbClr val="FDE9D8"/>
                    </a:solidFill>
                  </a:tcPr>
                </a:tc>
              </a:tr>
              <a:tr h="370850">
                <a:tc>
                  <a:txBody>
                    <a:bodyPr/>
                    <a:lstStyle/>
                    <a:p>
                      <a:pPr indent="0" lvl="0" marL="0" marR="0" rtl="0" algn="l">
                        <a:spcBef>
                          <a:spcPts val="0"/>
                        </a:spcBef>
                        <a:spcAft>
                          <a:spcPts val="0"/>
                        </a:spcAft>
                        <a:buNone/>
                      </a:pPr>
                      <a:r>
                        <a:rPr lang="en-US" sz="1600">
                          <a:latin typeface="Tahoma"/>
                          <a:ea typeface="Tahoma"/>
                          <a:cs typeface="Tahoma"/>
                          <a:sym typeface="Tahoma"/>
                        </a:rPr>
                        <a:t>1</a:t>
                      </a:r>
                      <a:endParaRPr/>
                    </a:p>
                    <a:p>
                      <a:pPr indent="0" lvl="0" marL="0" marR="0" rtl="0" algn="l">
                        <a:spcBef>
                          <a:spcPts val="0"/>
                        </a:spcBef>
                        <a:spcAft>
                          <a:spcPts val="0"/>
                        </a:spcAft>
                        <a:buNone/>
                      </a:pPr>
                      <a:r>
                        <a:rPr lang="en-US" sz="1600">
                          <a:latin typeface="Tahoma"/>
                          <a:ea typeface="Tahoma"/>
                          <a:cs typeface="Tahoma"/>
                          <a:sym typeface="Tahoma"/>
                        </a:rPr>
                        <a:t>2</a:t>
                      </a:r>
                      <a:endParaRPr/>
                    </a:p>
                    <a:p>
                      <a:pPr indent="0" lvl="0" marL="0" marR="0" rtl="0" algn="l">
                        <a:spcBef>
                          <a:spcPts val="0"/>
                        </a:spcBef>
                        <a:spcAft>
                          <a:spcPts val="0"/>
                        </a:spcAft>
                        <a:buNone/>
                      </a:pPr>
                      <a:r>
                        <a:rPr lang="en-US" sz="1600">
                          <a:latin typeface="Tahoma"/>
                          <a:ea typeface="Tahoma"/>
                          <a:cs typeface="Tahoma"/>
                          <a:sym typeface="Tahoma"/>
                        </a:rPr>
                        <a:t>3</a:t>
                      </a:r>
                      <a:endParaRPr/>
                    </a:p>
                    <a:p>
                      <a:pPr indent="0" lvl="0" marL="0" marR="0" rtl="0" algn="l">
                        <a:spcBef>
                          <a:spcPts val="0"/>
                        </a:spcBef>
                        <a:spcAft>
                          <a:spcPts val="0"/>
                        </a:spcAft>
                        <a:buNone/>
                      </a:pPr>
                      <a:r>
                        <a:rPr lang="en-US" sz="1600">
                          <a:latin typeface="Tahoma"/>
                          <a:ea typeface="Tahoma"/>
                          <a:cs typeface="Tahoma"/>
                          <a:sym typeface="Tahoma"/>
                        </a:rPr>
                        <a:t>4</a:t>
                      </a:r>
                      <a:endParaRPr/>
                    </a:p>
                    <a:p>
                      <a:pPr indent="0" lvl="0" marL="0" marR="0" rtl="0" algn="l">
                        <a:spcBef>
                          <a:spcPts val="0"/>
                        </a:spcBef>
                        <a:spcAft>
                          <a:spcPts val="0"/>
                        </a:spcAft>
                        <a:buNone/>
                      </a:pPr>
                      <a:r>
                        <a:rPr lang="en-US" sz="1600">
                          <a:latin typeface="Tahoma"/>
                          <a:ea typeface="Tahoma"/>
                          <a:cs typeface="Tahoma"/>
                          <a:sym typeface="Tahoma"/>
                        </a:rPr>
                        <a:t>5</a:t>
                      </a:r>
                      <a:endParaRPr/>
                    </a:p>
                    <a:p>
                      <a:pPr indent="0" lvl="0" marL="0" marR="0" rtl="0" algn="l">
                        <a:spcBef>
                          <a:spcPts val="0"/>
                        </a:spcBef>
                        <a:spcAft>
                          <a:spcPts val="0"/>
                        </a:spcAft>
                        <a:buNone/>
                      </a:pPr>
                      <a:r>
                        <a:rPr lang="en-US" sz="1600">
                          <a:latin typeface="Tahoma"/>
                          <a:ea typeface="Tahoma"/>
                          <a:cs typeface="Tahoma"/>
                          <a:sym typeface="Tahoma"/>
                        </a:rPr>
                        <a:t>6</a:t>
                      </a:r>
                      <a:endParaRPr/>
                    </a:p>
                    <a:p>
                      <a:pPr indent="0" lvl="0" marL="0" marR="0" rtl="0" algn="l">
                        <a:spcBef>
                          <a:spcPts val="0"/>
                        </a:spcBef>
                        <a:spcAft>
                          <a:spcPts val="0"/>
                        </a:spcAft>
                        <a:buNone/>
                      </a:pPr>
                      <a:r>
                        <a:rPr lang="en-US" sz="1600">
                          <a:latin typeface="Tahoma"/>
                          <a:ea typeface="Tahoma"/>
                          <a:cs typeface="Tahoma"/>
                          <a:sym typeface="Tahoma"/>
                        </a:rPr>
                        <a:t>7</a:t>
                      </a:r>
                      <a:endParaRPr/>
                    </a:p>
                  </a:txBody>
                  <a:tcPr marT="45725" marB="45725" marR="91450" marL="91450"/>
                </a:tc>
                <a:tc>
                  <a:txBody>
                    <a:bodyPr/>
                    <a:lstStyle/>
                    <a:p>
                      <a:pPr indent="0" lvl="0" marL="0" marR="0" rtl="0" algn="l">
                        <a:spcBef>
                          <a:spcPts val="0"/>
                        </a:spcBef>
                        <a:spcAft>
                          <a:spcPts val="0"/>
                        </a:spcAft>
                        <a:buNone/>
                      </a:pPr>
                      <a:r>
                        <a:rPr lang="en-US" sz="1600">
                          <a:solidFill>
                            <a:srgbClr val="00B050"/>
                          </a:solidFill>
                          <a:latin typeface="Tahoma"/>
                          <a:ea typeface="Tahoma"/>
                          <a:cs typeface="Tahoma"/>
                          <a:sym typeface="Tahoma"/>
                        </a:rPr>
                        <a:t>/* Hello.c */</a:t>
                      </a:r>
                      <a:endParaRPr/>
                    </a:p>
                    <a:p>
                      <a:pPr indent="0" lvl="0" marL="0" marR="0" rtl="0" algn="l">
                        <a:spcBef>
                          <a:spcPts val="0"/>
                        </a:spcBef>
                        <a:spcAft>
                          <a:spcPts val="0"/>
                        </a:spcAft>
                        <a:buNone/>
                      </a:pPr>
                      <a:r>
                        <a:rPr lang="en-US" sz="1600">
                          <a:solidFill>
                            <a:srgbClr val="0000FF"/>
                          </a:solidFill>
                          <a:latin typeface="Tahoma"/>
                          <a:ea typeface="Tahoma"/>
                          <a:cs typeface="Tahoma"/>
                          <a:sym typeface="Tahoma"/>
                        </a:rPr>
                        <a:t>#include</a:t>
                      </a:r>
                      <a:r>
                        <a:rPr lang="en-US" sz="1600">
                          <a:latin typeface="Tahoma"/>
                          <a:ea typeface="Tahoma"/>
                          <a:cs typeface="Tahoma"/>
                          <a:sym typeface="Tahoma"/>
                        </a:rPr>
                        <a:t> &lt;stdio.h&gt;</a:t>
                      </a:r>
                      <a:endParaRPr/>
                    </a:p>
                    <a:p>
                      <a:pPr indent="0" lvl="0" marL="0" marR="0" rtl="0" algn="l">
                        <a:spcBef>
                          <a:spcPts val="0"/>
                        </a:spcBef>
                        <a:spcAft>
                          <a:spcPts val="0"/>
                        </a:spcAft>
                        <a:buNone/>
                      </a:pPr>
                      <a:r>
                        <a:t/>
                      </a:r>
                      <a:endParaRPr sz="1600">
                        <a:latin typeface="Tahoma"/>
                        <a:ea typeface="Tahoma"/>
                        <a:cs typeface="Tahoma"/>
                        <a:sym typeface="Tahoma"/>
                      </a:endParaRPr>
                    </a:p>
                    <a:p>
                      <a:pPr indent="0" lvl="0" marL="0" marR="0" rtl="0" algn="l">
                        <a:spcBef>
                          <a:spcPts val="0"/>
                        </a:spcBef>
                        <a:spcAft>
                          <a:spcPts val="0"/>
                        </a:spcAft>
                        <a:buNone/>
                      </a:pPr>
                      <a:r>
                        <a:rPr lang="en-US" sz="1600">
                          <a:solidFill>
                            <a:srgbClr val="0000FF"/>
                          </a:solidFill>
                          <a:latin typeface="Tahoma"/>
                          <a:ea typeface="Tahoma"/>
                          <a:cs typeface="Tahoma"/>
                          <a:sym typeface="Tahoma"/>
                        </a:rPr>
                        <a:t>void</a:t>
                      </a:r>
                      <a:r>
                        <a:rPr lang="en-US" sz="1600">
                          <a:latin typeface="Tahoma"/>
                          <a:ea typeface="Tahoma"/>
                          <a:cs typeface="Tahoma"/>
                          <a:sym typeface="Tahoma"/>
                        </a:rPr>
                        <a:t> main()</a:t>
                      </a:r>
                      <a:endParaRPr/>
                    </a:p>
                    <a:p>
                      <a:pPr indent="0" lvl="0" marL="0" marR="0" rtl="0" algn="l">
                        <a:spcBef>
                          <a:spcPts val="0"/>
                        </a:spcBef>
                        <a:spcAft>
                          <a:spcPts val="0"/>
                        </a:spcAft>
                        <a:buNone/>
                      </a:pPr>
                      <a:r>
                        <a:rPr lang="en-US" sz="1600">
                          <a:latin typeface="Tahoma"/>
                          <a:ea typeface="Tahoma"/>
                          <a:cs typeface="Tahoma"/>
                          <a:sym typeface="Tahoma"/>
                        </a:rPr>
                        <a:t>{</a:t>
                      </a:r>
                      <a:endParaRPr/>
                    </a:p>
                    <a:p>
                      <a:pPr indent="0" lvl="0" marL="0" marR="0" rtl="0" algn="l">
                        <a:spcBef>
                          <a:spcPts val="0"/>
                        </a:spcBef>
                        <a:spcAft>
                          <a:spcPts val="0"/>
                        </a:spcAft>
                        <a:buNone/>
                      </a:pPr>
                      <a:r>
                        <a:rPr lang="en-US" sz="1600">
                          <a:latin typeface="Tahoma"/>
                          <a:ea typeface="Tahoma"/>
                          <a:cs typeface="Tahoma"/>
                          <a:sym typeface="Tahoma"/>
                        </a:rPr>
                        <a:t>   printf(“Hello everybody!”);</a:t>
                      </a:r>
                      <a:endParaRPr/>
                    </a:p>
                    <a:p>
                      <a:pPr indent="0" lvl="0" marL="0" marR="0" rtl="0" algn="l">
                        <a:spcBef>
                          <a:spcPts val="0"/>
                        </a:spcBef>
                        <a:spcAft>
                          <a:spcPts val="0"/>
                        </a:spcAft>
                        <a:buNone/>
                      </a:pPr>
                      <a:r>
                        <a:rPr lang="en-US" sz="1600">
                          <a:latin typeface="Tahoma"/>
                          <a:ea typeface="Tahoma"/>
                          <a:cs typeface="Tahoma"/>
                          <a:sym typeface="Tahoma"/>
                        </a:rPr>
                        <a:t>}</a:t>
                      </a:r>
                      <a:endParaRPr/>
                    </a:p>
                  </a:txBody>
                  <a:tcPr marT="45725" marB="45725" marR="91450" marL="91450"/>
                </a:tc>
                <a:tc>
                  <a:txBody>
                    <a:bodyPr/>
                    <a:lstStyle/>
                    <a:p>
                      <a:pPr indent="0" lvl="0" marL="0" marR="0" rtl="0" algn="l">
                        <a:spcBef>
                          <a:spcPts val="0"/>
                        </a:spcBef>
                        <a:spcAft>
                          <a:spcPts val="0"/>
                        </a:spcAft>
                        <a:buNone/>
                      </a:pPr>
                      <a:r>
                        <a:rPr lang="en-US" sz="1600">
                          <a:solidFill>
                            <a:srgbClr val="00B050"/>
                          </a:solidFill>
                          <a:latin typeface="Tahoma"/>
                          <a:ea typeface="Tahoma"/>
                          <a:cs typeface="Tahoma"/>
                          <a:sym typeface="Tahoma"/>
                        </a:rPr>
                        <a:t>// Hello.cpp</a:t>
                      </a:r>
                      <a:endParaRPr/>
                    </a:p>
                    <a:p>
                      <a:pPr indent="0" lvl="0" marL="0" marR="0" rtl="0" algn="l">
                        <a:spcBef>
                          <a:spcPts val="0"/>
                        </a:spcBef>
                        <a:spcAft>
                          <a:spcPts val="0"/>
                        </a:spcAft>
                        <a:buNone/>
                      </a:pPr>
                      <a:r>
                        <a:rPr lang="en-US" sz="1600">
                          <a:solidFill>
                            <a:srgbClr val="0000FF"/>
                          </a:solidFill>
                          <a:latin typeface="Tahoma"/>
                          <a:ea typeface="Tahoma"/>
                          <a:cs typeface="Tahoma"/>
                          <a:sym typeface="Tahoma"/>
                        </a:rPr>
                        <a:t>#include</a:t>
                      </a:r>
                      <a:r>
                        <a:rPr lang="en-US" sz="1600">
                          <a:latin typeface="Tahoma"/>
                          <a:ea typeface="Tahoma"/>
                          <a:cs typeface="Tahoma"/>
                          <a:sym typeface="Tahoma"/>
                        </a:rPr>
                        <a:t> &lt;iostream&gt;</a:t>
                      </a:r>
                      <a:endParaRPr/>
                    </a:p>
                    <a:p>
                      <a:pPr indent="0" lvl="0" marL="0" marR="0" rtl="0" algn="l">
                        <a:spcBef>
                          <a:spcPts val="0"/>
                        </a:spcBef>
                        <a:spcAft>
                          <a:spcPts val="0"/>
                        </a:spcAft>
                        <a:buNone/>
                      </a:pPr>
                      <a:r>
                        <a:rPr lang="en-US" sz="1600">
                          <a:solidFill>
                            <a:srgbClr val="0000FF"/>
                          </a:solidFill>
                          <a:latin typeface="Tahoma"/>
                          <a:ea typeface="Tahoma"/>
                          <a:cs typeface="Tahoma"/>
                          <a:sym typeface="Tahoma"/>
                        </a:rPr>
                        <a:t>using</a:t>
                      </a:r>
                      <a:r>
                        <a:rPr lang="en-US" sz="1600">
                          <a:latin typeface="Tahoma"/>
                          <a:ea typeface="Tahoma"/>
                          <a:cs typeface="Tahoma"/>
                          <a:sym typeface="Tahoma"/>
                        </a:rPr>
                        <a:t> </a:t>
                      </a:r>
                      <a:r>
                        <a:rPr lang="en-US" sz="1600">
                          <a:solidFill>
                            <a:srgbClr val="0000FF"/>
                          </a:solidFill>
                          <a:latin typeface="Tahoma"/>
                          <a:ea typeface="Tahoma"/>
                          <a:cs typeface="Tahoma"/>
                          <a:sym typeface="Tahoma"/>
                        </a:rPr>
                        <a:t>namespace</a:t>
                      </a:r>
                      <a:r>
                        <a:rPr lang="en-US" sz="1600">
                          <a:latin typeface="Tahoma"/>
                          <a:ea typeface="Tahoma"/>
                          <a:cs typeface="Tahoma"/>
                          <a:sym typeface="Tahoma"/>
                        </a:rPr>
                        <a:t> std;</a:t>
                      </a:r>
                      <a:endParaRPr sz="1600">
                        <a:latin typeface="Tahoma"/>
                        <a:ea typeface="Tahoma"/>
                        <a:cs typeface="Tahoma"/>
                        <a:sym typeface="Tahoma"/>
                      </a:endParaRPr>
                    </a:p>
                    <a:p>
                      <a:pPr indent="0" lvl="0" marL="0" marR="0" rtl="0" algn="l">
                        <a:spcBef>
                          <a:spcPts val="0"/>
                        </a:spcBef>
                        <a:spcAft>
                          <a:spcPts val="0"/>
                        </a:spcAft>
                        <a:buNone/>
                      </a:pPr>
                      <a:r>
                        <a:rPr lang="en-US" sz="1600">
                          <a:solidFill>
                            <a:srgbClr val="0000FF"/>
                          </a:solidFill>
                          <a:latin typeface="Tahoma"/>
                          <a:ea typeface="Tahoma"/>
                          <a:cs typeface="Tahoma"/>
                          <a:sym typeface="Tahoma"/>
                        </a:rPr>
                        <a:t>void</a:t>
                      </a:r>
                      <a:r>
                        <a:rPr lang="en-US" sz="1600">
                          <a:latin typeface="Tahoma"/>
                          <a:ea typeface="Tahoma"/>
                          <a:cs typeface="Tahoma"/>
                          <a:sym typeface="Tahoma"/>
                        </a:rPr>
                        <a:t> main()</a:t>
                      </a:r>
                      <a:endParaRPr/>
                    </a:p>
                    <a:p>
                      <a:pPr indent="0" lvl="0" marL="0" marR="0" rtl="0" algn="l">
                        <a:spcBef>
                          <a:spcPts val="0"/>
                        </a:spcBef>
                        <a:spcAft>
                          <a:spcPts val="0"/>
                        </a:spcAft>
                        <a:buNone/>
                      </a:pPr>
                      <a:r>
                        <a:rPr lang="en-US" sz="1600">
                          <a:latin typeface="Tahoma"/>
                          <a:ea typeface="Tahoma"/>
                          <a:cs typeface="Tahoma"/>
                          <a:sym typeface="Tahoma"/>
                        </a:rPr>
                        <a:t>{</a:t>
                      </a:r>
                      <a:endParaRPr/>
                    </a:p>
                    <a:p>
                      <a:pPr indent="0" lvl="0" marL="0" marR="0" rtl="0" algn="l">
                        <a:spcBef>
                          <a:spcPts val="0"/>
                        </a:spcBef>
                        <a:spcAft>
                          <a:spcPts val="0"/>
                        </a:spcAft>
                        <a:buNone/>
                      </a:pPr>
                      <a:r>
                        <a:rPr lang="en-US" sz="1600">
                          <a:latin typeface="Tahoma"/>
                          <a:ea typeface="Tahoma"/>
                          <a:cs typeface="Tahoma"/>
                          <a:sym typeface="Tahoma"/>
                        </a:rPr>
                        <a:t>   cout &lt;&lt; “Hello everybody!”;</a:t>
                      </a:r>
                      <a:endParaRPr/>
                    </a:p>
                    <a:p>
                      <a:pPr indent="0" lvl="0" marL="0" marR="0" rtl="0" algn="l">
                        <a:spcBef>
                          <a:spcPts val="0"/>
                        </a:spcBef>
                        <a:spcAft>
                          <a:spcPts val="0"/>
                        </a:spcAft>
                        <a:buNone/>
                      </a:pPr>
                      <a:r>
                        <a:rPr lang="en-US" sz="1600">
                          <a:latin typeface="Tahoma"/>
                          <a:ea typeface="Tahoma"/>
                          <a:cs typeface="Tahoma"/>
                          <a:sym typeface="Tahoma"/>
                        </a:rPr>
                        <a:t>}</a:t>
                      </a:r>
                      <a:endParaRPr sz="1600">
                        <a:latin typeface="Tahoma"/>
                        <a:ea typeface="Tahoma"/>
                        <a:cs typeface="Tahoma"/>
                        <a:sym typeface="Tahoma"/>
                      </a:endParaRPr>
                    </a:p>
                  </a:txBody>
                  <a:tcPr marT="45725" marB="45725" marR="91450" marL="91450"/>
                </a:tc>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40"/>
          <p:cNvSpPr txBox="1"/>
          <p:nvPr>
            <p:ph type="ctrTitle"/>
          </p:nvPr>
        </p:nvSpPr>
        <p:spPr>
          <a:xfrm>
            <a:off x="381000" y="2492375"/>
            <a:ext cx="8534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C7876"/>
              </a:buClr>
              <a:buSzPts val="4400"/>
              <a:buFont typeface="Tahoma"/>
              <a:buNone/>
            </a:pPr>
            <a:r>
              <a:rPr lang="en-US">
                <a:solidFill>
                  <a:srgbClr val="FC7876"/>
                </a:solidFill>
              </a:rPr>
              <a:t>Các hàm thông dụng có sẵn trong thư viện</a:t>
            </a:r>
            <a:endParaRPr>
              <a:solidFill>
                <a:srgbClr val="FC7876"/>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41"/>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Hàm và thư viện hàm</a:t>
            </a:r>
            <a:endParaRPr/>
          </a:p>
        </p:txBody>
      </p:sp>
      <p:sp>
        <p:nvSpPr>
          <p:cNvPr id="462" name="Google Shape;462;p4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960"/>
              <a:buChar char="•"/>
            </a:pPr>
            <a:r>
              <a:rPr lang="en-US" sz="2960"/>
              <a:t>Khái niệm</a:t>
            </a:r>
            <a:endParaRPr sz="2960"/>
          </a:p>
          <a:p>
            <a:pPr indent="-285750" lvl="1" marL="742950" rtl="0" algn="l">
              <a:lnSpc>
                <a:spcPct val="90000"/>
              </a:lnSpc>
              <a:spcBef>
                <a:spcPts val="518"/>
              </a:spcBef>
              <a:spcAft>
                <a:spcPts val="0"/>
              </a:spcAft>
              <a:buClr>
                <a:schemeClr val="dk1"/>
              </a:buClr>
              <a:buSzPts val="2590"/>
              <a:buChar char="–"/>
            </a:pPr>
            <a:r>
              <a:rPr lang="en-US" sz="2590"/>
              <a:t>Để tiết kiệm công sức, người lập trình có thể sử dụng lại các hàm (đoạn chương trình) có sẵn trong quá trình viết chương trình ví dụ như tính căn số, lũy thừa, trị tuyệt đối, logarit, …</a:t>
            </a:r>
            <a:endParaRPr/>
          </a:p>
          <a:p>
            <a:pPr indent="-285750" lvl="1" marL="742950" rtl="0" algn="l">
              <a:lnSpc>
                <a:spcPct val="90000"/>
              </a:lnSpc>
              <a:spcBef>
                <a:spcPts val="518"/>
              </a:spcBef>
              <a:spcAft>
                <a:spcPts val="0"/>
              </a:spcAft>
              <a:buClr>
                <a:schemeClr val="dk1"/>
              </a:buClr>
              <a:buSzPts val="2590"/>
              <a:buChar char="–"/>
            </a:pPr>
            <a:r>
              <a:rPr lang="en-US" sz="2590"/>
              <a:t>Tập hợp các hàm được xây dựng sẵn của NNLT thường được gọi là thư viện hàm.</a:t>
            </a:r>
            <a:endParaRPr/>
          </a:p>
          <a:p>
            <a:pPr indent="-285750" lvl="1" marL="742950" rtl="0" algn="l">
              <a:lnSpc>
                <a:spcPct val="90000"/>
              </a:lnSpc>
              <a:spcBef>
                <a:spcPts val="518"/>
              </a:spcBef>
              <a:spcAft>
                <a:spcPts val="0"/>
              </a:spcAft>
              <a:buClr>
                <a:schemeClr val="dk1"/>
              </a:buClr>
              <a:buSzPts val="2590"/>
              <a:buChar char="–"/>
            </a:pPr>
            <a:r>
              <a:rPr lang="en-US" sz="2590"/>
              <a:t>Hệ thống thư viện hàm rất đa dạng nên người lập trình cần phải tra cứu thêm tài liệu tham khảo hoặc hệ thống giúp đỡ của phần mềm hỗ trợ</a:t>
            </a:r>
            <a:br>
              <a:rPr lang="en-US" sz="2590"/>
            </a:br>
            <a:r>
              <a:rPr lang="en-US" sz="2590"/>
              <a:t>lập trình.</a:t>
            </a:r>
            <a:endParaRPr sz="2590"/>
          </a:p>
        </p:txBody>
      </p:sp>
      <p:sp>
        <p:nvSpPr>
          <p:cNvPr id="463" name="Google Shape;463;p41"/>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464" name="Google Shape;464;p41"/>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465" name="Google Shape;465;p41"/>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42"/>
          <p:cNvSpPr txBox="1"/>
          <p:nvPr>
            <p:ph type="title"/>
          </p:nvPr>
        </p:nvSpPr>
        <p:spPr>
          <a:xfrm>
            <a:off x="381000" y="152400"/>
            <a:ext cx="8610600" cy="1143000"/>
          </a:xfrm>
          <a:prstGeom prst="rect">
            <a:avLst/>
          </a:prstGeom>
          <a:blipFill rotWithShape="1">
            <a:blip r:embed="rId3">
              <a:alphaModFix/>
            </a:blip>
            <a:stretch>
              <a:fillRect b="-19678" l="-3538" r="0" t="0"/>
            </a:stretch>
          </a:blipFill>
          <a:ln>
            <a:noFill/>
          </a:ln>
        </p:spPr>
        <p:txBody>
          <a:bodyPr anchorCtr="0" anchor="ctr" bIns="45700" lIns="91425" spcFirstLastPara="1" rIns="91425" wrap="square" tIns="45700">
            <a:normAutofit/>
          </a:bodyPr>
          <a:lstStyle/>
          <a:p>
            <a:pPr indent="0" lvl="0" marL="0" rtl="0" algn="l">
              <a:spcBef>
                <a:spcPts val="0"/>
              </a:spcBef>
              <a:spcAft>
                <a:spcPts val="0"/>
              </a:spcAft>
              <a:buSzPts val="4400"/>
              <a:buFont typeface="Tahoma"/>
              <a:buNone/>
            </a:pPr>
            <a:r>
              <a:rPr lang="en-US"/>
              <a:t> </a:t>
            </a:r>
            <a:endParaRPr/>
          </a:p>
        </p:txBody>
      </p:sp>
      <p:sp>
        <p:nvSpPr>
          <p:cNvPr id="471" name="Google Shape;471;p42"/>
          <p:cNvSpPr txBox="1"/>
          <p:nvPr>
            <p:ph idx="1" type="body"/>
          </p:nvPr>
        </p:nvSpPr>
        <p:spPr>
          <a:xfrm>
            <a:off x="457200" y="1600200"/>
            <a:ext cx="41148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FF"/>
              </a:buClr>
              <a:buSzPts val="1800"/>
              <a:buNone/>
            </a:pPr>
            <a:r>
              <a:rPr lang="en-US" sz="1800">
                <a:solidFill>
                  <a:srgbClr val="0000FF"/>
                </a:solidFill>
              </a:rPr>
              <a:t>#include</a:t>
            </a:r>
            <a:r>
              <a:rPr lang="en-US" sz="1800"/>
              <a:t> &lt;math.h&gt;</a:t>
            </a:r>
            <a:endParaRPr sz="1800"/>
          </a:p>
          <a:p>
            <a:pPr indent="0" lvl="0" marL="0" rtl="0" algn="l">
              <a:spcBef>
                <a:spcPts val="360"/>
              </a:spcBef>
              <a:spcAft>
                <a:spcPts val="0"/>
              </a:spcAft>
              <a:buClr>
                <a:srgbClr val="0000FF"/>
              </a:buClr>
              <a:buSzPts val="1800"/>
              <a:buNone/>
            </a:pPr>
            <a:r>
              <a:rPr lang="en-US" sz="1800">
                <a:solidFill>
                  <a:srgbClr val="0000FF"/>
                </a:solidFill>
              </a:rPr>
              <a:t>#include</a:t>
            </a:r>
            <a:r>
              <a:rPr lang="en-US" sz="1800"/>
              <a:t> &lt;stdio.h&gt;</a:t>
            </a:r>
            <a:endParaRPr sz="1800"/>
          </a:p>
          <a:p>
            <a:pPr indent="0" lvl="0" marL="0" rtl="0" algn="l">
              <a:spcBef>
                <a:spcPts val="360"/>
              </a:spcBef>
              <a:spcAft>
                <a:spcPts val="0"/>
              </a:spcAft>
              <a:buClr>
                <a:schemeClr val="dk1"/>
              </a:buClr>
              <a:buSzPts val="1800"/>
              <a:buNone/>
            </a:pPr>
            <a:r>
              <a:t/>
            </a:r>
            <a:endParaRPr sz="1800">
              <a:solidFill>
                <a:srgbClr val="0000FF"/>
              </a:solidFill>
            </a:endParaRPr>
          </a:p>
          <a:p>
            <a:pPr indent="0" lvl="0" marL="0" rtl="0" algn="l">
              <a:spcBef>
                <a:spcPts val="360"/>
              </a:spcBef>
              <a:spcAft>
                <a:spcPts val="0"/>
              </a:spcAft>
              <a:buClr>
                <a:srgbClr val="0000FF"/>
              </a:buClr>
              <a:buSzPts val="1800"/>
              <a:buNone/>
            </a:pPr>
            <a:r>
              <a:rPr lang="en-US" sz="1800">
                <a:solidFill>
                  <a:srgbClr val="0000FF"/>
                </a:solidFill>
              </a:rPr>
              <a:t>void</a:t>
            </a:r>
            <a:r>
              <a:rPr lang="en-US" sz="1800"/>
              <a:t> main()</a:t>
            </a:r>
            <a:endParaRPr/>
          </a:p>
          <a:p>
            <a:pPr indent="0" lvl="0" marL="0" rtl="0" algn="l">
              <a:spcBef>
                <a:spcPts val="360"/>
              </a:spcBef>
              <a:spcAft>
                <a:spcPts val="0"/>
              </a:spcAft>
              <a:buClr>
                <a:schemeClr val="dk1"/>
              </a:buClr>
              <a:buSzPts val="1800"/>
              <a:buNone/>
            </a:pPr>
            <a:r>
              <a:rPr lang="en-US" sz="1800"/>
              <a:t>{</a:t>
            </a:r>
            <a:endParaRPr/>
          </a:p>
          <a:p>
            <a:pPr indent="0" lvl="0" marL="0" rtl="0" algn="l">
              <a:spcBef>
                <a:spcPts val="360"/>
              </a:spcBef>
              <a:spcAft>
                <a:spcPts val="0"/>
              </a:spcAft>
              <a:buClr>
                <a:schemeClr val="dk1"/>
              </a:buClr>
              <a:buSzPts val="1800"/>
              <a:buNone/>
            </a:pPr>
            <a:r>
              <a:rPr lang="en-US" sz="1800"/>
              <a:t>   </a:t>
            </a:r>
            <a:r>
              <a:rPr lang="en-US" sz="1800">
                <a:solidFill>
                  <a:srgbClr val="0000FF"/>
                </a:solidFill>
              </a:rPr>
              <a:t>double</a:t>
            </a:r>
            <a:r>
              <a:rPr lang="en-US" sz="1800"/>
              <a:t> x, y, Fxy;</a:t>
            </a:r>
            <a:endParaRPr/>
          </a:p>
          <a:p>
            <a:pPr indent="0" lvl="0" marL="0" rtl="0" algn="l">
              <a:spcBef>
                <a:spcPts val="360"/>
              </a:spcBef>
              <a:spcAft>
                <a:spcPts val="0"/>
              </a:spcAft>
              <a:buClr>
                <a:schemeClr val="dk1"/>
              </a:buClr>
              <a:buSzPts val="1800"/>
              <a:buNone/>
            </a:pPr>
            <a:r>
              <a:rPr lang="en-US" sz="1800"/>
              <a:t>   printf(“x = ”);</a:t>
            </a:r>
            <a:endParaRPr/>
          </a:p>
          <a:p>
            <a:pPr indent="0" lvl="0" marL="0" rtl="0" algn="l">
              <a:spcBef>
                <a:spcPts val="360"/>
              </a:spcBef>
              <a:spcAft>
                <a:spcPts val="0"/>
              </a:spcAft>
              <a:buClr>
                <a:schemeClr val="dk1"/>
              </a:buClr>
              <a:buSzPts val="1800"/>
              <a:buNone/>
            </a:pPr>
            <a:r>
              <a:rPr lang="en-US" sz="1800"/>
              <a:t>   scanf(“%lf”, &amp;x);</a:t>
            </a:r>
            <a:endParaRPr/>
          </a:p>
          <a:p>
            <a:pPr indent="0" lvl="0" marL="0" rtl="0" algn="l">
              <a:spcBef>
                <a:spcPts val="360"/>
              </a:spcBef>
              <a:spcAft>
                <a:spcPts val="0"/>
              </a:spcAft>
              <a:buClr>
                <a:schemeClr val="dk1"/>
              </a:buClr>
              <a:buSzPts val="1800"/>
              <a:buNone/>
            </a:pPr>
            <a:r>
              <a:rPr lang="en-US" sz="1800"/>
              <a:t>   printf(“y = ”);</a:t>
            </a:r>
            <a:endParaRPr/>
          </a:p>
          <a:p>
            <a:pPr indent="0" lvl="0" marL="0" rtl="0" algn="l">
              <a:spcBef>
                <a:spcPts val="360"/>
              </a:spcBef>
              <a:spcAft>
                <a:spcPts val="0"/>
              </a:spcAft>
              <a:buClr>
                <a:schemeClr val="dk1"/>
              </a:buClr>
              <a:buSzPts val="1800"/>
              <a:buNone/>
            </a:pPr>
            <a:r>
              <a:rPr lang="en-US" sz="1800"/>
              <a:t>   scanf(“%lf”, &amp;y);</a:t>
            </a:r>
            <a:endParaRPr/>
          </a:p>
          <a:p>
            <a:pPr indent="0" lvl="0" marL="0" rtl="0" algn="l">
              <a:spcBef>
                <a:spcPts val="360"/>
              </a:spcBef>
              <a:spcAft>
                <a:spcPts val="0"/>
              </a:spcAft>
              <a:buClr>
                <a:schemeClr val="dk1"/>
              </a:buClr>
              <a:buSzPts val="1800"/>
              <a:buNone/>
            </a:pPr>
            <a:r>
              <a:rPr lang="en-US" sz="1800"/>
              <a:t>   Fxy = x + sqrt(1 + y*y);</a:t>
            </a:r>
            <a:endParaRPr/>
          </a:p>
          <a:p>
            <a:pPr indent="0" lvl="0" marL="0" rtl="0" algn="l">
              <a:spcBef>
                <a:spcPts val="360"/>
              </a:spcBef>
              <a:spcAft>
                <a:spcPts val="0"/>
              </a:spcAft>
              <a:buClr>
                <a:schemeClr val="dk1"/>
              </a:buClr>
              <a:buSzPts val="1800"/>
              <a:buNone/>
            </a:pPr>
            <a:r>
              <a:rPr lang="en-US" sz="1800"/>
              <a:t>   printf(“F(x, y) = %lf”, Fxy);</a:t>
            </a:r>
            <a:endParaRPr/>
          </a:p>
          <a:p>
            <a:pPr indent="0" lvl="0" marL="0" rtl="0" algn="l">
              <a:spcBef>
                <a:spcPts val="360"/>
              </a:spcBef>
              <a:spcAft>
                <a:spcPts val="0"/>
              </a:spcAft>
              <a:buClr>
                <a:schemeClr val="dk1"/>
              </a:buClr>
              <a:buSzPts val="1800"/>
              <a:buNone/>
            </a:pPr>
            <a:r>
              <a:rPr lang="en-US" sz="1800"/>
              <a:t>}</a:t>
            </a:r>
            <a:endParaRPr sz="1800"/>
          </a:p>
        </p:txBody>
      </p:sp>
      <p:sp>
        <p:nvSpPr>
          <p:cNvPr id="472" name="Google Shape;472;p42"/>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473" name="Google Shape;473;p42"/>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474" name="Google Shape;474;p42"/>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75" name="Google Shape;475;p42"/>
          <p:cNvSpPr txBox="1"/>
          <p:nvPr/>
        </p:nvSpPr>
        <p:spPr>
          <a:xfrm>
            <a:off x="4572000" y="1600200"/>
            <a:ext cx="4114800" cy="45259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FF"/>
              </a:buClr>
              <a:buSzPts val="1800"/>
              <a:buFont typeface="Arial"/>
              <a:buNone/>
            </a:pPr>
            <a:r>
              <a:rPr lang="en-US" sz="1800">
                <a:solidFill>
                  <a:srgbClr val="0000FF"/>
                </a:solidFill>
                <a:latin typeface="Tahoma"/>
                <a:ea typeface="Tahoma"/>
                <a:cs typeface="Tahoma"/>
                <a:sym typeface="Tahoma"/>
              </a:rPr>
              <a:t>#include</a:t>
            </a:r>
            <a:r>
              <a:rPr lang="en-US" sz="1800">
                <a:solidFill>
                  <a:schemeClr val="dk1"/>
                </a:solidFill>
                <a:latin typeface="Tahoma"/>
                <a:ea typeface="Tahoma"/>
                <a:cs typeface="Tahoma"/>
                <a:sym typeface="Tahoma"/>
              </a:rPr>
              <a:t> &lt;cmath&gt;</a:t>
            </a:r>
            <a:endParaRPr/>
          </a:p>
          <a:p>
            <a:pPr indent="0" lvl="0" marL="0" marR="0" rtl="0" algn="l">
              <a:spcBef>
                <a:spcPts val="360"/>
              </a:spcBef>
              <a:spcAft>
                <a:spcPts val="0"/>
              </a:spcAft>
              <a:buClr>
                <a:srgbClr val="0000FF"/>
              </a:buClr>
              <a:buSzPts val="1800"/>
              <a:buFont typeface="Arial"/>
              <a:buNone/>
            </a:pPr>
            <a:r>
              <a:rPr lang="en-US" sz="1800">
                <a:solidFill>
                  <a:srgbClr val="0000FF"/>
                </a:solidFill>
                <a:latin typeface="Tahoma"/>
                <a:ea typeface="Tahoma"/>
                <a:cs typeface="Tahoma"/>
                <a:sym typeface="Tahoma"/>
              </a:rPr>
              <a:t>#include</a:t>
            </a:r>
            <a:r>
              <a:rPr lang="en-US" sz="1800">
                <a:solidFill>
                  <a:schemeClr val="dk1"/>
                </a:solidFill>
                <a:latin typeface="Tahoma"/>
                <a:ea typeface="Tahoma"/>
                <a:cs typeface="Tahoma"/>
                <a:sym typeface="Tahoma"/>
              </a:rPr>
              <a:t> &lt;iostream&gt;</a:t>
            </a:r>
            <a:endParaRPr/>
          </a:p>
          <a:p>
            <a:pPr indent="0" lvl="0" marL="0" marR="0" rtl="0" algn="l">
              <a:spcBef>
                <a:spcPts val="360"/>
              </a:spcBef>
              <a:spcAft>
                <a:spcPts val="0"/>
              </a:spcAft>
              <a:buClr>
                <a:srgbClr val="0000FF"/>
              </a:buClr>
              <a:buSzPts val="1800"/>
              <a:buFont typeface="Arial"/>
              <a:buNone/>
            </a:pPr>
            <a:r>
              <a:rPr lang="en-US" sz="1800">
                <a:solidFill>
                  <a:srgbClr val="0000FF"/>
                </a:solidFill>
                <a:latin typeface="Tahoma"/>
                <a:ea typeface="Tahoma"/>
                <a:cs typeface="Tahoma"/>
                <a:sym typeface="Tahoma"/>
              </a:rPr>
              <a:t>using namespace </a:t>
            </a:r>
            <a:r>
              <a:rPr lang="en-US" sz="1800">
                <a:solidFill>
                  <a:schemeClr val="dk1"/>
                </a:solidFill>
                <a:latin typeface="Tahoma"/>
                <a:ea typeface="Tahoma"/>
                <a:cs typeface="Tahoma"/>
                <a:sym typeface="Tahoma"/>
              </a:rPr>
              <a:t>std;</a:t>
            </a:r>
            <a:endParaRPr/>
          </a:p>
          <a:p>
            <a:pPr indent="0" lvl="0" marL="0" marR="0" rtl="0" algn="l">
              <a:spcBef>
                <a:spcPts val="360"/>
              </a:spcBef>
              <a:spcAft>
                <a:spcPts val="0"/>
              </a:spcAft>
              <a:buClr>
                <a:srgbClr val="0000FF"/>
              </a:buClr>
              <a:buSzPts val="1800"/>
              <a:buFont typeface="Arial"/>
              <a:buNone/>
            </a:pPr>
            <a:r>
              <a:rPr lang="en-US" sz="1800">
                <a:solidFill>
                  <a:srgbClr val="0000FF"/>
                </a:solidFill>
                <a:latin typeface="Tahoma"/>
                <a:ea typeface="Tahoma"/>
                <a:cs typeface="Tahoma"/>
                <a:sym typeface="Tahoma"/>
              </a:rPr>
              <a:t>void</a:t>
            </a:r>
            <a:r>
              <a:rPr lang="en-US" sz="1800">
                <a:solidFill>
                  <a:schemeClr val="dk1"/>
                </a:solidFill>
                <a:latin typeface="Tahoma"/>
                <a:ea typeface="Tahoma"/>
                <a:cs typeface="Tahoma"/>
                <a:sym typeface="Tahoma"/>
              </a:rPr>
              <a:t> main()</a:t>
            </a:r>
            <a:endParaRPr/>
          </a:p>
          <a:p>
            <a:pPr indent="0" lvl="0" marL="0" marR="0" rtl="0" algn="l">
              <a:spcBef>
                <a:spcPts val="360"/>
              </a:spcBef>
              <a:spcAft>
                <a:spcPts val="0"/>
              </a:spcAft>
              <a:buClr>
                <a:schemeClr val="dk1"/>
              </a:buClr>
              <a:buSzPts val="1800"/>
              <a:buFont typeface="Arial"/>
              <a:buNone/>
            </a:pPr>
            <a:r>
              <a:rPr lang="en-US" sz="1800">
                <a:solidFill>
                  <a:schemeClr val="dk1"/>
                </a:solidFill>
                <a:latin typeface="Tahoma"/>
                <a:ea typeface="Tahoma"/>
                <a:cs typeface="Tahoma"/>
                <a:sym typeface="Tahoma"/>
              </a:rPr>
              <a:t>{</a:t>
            </a:r>
            <a:endParaRPr/>
          </a:p>
          <a:p>
            <a:pPr indent="0" lvl="0" marL="0" marR="0" rtl="0" algn="l">
              <a:spcBef>
                <a:spcPts val="360"/>
              </a:spcBef>
              <a:spcAft>
                <a:spcPts val="0"/>
              </a:spcAft>
              <a:buClr>
                <a:schemeClr val="dk1"/>
              </a:buClr>
              <a:buSzPts val="1800"/>
              <a:buFont typeface="Arial"/>
              <a:buNone/>
            </a:pPr>
            <a:r>
              <a:rPr lang="en-US" sz="1800">
                <a:solidFill>
                  <a:schemeClr val="dk1"/>
                </a:solidFill>
                <a:latin typeface="Tahoma"/>
                <a:ea typeface="Tahoma"/>
                <a:cs typeface="Tahoma"/>
                <a:sym typeface="Tahoma"/>
              </a:rPr>
              <a:t>   </a:t>
            </a:r>
            <a:r>
              <a:rPr lang="en-US" sz="1800">
                <a:solidFill>
                  <a:srgbClr val="0000FF"/>
                </a:solidFill>
                <a:latin typeface="Tahoma"/>
                <a:ea typeface="Tahoma"/>
                <a:cs typeface="Tahoma"/>
                <a:sym typeface="Tahoma"/>
              </a:rPr>
              <a:t>double</a:t>
            </a:r>
            <a:r>
              <a:rPr lang="en-US" sz="1800">
                <a:solidFill>
                  <a:schemeClr val="dk1"/>
                </a:solidFill>
                <a:latin typeface="Tahoma"/>
                <a:ea typeface="Tahoma"/>
                <a:cs typeface="Tahoma"/>
                <a:sym typeface="Tahoma"/>
              </a:rPr>
              <a:t> x, y, Fxy;</a:t>
            </a:r>
            <a:endParaRPr/>
          </a:p>
          <a:p>
            <a:pPr indent="0" lvl="0" marL="0" marR="0" rtl="0" algn="l">
              <a:spcBef>
                <a:spcPts val="360"/>
              </a:spcBef>
              <a:spcAft>
                <a:spcPts val="0"/>
              </a:spcAft>
              <a:buClr>
                <a:schemeClr val="dk1"/>
              </a:buClr>
              <a:buSzPts val="1800"/>
              <a:buFont typeface="Arial"/>
              <a:buNone/>
            </a:pPr>
            <a:r>
              <a:rPr lang="en-US" sz="1800">
                <a:solidFill>
                  <a:schemeClr val="dk1"/>
                </a:solidFill>
                <a:latin typeface="Tahoma"/>
                <a:ea typeface="Tahoma"/>
                <a:cs typeface="Tahoma"/>
                <a:sym typeface="Tahoma"/>
              </a:rPr>
              <a:t>   cout &lt;&lt; “x = ”;</a:t>
            </a:r>
            <a:endParaRPr/>
          </a:p>
          <a:p>
            <a:pPr indent="0" lvl="0" marL="0" marR="0" rtl="0" algn="l">
              <a:spcBef>
                <a:spcPts val="360"/>
              </a:spcBef>
              <a:spcAft>
                <a:spcPts val="0"/>
              </a:spcAft>
              <a:buClr>
                <a:schemeClr val="dk1"/>
              </a:buClr>
              <a:buSzPts val="1800"/>
              <a:buFont typeface="Arial"/>
              <a:buNone/>
            </a:pPr>
            <a:r>
              <a:rPr lang="en-US" sz="1800">
                <a:solidFill>
                  <a:schemeClr val="dk1"/>
                </a:solidFill>
                <a:latin typeface="Tahoma"/>
                <a:ea typeface="Tahoma"/>
                <a:cs typeface="Tahoma"/>
                <a:sym typeface="Tahoma"/>
              </a:rPr>
              <a:t>   cin &gt;&gt; x;</a:t>
            </a:r>
            <a:endParaRPr/>
          </a:p>
          <a:p>
            <a:pPr indent="0" lvl="0" marL="0" marR="0" rtl="0" algn="l">
              <a:spcBef>
                <a:spcPts val="360"/>
              </a:spcBef>
              <a:spcAft>
                <a:spcPts val="0"/>
              </a:spcAft>
              <a:buClr>
                <a:schemeClr val="dk1"/>
              </a:buClr>
              <a:buSzPts val="1800"/>
              <a:buFont typeface="Arial"/>
              <a:buNone/>
            </a:pPr>
            <a:r>
              <a:rPr lang="en-US" sz="1800">
                <a:solidFill>
                  <a:schemeClr val="dk1"/>
                </a:solidFill>
                <a:latin typeface="Tahoma"/>
                <a:ea typeface="Tahoma"/>
                <a:cs typeface="Tahoma"/>
                <a:sym typeface="Tahoma"/>
              </a:rPr>
              <a:t>   cout &lt;&lt; “y = ”;</a:t>
            </a:r>
            <a:endParaRPr/>
          </a:p>
          <a:p>
            <a:pPr indent="0" lvl="0" marL="0" marR="0" rtl="0" algn="l">
              <a:spcBef>
                <a:spcPts val="360"/>
              </a:spcBef>
              <a:spcAft>
                <a:spcPts val="0"/>
              </a:spcAft>
              <a:buClr>
                <a:schemeClr val="dk1"/>
              </a:buClr>
              <a:buSzPts val="1800"/>
              <a:buFont typeface="Arial"/>
              <a:buNone/>
            </a:pPr>
            <a:r>
              <a:rPr lang="en-US" sz="1800">
                <a:solidFill>
                  <a:schemeClr val="dk1"/>
                </a:solidFill>
                <a:latin typeface="Tahoma"/>
                <a:ea typeface="Tahoma"/>
                <a:cs typeface="Tahoma"/>
                <a:sym typeface="Tahoma"/>
              </a:rPr>
              <a:t>   cin &gt;&gt; y;</a:t>
            </a:r>
            <a:endParaRPr/>
          </a:p>
          <a:p>
            <a:pPr indent="0" lvl="0" marL="0" marR="0" rtl="0" algn="l">
              <a:spcBef>
                <a:spcPts val="360"/>
              </a:spcBef>
              <a:spcAft>
                <a:spcPts val="0"/>
              </a:spcAft>
              <a:buClr>
                <a:schemeClr val="dk1"/>
              </a:buClr>
              <a:buSzPts val="1800"/>
              <a:buFont typeface="Arial"/>
              <a:buNone/>
            </a:pPr>
            <a:r>
              <a:rPr lang="en-US" sz="1800">
                <a:solidFill>
                  <a:schemeClr val="dk1"/>
                </a:solidFill>
                <a:latin typeface="Tahoma"/>
                <a:ea typeface="Tahoma"/>
                <a:cs typeface="Tahoma"/>
                <a:sym typeface="Tahoma"/>
              </a:rPr>
              <a:t>   Fxy = x + sqrt(1 + y*y);</a:t>
            </a:r>
            <a:endParaRPr/>
          </a:p>
          <a:p>
            <a:pPr indent="0" lvl="0" marL="0" marR="0" rtl="0" algn="l">
              <a:spcBef>
                <a:spcPts val="360"/>
              </a:spcBef>
              <a:spcAft>
                <a:spcPts val="0"/>
              </a:spcAft>
              <a:buClr>
                <a:schemeClr val="dk1"/>
              </a:buClr>
              <a:buSzPts val="1800"/>
              <a:buFont typeface="Arial"/>
              <a:buNone/>
            </a:pPr>
            <a:r>
              <a:rPr lang="en-US" sz="1800">
                <a:solidFill>
                  <a:schemeClr val="dk1"/>
                </a:solidFill>
                <a:latin typeface="Tahoma"/>
                <a:ea typeface="Tahoma"/>
                <a:cs typeface="Tahoma"/>
                <a:sym typeface="Tahoma"/>
              </a:rPr>
              <a:t>   cout &lt;&lt; “F(x, y) = ”, Fxy);</a:t>
            </a:r>
            <a:endParaRPr/>
          </a:p>
          <a:p>
            <a:pPr indent="0" lvl="0" marL="0" marR="0" rtl="0" algn="l">
              <a:spcBef>
                <a:spcPts val="360"/>
              </a:spcBef>
              <a:spcAft>
                <a:spcPts val="0"/>
              </a:spcAft>
              <a:buClr>
                <a:schemeClr val="dk1"/>
              </a:buClr>
              <a:buSzPts val="1800"/>
              <a:buFont typeface="Arial"/>
              <a:buNone/>
            </a:pPr>
            <a:r>
              <a:rPr lang="en-US" sz="1800">
                <a:solidFill>
                  <a:schemeClr val="dk1"/>
                </a:solidFill>
                <a:latin typeface="Tahoma"/>
                <a:ea typeface="Tahoma"/>
                <a:cs typeface="Tahoma"/>
                <a:sym typeface="Tahoma"/>
              </a:rPr>
              <a:t>}</a:t>
            </a:r>
            <a:endParaRPr sz="1800">
              <a:solidFill>
                <a:schemeClr val="dk1"/>
              </a:solidFill>
              <a:latin typeface="Tahoma"/>
              <a:ea typeface="Tahoma"/>
              <a:cs typeface="Tahoma"/>
              <a:sym typeface="Tahoma"/>
            </a:endParaRPr>
          </a:p>
        </p:txBody>
      </p:sp>
      <p:cxnSp>
        <p:nvCxnSpPr>
          <p:cNvPr id="476" name="Google Shape;476;p42"/>
          <p:cNvCxnSpPr/>
          <p:nvPr/>
        </p:nvCxnSpPr>
        <p:spPr>
          <a:xfrm>
            <a:off x="4572000" y="1600200"/>
            <a:ext cx="0" cy="4525963"/>
          </a:xfrm>
          <a:prstGeom prst="straightConnector1">
            <a:avLst/>
          </a:prstGeom>
          <a:noFill/>
          <a:ln cap="flat" cmpd="sng" w="25400">
            <a:solidFill>
              <a:schemeClr val="accent6"/>
            </a:solidFill>
            <a:prstDash val="solid"/>
            <a:round/>
            <a:headEnd len="sm" w="sm" type="none"/>
            <a:tailEnd len="sm" w="sm" type="none"/>
          </a:ln>
          <a:effectLst>
            <a:outerShdw blurRad="40000" rotWithShape="0" dir="5400000" dist="20000">
              <a:srgbClr val="000000">
                <a:alpha val="37647"/>
              </a:srgbClr>
            </a:outerShdw>
          </a:effectLst>
        </p:spPr>
      </p:cxn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43"/>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Các hàm toán học</a:t>
            </a:r>
            <a:endParaRPr/>
          </a:p>
        </p:txBody>
      </p:sp>
      <p:sp>
        <p:nvSpPr>
          <p:cNvPr id="482" name="Google Shape;482;p4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Các hàm toán học đa số có tham số kiểu </a:t>
            </a:r>
            <a:r>
              <a:rPr lang="en-US">
                <a:solidFill>
                  <a:srgbClr val="0000FF"/>
                </a:solidFill>
              </a:rPr>
              <a:t>double</a:t>
            </a:r>
            <a:r>
              <a:rPr lang="en-US"/>
              <a:t>, giá trị nhập vào và kết quả tính toán đều có kiểu </a:t>
            </a:r>
            <a:r>
              <a:rPr lang="en-US">
                <a:solidFill>
                  <a:srgbClr val="0000FF"/>
                </a:solidFill>
              </a:rPr>
              <a:t>double</a:t>
            </a:r>
            <a:r>
              <a:rPr lang="en-US"/>
              <a:t>.</a:t>
            </a:r>
            <a:endParaRPr/>
          </a:p>
          <a:p>
            <a:pPr indent="-342900" lvl="0" marL="342900" rtl="0" algn="l">
              <a:spcBef>
                <a:spcPts val="640"/>
              </a:spcBef>
              <a:spcAft>
                <a:spcPts val="0"/>
              </a:spcAft>
              <a:buClr>
                <a:schemeClr val="dk1"/>
              </a:buClr>
              <a:buSzPts val="3200"/>
              <a:buChar char="•"/>
            </a:pPr>
            <a:r>
              <a:rPr lang="en-US"/>
              <a:t>Để sử dụng các hàm toán học, người lập trình cần ghi thêm vào đầu chương trình chỉ thị:</a:t>
            </a:r>
            <a:endParaRPr/>
          </a:p>
          <a:p>
            <a:pPr indent="-285750" lvl="1" marL="742950" rtl="0" algn="l">
              <a:spcBef>
                <a:spcPts val="560"/>
              </a:spcBef>
              <a:spcAft>
                <a:spcPts val="0"/>
              </a:spcAft>
              <a:buClr>
                <a:srgbClr val="0000FF"/>
              </a:buClr>
              <a:buSzPts val="2800"/>
              <a:buChar char="–"/>
            </a:pPr>
            <a:r>
              <a:rPr lang="en-US">
                <a:solidFill>
                  <a:srgbClr val="0000FF"/>
                </a:solidFill>
              </a:rPr>
              <a:t>#include</a:t>
            </a:r>
            <a:r>
              <a:rPr lang="en-US"/>
              <a:t> &lt;math.h&gt; đối với NNLT C</a:t>
            </a:r>
            <a:endParaRPr/>
          </a:p>
          <a:p>
            <a:pPr indent="-285750" lvl="1" marL="742950" rtl="0" algn="l">
              <a:spcBef>
                <a:spcPts val="560"/>
              </a:spcBef>
              <a:spcAft>
                <a:spcPts val="0"/>
              </a:spcAft>
              <a:buClr>
                <a:srgbClr val="0000FF"/>
              </a:buClr>
              <a:buSzPts val="2800"/>
              <a:buChar char="–"/>
            </a:pPr>
            <a:r>
              <a:rPr lang="en-US">
                <a:solidFill>
                  <a:srgbClr val="0000FF"/>
                </a:solidFill>
              </a:rPr>
              <a:t>#include</a:t>
            </a:r>
            <a:r>
              <a:rPr lang="en-US"/>
              <a:t> &lt;cmath&gt; đối với NNLT C++ chuẩn</a:t>
            </a:r>
            <a:endParaRPr/>
          </a:p>
        </p:txBody>
      </p:sp>
      <p:sp>
        <p:nvSpPr>
          <p:cNvPr id="483" name="Google Shape;483;p43"/>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484" name="Google Shape;484;p43"/>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485" name="Google Shape;485;p43"/>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44"/>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Các hàm toán học</a:t>
            </a:r>
            <a:endParaRPr/>
          </a:p>
        </p:txBody>
      </p:sp>
      <p:sp>
        <p:nvSpPr>
          <p:cNvPr id="491" name="Google Shape;491;p4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Một số hàm toán học thông thường</a:t>
            </a:r>
            <a:endParaRPr/>
          </a:p>
        </p:txBody>
      </p:sp>
      <p:sp>
        <p:nvSpPr>
          <p:cNvPr id="492" name="Google Shape;492;p44"/>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493" name="Google Shape;493;p44"/>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494" name="Google Shape;494;p44"/>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495" name="Google Shape;495;p44"/>
          <p:cNvGraphicFramePr/>
          <p:nvPr/>
        </p:nvGraphicFramePr>
        <p:xfrm>
          <a:off x="640080" y="2297811"/>
          <a:ext cx="3000000" cy="3000000"/>
        </p:xfrm>
        <a:graphic>
          <a:graphicData uri="http://schemas.openxmlformats.org/drawingml/2006/table">
            <a:tbl>
              <a:tblPr bandRow="1" firstRow="1">
                <a:noFill/>
                <a:tableStyleId>{9E4167FD-82D6-425D-82E7-27DB76971E6F}</a:tableStyleId>
              </a:tblPr>
              <a:tblGrid>
                <a:gridCol w="3550925"/>
                <a:gridCol w="3563625"/>
              </a:tblGrid>
              <a:tr h="365750">
                <a:tc>
                  <a:txBody>
                    <a:bodyPr/>
                    <a:lstStyle/>
                    <a:p>
                      <a:pPr indent="0" lvl="0" marL="0" marR="0" rtl="0" algn="l">
                        <a:spcBef>
                          <a:spcPts val="0"/>
                        </a:spcBef>
                        <a:spcAft>
                          <a:spcPts val="0"/>
                        </a:spcAft>
                        <a:buNone/>
                      </a:pPr>
                      <a:r>
                        <a:rPr lang="en-US" sz="1800">
                          <a:latin typeface="Tahoma"/>
                          <a:ea typeface="Tahoma"/>
                          <a:cs typeface="Tahoma"/>
                          <a:sym typeface="Tahoma"/>
                        </a:rPr>
                        <a:t>Nguyên</a:t>
                      </a:r>
                      <a:r>
                        <a:rPr lang="en-US" sz="1800">
                          <a:latin typeface="Tahoma"/>
                          <a:ea typeface="Tahoma"/>
                          <a:cs typeface="Tahoma"/>
                          <a:sym typeface="Tahoma"/>
                        </a:rPr>
                        <a:t> m</a:t>
                      </a:r>
                      <a:r>
                        <a:rPr lang="en-US" sz="1800">
                          <a:latin typeface="Tahoma"/>
                          <a:ea typeface="Tahoma"/>
                          <a:cs typeface="Tahoma"/>
                          <a:sym typeface="Tahoma"/>
                        </a:rPr>
                        <a:t>ẫu</a:t>
                      </a:r>
                      <a:r>
                        <a:rPr lang="en-US" sz="1800">
                          <a:latin typeface="Tahoma"/>
                          <a:ea typeface="Tahoma"/>
                          <a:cs typeface="Tahoma"/>
                          <a:sym typeface="Tahoma"/>
                        </a:rPr>
                        <a:t> hàm</a:t>
                      </a:r>
                      <a:endParaRPr sz="1800">
                        <a:solidFill>
                          <a:schemeClr val="dk1"/>
                        </a:solidFill>
                        <a:latin typeface="Tahoma"/>
                        <a:ea typeface="Tahoma"/>
                        <a:cs typeface="Tahoma"/>
                        <a:sym typeface="Tahoma"/>
                      </a:endParaRPr>
                    </a:p>
                  </a:txBody>
                  <a:tcPr marT="45725" marB="45725" marR="91450" marL="91450">
                    <a:solidFill>
                      <a:srgbClr val="FBD4B4"/>
                    </a:solidFill>
                  </a:tcPr>
                </a:tc>
                <a:tc>
                  <a:txBody>
                    <a:bodyPr/>
                    <a:lstStyle/>
                    <a:p>
                      <a:pPr indent="0" lvl="0" marL="0" marR="0" rtl="0" algn="ctr">
                        <a:spcBef>
                          <a:spcPts val="0"/>
                        </a:spcBef>
                        <a:spcAft>
                          <a:spcPts val="0"/>
                        </a:spcAft>
                        <a:buNone/>
                      </a:pPr>
                      <a:r>
                        <a:rPr lang="en-US" sz="1800">
                          <a:latin typeface="Tahoma"/>
                          <a:ea typeface="Tahoma"/>
                          <a:cs typeface="Tahoma"/>
                          <a:sym typeface="Tahoma"/>
                        </a:rPr>
                        <a:t>Công</a:t>
                      </a:r>
                      <a:r>
                        <a:rPr lang="en-US" sz="1800">
                          <a:latin typeface="Tahoma"/>
                          <a:ea typeface="Tahoma"/>
                          <a:cs typeface="Tahoma"/>
                          <a:sym typeface="Tahoma"/>
                        </a:rPr>
                        <a:t> dụng</a:t>
                      </a:r>
                      <a:endParaRPr sz="1800">
                        <a:solidFill>
                          <a:schemeClr val="dk1"/>
                        </a:solidFill>
                        <a:latin typeface="Tahoma"/>
                        <a:ea typeface="Tahoma"/>
                        <a:cs typeface="Tahoma"/>
                        <a:sym typeface="Tahoma"/>
                      </a:endParaRPr>
                    </a:p>
                  </a:txBody>
                  <a:tcPr marT="45725" marB="45725" marR="91450" marL="91450">
                    <a:solidFill>
                      <a:srgbClr val="FBD4B4"/>
                    </a:solidFill>
                  </a:tcPr>
                </a:tc>
              </a:tr>
              <a:tr h="370850">
                <a:tc>
                  <a:txBody>
                    <a:bodyPr/>
                    <a:lstStyle/>
                    <a:p>
                      <a:pPr indent="0" lvl="0" marL="0" marR="0" rtl="0" algn="l">
                        <a:spcBef>
                          <a:spcPts val="0"/>
                        </a:spcBef>
                        <a:spcAft>
                          <a:spcPts val="0"/>
                        </a:spcAft>
                        <a:buNone/>
                      </a:pPr>
                      <a:r>
                        <a:rPr lang="en-US" sz="1800">
                          <a:solidFill>
                            <a:srgbClr val="0000FF"/>
                          </a:solidFill>
                          <a:latin typeface="Tahoma"/>
                          <a:ea typeface="Tahoma"/>
                          <a:cs typeface="Tahoma"/>
                          <a:sym typeface="Tahoma"/>
                        </a:rPr>
                        <a:t>double</a:t>
                      </a:r>
                      <a:r>
                        <a:rPr lang="en-US" sz="1800">
                          <a:latin typeface="Tahoma"/>
                          <a:ea typeface="Tahoma"/>
                          <a:cs typeface="Tahoma"/>
                          <a:sym typeface="Tahoma"/>
                        </a:rPr>
                        <a:t> sqrt(</a:t>
                      </a:r>
                      <a:r>
                        <a:rPr lang="en-US" sz="1800">
                          <a:solidFill>
                            <a:srgbClr val="0000FF"/>
                          </a:solidFill>
                          <a:latin typeface="Tahoma"/>
                          <a:ea typeface="Tahoma"/>
                          <a:cs typeface="Tahoma"/>
                          <a:sym typeface="Tahoma"/>
                        </a:rPr>
                        <a:t>double</a:t>
                      </a:r>
                      <a:r>
                        <a:rPr lang="en-US" sz="1800">
                          <a:latin typeface="Tahoma"/>
                          <a:ea typeface="Tahoma"/>
                          <a:cs typeface="Tahoma"/>
                          <a:sym typeface="Tahoma"/>
                        </a:rPr>
                        <a:t> x);</a:t>
                      </a:r>
                      <a:endParaRPr sz="1800">
                        <a:solidFill>
                          <a:schemeClr val="dk1"/>
                        </a:solidFill>
                        <a:latin typeface="Tahoma"/>
                        <a:ea typeface="Tahoma"/>
                        <a:cs typeface="Tahoma"/>
                        <a:sym typeface="Tahoma"/>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rPr lang="en-US" sz="1800">
                          <a:solidFill>
                            <a:srgbClr val="0000FF"/>
                          </a:solidFill>
                          <a:latin typeface="Tahoma"/>
                          <a:ea typeface="Tahoma"/>
                          <a:cs typeface="Tahoma"/>
                          <a:sym typeface="Tahoma"/>
                        </a:rPr>
                        <a:t>double</a:t>
                      </a:r>
                      <a:r>
                        <a:rPr lang="en-US" sz="1800">
                          <a:latin typeface="Tahoma"/>
                          <a:ea typeface="Tahoma"/>
                          <a:cs typeface="Tahoma"/>
                          <a:sym typeface="Tahoma"/>
                        </a:rPr>
                        <a:t> pow(</a:t>
                      </a:r>
                      <a:r>
                        <a:rPr lang="en-US" sz="1800">
                          <a:solidFill>
                            <a:srgbClr val="0000FF"/>
                          </a:solidFill>
                          <a:latin typeface="Tahoma"/>
                          <a:ea typeface="Tahoma"/>
                          <a:cs typeface="Tahoma"/>
                          <a:sym typeface="Tahoma"/>
                        </a:rPr>
                        <a:t>double</a:t>
                      </a:r>
                      <a:r>
                        <a:rPr lang="en-US" sz="1800">
                          <a:latin typeface="Tahoma"/>
                          <a:ea typeface="Tahoma"/>
                          <a:cs typeface="Tahoma"/>
                          <a:sym typeface="Tahoma"/>
                        </a:rPr>
                        <a:t> x, double</a:t>
                      </a:r>
                      <a:r>
                        <a:rPr lang="en-US" sz="1800">
                          <a:latin typeface="Tahoma"/>
                          <a:ea typeface="Tahoma"/>
                          <a:cs typeface="Tahoma"/>
                          <a:sym typeface="Tahoma"/>
                        </a:rPr>
                        <a:t> y);</a:t>
                      </a:r>
                      <a:endParaRPr sz="1800">
                        <a:solidFill>
                          <a:schemeClr val="dk1"/>
                        </a:solidFill>
                        <a:latin typeface="Tahoma"/>
                        <a:ea typeface="Tahoma"/>
                        <a:cs typeface="Tahoma"/>
                        <a:sym typeface="Tahoma"/>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rPr lang="en-US" sz="1800">
                          <a:solidFill>
                            <a:srgbClr val="0000FF"/>
                          </a:solidFill>
                          <a:latin typeface="Tahoma"/>
                          <a:ea typeface="Tahoma"/>
                          <a:cs typeface="Tahoma"/>
                          <a:sym typeface="Tahoma"/>
                        </a:rPr>
                        <a:t>double</a:t>
                      </a:r>
                      <a:r>
                        <a:rPr lang="en-US" sz="1800">
                          <a:latin typeface="Tahoma"/>
                          <a:ea typeface="Tahoma"/>
                          <a:cs typeface="Tahoma"/>
                          <a:sym typeface="Tahoma"/>
                        </a:rPr>
                        <a:t> exp(</a:t>
                      </a:r>
                      <a:r>
                        <a:rPr lang="en-US" sz="1800">
                          <a:solidFill>
                            <a:srgbClr val="0000FF"/>
                          </a:solidFill>
                          <a:latin typeface="Tahoma"/>
                          <a:ea typeface="Tahoma"/>
                          <a:cs typeface="Tahoma"/>
                          <a:sym typeface="Tahoma"/>
                        </a:rPr>
                        <a:t>double</a:t>
                      </a:r>
                      <a:r>
                        <a:rPr lang="en-US" sz="1800">
                          <a:latin typeface="Tahoma"/>
                          <a:ea typeface="Tahoma"/>
                          <a:cs typeface="Tahoma"/>
                          <a:sym typeface="Tahoma"/>
                        </a:rPr>
                        <a:t> x);</a:t>
                      </a:r>
                      <a:endParaRPr sz="1800">
                        <a:solidFill>
                          <a:schemeClr val="dk1"/>
                        </a:solidFill>
                        <a:latin typeface="Tahoma"/>
                        <a:ea typeface="Tahoma"/>
                        <a:cs typeface="Tahoma"/>
                        <a:sym typeface="Tahoma"/>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rPr lang="en-US" sz="1800">
                          <a:solidFill>
                            <a:srgbClr val="0000FF"/>
                          </a:solidFill>
                          <a:latin typeface="Tahoma"/>
                          <a:ea typeface="Tahoma"/>
                          <a:cs typeface="Tahoma"/>
                          <a:sym typeface="Tahoma"/>
                        </a:rPr>
                        <a:t>double</a:t>
                      </a:r>
                      <a:r>
                        <a:rPr lang="en-US" sz="1800">
                          <a:latin typeface="Tahoma"/>
                          <a:ea typeface="Tahoma"/>
                          <a:cs typeface="Tahoma"/>
                          <a:sym typeface="Tahoma"/>
                        </a:rPr>
                        <a:t> log(</a:t>
                      </a:r>
                      <a:r>
                        <a:rPr lang="en-US" sz="1800">
                          <a:solidFill>
                            <a:srgbClr val="0000FF"/>
                          </a:solidFill>
                          <a:latin typeface="Tahoma"/>
                          <a:ea typeface="Tahoma"/>
                          <a:cs typeface="Tahoma"/>
                          <a:sym typeface="Tahoma"/>
                        </a:rPr>
                        <a:t>double</a:t>
                      </a:r>
                      <a:r>
                        <a:rPr lang="en-US" sz="1800">
                          <a:latin typeface="Tahoma"/>
                          <a:ea typeface="Tahoma"/>
                          <a:cs typeface="Tahoma"/>
                          <a:sym typeface="Tahoma"/>
                        </a:rPr>
                        <a:t> x);</a:t>
                      </a:r>
                      <a:endParaRPr sz="1800">
                        <a:solidFill>
                          <a:schemeClr val="dk1"/>
                        </a:solidFill>
                        <a:latin typeface="Tahoma"/>
                        <a:ea typeface="Tahoma"/>
                        <a:cs typeface="Tahoma"/>
                        <a:sym typeface="Tahoma"/>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rPr lang="en-US" sz="1800">
                          <a:solidFill>
                            <a:srgbClr val="0000FF"/>
                          </a:solidFill>
                          <a:latin typeface="Tahoma"/>
                          <a:ea typeface="Tahoma"/>
                          <a:cs typeface="Tahoma"/>
                          <a:sym typeface="Tahoma"/>
                        </a:rPr>
                        <a:t>double</a:t>
                      </a:r>
                      <a:r>
                        <a:rPr lang="en-US" sz="1800">
                          <a:latin typeface="Tahoma"/>
                          <a:ea typeface="Tahoma"/>
                          <a:cs typeface="Tahoma"/>
                          <a:sym typeface="Tahoma"/>
                        </a:rPr>
                        <a:t> log10(</a:t>
                      </a:r>
                      <a:r>
                        <a:rPr lang="en-US" sz="1800">
                          <a:solidFill>
                            <a:srgbClr val="0000FF"/>
                          </a:solidFill>
                          <a:latin typeface="Tahoma"/>
                          <a:ea typeface="Tahoma"/>
                          <a:cs typeface="Tahoma"/>
                          <a:sym typeface="Tahoma"/>
                        </a:rPr>
                        <a:t>double</a:t>
                      </a:r>
                      <a:r>
                        <a:rPr lang="en-US" sz="1800">
                          <a:latin typeface="Tahoma"/>
                          <a:ea typeface="Tahoma"/>
                          <a:cs typeface="Tahoma"/>
                          <a:sym typeface="Tahoma"/>
                        </a:rPr>
                        <a:t> x);</a:t>
                      </a:r>
                      <a:endParaRPr sz="1800">
                        <a:solidFill>
                          <a:schemeClr val="dk1"/>
                        </a:solidFill>
                        <a:latin typeface="Tahoma"/>
                        <a:ea typeface="Tahoma"/>
                        <a:cs typeface="Tahoma"/>
                        <a:sym typeface="Tahoma"/>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914400">
                <a:tc>
                  <a:txBody>
                    <a:bodyPr/>
                    <a:lstStyle/>
                    <a:p>
                      <a:pPr indent="0" lvl="0" marL="0" marR="0" rtl="0" algn="l">
                        <a:spcBef>
                          <a:spcPts val="0"/>
                        </a:spcBef>
                        <a:spcAft>
                          <a:spcPts val="0"/>
                        </a:spcAft>
                        <a:buNone/>
                      </a:pPr>
                      <a:r>
                        <a:rPr lang="en-US" sz="1800">
                          <a:solidFill>
                            <a:srgbClr val="0000FF"/>
                          </a:solidFill>
                          <a:latin typeface="Tahoma"/>
                          <a:ea typeface="Tahoma"/>
                          <a:cs typeface="Tahoma"/>
                          <a:sym typeface="Tahoma"/>
                        </a:rPr>
                        <a:t>int</a:t>
                      </a:r>
                      <a:r>
                        <a:rPr lang="en-US" sz="1800">
                          <a:latin typeface="Tahoma"/>
                          <a:ea typeface="Tahoma"/>
                          <a:cs typeface="Tahoma"/>
                          <a:sym typeface="Tahoma"/>
                        </a:rPr>
                        <a:t> abs(</a:t>
                      </a:r>
                      <a:r>
                        <a:rPr lang="en-US" sz="1800">
                          <a:solidFill>
                            <a:srgbClr val="0000FF"/>
                          </a:solidFill>
                          <a:latin typeface="Tahoma"/>
                          <a:ea typeface="Tahoma"/>
                          <a:cs typeface="Tahoma"/>
                          <a:sym typeface="Tahoma"/>
                        </a:rPr>
                        <a:t>int</a:t>
                      </a:r>
                      <a:r>
                        <a:rPr lang="en-US" sz="1800">
                          <a:latin typeface="Tahoma"/>
                          <a:ea typeface="Tahoma"/>
                          <a:cs typeface="Tahoma"/>
                          <a:sym typeface="Tahoma"/>
                        </a:rPr>
                        <a:t> x);</a:t>
                      </a:r>
                      <a:endParaRPr/>
                    </a:p>
                    <a:p>
                      <a:pPr indent="0" lvl="0" marL="0" marR="0" rtl="0" algn="l">
                        <a:spcBef>
                          <a:spcPts val="0"/>
                        </a:spcBef>
                        <a:spcAft>
                          <a:spcPts val="0"/>
                        </a:spcAft>
                        <a:buNone/>
                      </a:pPr>
                      <a:r>
                        <a:rPr lang="en-US" sz="1800">
                          <a:solidFill>
                            <a:srgbClr val="0000FF"/>
                          </a:solidFill>
                          <a:latin typeface="Tahoma"/>
                          <a:ea typeface="Tahoma"/>
                          <a:cs typeface="Tahoma"/>
                          <a:sym typeface="Tahoma"/>
                        </a:rPr>
                        <a:t>long</a:t>
                      </a:r>
                      <a:r>
                        <a:rPr lang="en-US" sz="1800">
                          <a:latin typeface="Tahoma"/>
                          <a:ea typeface="Tahoma"/>
                          <a:cs typeface="Tahoma"/>
                          <a:sym typeface="Tahoma"/>
                        </a:rPr>
                        <a:t> labs(</a:t>
                      </a:r>
                      <a:r>
                        <a:rPr lang="en-US" sz="1800">
                          <a:solidFill>
                            <a:srgbClr val="0000FF"/>
                          </a:solidFill>
                          <a:latin typeface="Tahoma"/>
                          <a:ea typeface="Tahoma"/>
                          <a:cs typeface="Tahoma"/>
                          <a:sym typeface="Tahoma"/>
                        </a:rPr>
                        <a:t>long</a:t>
                      </a:r>
                      <a:r>
                        <a:rPr lang="en-US" sz="1800">
                          <a:latin typeface="Tahoma"/>
                          <a:ea typeface="Tahoma"/>
                          <a:cs typeface="Tahoma"/>
                          <a:sym typeface="Tahoma"/>
                        </a:rPr>
                        <a:t> x);</a:t>
                      </a:r>
                      <a:endParaRPr/>
                    </a:p>
                    <a:p>
                      <a:pPr indent="0" lvl="0" marL="0" marR="0" rtl="0" algn="l">
                        <a:spcBef>
                          <a:spcPts val="0"/>
                        </a:spcBef>
                        <a:spcAft>
                          <a:spcPts val="0"/>
                        </a:spcAft>
                        <a:buNone/>
                      </a:pPr>
                      <a:r>
                        <a:rPr lang="en-US" sz="1800">
                          <a:solidFill>
                            <a:srgbClr val="0000FF"/>
                          </a:solidFill>
                          <a:latin typeface="Tahoma"/>
                          <a:ea typeface="Tahoma"/>
                          <a:cs typeface="Tahoma"/>
                          <a:sym typeface="Tahoma"/>
                        </a:rPr>
                        <a:t>double</a:t>
                      </a:r>
                      <a:r>
                        <a:rPr lang="en-US" sz="1800">
                          <a:latin typeface="Tahoma"/>
                          <a:ea typeface="Tahoma"/>
                          <a:cs typeface="Tahoma"/>
                          <a:sym typeface="Tahoma"/>
                        </a:rPr>
                        <a:t> fabs(</a:t>
                      </a:r>
                      <a:r>
                        <a:rPr lang="en-US" sz="1800">
                          <a:solidFill>
                            <a:srgbClr val="0000FF"/>
                          </a:solidFill>
                          <a:latin typeface="Tahoma"/>
                          <a:ea typeface="Tahoma"/>
                          <a:cs typeface="Tahoma"/>
                          <a:sym typeface="Tahoma"/>
                        </a:rPr>
                        <a:t>double</a:t>
                      </a:r>
                      <a:r>
                        <a:rPr lang="en-US" sz="1800">
                          <a:latin typeface="Tahoma"/>
                          <a:ea typeface="Tahoma"/>
                          <a:cs typeface="Tahoma"/>
                          <a:sym typeface="Tahoma"/>
                        </a:rPr>
                        <a:t> x);</a:t>
                      </a:r>
                      <a:endParaRPr sz="1800">
                        <a:solidFill>
                          <a:schemeClr val="dk1"/>
                        </a:solidFill>
                        <a:latin typeface="Tahoma"/>
                        <a:ea typeface="Tahoma"/>
                        <a:cs typeface="Tahoma"/>
                        <a:sym typeface="Tahoma"/>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45"/>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Các hàm toán học</a:t>
            </a:r>
            <a:endParaRPr/>
          </a:p>
        </p:txBody>
      </p:sp>
      <p:sp>
        <p:nvSpPr>
          <p:cNvPr id="501" name="Google Shape;501;p4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Một số hàm toán học thông thường</a:t>
            </a:r>
            <a:endParaRPr/>
          </a:p>
        </p:txBody>
      </p:sp>
      <p:sp>
        <p:nvSpPr>
          <p:cNvPr id="502" name="Google Shape;502;p45"/>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503" name="Google Shape;503;p45"/>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504" name="Google Shape;504;p45"/>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505" name="Google Shape;505;p45"/>
          <p:cNvGraphicFramePr/>
          <p:nvPr/>
        </p:nvGraphicFramePr>
        <p:xfrm>
          <a:off x="640080" y="2297811"/>
          <a:ext cx="3000000" cy="3000000"/>
        </p:xfrm>
        <a:graphic>
          <a:graphicData uri="http://schemas.openxmlformats.org/drawingml/2006/table">
            <a:tbl>
              <a:tblPr bandRow="1" firstRow="1">
                <a:noFill/>
                <a:tableStyleId>{9E4167FD-82D6-425D-82E7-27DB76971E6F}</a:tableStyleId>
              </a:tblPr>
              <a:tblGrid>
                <a:gridCol w="3550925"/>
                <a:gridCol w="3563625"/>
              </a:tblGrid>
              <a:tr h="365750">
                <a:tc>
                  <a:txBody>
                    <a:bodyPr/>
                    <a:lstStyle/>
                    <a:p>
                      <a:pPr indent="0" lvl="0" marL="0" marR="0" rtl="0" algn="l">
                        <a:spcBef>
                          <a:spcPts val="0"/>
                        </a:spcBef>
                        <a:spcAft>
                          <a:spcPts val="0"/>
                        </a:spcAft>
                        <a:buNone/>
                      </a:pPr>
                      <a:r>
                        <a:rPr lang="en-US" sz="1800">
                          <a:latin typeface="Tahoma"/>
                          <a:ea typeface="Tahoma"/>
                          <a:cs typeface="Tahoma"/>
                          <a:sym typeface="Tahoma"/>
                        </a:rPr>
                        <a:t>Nguyên</a:t>
                      </a:r>
                      <a:r>
                        <a:rPr lang="en-US" sz="1800">
                          <a:latin typeface="Tahoma"/>
                          <a:ea typeface="Tahoma"/>
                          <a:cs typeface="Tahoma"/>
                          <a:sym typeface="Tahoma"/>
                        </a:rPr>
                        <a:t> m</a:t>
                      </a:r>
                      <a:r>
                        <a:rPr lang="en-US" sz="1800">
                          <a:latin typeface="Tahoma"/>
                          <a:ea typeface="Tahoma"/>
                          <a:cs typeface="Tahoma"/>
                          <a:sym typeface="Tahoma"/>
                        </a:rPr>
                        <a:t>ẫu</a:t>
                      </a:r>
                      <a:r>
                        <a:rPr lang="en-US" sz="1800">
                          <a:latin typeface="Tahoma"/>
                          <a:ea typeface="Tahoma"/>
                          <a:cs typeface="Tahoma"/>
                          <a:sym typeface="Tahoma"/>
                        </a:rPr>
                        <a:t> hàm</a:t>
                      </a:r>
                      <a:endParaRPr sz="1800">
                        <a:solidFill>
                          <a:schemeClr val="dk1"/>
                        </a:solidFill>
                        <a:latin typeface="Tahoma"/>
                        <a:ea typeface="Tahoma"/>
                        <a:cs typeface="Tahoma"/>
                        <a:sym typeface="Tahoma"/>
                      </a:endParaRPr>
                    </a:p>
                  </a:txBody>
                  <a:tcPr marT="45725" marB="45725" marR="91450" marL="91450">
                    <a:solidFill>
                      <a:srgbClr val="FBD4B4"/>
                    </a:solidFill>
                  </a:tcPr>
                </a:tc>
                <a:tc>
                  <a:txBody>
                    <a:bodyPr/>
                    <a:lstStyle/>
                    <a:p>
                      <a:pPr indent="0" lvl="0" marL="0" marR="0" rtl="0" algn="ctr">
                        <a:spcBef>
                          <a:spcPts val="0"/>
                        </a:spcBef>
                        <a:spcAft>
                          <a:spcPts val="0"/>
                        </a:spcAft>
                        <a:buNone/>
                      </a:pPr>
                      <a:r>
                        <a:rPr lang="en-US" sz="1800">
                          <a:latin typeface="Tahoma"/>
                          <a:ea typeface="Tahoma"/>
                          <a:cs typeface="Tahoma"/>
                          <a:sym typeface="Tahoma"/>
                        </a:rPr>
                        <a:t>Công</a:t>
                      </a:r>
                      <a:r>
                        <a:rPr lang="en-US" sz="1800">
                          <a:latin typeface="Tahoma"/>
                          <a:ea typeface="Tahoma"/>
                          <a:cs typeface="Tahoma"/>
                          <a:sym typeface="Tahoma"/>
                        </a:rPr>
                        <a:t> dụng</a:t>
                      </a:r>
                      <a:endParaRPr sz="1800">
                        <a:solidFill>
                          <a:schemeClr val="dk1"/>
                        </a:solidFill>
                        <a:latin typeface="Tahoma"/>
                        <a:ea typeface="Tahoma"/>
                        <a:cs typeface="Tahoma"/>
                        <a:sym typeface="Tahoma"/>
                      </a:endParaRPr>
                    </a:p>
                  </a:txBody>
                  <a:tcPr marT="45725" marB="45725" marR="91450" marL="91450">
                    <a:solidFill>
                      <a:srgbClr val="FBD4B4"/>
                    </a:solidFill>
                  </a:tcPr>
                </a:tc>
              </a:tr>
              <a:tr h="914400">
                <a:tc>
                  <a:txBody>
                    <a:bodyPr/>
                    <a:lstStyle/>
                    <a:p>
                      <a:pPr indent="0" lvl="0" marL="0" marR="0" rtl="0" algn="l">
                        <a:spcBef>
                          <a:spcPts val="0"/>
                        </a:spcBef>
                        <a:spcAft>
                          <a:spcPts val="0"/>
                        </a:spcAft>
                        <a:buNone/>
                      </a:pPr>
                      <a:r>
                        <a:rPr lang="en-US" sz="1800">
                          <a:solidFill>
                            <a:srgbClr val="0000FF"/>
                          </a:solidFill>
                          <a:latin typeface="Tahoma"/>
                          <a:ea typeface="Tahoma"/>
                          <a:cs typeface="Tahoma"/>
                          <a:sym typeface="Tahoma"/>
                        </a:rPr>
                        <a:t>double</a:t>
                      </a:r>
                      <a:r>
                        <a:rPr lang="en-US" sz="1800">
                          <a:latin typeface="Tahoma"/>
                          <a:ea typeface="Tahoma"/>
                          <a:cs typeface="Tahoma"/>
                          <a:sym typeface="Tahoma"/>
                        </a:rPr>
                        <a:t> cos(</a:t>
                      </a:r>
                      <a:r>
                        <a:rPr lang="en-US" sz="1800">
                          <a:solidFill>
                            <a:srgbClr val="0000FF"/>
                          </a:solidFill>
                          <a:latin typeface="Tahoma"/>
                          <a:ea typeface="Tahoma"/>
                          <a:cs typeface="Tahoma"/>
                          <a:sym typeface="Tahoma"/>
                        </a:rPr>
                        <a:t>double</a:t>
                      </a:r>
                      <a:r>
                        <a:rPr lang="en-US" sz="1800">
                          <a:latin typeface="Tahoma"/>
                          <a:ea typeface="Tahoma"/>
                          <a:cs typeface="Tahoma"/>
                          <a:sym typeface="Tahoma"/>
                        </a:rPr>
                        <a:t> x);</a:t>
                      </a:r>
                      <a:endParaRPr/>
                    </a:p>
                    <a:p>
                      <a:pPr indent="0" lvl="0" marL="0" marR="0" rtl="0" algn="l">
                        <a:lnSpc>
                          <a:spcPct val="100000"/>
                        </a:lnSpc>
                        <a:spcBef>
                          <a:spcPts val="0"/>
                        </a:spcBef>
                        <a:spcAft>
                          <a:spcPts val="0"/>
                        </a:spcAft>
                        <a:buClr>
                          <a:srgbClr val="0000FF"/>
                        </a:buClr>
                        <a:buSzPts val="1800"/>
                        <a:buFont typeface="Tahoma"/>
                        <a:buNone/>
                      </a:pPr>
                      <a:r>
                        <a:rPr lang="en-US" sz="1800">
                          <a:solidFill>
                            <a:srgbClr val="0000FF"/>
                          </a:solidFill>
                          <a:latin typeface="Tahoma"/>
                          <a:ea typeface="Tahoma"/>
                          <a:cs typeface="Tahoma"/>
                          <a:sym typeface="Tahoma"/>
                        </a:rPr>
                        <a:t>double</a:t>
                      </a:r>
                      <a:r>
                        <a:rPr lang="en-US" sz="1800">
                          <a:latin typeface="Tahoma"/>
                          <a:ea typeface="Tahoma"/>
                          <a:cs typeface="Tahoma"/>
                          <a:sym typeface="Tahoma"/>
                        </a:rPr>
                        <a:t> sin(</a:t>
                      </a:r>
                      <a:r>
                        <a:rPr lang="en-US" sz="1800">
                          <a:solidFill>
                            <a:srgbClr val="0000FF"/>
                          </a:solidFill>
                          <a:latin typeface="Tahoma"/>
                          <a:ea typeface="Tahoma"/>
                          <a:cs typeface="Tahoma"/>
                          <a:sym typeface="Tahoma"/>
                        </a:rPr>
                        <a:t>double</a:t>
                      </a:r>
                      <a:r>
                        <a:rPr lang="en-US" sz="1800">
                          <a:latin typeface="Tahoma"/>
                          <a:ea typeface="Tahoma"/>
                          <a:cs typeface="Tahoma"/>
                          <a:sym typeface="Tahoma"/>
                        </a:rPr>
                        <a:t> x);</a:t>
                      </a:r>
                      <a:endParaRPr/>
                    </a:p>
                    <a:p>
                      <a:pPr indent="0" lvl="0" marL="0" marR="0" rtl="0" algn="l">
                        <a:lnSpc>
                          <a:spcPct val="100000"/>
                        </a:lnSpc>
                        <a:spcBef>
                          <a:spcPts val="0"/>
                        </a:spcBef>
                        <a:spcAft>
                          <a:spcPts val="0"/>
                        </a:spcAft>
                        <a:buClr>
                          <a:srgbClr val="0000FF"/>
                        </a:buClr>
                        <a:buSzPts val="1800"/>
                        <a:buFont typeface="Tahoma"/>
                        <a:buNone/>
                      </a:pPr>
                      <a:r>
                        <a:rPr lang="en-US" sz="1800">
                          <a:solidFill>
                            <a:srgbClr val="0000FF"/>
                          </a:solidFill>
                          <a:latin typeface="Tahoma"/>
                          <a:ea typeface="Tahoma"/>
                          <a:cs typeface="Tahoma"/>
                          <a:sym typeface="Tahoma"/>
                        </a:rPr>
                        <a:t>double</a:t>
                      </a:r>
                      <a:r>
                        <a:rPr lang="en-US" sz="1800">
                          <a:latin typeface="Tahoma"/>
                          <a:ea typeface="Tahoma"/>
                          <a:cs typeface="Tahoma"/>
                          <a:sym typeface="Tahoma"/>
                        </a:rPr>
                        <a:t> tan(</a:t>
                      </a:r>
                      <a:r>
                        <a:rPr lang="en-US" sz="1800">
                          <a:solidFill>
                            <a:srgbClr val="0000FF"/>
                          </a:solidFill>
                          <a:latin typeface="Tahoma"/>
                          <a:ea typeface="Tahoma"/>
                          <a:cs typeface="Tahoma"/>
                          <a:sym typeface="Tahoma"/>
                        </a:rPr>
                        <a:t>double</a:t>
                      </a:r>
                      <a:r>
                        <a:rPr lang="en-US" sz="1800">
                          <a:latin typeface="Tahoma"/>
                          <a:ea typeface="Tahoma"/>
                          <a:cs typeface="Tahoma"/>
                          <a:sym typeface="Tahoma"/>
                        </a:rPr>
                        <a:t> x);</a:t>
                      </a:r>
                      <a:endParaRPr sz="1800">
                        <a:solidFill>
                          <a:schemeClr val="dk1"/>
                        </a:solidFill>
                        <a:latin typeface="Tahoma"/>
                        <a:ea typeface="Tahoma"/>
                        <a:cs typeface="Tahoma"/>
                        <a:sym typeface="Tahoma"/>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914400">
                <a:tc>
                  <a:txBody>
                    <a:bodyPr/>
                    <a:lstStyle/>
                    <a:p>
                      <a:pPr indent="0" lvl="0" marL="0" marR="0" rtl="0" algn="l">
                        <a:spcBef>
                          <a:spcPts val="0"/>
                        </a:spcBef>
                        <a:spcAft>
                          <a:spcPts val="0"/>
                        </a:spcAft>
                        <a:buNone/>
                      </a:pPr>
                      <a:r>
                        <a:rPr lang="en-US" sz="1800">
                          <a:solidFill>
                            <a:srgbClr val="0000FF"/>
                          </a:solidFill>
                          <a:latin typeface="Tahoma"/>
                          <a:ea typeface="Tahoma"/>
                          <a:cs typeface="Tahoma"/>
                          <a:sym typeface="Tahoma"/>
                        </a:rPr>
                        <a:t>double</a:t>
                      </a:r>
                      <a:r>
                        <a:rPr lang="en-US" sz="1800">
                          <a:latin typeface="Tahoma"/>
                          <a:ea typeface="Tahoma"/>
                          <a:cs typeface="Tahoma"/>
                          <a:sym typeface="Tahoma"/>
                        </a:rPr>
                        <a:t> acos(</a:t>
                      </a:r>
                      <a:r>
                        <a:rPr lang="en-US" sz="1800">
                          <a:solidFill>
                            <a:srgbClr val="0000FF"/>
                          </a:solidFill>
                          <a:latin typeface="Tahoma"/>
                          <a:ea typeface="Tahoma"/>
                          <a:cs typeface="Tahoma"/>
                          <a:sym typeface="Tahoma"/>
                        </a:rPr>
                        <a:t>double</a:t>
                      </a:r>
                      <a:r>
                        <a:rPr lang="en-US" sz="1800">
                          <a:latin typeface="Tahoma"/>
                          <a:ea typeface="Tahoma"/>
                          <a:cs typeface="Tahoma"/>
                          <a:sym typeface="Tahoma"/>
                        </a:rPr>
                        <a:t> x);</a:t>
                      </a:r>
                      <a:endParaRPr/>
                    </a:p>
                    <a:p>
                      <a:pPr indent="0" lvl="0" marL="0" marR="0" rtl="0" algn="l">
                        <a:lnSpc>
                          <a:spcPct val="100000"/>
                        </a:lnSpc>
                        <a:spcBef>
                          <a:spcPts val="0"/>
                        </a:spcBef>
                        <a:spcAft>
                          <a:spcPts val="0"/>
                        </a:spcAft>
                        <a:buClr>
                          <a:srgbClr val="0000FF"/>
                        </a:buClr>
                        <a:buSzPts val="1800"/>
                        <a:buFont typeface="Tahoma"/>
                        <a:buNone/>
                      </a:pPr>
                      <a:r>
                        <a:rPr lang="en-US" sz="1800">
                          <a:solidFill>
                            <a:srgbClr val="0000FF"/>
                          </a:solidFill>
                          <a:latin typeface="Tahoma"/>
                          <a:ea typeface="Tahoma"/>
                          <a:cs typeface="Tahoma"/>
                          <a:sym typeface="Tahoma"/>
                        </a:rPr>
                        <a:t>double</a:t>
                      </a:r>
                      <a:r>
                        <a:rPr lang="en-US" sz="1800">
                          <a:latin typeface="Tahoma"/>
                          <a:ea typeface="Tahoma"/>
                          <a:cs typeface="Tahoma"/>
                          <a:sym typeface="Tahoma"/>
                        </a:rPr>
                        <a:t> asin(</a:t>
                      </a:r>
                      <a:r>
                        <a:rPr lang="en-US" sz="1800">
                          <a:solidFill>
                            <a:srgbClr val="0000FF"/>
                          </a:solidFill>
                          <a:latin typeface="Tahoma"/>
                          <a:ea typeface="Tahoma"/>
                          <a:cs typeface="Tahoma"/>
                          <a:sym typeface="Tahoma"/>
                        </a:rPr>
                        <a:t>double</a:t>
                      </a:r>
                      <a:r>
                        <a:rPr lang="en-US" sz="1800">
                          <a:latin typeface="Tahoma"/>
                          <a:ea typeface="Tahoma"/>
                          <a:cs typeface="Tahoma"/>
                          <a:sym typeface="Tahoma"/>
                        </a:rPr>
                        <a:t> x);</a:t>
                      </a:r>
                      <a:endParaRPr/>
                    </a:p>
                    <a:p>
                      <a:pPr indent="0" lvl="0" marL="0" marR="0" rtl="0" algn="l">
                        <a:lnSpc>
                          <a:spcPct val="100000"/>
                        </a:lnSpc>
                        <a:spcBef>
                          <a:spcPts val="0"/>
                        </a:spcBef>
                        <a:spcAft>
                          <a:spcPts val="0"/>
                        </a:spcAft>
                        <a:buClr>
                          <a:srgbClr val="0000FF"/>
                        </a:buClr>
                        <a:buSzPts val="1800"/>
                        <a:buFont typeface="Tahoma"/>
                        <a:buNone/>
                      </a:pPr>
                      <a:r>
                        <a:rPr lang="en-US" sz="1800">
                          <a:solidFill>
                            <a:srgbClr val="0000FF"/>
                          </a:solidFill>
                          <a:latin typeface="Tahoma"/>
                          <a:ea typeface="Tahoma"/>
                          <a:cs typeface="Tahoma"/>
                          <a:sym typeface="Tahoma"/>
                        </a:rPr>
                        <a:t>double</a:t>
                      </a:r>
                      <a:r>
                        <a:rPr lang="en-US" sz="1800">
                          <a:latin typeface="Tahoma"/>
                          <a:ea typeface="Tahoma"/>
                          <a:cs typeface="Tahoma"/>
                          <a:sym typeface="Tahoma"/>
                        </a:rPr>
                        <a:t> atan(</a:t>
                      </a:r>
                      <a:r>
                        <a:rPr lang="en-US" sz="1800">
                          <a:solidFill>
                            <a:srgbClr val="0000FF"/>
                          </a:solidFill>
                          <a:latin typeface="Tahoma"/>
                          <a:ea typeface="Tahoma"/>
                          <a:cs typeface="Tahoma"/>
                          <a:sym typeface="Tahoma"/>
                        </a:rPr>
                        <a:t>double</a:t>
                      </a:r>
                      <a:r>
                        <a:rPr lang="en-US" sz="1800">
                          <a:latin typeface="Tahoma"/>
                          <a:ea typeface="Tahoma"/>
                          <a:cs typeface="Tahoma"/>
                          <a:sym typeface="Tahoma"/>
                        </a:rPr>
                        <a:t> x);</a:t>
                      </a:r>
                      <a:endParaRPr sz="1800">
                        <a:solidFill>
                          <a:schemeClr val="dk1"/>
                        </a:solidFill>
                        <a:latin typeface="Tahoma"/>
                        <a:ea typeface="Tahoma"/>
                        <a:cs typeface="Tahoma"/>
                        <a:sym typeface="Tahoma"/>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640075">
                <a:tc>
                  <a:txBody>
                    <a:bodyPr/>
                    <a:lstStyle/>
                    <a:p>
                      <a:pPr indent="0" lvl="0" marL="0" marR="0" rtl="0" algn="l">
                        <a:spcBef>
                          <a:spcPts val="0"/>
                        </a:spcBef>
                        <a:spcAft>
                          <a:spcPts val="0"/>
                        </a:spcAft>
                        <a:buNone/>
                      </a:pPr>
                      <a:r>
                        <a:rPr lang="en-US" sz="1800">
                          <a:solidFill>
                            <a:srgbClr val="0000FF"/>
                          </a:solidFill>
                          <a:latin typeface="Tahoma"/>
                          <a:ea typeface="Tahoma"/>
                          <a:cs typeface="Tahoma"/>
                          <a:sym typeface="Tahoma"/>
                        </a:rPr>
                        <a:t>double</a:t>
                      </a:r>
                      <a:r>
                        <a:rPr lang="en-US" sz="1800">
                          <a:latin typeface="Tahoma"/>
                          <a:ea typeface="Tahoma"/>
                          <a:cs typeface="Tahoma"/>
                          <a:sym typeface="Tahoma"/>
                        </a:rPr>
                        <a:t> floor(</a:t>
                      </a:r>
                      <a:r>
                        <a:rPr lang="en-US" sz="1800">
                          <a:solidFill>
                            <a:srgbClr val="0000FF"/>
                          </a:solidFill>
                          <a:latin typeface="Tahoma"/>
                          <a:ea typeface="Tahoma"/>
                          <a:cs typeface="Tahoma"/>
                          <a:sym typeface="Tahoma"/>
                        </a:rPr>
                        <a:t>double</a:t>
                      </a:r>
                      <a:r>
                        <a:rPr lang="en-US" sz="1800">
                          <a:latin typeface="Tahoma"/>
                          <a:ea typeface="Tahoma"/>
                          <a:cs typeface="Tahoma"/>
                          <a:sym typeface="Tahoma"/>
                        </a:rPr>
                        <a:t> x);</a:t>
                      </a:r>
                      <a:endParaRPr/>
                    </a:p>
                    <a:p>
                      <a:pPr indent="0" lvl="0" marL="0" marR="0" rtl="0" algn="l">
                        <a:lnSpc>
                          <a:spcPct val="100000"/>
                        </a:lnSpc>
                        <a:spcBef>
                          <a:spcPts val="0"/>
                        </a:spcBef>
                        <a:spcAft>
                          <a:spcPts val="0"/>
                        </a:spcAft>
                        <a:buClr>
                          <a:srgbClr val="0000FF"/>
                        </a:buClr>
                        <a:buSzPts val="1800"/>
                        <a:buFont typeface="Tahoma"/>
                        <a:buNone/>
                      </a:pPr>
                      <a:r>
                        <a:rPr lang="en-US" sz="1800">
                          <a:solidFill>
                            <a:srgbClr val="0000FF"/>
                          </a:solidFill>
                          <a:latin typeface="Tahoma"/>
                          <a:ea typeface="Tahoma"/>
                          <a:cs typeface="Tahoma"/>
                          <a:sym typeface="Tahoma"/>
                        </a:rPr>
                        <a:t>double</a:t>
                      </a:r>
                      <a:r>
                        <a:rPr lang="en-US" sz="1800">
                          <a:latin typeface="Tahoma"/>
                          <a:ea typeface="Tahoma"/>
                          <a:cs typeface="Tahoma"/>
                          <a:sym typeface="Tahoma"/>
                        </a:rPr>
                        <a:t> ceil(</a:t>
                      </a:r>
                      <a:r>
                        <a:rPr lang="en-US" sz="1800">
                          <a:solidFill>
                            <a:srgbClr val="0000FF"/>
                          </a:solidFill>
                          <a:latin typeface="Tahoma"/>
                          <a:ea typeface="Tahoma"/>
                          <a:cs typeface="Tahoma"/>
                          <a:sym typeface="Tahoma"/>
                        </a:rPr>
                        <a:t>double</a:t>
                      </a:r>
                      <a:r>
                        <a:rPr lang="en-US" sz="1800">
                          <a:latin typeface="Tahoma"/>
                          <a:ea typeface="Tahoma"/>
                          <a:cs typeface="Tahoma"/>
                          <a:sym typeface="Tahoma"/>
                        </a:rPr>
                        <a:t> x);</a:t>
                      </a:r>
                      <a:endParaRPr sz="1800">
                        <a:solidFill>
                          <a:schemeClr val="dk1"/>
                        </a:solidFill>
                        <a:latin typeface="Tahoma"/>
                        <a:ea typeface="Tahoma"/>
                        <a:cs typeface="Tahoma"/>
                        <a:sym typeface="Tahoma"/>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46"/>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Các hàm ký tự</a:t>
            </a:r>
            <a:endParaRPr/>
          </a:p>
        </p:txBody>
      </p:sp>
      <p:sp>
        <p:nvSpPr>
          <p:cNvPr id="511" name="Google Shape;511;p4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Để sử dụng các hàm ký tự liệt kê trong danh sách sau bằng cách dùng thư viện nhờ chỉ thị </a:t>
            </a:r>
            <a:r>
              <a:rPr lang="en-US">
                <a:solidFill>
                  <a:srgbClr val="0000FF"/>
                </a:solidFill>
              </a:rPr>
              <a:t>#include</a:t>
            </a:r>
            <a:r>
              <a:rPr lang="en-US"/>
              <a:t> &lt;ctype.h&gt;</a:t>
            </a:r>
            <a:endParaRPr/>
          </a:p>
        </p:txBody>
      </p:sp>
      <p:sp>
        <p:nvSpPr>
          <p:cNvPr id="512" name="Google Shape;512;p46"/>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513" name="Google Shape;513;p46"/>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514" name="Google Shape;514;p46"/>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515" name="Google Shape;515;p46"/>
          <p:cNvGraphicFramePr/>
          <p:nvPr/>
        </p:nvGraphicFramePr>
        <p:xfrm>
          <a:off x="914400" y="3276600"/>
          <a:ext cx="3000000" cy="3000000"/>
        </p:xfrm>
        <a:graphic>
          <a:graphicData uri="http://schemas.openxmlformats.org/drawingml/2006/table">
            <a:tbl>
              <a:tblPr bandRow="1" firstRow="1">
                <a:noFill/>
                <a:tableStyleId>{9E4167FD-82D6-425D-82E7-27DB76971E6F}</a:tableStyleId>
              </a:tblPr>
              <a:tblGrid>
                <a:gridCol w="3581400"/>
                <a:gridCol w="3533150"/>
              </a:tblGrid>
              <a:tr h="167650">
                <a:tc>
                  <a:txBody>
                    <a:bodyPr/>
                    <a:lstStyle/>
                    <a:p>
                      <a:pPr indent="0" lvl="0" marL="0" marR="0" rtl="0" algn="l">
                        <a:spcBef>
                          <a:spcPts val="0"/>
                        </a:spcBef>
                        <a:spcAft>
                          <a:spcPts val="0"/>
                        </a:spcAft>
                        <a:buNone/>
                      </a:pPr>
                      <a:r>
                        <a:rPr lang="en-US" sz="1800">
                          <a:latin typeface="Tahoma"/>
                          <a:ea typeface="Tahoma"/>
                          <a:cs typeface="Tahoma"/>
                          <a:sym typeface="Tahoma"/>
                        </a:rPr>
                        <a:t>Nguyên</a:t>
                      </a:r>
                      <a:r>
                        <a:rPr lang="en-US" sz="1800">
                          <a:latin typeface="Tahoma"/>
                          <a:ea typeface="Tahoma"/>
                          <a:cs typeface="Tahoma"/>
                          <a:sym typeface="Tahoma"/>
                        </a:rPr>
                        <a:t> m</a:t>
                      </a:r>
                      <a:r>
                        <a:rPr lang="en-US" sz="1800">
                          <a:latin typeface="Tahoma"/>
                          <a:ea typeface="Tahoma"/>
                          <a:cs typeface="Tahoma"/>
                          <a:sym typeface="Tahoma"/>
                        </a:rPr>
                        <a:t>ẫu</a:t>
                      </a:r>
                      <a:r>
                        <a:rPr lang="en-US" sz="1800">
                          <a:latin typeface="Tahoma"/>
                          <a:ea typeface="Tahoma"/>
                          <a:cs typeface="Tahoma"/>
                          <a:sym typeface="Tahoma"/>
                        </a:rPr>
                        <a:t> hàm</a:t>
                      </a:r>
                      <a:endParaRPr sz="1800">
                        <a:latin typeface="Tahoma"/>
                        <a:ea typeface="Tahoma"/>
                        <a:cs typeface="Tahoma"/>
                        <a:sym typeface="Tahoma"/>
                      </a:endParaRPr>
                    </a:p>
                  </a:txBody>
                  <a:tcPr marT="45725" marB="45725" marR="91450" marL="91450">
                    <a:solidFill>
                      <a:srgbClr val="FBD4B4"/>
                    </a:solidFill>
                  </a:tcPr>
                </a:tc>
                <a:tc>
                  <a:txBody>
                    <a:bodyPr/>
                    <a:lstStyle/>
                    <a:p>
                      <a:pPr indent="0" lvl="0" marL="0" marR="0" rtl="0" algn="ctr">
                        <a:spcBef>
                          <a:spcPts val="0"/>
                        </a:spcBef>
                        <a:spcAft>
                          <a:spcPts val="0"/>
                        </a:spcAft>
                        <a:buNone/>
                      </a:pPr>
                      <a:r>
                        <a:rPr lang="en-US" sz="1800">
                          <a:latin typeface="Tahoma"/>
                          <a:ea typeface="Tahoma"/>
                          <a:cs typeface="Tahoma"/>
                          <a:sym typeface="Tahoma"/>
                        </a:rPr>
                        <a:t>Công</a:t>
                      </a:r>
                      <a:r>
                        <a:rPr lang="en-US" sz="1800">
                          <a:latin typeface="Tahoma"/>
                          <a:ea typeface="Tahoma"/>
                          <a:cs typeface="Tahoma"/>
                          <a:sym typeface="Tahoma"/>
                        </a:rPr>
                        <a:t> dụng</a:t>
                      </a:r>
                      <a:endParaRPr sz="1800">
                        <a:latin typeface="Tahoma"/>
                        <a:ea typeface="Tahoma"/>
                        <a:cs typeface="Tahoma"/>
                        <a:sym typeface="Tahoma"/>
                      </a:endParaRPr>
                    </a:p>
                  </a:txBody>
                  <a:tcPr marT="45725" marB="45725" marR="91450" marL="91450">
                    <a:solidFill>
                      <a:srgbClr val="FBD4B4"/>
                    </a:solidFill>
                  </a:tcPr>
                </a:tc>
              </a:tr>
              <a:tr h="370850">
                <a:tc>
                  <a:txBody>
                    <a:bodyPr/>
                    <a:lstStyle/>
                    <a:p>
                      <a:pPr indent="0" lvl="0" marL="0" marR="0" rtl="0" algn="l">
                        <a:spcBef>
                          <a:spcPts val="0"/>
                        </a:spcBef>
                        <a:spcAft>
                          <a:spcPts val="0"/>
                        </a:spcAft>
                        <a:buNone/>
                      </a:pPr>
                      <a:r>
                        <a:rPr lang="en-US" sz="1800">
                          <a:solidFill>
                            <a:srgbClr val="0000FF"/>
                          </a:solidFill>
                          <a:latin typeface="Tahoma"/>
                          <a:ea typeface="Tahoma"/>
                          <a:cs typeface="Tahoma"/>
                          <a:sym typeface="Tahoma"/>
                        </a:rPr>
                        <a:t>bool</a:t>
                      </a:r>
                      <a:r>
                        <a:rPr lang="en-US" sz="1800">
                          <a:latin typeface="Tahoma"/>
                          <a:ea typeface="Tahoma"/>
                          <a:cs typeface="Tahoma"/>
                          <a:sym typeface="Tahoma"/>
                        </a:rPr>
                        <a:t> isupper(</a:t>
                      </a:r>
                      <a:r>
                        <a:rPr lang="en-US" sz="1800">
                          <a:solidFill>
                            <a:srgbClr val="0000FF"/>
                          </a:solidFill>
                          <a:latin typeface="Tahoma"/>
                          <a:ea typeface="Tahoma"/>
                          <a:cs typeface="Tahoma"/>
                          <a:sym typeface="Tahoma"/>
                        </a:rPr>
                        <a:t>char</a:t>
                      </a:r>
                      <a:r>
                        <a:rPr lang="en-US" sz="1800">
                          <a:latin typeface="Tahoma"/>
                          <a:ea typeface="Tahoma"/>
                          <a:cs typeface="Tahoma"/>
                          <a:sym typeface="Tahoma"/>
                        </a:rPr>
                        <a:t> ch);</a:t>
                      </a:r>
                      <a:endParaRPr/>
                    </a:p>
                    <a:p>
                      <a:pPr indent="0" lvl="0" marL="0" marR="0" rtl="0" algn="l">
                        <a:lnSpc>
                          <a:spcPct val="100000"/>
                        </a:lnSpc>
                        <a:spcBef>
                          <a:spcPts val="0"/>
                        </a:spcBef>
                        <a:spcAft>
                          <a:spcPts val="0"/>
                        </a:spcAft>
                        <a:buClr>
                          <a:srgbClr val="0000FF"/>
                        </a:buClr>
                        <a:buSzPts val="1800"/>
                        <a:buFont typeface="Tahoma"/>
                        <a:buNone/>
                      </a:pPr>
                      <a:r>
                        <a:rPr lang="en-US" sz="1800">
                          <a:solidFill>
                            <a:srgbClr val="0000FF"/>
                          </a:solidFill>
                          <a:latin typeface="Tahoma"/>
                          <a:ea typeface="Tahoma"/>
                          <a:cs typeface="Tahoma"/>
                          <a:sym typeface="Tahoma"/>
                        </a:rPr>
                        <a:t>bool</a:t>
                      </a:r>
                      <a:r>
                        <a:rPr lang="en-US" sz="1800">
                          <a:latin typeface="Tahoma"/>
                          <a:ea typeface="Tahoma"/>
                          <a:cs typeface="Tahoma"/>
                          <a:sym typeface="Tahoma"/>
                        </a:rPr>
                        <a:t> iswupper(</a:t>
                      </a:r>
                      <a:r>
                        <a:rPr lang="en-US" sz="1800">
                          <a:solidFill>
                            <a:srgbClr val="0000FF"/>
                          </a:solidFill>
                          <a:latin typeface="Tahoma"/>
                          <a:ea typeface="Tahoma"/>
                          <a:cs typeface="Tahoma"/>
                          <a:sym typeface="Tahoma"/>
                        </a:rPr>
                        <a:t>wchar_t</a:t>
                      </a:r>
                      <a:r>
                        <a:rPr lang="en-US" sz="1800">
                          <a:latin typeface="Tahoma"/>
                          <a:ea typeface="Tahoma"/>
                          <a:cs typeface="Tahoma"/>
                          <a:sym typeface="Tahoma"/>
                        </a:rPr>
                        <a:t> ch);</a:t>
                      </a:r>
                      <a:endParaRPr sz="1800">
                        <a:solidFill>
                          <a:schemeClr val="dk1"/>
                        </a:solidFill>
                        <a:latin typeface="Tahoma"/>
                        <a:ea typeface="Tahoma"/>
                        <a:cs typeface="Tahoma"/>
                        <a:sym typeface="Tahoma"/>
                      </a:endParaRPr>
                    </a:p>
                  </a:txBody>
                  <a:tcPr marT="45725" marB="45725" marR="91450" marL="91450"/>
                </a:tc>
                <a:tc>
                  <a:txBody>
                    <a:bodyPr/>
                    <a:lstStyle/>
                    <a:p>
                      <a:pPr indent="0" lvl="0" marL="0" marR="0" rtl="0" algn="l">
                        <a:spcBef>
                          <a:spcPts val="0"/>
                        </a:spcBef>
                        <a:spcAft>
                          <a:spcPts val="0"/>
                        </a:spcAft>
                        <a:buNone/>
                      </a:pPr>
                      <a:r>
                        <a:rPr lang="en-US" sz="1800">
                          <a:latin typeface="Tahoma"/>
                          <a:ea typeface="Tahoma"/>
                          <a:cs typeface="Tahoma"/>
                          <a:sym typeface="Tahoma"/>
                        </a:rPr>
                        <a:t>Kiểm</a:t>
                      </a:r>
                      <a:r>
                        <a:rPr lang="en-US" sz="1800">
                          <a:latin typeface="Tahoma"/>
                          <a:ea typeface="Tahoma"/>
                          <a:cs typeface="Tahoma"/>
                          <a:sym typeface="Tahoma"/>
                        </a:rPr>
                        <a:t> tra ch có phải là ký tự hoa?</a:t>
                      </a:r>
                      <a:endParaRPr sz="1800">
                        <a:solidFill>
                          <a:schemeClr val="dk1"/>
                        </a:solidFill>
                        <a:latin typeface="Tahoma"/>
                        <a:ea typeface="Tahoma"/>
                        <a:cs typeface="Tahoma"/>
                        <a:sym typeface="Tahoma"/>
                      </a:endParaRPr>
                    </a:p>
                  </a:txBody>
                  <a:tcPr marT="45725" marB="45725" marR="91450" marL="91450"/>
                </a:tc>
              </a:tr>
              <a:tr h="370850">
                <a:tc>
                  <a:txBody>
                    <a:bodyPr/>
                    <a:lstStyle/>
                    <a:p>
                      <a:pPr indent="0" lvl="0" marL="0" marR="0" rtl="0" algn="l">
                        <a:spcBef>
                          <a:spcPts val="0"/>
                        </a:spcBef>
                        <a:spcAft>
                          <a:spcPts val="0"/>
                        </a:spcAft>
                        <a:buNone/>
                      </a:pPr>
                      <a:r>
                        <a:rPr lang="en-US" sz="1800">
                          <a:solidFill>
                            <a:srgbClr val="0000FF"/>
                          </a:solidFill>
                          <a:latin typeface="Tahoma"/>
                          <a:ea typeface="Tahoma"/>
                          <a:cs typeface="Tahoma"/>
                          <a:sym typeface="Tahoma"/>
                        </a:rPr>
                        <a:t>char</a:t>
                      </a:r>
                      <a:r>
                        <a:rPr lang="en-US" sz="1800">
                          <a:latin typeface="Tahoma"/>
                          <a:ea typeface="Tahoma"/>
                          <a:cs typeface="Tahoma"/>
                          <a:sym typeface="Tahoma"/>
                        </a:rPr>
                        <a:t> toupper(</a:t>
                      </a:r>
                      <a:r>
                        <a:rPr lang="en-US" sz="1800">
                          <a:solidFill>
                            <a:srgbClr val="0000FF"/>
                          </a:solidFill>
                          <a:latin typeface="Tahoma"/>
                          <a:ea typeface="Tahoma"/>
                          <a:cs typeface="Tahoma"/>
                          <a:sym typeface="Tahoma"/>
                        </a:rPr>
                        <a:t>char</a:t>
                      </a:r>
                      <a:r>
                        <a:rPr lang="en-US" sz="1800">
                          <a:latin typeface="Tahoma"/>
                          <a:ea typeface="Tahoma"/>
                          <a:cs typeface="Tahoma"/>
                          <a:sym typeface="Tahoma"/>
                        </a:rPr>
                        <a:t> ch);</a:t>
                      </a:r>
                      <a:endParaRPr/>
                    </a:p>
                    <a:p>
                      <a:pPr indent="0" lvl="0" marL="0" marR="0" rtl="0" algn="l">
                        <a:lnSpc>
                          <a:spcPct val="100000"/>
                        </a:lnSpc>
                        <a:spcBef>
                          <a:spcPts val="0"/>
                        </a:spcBef>
                        <a:spcAft>
                          <a:spcPts val="0"/>
                        </a:spcAft>
                        <a:buClr>
                          <a:srgbClr val="0000FF"/>
                        </a:buClr>
                        <a:buSzPts val="1800"/>
                        <a:buFont typeface="Tahoma"/>
                        <a:buNone/>
                      </a:pPr>
                      <a:r>
                        <a:rPr lang="en-US" sz="1800">
                          <a:solidFill>
                            <a:srgbClr val="0000FF"/>
                          </a:solidFill>
                          <a:latin typeface="Tahoma"/>
                          <a:ea typeface="Tahoma"/>
                          <a:cs typeface="Tahoma"/>
                          <a:sym typeface="Tahoma"/>
                        </a:rPr>
                        <a:t>wchar_t</a:t>
                      </a:r>
                      <a:r>
                        <a:rPr lang="en-US" sz="1800">
                          <a:latin typeface="Tahoma"/>
                          <a:ea typeface="Tahoma"/>
                          <a:cs typeface="Tahoma"/>
                          <a:sym typeface="Tahoma"/>
                        </a:rPr>
                        <a:t> towupper(</a:t>
                      </a:r>
                      <a:r>
                        <a:rPr lang="en-US" sz="1800">
                          <a:solidFill>
                            <a:srgbClr val="0000FF"/>
                          </a:solidFill>
                          <a:latin typeface="Tahoma"/>
                          <a:ea typeface="Tahoma"/>
                          <a:cs typeface="Tahoma"/>
                          <a:sym typeface="Tahoma"/>
                        </a:rPr>
                        <a:t>wchar_t</a:t>
                      </a:r>
                      <a:r>
                        <a:rPr lang="en-US" sz="1800">
                          <a:latin typeface="Tahoma"/>
                          <a:ea typeface="Tahoma"/>
                          <a:cs typeface="Tahoma"/>
                          <a:sym typeface="Tahoma"/>
                        </a:rPr>
                        <a:t> ch);</a:t>
                      </a:r>
                      <a:endParaRPr sz="1800">
                        <a:solidFill>
                          <a:schemeClr val="dk1"/>
                        </a:solidFill>
                        <a:latin typeface="Tahoma"/>
                        <a:ea typeface="Tahoma"/>
                        <a:cs typeface="Tahoma"/>
                        <a:sym typeface="Tahoma"/>
                      </a:endParaRPr>
                    </a:p>
                  </a:txBody>
                  <a:tcPr marT="45725" marB="45725" marR="91450" marL="91450"/>
                </a:tc>
                <a:tc>
                  <a:txBody>
                    <a:bodyPr/>
                    <a:lstStyle/>
                    <a:p>
                      <a:pPr indent="0" lvl="0" marL="0" marR="0" rtl="0" algn="l">
                        <a:spcBef>
                          <a:spcPts val="0"/>
                        </a:spcBef>
                        <a:spcAft>
                          <a:spcPts val="0"/>
                        </a:spcAft>
                        <a:buNone/>
                      </a:pPr>
                      <a:r>
                        <a:rPr lang="en-US" sz="1800">
                          <a:latin typeface="Tahoma"/>
                          <a:ea typeface="Tahoma"/>
                          <a:cs typeface="Tahoma"/>
                          <a:sym typeface="Tahoma"/>
                        </a:rPr>
                        <a:t>Trả</a:t>
                      </a:r>
                      <a:r>
                        <a:rPr lang="en-US" sz="1800">
                          <a:latin typeface="Tahoma"/>
                          <a:ea typeface="Tahoma"/>
                          <a:cs typeface="Tahoma"/>
                          <a:sym typeface="Tahoma"/>
                        </a:rPr>
                        <a:t> về ký tự hoa tương ứng</a:t>
                      </a:r>
                      <a:br>
                        <a:rPr lang="en-US" sz="1800">
                          <a:latin typeface="Tahoma"/>
                          <a:ea typeface="Tahoma"/>
                          <a:cs typeface="Tahoma"/>
                          <a:sym typeface="Tahoma"/>
                        </a:rPr>
                      </a:br>
                      <a:r>
                        <a:rPr lang="en-US" sz="1800">
                          <a:latin typeface="Tahoma"/>
                          <a:ea typeface="Tahoma"/>
                          <a:cs typeface="Tahoma"/>
                          <a:sym typeface="Tahoma"/>
                        </a:rPr>
                        <a:t>với ch</a:t>
                      </a:r>
                      <a:endParaRPr sz="1800">
                        <a:solidFill>
                          <a:schemeClr val="dk1"/>
                        </a:solidFill>
                        <a:latin typeface="Tahoma"/>
                        <a:ea typeface="Tahoma"/>
                        <a:cs typeface="Tahoma"/>
                        <a:sym typeface="Tahoma"/>
                      </a:endParaRPr>
                    </a:p>
                  </a:txBody>
                  <a:tcPr marT="45725" marB="45725" marR="91450" marL="91450"/>
                </a:tc>
              </a:tr>
              <a:tr h="370850">
                <a:tc>
                  <a:txBody>
                    <a:bodyPr/>
                    <a:lstStyle/>
                    <a:p>
                      <a:pPr indent="0" lvl="0" marL="0" marR="0" rtl="0" algn="l">
                        <a:spcBef>
                          <a:spcPts val="0"/>
                        </a:spcBef>
                        <a:spcAft>
                          <a:spcPts val="0"/>
                        </a:spcAft>
                        <a:buNone/>
                      </a:pPr>
                      <a:r>
                        <a:rPr lang="en-US" sz="1800">
                          <a:solidFill>
                            <a:srgbClr val="0000FF"/>
                          </a:solidFill>
                          <a:latin typeface="Tahoma"/>
                          <a:ea typeface="Tahoma"/>
                          <a:cs typeface="Tahoma"/>
                          <a:sym typeface="Tahoma"/>
                        </a:rPr>
                        <a:t>bool</a:t>
                      </a:r>
                      <a:r>
                        <a:rPr lang="en-US" sz="1800">
                          <a:latin typeface="Tahoma"/>
                          <a:ea typeface="Tahoma"/>
                          <a:cs typeface="Tahoma"/>
                          <a:sym typeface="Tahoma"/>
                        </a:rPr>
                        <a:t> islower(</a:t>
                      </a:r>
                      <a:r>
                        <a:rPr lang="en-US" sz="1800">
                          <a:solidFill>
                            <a:srgbClr val="0000FF"/>
                          </a:solidFill>
                          <a:latin typeface="Tahoma"/>
                          <a:ea typeface="Tahoma"/>
                          <a:cs typeface="Tahoma"/>
                          <a:sym typeface="Tahoma"/>
                        </a:rPr>
                        <a:t>char</a:t>
                      </a:r>
                      <a:r>
                        <a:rPr lang="en-US" sz="1800">
                          <a:latin typeface="Tahoma"/>
                          <a:ea typeface="Tahoma"/>
                          <a:cs typeface="Tahoma"/>
                          <a:sym typeface="Tahoma"/>
                        </a:rPr>
                        <a:t> ch);</a:t>
                      </a:r>
                      <a:endParaRPr/>
                    </a:p>
                    <a:p>
                      <a:pPr indent="0" lvl="0" marL="0" marR="0" rtl="0" algn="l">
                        <a:lnSpc>
                          <a:spcPct val="100000"/>
                        </a:lnSpc>
                        <a:spcBef>
                          <a:spcPts val="0"/>
                        </a:spcBef>
                        <a:spcAft>
                          <a:spcPts val="0"/>
                        </a:spcAft>
                        <a:buClr>
                          <a:srgbClr val="0000FF"/>
                        </a:buClr>
                        <a:buSzPts val="1800"/>
                        <a:buFont typeface="Tahoma"/>
                        <a:buNone/>
                      </a:pPr>
                      <a:r>
                        <a:rPr lang="en-US" sz="1800">
                          <a:solidFill>
                            <a:srgbClr val="0000FF"/>
                          </a:solidFill>
                          <a:latin typeface="Tahoma"/>
                          <a:ea typeface="Tahoma"/>
                          <a:cs typeface="Tahoma"/>
                          <a:sym typeface="Tahoma"/>
                        </a:rPr>
                        <a:t>bool</a:t>
                      </a:r>
                      <a:r>
                        <a:rPr lang="en-US" sz="1800">
                          <a:latin typeface="Tahoma"/>
                          <a:ea typeface="Tahoma"/>
                          <a:cs typeface="Tahoma"/>
                          <a:sym typeface="Tahoma"/>
                        </a:rPr>
                        <a:t> iswlower(</a:t>
                      </a:r>
                      <a:r>
                        <a:rPr lang="en-US" sz="1800">
                          <a:solidFill>
                            <a:srgbClr val="0000FF"/>
                          </a:solidFill>
                          <a:latin typeface="Tahoma"/>
                          <a:ea typeface="Tahoma"/>
                          <a:cs typeface="Tahoma"/>
                          <a:sym typeface="Tahoma"/>
                        </a:rPr>
                        <a:t>wchar_t</a:t>
                      </a:r>
                      <a:r>
                        <a:rPr lang="en-US" sz="1800">
                          <a:latin typeface="Tahoma"/>
                          <a:ea typeface="Tahoma"/>
                          <a:cs typeface="Tahoma"/>
                          <a:sym typeface="Tahoma"/>
                        </a:rPr>
                        <a:t> ch);</a:t>
                      </a:r>
                      <a:endParaRPr sz="1800">
                        <a:solidFill>
                          <a:schemeClr val="dk1"/>
                        </a:solidFill>
                        <a:latin typeface="Tahoma"/>
                        <a:ea typeface="Tahoma"/>
                        <a:cs typeface="Tahoma"/>
                        <a:sym typeface="Tahoma"/>
                      </a:endParaRPr>
                    </a:p>
                  </a:txBody>
                  <a:tcPr marT="45725" marB="45725" marR="91450" marL="91450"/>
                </a:tc>
                <a:tc>
                  <a:txBody>
                    <a:bodyPr/>
                    <a:lstStyle/>
                    <a:p>
                      <a:pPr indent="0" lvl="0" marL="0" marR="0" rtl="0" algn="l">
                        <a:spcBef>
                          <a:spcPts val="0"/>
                        </a:spcBef>
                        <a:spcAft>
                          <a:spcPts val="0"/>
                        </a:spcAft>
                        <a:buNone/>
                      </a:pPr>
                      <a:r>
                        <a:rPr lang="en-US" sz="1800">
                          <a:latin typeface="Tahoma"/>
                          <a:ea typeface="Tahoma"/>
                          <a:cs typeface="Tahoma"/>
                          <a:sym typeface="Tahoma"/>
                        </a:rPr>
                        <a:t>Kiểm</a:t>
                      </a:r>
                      <a:r>
                        <a:rPr lang="en-US" sz="1800">
                          <a:latin typeface="Tahoma"/>
                          <a:ea typeface="Tahoma"/>
                          <a:cs typeface="Tahoma"/>
                          <a:sym typeface="Tahoma"/>
                        </a:rPr>
                        <a:t> tra ch có phải là ký tự thường?</a:t>
                      </a:r>
                      <a:endParaRPr sz="1800">
                        <a:solidFill>
                          <a:schemeClr val="dk1"/>
                        </a:solidFill>
                        <a:latin typeface="Tahoma"/>
                        <a:ea typeface="Tahoma"/>
                        <a:cs typeface="Tahoma"/>
                        <a:sym typeface="Tahoma"/>
                      </a:endParaRPr>
                    </a:p>
                  </a:txBody>
                  <a:tcPr marT="45725" marB="45725" marR="91450" marL="91450"/>
                </a:tc>
              </a:tr>
              <a:tr h="370850">
                <a:tc>
                  <a:txBody>
                    <a:bodyPr/>
                    <a:lstStyle/>
                    <a:p>
                      <a:pPr indent="0" lvl="0" marL="0" marR="0" rtl="0" algn="l">
                        <a:spcBef>
                          <a:spcPts val="0"/>
                        </a:spcBef>
                        <a:spcAft>
                          <a:spcPts val="0"/>
                        </a:spcAft>
                        <a:buNone/>
                      </a:pPr>
                      <a:r>
                        <a:rPr lang="en-US" sz="1800">
                          <a:solidFill>
                            <a:srgbClr val="0000FF"/>
                          </a:solidFill>
                          <a:latin typeface="Tahoma"/>
                          <a:ea typeface="Tahoma"/>
                          <a:cs typeface="Tahoma"/>
                          <a:sym typeface="Tahoma"/>
                        </a:rPr>
                        <a:t>char</a:t>
                      </a:r>
                      <a:r>
                        <a:rPr lang="en-US" sz="1800">
                          <a:latin typeface="Tahoma"/>
                          <a:ea typeface="Tahoma"/>
                          <a:cs typeface="Tahoma"/>
                          <a:sym typeface="Tahoma"/>
                        </a:rPr>
                        <a:t> tolower(</a:t>
                      </a:r>
                      <a:r>
                        <a:rPr lang="en-US" sz="1800">
                          <a:solidFill>
                            <a:srgbClr val="0000FF"/>
                          </a:solidFill>
                          <a:latin typeface="Tahoma"/>
                          <a:ea typeface="Tahoma"/>
                          <a:cs typeface="Tahoma"/>
                          <a:sym typeface="Tahoma"/>
                        </a:rPr>
                        <a:t>char</a:t>
                      </a:r>
                      <a:r>
                        <a:rPr lang="en-US" sz="1800">
                          <a:latin typeface="Tahoma"/>
                          <a:ea typeface="Tahoma"/>
                          <a:cs typeface="Tahoma"/>
                          <a:sym typeface="Tahoma"/>
                        </a:rPr>
                        <a:t> ch);</a:t>
                      </a:r>
                      <a:endParaRPr/>
                    </a:p>
                    <a:p>
                      <a:pPr indent="0" lvl="0" marL="0" marR="0" rtl="0" algn="l">
                        <a:lnSpc>
                          <a:spcPct val="100000"/>
                        </a:lnSpc>
                        <a:spcBef>
                          <a:spcPts val="0"/>
                        </a:spcBef>
                        <a:spcAft>
                          <a:spcPts val="0"/>
                        </a:spcAft>
                        <a:buClr>
                          <a:srgbClr val="0000FF"/>
                        </a:buClr>
                        <a:buSzPts val="1800"/>
                        <a:buFont typeface="Tahoma"/>
                        <a:buNone/>
                      </a:pPr>
                      <a:r>
                        <a:rPr lang="en-US" sz="1800">
                          <a:solidFill>
                            <a:srgbClr val="0000FF"/>
                          </a:solidFill>
                          <a:latin typeface="Tahoma"/>
                          <a:ea typeface="Tahoma"/>
                          <a:cs typeface="Tahoma"/>
                          <a:sym typeface="Tahoma"/>
                        </a:rPr>
                        <a:t>wchar_t</a:t>
                      </a:r>
                      <a:r>
                        <a:rPr lang="en-US" sz="1800">
                          <a:latin typeface="Tahoma"/>
                          <a:ea typeface="Tahoma"/>
                          <a:cs typeface="Tahoma"/>
                          <a:sym typeface="Tahoma"/>
                        </a:rPr>
                        <a:t> towlower(</a:t>
                      </a:r>
                      <a:r>
                        <a:rPr lang="en-US" sz="1800">
                          <a:solidFill>
                            <a:srgbClr val="0000FF"/>
                          </a:solidFill>
                          <a:latin typeface="Tahoma"/>
                          <a:ea typeface="Tahoma"/>
                          <a:cs typeface="Tahoma"/>
                          <a:sym typeface="Tahoma"/>
                        </a:rPr>
                        <a:t>wchar_t</a:t>
                      </a:r>
                      <a:r>
                        <a:rPr lang="en-US" sz="1800">
                          <a:latin typeface="Tahoma"/>
                          <a:ea typeface="Tahoma"/>
                          <a:cs typeface="Tahoma"/>
                          <a:sym typeface="Tahoma"/>
                        </a:rPr>
                        <a:t> ch);</a:t>
                      </a:r>
                      <a:endParaRPr sz="1800">
                        <a:solidFill>
                          <a:schemeClr val="dk1"/>
                        </a:solidFill>
                        <a:latin typeface="Tahoma"/>
                        <a:ea typeface="Tahoma"/>
                        <a:cs typeface="Tahoma"/>
                        <a:sym typeface="Tahoma"/>
                      </a:endParaRPr>
                    </a:p>
                  </a:txBody>
                  <a:tcPr marT="45725" marB="45725" marR="91450" marL="91450"/>
                </a:tc>
                <a:tc>
                  <a:txBody>
                    <a:bodyPr/>
                    <a:lstStyle/>
                    <a:p>
                      <a:pPr indent="0" lvl="0" marL="0" marR="0" rtl="0" algn="l">
                        <a:spcBef>
                          <a:spcPts val="0"/>
                        </a:spcBef>
                        <a:spcAft>
                          <a:spcPts val="0"/>
                        </a:spcAft>
                        <a:buNone/>
                      </a:pPr>
                      <a:r>
                        <a:rPr lang="en-US" sz="1800">
                          <a:latin typeface="Tahoma"/>
                          <a:ea typeface="Tahoma"/>
                          <a:cs typeface="Tahoma"/>
                          <a:sym typeface="Tahoma"/>
                        </a:rPr>
                        <a:t>Trả</a:t>
                      </a:r>
                      <a:r>
                        <a:rPr lang="en-US" sz="1800">
                          <a:latin typeface="Tahoma"/>
                          <a:ea typeface="Tahoma"/>
                          <a:cs typeface="Tahoma"/>
                          <a:sym typeface="Tahoma"/>
                        </a:rPr>
                        <a:t> về ký tự thường tương ứng với ch</a:t>
                      </a:r>
                      <a:endParaRPr sz="1800">
                        <a:solidFill>
                          <a:schemeClr val="dk1"/>
                        </a:solidFill>
                        <a:latin typeface="Tahoma"/>
                        <a:ea typeface="Tahoma"/>
                        <a:cs typeface="Tahoma"/>
                        <a:sym typeface="Tahoma"/>
                      </a:endParaRPr>
                    </a:p>
                  </a:txBody>
                  <a:tcPr marT="45725" marB="45725" marR="91450" marL="91450"/>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47"/>
          <p:cNvSpPr txBox="1"/>
          <p:nvPr>
            <p:ph type="ctrTitle"/>
          </p:nvPr>
        </p:nvSpPr>
        <p:spPr>
          <a:xfrm>
            <a:off x="381000" y="2492375"/>
            <a:ext cx="8534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C7876"/>
              </a:buClr>
              <a:buSzPts val="4400"/>
              <a:buFont typeface="Tahoma"/>
              <a:buNone/>
            </a:pPr>
            <a:r>
              <a:rPr lang="en-US">
                <a:solidFill>
                  <a:srgbClr val="FC7876"/>
                </a:solidFill>
              </a:rPr>
              <a:t>Các vấn đề tìm hiểu mở rộng kiến thức nghề nghiệp</a:t>
            </a:r>
            <a:endParaRPr>
              <a:solidFill>
                <a:srgbClr val="FC7876"/>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48"/>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Đọc thêm</a:t>
            </a:r>
            <a:endParaRPr/>
          </a:p>
        </p:txBody>
      </p:sp>
      <p:sp>
        <p:nvSpPr>
          <p:cNvPr id="528" name="Google Shape;528;p4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Lịch sử phát triển dữ liệu cơ sở theo NNLT</a:t>
            </a:r>
            <a:endParaRPr/>
          </a:p>
          <a:p>
            <a:pPr indent="-342900" lvl="0" marL="342900" rtl="0" algn="l">
              <a:spcBef>
                <a:spcPts val="640"/>
              </a:spcBef>
              <a:spcAft>
                <a:spcPts val="0"/>
              </a:spcAft>
              <a:buClr>
                <a:schemeClr val="dk1"/>
              </a:buClr>
              <a:buSzPts val="3200"/>
              <a:buChar char="•"/>
            </a:pPr>
            <a:r>
              <a:rPr lang="en-US"/>
              <a:t>Chuẩn lưu trữ vật lý của các loại dữ liệu cơ sở</a:t>
            </a:r>
            <a:endParaRPr/>
          </a:p>
          <a:p>
            <a:pPr indent="-342900" lvl="0" marL="342900" rtl="0" algn="l">
              <a:spcBef>
                <a:spcPts val="640"/>
              </a:spcBef>
              <a:spcAft>
                <a:spcPts val="0"/>
              </a:spcAft>
              <a:buClr>
                <a:schemeClr val="dk1"/>
              </a:buClr>
              <a:buSzPts val="3200"/>
              <a:buChar char="•"/>
            </a:pPr>
            <a:r>
              <a:rPr lang="en-US"/>
              <a:t>Lỗ hổng bảo mật trong mã nguồn</a:t>
            </a:r>
            <a:endParaRPr/>
          </a:p>
          <a:p>
            <a:pPr indent="-342900" lvl="0" marL="342900" rtl="0" algn="l">
              <a:spcBef>
                <a:spcPts val="640"/>
              </a:spcBef>
              <a:spcAft>
                <a:spcPts val="0"/>
              </a:spcAft>
              <a:buClr>
                <a:schemeClr val="dk1"/>
              </a:buClr>
              <a:buSzPts val="3200"/>
              <a:buChar char="•"/>
            </a:pPr>
            <a:r>
              <a:rPr lang="en-US"/>
              <a:t>Sự khác biệt, tương đồng giữa các NNLT</a:t>
            </a:r>
            <a:endParaRPr/>
          </a:p>
        </p:txBody>
      </p:sp>
      <p:sp>
        <p:nvSpPr>
          <p:cNvPr id="529" name="Google Shape;529;p48"/>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530" name="Google Shape;530;p48"/>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531" name="Google Shape;531;p48"/>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49"/>
          <p:cNvSpPr txBox="1"/>
          <p:nvPr>
            <p:ph type="ctrTitle"/>
          </p:nvPr>
        </p:nvSpPr>
        <p:spPr>
          <a:xfrm>
            <a:off x="381000" y="2492375"/>
            <a:ext cx="8534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C7876"/>
              </a:buClr>
              <a:buSzPts val="4400"/>
              <a:buFont typeface="Tahoma"/>
              <a:buNone/>
            </a:pPr>
            <a:r>
              <a:rPr lang="en-US">
                <a:solidFill>
                  <a:srgbClr val="FC7876"/>
                </a:solidFill>
              </a:rPr>
              <a:t>Thuật ngữ</a:t>
            </a:r>
            <a:br>
              <a:rPr lang="en-US">
                <a:solidFill>
                  <a:srgbClr val="FC7876"/>
                </a:solidFill>
              </a:rPr>
            </a:br>
            <a:r>
              <a:rPr lang="en-US">
                <a:solidFill>
                  <a:srgbClr val="FC7876"/>
                </a:solidFill>
              </a:rPr>
              <a:t>và bài đọc thêm tiếng Anh</a:t>
            </a:r>
            <a:endParaRPr>
              <a:solidFill>
                <a:srgbClr val="FC787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5"/>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Kiểu dữ liệu, hằng, biến</a:t>
            </a:r>
            <a:endParaRPr/>
          </a:p>
        </p:txBody>
      </p:sp>
      <p:sp>
        <p:nvSpPr>
          <p:cNvPr id="132" name="Google Shape;132;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Ví dụ (chương trình C)</a:t>
            </a:r>
            <a:endParaRPr/>
          </a:p>
          <a:p>
            <a:pPr indent="0" lvl="0" marL="0" rtl="0" algn="l">
              <a:spcBef>
                <a:spcPts val="360"/>
              </a:spcBef>
              <a:spcAft>
                <a:spcPts val="0"/>
              </a:spcAft>
              <a:buClr>
                <a:srgbClr val="0000FF"/>
              </a:buClr>
              <a:buSzPts val="1800"/>
              <a:buNone/>
            </a:pPr>
            <a:r>
              <a:rPr lang="en-US" sz="1800">
                <a:solidFill>
                  <a:srgbClr val="0000FF"/>
                </a:solidFill>
              </a:rPr>
              <a:t>#include</a:t>
            </a:r>
            <a:r>
              <a:rPr lang="en-US" sz="1800"/>
              <a:t> &lt;stdio.h&gt;</a:t>
            </a:r>
            <a:endParaRPr/>
          </a:p>
          <a:p>
            <a:pPr indent="0" lvl="0" marL="0" rtl="0" algn="l">
              <a:spcBef>
                <a:spcPts val="360"/>
              </a:spcBef>
              <a:spcAft>
                <a:spcPts val="0"/>
              </a:spcAft>
              <a:buClr>
                <a:schemeClr val="dk1"/>
              </a:buClr>
              <a:buSzPts val="1800"/>
              <a:buNone/>
            </a:pPr>
            <a:r>
              <a:t/>
            </a:r>
            <a:endParaRPr sz="1800"/>
          </a:p>
          <a:p>
            <a:pPr indent="0" lvl="0" marL="0" rtl="0" algn="l">
              <a:spcBef>
                <a:spcPts val="360"/>
              </a:spcBef>
              <a:spcAft>
                <a:spcPts val="0"/>
              </a:spcAft>
              <a:buClr>
                <a:srgbClr val="0000FF"/>
              </a:buClr>
              <a:buSzPts val="1800"/>
              <a:buNone/>
            </a:pPr>
            <a:r>
              <a:rPr lang="en-US" sz="1800">
                <a:solidFill>
                  <a:srgbClr val="0000FF"/>
                </a:solidFill>
              </a:rPr>
              <a:t>void</a:t>
            </a:r>
            <a:r>
              <a:rPr lang="en-US" sz="1800"/>
              <a:t> main()</a:t>
            </a:r>
            <a:endParaRPr/>
          </a:p>
          <a:p>
            <a:pPr indent="0" lvl="0" marL="0" rtl="0" algn="l">
              <a:spcBef>
                <a:spcPts val="360"/>
              </a:spcBef>
              <a:spcAft>
                <a:spcPts val="0"/>
              </a:spcAft>
              <a:buClr>
                <a:schemeClr val="dk1"/>
              </a:buClr>
              <a:buSzPts val="1800"/>
              <a:buNone/>
            </a:pPr>
            <a:r>
              <a:rPr lang="en-US" sz="1800"/>
              <a:t>{</a:t>
            </a:r>
            <a:endParaRPr/>
          </a:p>
          <a:p>
            <a:pPr indent="0" lvl="0" marL="0" rtl="0" algn="l">
              <a:spcBef>
                <a:spcPts val="360"/>
              </a:spcBef>
              <a:spcAft>
                <a:spcPts val="0"/>
              </a:spcAft>
              <a:buClr>
                <a:schemeClr val="dk1"/>
              </a:buClr>
              <a:buSzPts val="1800"/>
              <a:buNone/>
            </a:pPr>
            <a:r>
              <a:rPr lang="en-US" sz="1800"/>
              <a:t>   </a:t>
            </a:r>
            <a:r>
              <a:rPr lang="en-US" sz="1800">
                <a:solidFill>
                  <a:srgbClr val="0000FF"/>
                </a:solidFill>
              </a:rPr>
              <a:t>#define</a:t>
            </a:r>
            <a:r>
              <a:rPr lang="en-US" sz="1800"/>
              <a:t> Pi 3.14159	</a:t>
            </a:r>
            <a:r>
              <a:rPr lang="en-US" sz="1800">
                <a:solidFill>
                  <a:srgbClr val="00B050"/>
                </a:solidFill>
              </a:rPr>
              <a:t>/* hằng số Pi, kiểu dữ liệu float */</a:t>
            </a:r>
            <a:endParaRPr/>
          </a:p>
          <a:p>
            <a:pPr indent="0" lvl="0" marL="0" rtl="0" algn="l">
              <a:spcBef>
                <a:spcPts val="360"/>
              </a:spcBef>
              <a:spcAft>
                <a:spcPts val="0"/>
              </a:spcAft>
              <a:buClr>
                <a:schemeClr val="dk1"/>
              </a:buClr>
              <a:buSzPts val="1800"/>
              <a:buNone/>
            </a:pPr>
            <a:r>
              <a:rPr lang="en-US" sz="1800"/>
              <a:t>   </a:t>
            </a:r>
            <a:r>
              <a:rPr lang="en-US" sz="1800">
                <a:solidFill>
                  <a:srgbClr val="0000FF"/>
                </a:solidFill>
              </a:rPr>
              <a:t>float</a:t>
            </a:r>
            <a:r>
              <a:rPr lang="en-US" sz="1800"/>
              <a:t> R = 1.25;		</a:t>
            </a:r>
            <a:r>
              <a:rPr lang="en-US" sz="1800">
                <a:solidFill>
                  <a:srgbClr val="00B050"/>
                </a:solidFill>
              </a:rPr>
              <a:t>/* biến R, kiểu dữ liệu float */</a:t>
            </a:r>
            <a:endParaRPr/>
          </a:p>
          <a:p>
            <a:pPr indent="0" lvl="0" marL="0" rtl="0" algn="l">
              <a:spcBef>
                <a:spcPts val="360"/>
              </a:spcBef>
              <a:spcAft>
                <a:spcPts val="0"/>
              </a:spcAft>
              <a:buClr>
                <a:schemeClr val="dk1"/>
              </a:buClr>
              <a:buSzPts val="1800"/>
              <a:buNone/>
            </a:pPr>
            <a:r>
              <a:rPr lang="en-US" sz="1800"/>
              <a:t>   </a:t>
            </a:r>
            <a:r>
              <a:rPr lang="en-US" sz="1800">
                <a:solidFill>
                  <a:srgbClr val="0000FF"/>
                </a:solidFill>
              </a:rPr>
              <a:t>float</a:t>
            </a:r>
            <a:r>
              <a:rPr lang="en-US" sz="1800"/>
              <a:t> Dientich;		</a:t>
            </a:r>
            <a:r>
              <a:rPr lang="en-US" sz="1800">
                <a:solidFill>
                  <a:srgbClr val="00B050"/>
                </a:solidFill>
              </a:rPr>
              <a:t>/* biến Dientich, kiểu dữ liệu float */</a:t>
            </a:r>
            <a:endParaRPr/>
          </a:p>
          <a:p>
            <a:pPr indent="0" lvl="0" marL="0" rtl="0" algn="l">
              <a:spcBef>
                <a:spcPts val="360"/>
              </a:spcBef>
              <a:spcAft>
                <a:spcPts val="0"/>
              </a:spcAft>
              <a:buClr>
                <a:schemeClr val="dk1"/>
              </a:buClr>
              <a:buSzPts val="1800"/>
              <a:buNone/>
            </a:pPr>
            <a:r>
              <a:t/>
            </a:r>
            <a:endParaRPr sz="1800"/>
          </a:p>
          <a:p>
            <a:pPr indent="0" lvl="0" marL="0" rtl="0" algn="l">
              <a:spcBef>
                <a:spcPts val="360"/>
              </a:spcBef>
              <a:spcAft>
                <a:spcPts val="0"/>
              </a:spcAft>
              <a:buClr>
                <a:schemeClr val="dk1"/>
              </a:buClr>
              <a:buSzPts val="1800"/>
              <a:buNone/>
            </a:pPr>
            <a:r>
              <a:rPr lang="en-US" sz="1800"/>
              <a:t>   Dientich = Pi * R * R;</a:t>
            </a:r>
            <a:endParaRPr/>
          </a:p>
          <a:p>
            <a:pPr indent="0" lvl="0" marL="0" rtl="0" algn="l">
              <a:spcBef>
                <a:spcPts val="360"/>
              </a:spcBef>
              <a:spcAft>
                <a:spcPts val="0"/>
              </a:spcAft>
              <a:buClr>
                <a:schemeClr val="dk1"/>
              </a:buClr>
              <a:buSzPts val="1800"/>
              <a:buNone/>
            </a:pPr>
            <a:r>
              <a:rPr lang="en-US" sz="1800"/>
              <a:t>   printf(“Hinh tron, ban kinh = %f\n”, R);</a:t>
            </a:r>
            <a:endParaRPr/>
          </a:p>
          <a:p>
            <a:pPr indent="0" lvl="0" marL="0" rtl="0" algn="l">
              <a:spcBef>
                <a:spcPts val="360"/>
              </a:spcBef>
              <a:spcAft>
                <a:spcPts val="0"/>
              </a:spcAft>
              <a:buClr>
                <a:schemeClr val="dk1"/>
              </a:buClr>
              <a:buSzPts val="1800"/>
              <a:buNone/>
            </a:pPr>
            <a:r>
              <a:rPr lang="en-US" sz="1800"/>
              <a:t>   printf(“Dien tich = %f”, Dientich);</a:t>
            </a:r>
            <a:endParaRPr/>
          </a:p>
          <a:p>
            <a:pPr indent="0" lvl="0" marL="0" rtl="0" algn="l">
              <a:spcBef>
                <a:spcPts val="360"/>
              </a:spcBef>
              <a:spcAft>
                <a:spcPts val="0"/>
              </a:spcAft>
              <a:buClr>
                <a:schemeClr val="dk1"/>
              </a:buClr>
              <a:buSzPts val="1800"/>
              <a:buNone/>
            </a:pPr>
            <a:r>
              <a:rPr lang="en-US" sz="1800"/>
              <a:t>}</a:t>
            </a:r>
            <a:endParaRPr/>
          </a:p>
        </p:txBody>
      </p:sp>
      <p:sp>
        <p:nvSpPr>
          <p:cNvPr id="133" name="Google Shape;133;p5"/>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134" name="Google Shape;134;p5"/>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135" name="Google Shape;135;p5"/>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50"/>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Thuật ngữ tiếng Anh</a:t>
            </a:r>
            <a:endParaRPr/>
          </a:p>
        </p:txBody>
      </p:sp>
      <p:sp>
        <p:nvSpPr>
          <p:cNvPr id="544" name="Google Shape;544;p5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1800"/>
              <a:buChar char="•"/>
            </a:pPr>
            <a:r>
              <a:rPr b="1" i="1" lang="en-US" sz="1800"/>
              <a:t>ASCII code</a:t>
            </a:r>
            <a:r>
              <a:rPr lang="en-US" sz="1800"/>
              <a:t>: mã ký tự theo chuẩn 1 byte. Bảng mã ASCII (American Standard Code for Information Interchange) có 256 ký tự (gồm cả ký tự thông thường và ký tự đặc biệt)</a:t>
            </a:r>
            <a:endParaRPr/>
          </a:p>
          <a:p>
            <a:pPr indent="-342900" lvl="0" marL="342900" rtl="0" algn="just">
              <a:spcBef>
                <a:spcPts val="360"/>
              </a:spcBef>
              <a:spcAft>
                <a:spcPts val="0"/>
              </a:spcAft>
              <a:buClr>
                <a:schemeClr val="dk1"/>
              </a:buClr>
              <a:buSzPts val="1800"/>
              <a:buChar char="•"/>
            </a:pPr>
            <a:r>
              <a:rPr b="1" i="1" lang="en-US" sz="1800"/>
              <a:t>character</a:t>
            </a:r>
            <a:r>
              <a:rPr lang="en-US" sz="1800"/>
              <a:t>: ký tự nói chung</a:t>
            </a:r>
            <a:endParaRPr sz="1800"/>
          </a:p>
          <a:p>
            <a:pPr indent="-285750" lvl="1" marL="742950" rtl="0" algn="just">
              <a:spcBef>
                <a:spcPts val="360"/>
              </a:spcBef>
              <a:spcAft>
                <a:spcPts val="0"/>
              </a:spcAft>
              <a:buClr>
                <a:schemeClr val="dk1"/>
              </a:buClr>
              <a:buSzPts val="1800"/>
              <a:buChar char="–"/>
            </a:pPr>
            <a:r>
              <a:rPr b="1" i="1" lang="en-US" sz="1800"/>
              <a:t>wide character</a:t>
            </a:r>
            <a:r>
              <a:rPr lang="en-US" sz="1800"/>
              <a:t>: ký tự 16 bit</a:t>
            </a:r>
            <a:endParaRPr/>
          </a:p>
          <a:p>
            <a:pPr indent="-285750" lvl="1" marL="742950" rtl="0" algn="just">
              <a:spcBef>
                <a:spcPts val="360"/>
              </a:spcBef>
              <a:spcAft>
                <a:spcPts val="0"/>
              </a:spcAft>
              <a:buClr>
                <a:schemeClr val="dk1"/>
              </a:buClr>
              <a:buSzPts val="1800"/>
              <a:buChar char="–"/>
            </a:pPr>
            <a:r>
              <a:rPr b="1" i="1" lang="en-US" sz="1800"/>
              <a:t>wide string</a:t>
            </a:r>
            <a:r>
              <a:rPr lang="en-US" sz="1800"/>
              <a:t>: chuỗi ký tự gồm các ký tự 16 bit</a:t>
            </a:r>
            <a:endParaRPr/>
          </a:p>
          <a:p>
            <a:pPr indent="-342900" lvl="0" marL="342900" rtl="0" algn="just">
              <a:spcBef>
                <a:spcPts val="360"/>
              </a:spcBef>
              <a:spcAft>
                <a:spcPts val="0"/>
              </a:spcAft>
              <a:buClr>
                <a:schemeClr val="dk1"/>
              </a:buClr>
              <a:buSzPts val="1800"/>
              <a:buChar char="•"/>
            </a:pPr>
            <a:r>
              <a:rPr b="1" i="1" lang="en-US" sz="1800"/>
              <a:t>constant</a:t>
            </a:r>
            <a:r>
              <a:rPr lang="en-US" sz="1800"/>
              <a:t>: hằng số</a:t>
            </a:r>
            <a:endParaRPr sz="1800"/>
          </a:p>
          <a:p>
            <a:pPr indent="-342900" lvl="0" marL="342900" rtl="0" algn="just">
              <a:spcBef>
                <a:spcPts val="360"/>
              </a:spcBef>
              <a:spcAft>
                <a:spcPts val="0"/>
              </a:spcAft>
              <a:buClr>
                <a:schemeClr val="dk1"/>
              </a:buClr>
              <a:buSzPts val="1800"/>
              <a:buChar char="•"/>
            </a:pPr>
            <a:r>
              <a:rPr b="1" i="1" lang="en-US" sz="1800"/>
              <a:t>data type</a:t>
            </a:r>
            <a:r>
              <a:rPr lang="en-US" sz="1800"/>
              <a:t>: kiểu dữ liệu</a:t>
            </a:r>
            <a:endParaRPr sz="1800"/>
          </a:p>
          <a:p>
            <a:pPr indent="-342900" lvl="0" marL="342900" rtl="0" algn="just">
              <a:spcBef>
                <a:spcPts val="360"/>
              </a:spcBef>
              <a:spcAft>
                <a:spcPts val="0"/>
              </a:spcAft>
              <a:buClr>
                <a:schemeClr val="dk1"/>
              </a:buClr>
              <a:buSzPts val="1800"/>
              <a:buChar char="•"/>
            </a:pPr>
            <a:r>
              <a:rPr b="1" i="1" lang="en-US" sz="1800"/>
              <a:t>floating-point, real data type</a:t>
            </a:r>
            <a:r>
              <a:rPr lang="en-US" sz="1800"/>
              <a:t>: số thực dấu chấm động, kiểu dữ liệu số thực</a:t>
            </a:r>
            <a:endParaRPr sz="1800"/>
          </a:p>
          <a:p>
            <a:pPr indent="-342900" lvl="0" marL="342900" rtl="0" algn="just">
              <a:spcBef>
                <a:spcPts val="360"/>
              </a:spcBef>
              <a:spcAft>
                <a:spcPts val="0"/>
              </a:spcAft>
              <a:buClr>
                <a:schemeClr val="dk1"/>
              </a:buClr>
              <a:buSzPts val="1800"/>
              <a:buChar char="•"/>
            </a:pPr>
            <a:r>
              <a:rPr b="1" i="1" lang="en-US" sz="1800"/>
              <a:t>functtion library</a:t>
            </a:r>
            <a:r>
              <a:rPr lang="en-US" sz="1800"/>
              <a:t>: thư viện hàm</a:t>
            </a:r>
            <a:endParaRPr sz="1800"/>
          </a:p>
          <a:p>
            <a:pPr indent="-342900" lvl="0" marL="342900" rtl="0" algn="just">
              <a:spcBef>
                <a:spcPts val="360"/>
              </a:spcBef>
              <a:spcAft>
                <a:spcPts val="0"/>
              </a:spcAft>
              <a:buClr>
                <a:schemeClr val="dk1"/>
              </a:buClr>
              <a:buSzPts val="1800"/>
              <a:buChar char="•"/>
            </a:pPr>
            <a:r>
              <a:rPr b="1" i="1" lang="en-US" sz="1800"/>
              <a:t>fundamental data type</a:t>
            </a:r>
            <a:r>
              <a:rPr lang="en-US" sz="1800"/>
              <a:t>: kiểu dữ liệu cơ bản, cơ sở</a:t>
            </a:r>
            <a:endParaRPr sz="1800"/>
          </a:p>
          <a:p>
            <a:pPr indent="-342900" lvl="0" marL="342900" rtl="0" algn="just">
              <a:spcBef>
                <a:spcPts val="360"/>
              </a:spcBef>
              <a:spcAft>
                <a:spcPts val="0"/>
              </a:spcAft>
              <a:buClr>
                <a:schemeClr val="dk1"/>
              </a:buClr>
              <a:buSzPts val="1800"/>
              <a:buChar char="•"/>
            </a:pPr>
            <a:r>
              <a:rPr b="1" i="1" lang="en-US" sz="1800"/>
              <a:t>input</a:t>
            </a:r>
            <a:r>
              <a:rPr lang="en-US" sz="1800"/>
              <a:t>: nhập</a:t>
            </a:r>
            <a:endParaRPr sz="1800"/>
          </a:p>
          <a:p>
            <a:pPr indent="-285750" lvl="1" marL="742950" rtl="0" algn="just">
              <a:spcBef>
                <a:spcPts val="360"/>
              </a:spcBef>
              <a:spcAft>
                <a:spcPts val="0"/>
              </a:spcAft>
              <a:buClr>
                <a:schemeClr val="dk1"/>
              </a:buClr>
              <a:buSzPts val="1800"/>
              <a:buChar char="–"/>
            </a:pPr>
            <a:r>
              <a:rPr b="1" i="1" lang="en-US" sz="1800"/>
              <a:t>input data</a:t>
            </a:r>
            <a:r>
              <a:rPr lang="en-US" sz="1800"/>
              <a:t>: dữ liệu nhập</a:t>
            </a:r>
            <a:endParaRPr sz="1800"/>
          </a:p>
        </p:txBody>
      </p:sp>
      <p:sp>
        <p:nvSpPr>
          <p:cNvPr id="545" name="Google Shape;545;p50"/>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546" name="Google Shape;546;p50"/>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547" name="Google Shape;547;p50"/>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51"/>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Thuật ngữ tiếng Anh</a:t>
            </a:r>
            <a:endParaRPr/>
          </a:p>
        </p:txBody>
      </p:sp>
      <p:sp>
        <p:nvSpPr>
          <p:cNvPr id="554" name="Google Shape;554;p5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1800"/>
              <a:buChar char="•"/>
            </a:pPr>
            <a:r>
              <a:rPr b="1" i="1" lang="en-US" sz="1800"/>
              <a:t>integral data type, integer</a:t>
            </a:r>
            <a:r>
              <a:rPr lang="en-US" sz="1800"/>
              <a:t>: kiểu dữ liệu nguyên</a:t>
            </a:r>
            <a:endParaRPr sz="1800"/>
          </a:p>
          <a:p>
            <a:pPr indent="-285750" lvl="1" marL="742950" rtl="0" algn="just">
              <a:spcBef>
                <a:spcPts val="360"/>
              </a:spcBef>
              <a:spcAft>
                <a:spcPts val="0"/>
              </a:spcAft>
              <a:buClr>
                <a:schemeClr val="dk1"/>
              </a:buClr>
              <a:buSzPts val="1800"/>
              <a:buChar char="–"/>
            </a:pPr>
            <a:r>
              <a:rPr b="1" i="1" lang="en-US" sz="1800"/>
              <a:t>long integer</a:t>
            </a:r>
            <a:r>
              <a:rPr lang="en-US" sz="1800"/>
              <a:t>: kiểu nguyên dài (32 bit)</a:t>
            </a:r>
            <a:endParaRPr/>
          </a:p>
          <a:p>
            <a:pPr indent="-342900" lvl="0" marL="342900" rtl="0" algn="just">
              <a:spcBef>
                <a:spcPts val="360"/>
              </a:spcBef>
              <a:spcAft>
                <a:spcPts val="0"/>
              </a:spcAft>
              <a:buClr>
                <a:schemeClr val="dk1"/>
              </a:buClr>
              <a:buSzPts val="1800"/>
              <a:buChar char="•"/>
            </a:pPr>
            <a:r>
              <a:rPr b="1" i="1" lang="en-US" sz="1800"/>
              <a:t>operator</a:t>
            </a:r>
            <a:r>
              <a:rPr lang="en-US" sz="1800"/>
              <a:t>: toán tử, phép toán</a:t>
            </a:r>
            <a:endParaRPr sz="1800"/>
          </a:p>
          <a:p>
            <a:pPr indent="-285750" lvl="1" marL="742950" rtl="0" algn="just">
              <a:spcBef>
                <a:spcPts val="360"/>
              </a:spcBef>
              <a:spcAft>
                <a:spcPts val="0"/>
              </a:spcAft>
              <a:buClr>
                <a:schemeClr val="dk1"/>
              </a:buClr>
              <a:buSzPts val="1800"/>
              <a:buChar char="–"/>
            </a:pPr>
            <a:r>
              <a:rPr b="1" i="1" lang="en-US" sz="1800"/>
              <a:t>bit mask</a:t>
            </a:r>
            <a:r>
              <a:rPr lang="en-US" sz="1800"/>
              <a:t>: mặt nạ bit</a:t>
            </a:r>
            <a:endParaRPr/>
          </a:p>
          <a:p>
            <a:pPr indent="-285750" lvl="1" marL="742950" rtl="0" algn="just">
              <a:spcBef>
                <a:spcPts val="360"/>
              </a:spcBef>
              <a:spcAft>
                <a:spcPts val="0"/>
              </a:spcAft>
              <a:buClr>
                <a:schemeClr val="dk1"/>
              </a:buClr>
              <a:buSzPts val="1800"/>
              <a:buChar char="–"/>
            </a:pPr>
            <a:r>
              <a:rPr b="1" i="1" lang="en-US" sz="1800"/>
              <a:t>bit operator</a:t>
            </a:r>
            <a:r>
              <a:rPr lang="en-US" sz="1800"/>
              <a:t>: phép toán trên bit</a:t>
            </a:r>
            <a:endParaRPr/>
          </a:p>
          <a:p>
            <a:pPr indent="-285750" lvl="1" marL="742950" rtl="0" algn="just">
              <a:spcBef>
                <a:spcPts val="360"/>
              </a:spcBef>
              <a:spcAft>
                <a:spcPts val="0"/>
              </a:spcAft>
              <a:buClr>
                <a:schemeClr val="dk1"/>
              </a:buClr>
              <a:buSzPts val="1800"/>
              <a:buChar char="–"/>
            </a:pPr>
            <a:r>
              <a:rPr b="1" i="1" lang="en-US" sz="1800"/>
              <a:t>logical operator, boolean operator</a:t>
            </a:r>
            <a:r>
              <a:rPr lang="en-US" sz="1800"/>
              <a:t>: phép toán luận lý</a:t>
            </a:r>
            <a:endParaRPr sz="1800"/>
          </a:p>
          <a:p>
            <a:pPr indent="-342900" lvl="0" marL="342900" rtl="0" algn="just">
              <a:spcBef>
                <a:spcPts val="360"/>
              </a:spcBef>
              <a:spcAft>
                <a:spcPts val="0"/>
              </a:spcAft>
              <a:buClr>
                <a:schemeClr val="dk1"/>
              </a:buClr>
              <a:buSzPts val="1800"/>
              <a:buChar char="•"/>
            </a:pPr>
            <a:r>
              <a:rPr b="1" i="1" lang="en-US" sz="1800"/>
              <a:t>ouput</a:t>
            </a:r>
            <a:r>
              <a:rPr lang="en-US" sz="1800"/>
              <a:t>: xuất</a:t>
            </a:r>
            <a:endParaRPr sz="1800"/>
          </a:p>
          <a:p>
            <a:pPr indent="-285750" lvl="1" marL="742950" rtl="0" algn="just">
              <a:spcBef>
                <a:spcPts val="360"/>
              </a:spcBef>
              <a:spcAft>
                <a:spcPts val="0"/>
              </a:spcAft>
              <a:buClr>
                <a:schemeClr val="dk1"/>
              </a:buClr>
              <a:buSzPts val="1800"/>
              <a:buChar char="–"/>
            </a:pPr>
            <a:r>
              <a:rPr b="1" i="1" lang="en-US" sz="1800"/>
              <a:t>ouput data</a:t>
            </a:r>
            <a:r>
              <a:rPr lang="en-US" sz="1800"/>
              <a:t>: dữ liệu xuất</a:t>
            </a:r>
            <a:endParaRPr sz="1800"/>
          </a:p>
          <a:p>
            <a:pPr indent="-342900" lvl="0" marL="342900" rtl="0" algn="just">
              <a:spcBef>
                <a:spcPts val="360"/>
              </a:spcBef>
              <a:spcAft>
                <a:spcPts val="0"/>
              </a:spcAft>
              <a:buClr>
                <a:schemeClr val="dk1"/>
              </a:buClr>
              <a:buSzPts val="1800"/>
              <a:buChar char="•"/>
            </a:pPr>
            <a:r>
              <a:rPr b="1" i="1" lang="en-US" sz="1800"/>
              <a:t>overflow</a:t>
            </a:r>
            <a:r>
              <a:rPr lang="en-US" sz="1800"/>
              <a:t>: tràn số</a:t>
            </a:r>
            <a:endParaRPr sz="1800"/>
          </a:p>
          <a:p>
            <a:pPr indent="-342900" lvl="0" marL="342900" rtl="0" algn="just">
              <a:spcBef>
                <a:spcPts val="360"/>
              </a:spcBef>
              <a:spcAft>
                <a:spcPts val="0"/>
              </a:spcAft>
              <a:buClr>
                <a:schemeClr val="dk1"/>
              </a:buClr>
              <a:buSzPts val="1800"/>
              <a:buChar char="•"/>
            </a:pPr>
            <a:r>
              <a:rPr b="1" i="1" lang="en-US" sz="1800"/>
              <a:t>unicode</a:t>
            </a:r>
            <a:r>
              <a:rPr lang="en-US" sz="1800"/>
              <a:t>: nói chung về ký tự unicode</a:t>
            </a:r>
            <a:endParaRPr sz="1800"/>
          </a:p>
          <a:p>
            <a:pPr indent="-342900" lvl="0" marL="342900" rtl="0" algn="just">
              <a:spcBef>
                <a:spcPts val="360"/>
              </a:spcBef>
              <a:spcAft>
                <a:spcPts val="0"/>
              </a:spcAft>
              <a:buClr>
                <a:schemeClr val="dk1"/>
              </a:buClr>
              <a:buSzPts val="1800"/>
              <a:buChar char="•"/>
            </a:pPr>
            <a:r>
              <a:rPr b="1" i="1" lang="en-US" sz="1800"/>
              <a:t>variable</a:t>
            </a:r>
            <a:r>
              <a:rPr lang="en-US" sz="1800"/>
              <a:t>: biến (dùng trong lập trình)</a:t>
            </a:r>
            <a:endParaRPr/>
          </a:p>
          <a:p>
            <a:pPr indent="-285750" lvl="1" marL="742950" rtl="0" algn="just">
              <a:spcBef>
                <a:spcPts val="360"/>
              </a:spcBef>
              <a:spcAft>
                <a:spcPts val="0"/>
              </a:spcAft>
              <a:buClr>
                <a:schemeClr val="dk1"/>
              </a:buClr>
              <a:buSzPts val="1800"/>
              <a:buChar char="–"/>
            </a:pPr>
            <a:r>
              <a:rPr b="1" i="1" lang="en-US" sz="1800"/>
              <a:t>variable declaration</a:t>
            </a:r>
            <a:r>
              <a:rPr lang="en-US" sz="1800"/>
              <a:t>: khai báo biến</a:t>
            </a:r>
            <a:endParaRPr sz="1800"/>
          </a:p>
        </p:txBody>
      </p:sp>
      <p:sp>
        <p:nvSpPr>
          <p:cNvPr id="555" name="Google Shape;555;p51"/>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556" name="Google Shape;556;p51"/>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557" name="Google Shape;557;p51"/>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52"/>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Bài đọc thêm tiếng Anh</a:t>
            </a:r>
            <a:endParaRPr/>
          </a:p>
        </p:txBody>
      </p:sp>
      <p:sp>
        <p:nvSpPr>
          <p:cNvPr id="563" name="Google Shape;563;p5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Char char="•"/>
            </a:pPr>
            <a:r>
              <a:rPr b="1" lang="en-US" sz="2800"/>
              <a:t>Thinking in C</a:t>
            </a:r>
            <a:r>
              <a:rPr lang="en-US" sz="2800"/>
              <a:t>, Bruce Eckel, E-book, 2006.</a:t>
            </a:r>
            <a:endParaRPr/>
          </a:p>
          <a:p>
            <a:pPr indent="-342900" lvl="0" marL="342900" rtl="0" algn="l">
              <a:spcBef>
                <a:spcPts val="560"/>
              </a:spcBef>
              <a:spcAft>
                <a:spcPts val="0"/>
              </a:spcAft>
              <a:buClr>
                <a:schemeClr val="dk1"/>
              </a:buClr>
              <a:buSzPts val="2800"/>
              <a:buChar char="•"/>
            </a:pPr>
            <a:r>
              <a:rPr b="1" lang="en-US" sz="2800"/>
              <a:t>Theory and Problems of Fundamentals of Computing with C++</a:t>
            </a:r>
            <a:r>
              <a:rPr lang="en-US" sz="2800"/>
              <a:t>, John R.Hubbard, Schaum’s Outlines Series, McGraw-Hill, 1998.</a:t>
            </a:r>
            <a:endParaRPr/>
          </a:p>
        </p:txBody>
      </p:sp>
      <p:sp>
        <p:nvSpPr>
          <p:cNvPr id="564" name="Google Shape;564;p52"/>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565" name="Google Shape;565;p52"/>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566" name="Google Shape;566;p52"/>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6"/>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Kiểu dữ liệu, hằng, biến</a:t>
            </a:r>
            <a:endParaRPr/>
          </a:p>
        </p:txBody>
      </p:sp>
      <p:sp>
        <p:nvSpPr>
          <p:cNvPr id="141" name="Google Shape;141;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Ví dụ (chương trình C++)</a:t>
            </a:r>
            <a:endParaRPr/>
          </a:p>
          <a:p>
            <a:pPr indent="0" lvl="0" marL="0" rtl="0" algn="l">
              <a:spcBef>
                <a:spcPts val="360"/>
              </a:spcBef>
              <a:spcAft>
                <a:spcPts val="0"/>
              </a:spcAft>
              <a:buClr>
                <a:srgbClr val="0000FF"/>
              </a:buClr>
              <a:buSzPts val="1800"/>
              <a:buNone/>
            </a:pPr>
            <a:r>
              <a:rPr lang="en-US" sz="1800">
                <a:solidFill>
                  <a:srgbClr val="0000FF"/>
                </a:solidFill>
              </a:rPr>
              <a:t>#include</a:t>
            </a:r>
            <a:r>
              <a:rPr lang="en-US" sz="1800"/>
              <a:t> &lt;iostream&gt;</a:t>
            </a:r>
            <a:endParaRPr/>
          </a:p>
          <a:p>
            <a:pPr indent="0" lvl="0" marL="0" rtl="0" algn="l">
              <a:spcBef>
                <a:spcPts val="360"/>
              </a:spcBef>
              <a:spcAft>
                <a:spcPts val="0"/>
              </a:spcAft>
              <a:buClr>
                <a:srgbClr val="0000FF"/>
              </a:buClr>
              <a:buSzPts val="1800"/>
              <a:buNone/>
            </a:pPr>
            <a:r>
              <a:rPr lang="en-US" sz="1800">
                <a:solidFill>
                  <a:srgbClr val="0000FF"/>
                </a:solidFill>
              </a:rPr>
              <a:t>using</a:t>
            </a:r>
            <a:r>
              <a:rPr lang="en-US" sz="1800"/>
              <a:t> </a:t>
            </a:r>
            <a:r>
              <a:rPr lang="en-US" sz="1800">
                <a:solidFill>
                  <a:srgbClr val="0000FF"/>
                </a:solidFill>
              </a:rPr>
              <a:t>namespace</a:t>
            </a:r>
            <a:r>
              <a:rPr lang="en-US" sz="1800"/>
              <a:t> std;</a:t>
            </a:r>
            <a:endParaRPr/>
          </a:p>
          <a:p>
            <a:pPr indent="0" lvl="0" marL="0" rtl="0" algn="l">
              <a:spcBef>
                <a:spcPts val="360"/>
              </a:spcBef>
              <a:spcAft>
                <a:spcPts val="0"/>
              </a:spcAft>
              <a:buClr>
                <a:srgbClr val="0000FF"/>
              </a:buClr>
              <a:buSzPts val="1800"/>
              <a:buNone/>
            </a:pPr>
            <a:r>
              <a:rPr lang="en-US" sz="1800">
                <a:solidFill>
                  <a:srgbClr val="0000FF"/>
                </a:solidFill>
              </a:rPr>
              <a:t>void</a:t>
            </a:r>
            <a:r>
              <a:rPr lang="en-US" sz="1800"/>
              <a:t> main()</a:t>
            </a:r>
            <a:endParaRPr/>
          </a:p>
          <a:p>
            <a:pPr indent="0" lvl="0" marL="0" rtl="0" algn="l">
              <a:spcBef>
                <a:spcPts val="360"/>
              </a:spcBef>
              <a:spcAft>
                <a:spcPts val="0"/>
              </a:spcAft>
              <a:buClr>
                <a:schemeClr val="dk1"/>
              </a:buClr>
              <a:buSzPts val="1800"/>
              <a:buNone/>
            </a:pPr>
            <a:r>
              <a:rPr lang="en-US" sz="1800"/>
              <a:t>{</a:t>
            </a:r>
            <a:endParaRPr/>
          </a:p>
          <a:p>
            <a:pPr indent="0" lvl="0" marL="0" rtl="0" algn="l">
              <a:spcBef>
                <a:spcPts val="360"/>
              </a:spcBef>
              <a:spcAft>
                <a:spcPts val="0"/>
              </a:spcAft>
              <a:buClr>
                <a:schemeClr val="dk1"/>
              </a:buClr>
              <a:buSzPts val="1800"/>
              <a:buNone/>
            </a:pPr>
            <a:r>
              <a:rPr lang="en-US" sz="1800"/>
              <a:t>   </a:t>
            </a:r>
            <a:r>
              <a:rPr lang="en-US" sz="1800">
                <a:solidFill>
                  <a:srgbClr val="0000FF"/>
                </a:solidFill>
              </a:rPr>
              <a:t>const</a:t>
            </a:r>
            <a:r>
              <a:rPr lang="en-US" sz="1800"/>
              <a:t> </a:t>
            </a:r>
            <a:r>
              <a:rPr lang="en-US" sz="1800">
                <a:solidFill>
                  <a:srgbClr val="0000FF"/>
                </a:solidFill>
              </a:rPr>
              <a:t>float</a:t>
            </a:r>
            <a:r>
              <a:rPr lang="en-US" sz="1800"/>
              <a:t> Pi 3.14159;	</a:t>
            </a:r>
            <a:r>
              <a:rPr lang="en-US" sz="1800">
                <a:solidFill>
                  <a:srgbClr val="00B050"/>
                </a:solidFill>
              </a:rPr>
              <a:t>// hằng số Pi, kiểu dữ liệu float</a:t>
            </a:r>
            <a:endParaRPr/>
          </a:p>
          <a:p>
            <a:pPr indent="0" lvl="0" marL="0" rtl="0" algn="l">
              <a:spcBef>
                <a:spcPts val="360"/>
              </a:spcBef>
              <a:spcAft>
                <a:spcPts val="0"/>
              </a:spcAft>
              <a:buClr>
                <a:schemeClr val="dk1"/>
              </a:buClr>
              <a:buSzPts val="1800"/>
              <a:buNone/>
            </a:pPr>
            <a:r>
              <a:rPr lang="en-US" sz="1800"/>
              <a:t>   </a:t>
            </a:r>
            <a:r>
              <a:rPr lang="en-US" sz="1800">
                <a:solidFill>
                  <a:srgbClr val="0000FF"/>
                </a:solidFill>
              </a:rPr>
              <a:t>float</a:t>
            </a:r>
            <a:r>
              <a:rPr lang="en-US" sz="1800"/>
              <a:t> R = 1.25;		</a:t>
            </a:r>
            <a:r>
              <a:rPr lang="en-US" sz="1800">
                <a:solidFill>
                  <a:srgbClr val="00B050"/>
                </a:solidFill>
              </a:rPr>
              <a:t>// biến R, kiểu dữ liệu float</a:t>
            </a:r>
            <a:endParaRPr/>
          </a:p>
          <a:p>
            <a:pPr indent="0" lvl="0" marL="0" rtl="0" algn="l">
              <a:spcBef>
                <a:spcPts val="360"/>
              </a:spcBef>
              <a:spcAft>
                <a:spcPts val="0"/>
              </a:spcAft>
              <a:buClr>
                <a:schemeClr val="dk1"/>
              </a:buClr>
              <a:buSzPts val="1800"/>
              <a:buNone/>
            </a:pPr>
            <a:r>
              <a:rPr lang="en-US" sz="1800"/>
              <a:t>   </a:t>
            </a:r>
            <a:r>
              <a:rPr lang="en-US" sz="1800">
                <a:solidFill>
                  <a:srgbClr val="0000FF"/>
                </a:solidFill>
              </a:rPr>
              <a:t>float</a:t>
            </a:r>
            <a:r>
              <a:rPr lang="en-US" sz="1800"/>
              <a:t> Dientich;		</a:t>
            </a:r>
            <a:r>
              <a:rPr lang="en-US" sz="1800">
                <a:solidFill>
                  <a:srgbClr val="00B050"/>
                </a:solidFill>
              </a:rPr>
              <a:t>// biến Dientich, kiểu dữ liệu float</a:t>
            </a:r>
            <a:endParaRPr/>
          </a:p>
          <a:p>
            <a:pPr indent="0" lvl="0" marL="0" rtl="0" algn="l">
              <a:spcBef>
                <a:spcPts val="360"/>
              </a:spcBef>
              <a:spcAft>
                <a:spcPts val="0"/>
              </a:spcAft>
              <a:buClr>
                <a:schemeClr val="dk1"/>
              </a:buClr>
              <a:buSzPts val="1800"/>
              <a:buNone/>
            </a:pPr>
            <a:r>
              <a:t/>
            </a:r>
            <a:endParaRPr sz="1800"/>
          </a:p>
          <a:p>
            <a:pPr indent="0" lvl="0" marL="0" rtl="0" algn="l">
              <a:spcBef>
                <a:spcPts val="360"/>
              </a:spcBef>
              <a:spcAft>
                <a:spcPts val="0"/>
              </a:spcAft>
              <a:buClr>
                <a:schemeClr val="dk1"/>
              </a:buClr>
              <a:buSzPts val="1800"/>
              <a:buNone/>
            </a:pPr>
            <a:r>
              <a:rPr lang="en-US" sz="1800"/>
              <a:t>   Dientich = Pi * R * R;</a:t>
            </a:r>
            <a:endParaRPr/>
          </a:p>
          <a:p>
            <a:pPr indent="0" lvl="0" marL="0" rtl="0" algn="l">
              <a:spcBef>
                <a:spcPts val="360"/>
              </a:spcBef>
              <a:spcAft>
                <a:spcPts val="0"/>
              </a:spcAft>
              <a:buClr>
                <a:schemeClr val="dk1"/>
              </a:buClr>
              <a:buSzPts val="1800"/>
              <a:buNone/>
            </a:pPr>
            <a:r>
              <a:rPr lang="en-US" sz="1800"/>
              <a:t>   cout &lt;&lt; “Hinh tron, ban kinh = ” &lt;&lt; R &lt;&lt; endl;</a:t>
            </a:r>
            <a:endParaRPr/>
          </a:p>
          <a:p>
            <a:pPr indent="0" lvl="0" marL="0" rtl="0" algn="l">
              <a:spcBef>
                <a:spcPts val="360"/>
              </a:spcBef>
              <a:spcAft>
                <a:spcPts val="0"/>
              </a:spcAft>
              <a:buClr>
                <a:schemeClr val="dk1"/>
              </a:buClr>
              <a:buSzPts val="1800"/>
              <a:buNone/>
            </a:pPr>
            <a:r>
              <a:rPr lang="en-US" sz="1800"/>
              <a:t>   cout &lt;&lt; “Dien tich = ” &lt;&lt; Dientich;</a:t>
            </a:r>
            <a:endParaRPr/>
          </a:p>
          <a:p>
            <a:pPr indent="0" lvl="0" marL="0" rtl="0" algn="l">
              <a:spcBef>
                <a:spcPts val="360"/>
              </a:spcBef>
              <a:spcAft>
                <a:spcPts val="0"/>
              </a:spcAft>
              <a:buClr>
                <a:schemeClr val="dk1"/>
              </a:buClr>
              <a:buSzPts val="1800"/>
              <a:buNone/>
            </a:pPr>
            <a:r>
              <a:rPr lang="en-US" sz="1800"/>
              <a:t>}</a:t>
            </a:r>
            <a:endParaRPr sz="1800"/>
          </a:p>
        </p:txBody>
      </p:sp>
      <p:sp>
        <p:nvSpPr>
          <p:cNvPr id="142" name="Google Shape;142;p6"/>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143" name="Google Shape;143;p6"/>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144" name="Google Shape;144;p6"/>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7"/>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Qui ước đặt tên</a:t>
            </a:r>
            <a:endParaRPr/>
          </a:p>
        </p:txBody>
      </p:sp>
      <p:sp>
        <p:nvSpPr>
          <p:cNvPr id="150" name="Google Shape;150;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Sử dụng kết hợp các chữ cái từ A đến Z, các số từ 0 đến 9, dấu _, bắt đầu bằng chữ cái.</a:t>
            </a:r>
            <a:endParaRPr/>
          </a:p>
          <a:p>
            <a:pPr indent="-342900" lvl="0" marL="342900" rtl="0" algn="l">
              <a:spcBef>
                <a:spcPts val="640"/>
              </a:spcBef>
              <a:spcAft>
                <a:spcPts val="0"/>
              </a:spcAft>
              <a:buClr>
                <a:schemeClr val="dk1"/>
              </a:buClr>
              <a:buSzPts val="3200"/>
              <a:buChar char="•"/>
            </a:pPr>
            <a:r>
              <a:rPr lang="en-US"/>
              <a:t>Tên phải gợi nhớ và có liên quan về mặt ngữ nghĩa với đối tượng được đặt tên.</a:t>
            </a:r>
            <a:endParaRPr/>
          </a:p>
          <a:p>
            <a:pPr indent="-342900" lvl="0" marL="342900" rtl="0" algn="l">
              <a:spcBef>
                <a:spcPts val="640"/>
              </a:spcBef>
              <a:spcAft>
                <a:spcPts val="0"/>
              </a:spcAft>
              <a:buClr>
                <a:schemeClr val="dk1"/>
              </a:buClr>
              <a:buSzPts val="3200"/>
              <a:buChar char="•"/>
            </a:pPr>
            <a:r>
              <a:rPr lang="en-US"/>
              <a:t>Tên có thể được đặt theo qui ước riêng của một số tổ chức, công ty sản xuất phần mềm theo những thỏa thuận cụ thể.</a:t>
            </a:r>
            <a:endParaRPr/>
          </a:p>
        </p:txBody>
      </p:sp>
      <p:sp>
        <p:nvSpPr>
          <p:cNvPr id="151" name="Google Shape;151;p7"/>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152" name="Google Shape;152;p7"/>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153" name="Google Shape;153;p7"/>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8"/>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Bộ nhớ và kích thước lưu trữ</a:t>
            </a:r>
            <a:endParaRPr/>
          </a:p>
        </p:txBody>
      </p:sp>
      <p:sp>
        <p:nvSpPr>
          <p:cNvPr id="159" name="Google Shape;159;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960"/>
              <a:buChar char="•"/>
            </a:pPr>
            <a:r>
              <a:rPr lang="en-US" sz="2960"/>
              <a:t>Khi chương trình chạy, mỗi biến hay hằng của chương trình sẽ được kết buộc với một ô nhớ bên trong bộ nhớ của máy tính.</a:t>
            </a:r>
            <a:endParaRPr/>
          </a:p>
          <a:p>
            <a:pPr indent="-342900" lvl="0" marL="342900" rtl="0" algn="l">
              <a:spcBef>
                <a:spcPts val="592"/>
              </a:spcBef>
              <a:spcAft>
                <a:spcPts val="0"/>
              </a:spcAft>
              <a:buClr>
                <a:schemeClr val="dk1"/>
              </a:buClr>
              <a:buSzPts val="2960"/>
              <a:buChar char="•"/>
            </a:pPr>
            <a:r>
              <a:rPr lang="en-US" sz="2960"/>
              <a:t>Tùy theo kiểu dữ liệu, kích thước (hay độ dài) của ô nhớ này (cũng được gọi là kích thước của biến hay hằng tương ứng) sẽ chiếm một số byte nhất định trong bộ nhớ.</a:t>
            </a:r>
            <a:endParaRPr/>
          </a:p>
          <a:p>
            <a:pPr indent="-342900" lvl="0" marL="342900" rtl="0" algn="l">
              <a:spcBef>
                <a:spcPts val="592"/>
              </a:spcBef>
              <a:spcAft>
                <a:spcPts val="0"/>
              </a:spcAft>
              <a:buClr>
                <a:schemeClr val="dk1"/>
              </a:buClr>
              <a:buSzPts val="2960"/>
              <a:buChar char="•"/>
            </a:pPr>
            <a:r>
              <a:rPr lang="en-US" sz="2960"/>
              <a:t>Toán tử </a:t>
            </a:r>
            <a:r>
              <a:rPr lang="en-US" sz="2960">
                <a:solidFill>
                  <a:srgbClr val="0000FF"/>
                </a:solidFill>
              </a:rPr>
              <a:t>sizeof</a:t>
            </a:r>
            <a:r>
              <a:rPr lang="en-US" sz="2960"/>
              <a:t> dùng để xác định kích thước của kiểu dữ liệu, biến hay hằng trong C/C++</a:t>
            </a:r>
            <a:endParaRPr sz="2960"/>
          </a:p>
        </p:txBody>
      </p:sp>
      <p:sp>
        <p:nvSpPr>
          <p:cNvPr id="160" name="Google Shape;160;p8"/>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161" name="Google Shape;161;p8"/>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162" name="Google Shape;162;p8"/>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9"/>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Bộ nhớ và kích thước lưu trữ</a:t>
            </a:r>
            <a:endParaRPr/>
          </a:p>
        </p:txBody>
      </p:sp>
      <p:sp>
        <p:nvSpPr>
          <p:cNvPr id="168" name="Google Shape;168;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Ví dụ (chương trình C)</a:t>
            </a:r>
            <a:endParaRPr/>
          </a:p>
          <a:p>
            <a:pPr indent="0" lvl="0" marL="0" rtl="0" algn="l">
              <a:spcBef>
                <a:spcPts val="360"/>
              </a:spcBef>
              <a:spcAft>
                <a:spcPts val="0"/>
              </a:spcAft>
              <a:buClr>
                <a:srgbClr val="0000FF"/>
              </a:buClr>
              <a:buSzPts val="1800"/>
              <a:buNone/>
            </a:pPr>
            <a:r>
              <a:rPr lang="en-US" sz="1800">
                <a:solidFill>
                  <a:srgbClr val="0000FF"/>
                </a:solidFill>
              </a:rPr>
              <a:t>#include</a:t>
            </a:r>
            <a:r>
              <a:rPr lang="en-US" sz="1800"/>
              <a:t> &lt;stdio.h&gt;</a:t>
            </a:r>
            <a:endParaRPr/>
          </a:p>
          <a:p>
            <a:pPr indent="0" lvl="0" marL="0" rtl="0" algn="l">
              <a:spcBef>
                <a:spcPts val="360"/>
              </a:spcBef>
              <a:spcAft>
                <a:spcPts val="0"/>
              </a:spcAft>
              <a:buClr>
                <a:schemeClr val="dk1"/>
              </a:buClr>
              <a:buSzPts val="1800"/>
              <a:buNone/>
            </a:pPr>
            <a:r>
              <a:t/>
            </a:r>
            <a:endParaRPr sz="1800">
              <a:solidFill>
                <a:srgbClr val="0000FF"/>
              </a:solidFill>
            </a:endParaRPr>
          </a:p>
          <a:p>
            <a:pPr indent="0" lvl="0" marL="0" rtl="0" algn="l">
              <a:spcBef>
                <a:spcPts val="360"/>
              </a:spcBef>
              <a:spcAft>
                <a:spcPts val="0"/>
              </a:spcAft>
              <a:buClr>
                <a:srgbClr val="0000FF"/>
              </a:buClr>
              <a:buSzPts val="1800"/>
              <a:buNone/>
            </a:pPr>
            <a:r>
              <a:rPr lang="en-US" sz="1800">
                <a:solidFill>
                  <a:srgbClr val="0000FF"/>
                </a:solidFill>
              </a:rPr>
              <a:t>void</a:t>
            </a:r>
            <a:r>
              <a:rPr lang="en-US" sz="1800"/>
              <a:t> main()</a:t>
            </a:r>
            <a:endParaRPr/>
          </a:p>
          <a:p>
            <a:pPr indent="0" lvl="0" marL="0" rtl="0" algn="l">
              <a:spcBef>
                <a:spcPts val="360"/>
              </a:spcBef>
              <a:spcAft>
                <a:spcPts val="0"/>
              </a:spcAft>
              <a:buClr>
                <a:schemeClr val="dk1"/>
              </a:buClr>
              <a:buSzPts val="1800"/>
              <a:buNone/>
            </a:pPr>
            <a:r>
              <a:rPr lang="en-US" sz="1800"/>
              <a:t>{</a:t>
            </a:r>
            <a:endParaRPr/>
          </a:p>
          <a:p>
            <a:pPr indent="0" lvl="0" marL="0" rtl="0" algn="l">
              <a:spcBef>
                <a:spcPts val="360"/>
              </a:spcBef>
              <a:spcAft>
                <a:spcPts val="0"/>
              </a:spcAft>
              <a:buClr>
                <a:schemeClr val="dk1"/>
              </a:buClr>
              <a:buSzPts val="1800"/>
              <a:buNone/>
            </a:pPr>
            <a:r>
              <a:rPr lang="en-US" sz="1800"/>
              <a:t>   </a:t>
            </a:r>
            <a:r>
              <a:rPr lang="en-US" sz="1800">
                <a:solidFill>
                  <a:srgbClr val="0000FF"/>
                </a:solidFill>
              </a:rPr>
              <a:t>short</a:t>
            </a:r>
            <a:r>
              <a:rPr lang="en-US" sz="1800"/>
              <a:t> Delta=9;</a:t>
            </a:r>
            <a:endParaRPr/>
          </a:p>
          <a:p>
            <a:pPr indent="0" lvl="0" marL="0" rtl="0" algn="l">
              <a:spcBef>
                <a:spcPts val="360"/>
              </a:spcBef>
              <a:spcAft>
                <a:spcPts val="0"/>
              </a:spcAft>
              <a:buClr>
                <a:schemeClr val="dk1"/>
              </a:buClr>
              <a:buSzPts val="1800"/>
              <a:buNone/>
            </a:pPr>
            <a:r>
              <a:rPr lang="en-US" sz="1800"/>
              <a:t>   printf(“Kich thuoc bien Delta = %d\n”, </a:t>
            </a:r>
            <a:r>
              <a:rPr lang="en-US" sz="1800">
                <a:solidFill>
                  <a:srgbClr val="0000FF"/>
                </a:solidFill>
              </a:rPr>
              <a:t>sizeof</a:t>
            </a:r>
            <a:r>
              <a:rPr lang="en-US" sz="1800"/>
              <a:t>(Delta));</a:t>
            </a:r>
            <a:endParaRPr/>
          </a:p>
          <a:p>
            <a:pPr indent="0" lvl="0" marL="0" rtl="0" algn="l">
              <a:spcBef>
                <a:spcPts val="360"/>
              </a:spcBef>
              <a:spcAft>
                <a:spcPts val="0"/>
              </a:spcAft>
              <a:buClr>
                <a:schemeClr val="dk1"/>
              </a:buClr>
              <a:buSzPts val="1800"/>
              <a:buNone/>
            </a:pPr>
            <a:r>
              <a:rPr lang="en-US" sz="1800"/>
              <a:t>   printf(“Kich thuoc kieu int = %d\n”, </a:t>
            </a:r>
            <a:r>
              <a:rPr lang="en-US" sz="1800">
                <a:solidFill>
                  <a:srgbClr val="0000FF"/>
                </a:solidFill>
              </a:rPr>
              <a:t>sizeof</a:t>
            </a:r>
            <a:r>
              <a:rPr lang="en-US" sz="1800"/>
              <a:t>(</a:t>
            </a:r>
            <a:r>
              <a:rPr lang="en-US" sz="1800">
                <a:solidFill>
                  <a:srgbClr val="0000FF"/>
                </a:solidFill>
              </a:rPr>
              <a:t>int</a:t>
            </a:r>
            <a:r>
              <a:rPr lang="en-US" sz="1800"/>
              <a:t>));</a:t>
            </a:r>
            <a:endParaRPr/>
          </a:p>
          <a:p>
            <a:pPr indent="0" lvl="0" marL="0" rtl="0" algn="l">
              <a:spcBef>
                <a:spcPts val="360"/>
              </a:spcBef>
              <a:spcAft>
                <a:spcPts val="0"/>
              </a:spcAft>
              <a:buClr>
                <a:schemeClr val="dk1"/>
              </a:buClr>
              <a:buSzPts val="1800"/>
              <a:buNone/>
            </a:pPr>
            <a:r>
              <a:rPr lang="en-US" sz="1800"/>
              <a:t>   printf(“Kich thuoc kieu long = %d\n”, </a:t>
            </a:r>
            <a:r>
              <a:rPr lang="en-US" sz="1800">
                <a:solidFill>
                  <a:srgbClr val="0000FF"/>
                </a:solidFill>
              </a:rPr>
              <a:t>sizeof</a:t>
            </a:r>
            <a:r>
              <a:rPr lang="en-US" sz="1800"/>
              <a:t>(</a:t>
            </a:r>
            <a:r>
              <a:rPr lang="en-US" sz="1800">
                <a:solidFill>
                  <a:srgbClr val="0000FF"/>
                </a:solidFill>
              </a:rPr>
              <a:t>long</a:t>
            </a:r>
            <a:r>
              <a:rPr lang="en-US" sz="1800"/>
              <a:t>));</a:t>
            </a:r>
            <a:endParaRPr/>
          </a:p>
          <a:p>
            <a:pPr indent="0" lvl="0" marL="0" rtl="0" algn="l">
              <a:spcBef>
                <a:spcPts val="360"/>
              </a:spcBef>
              <a:spcAft>
                <a:spcPts val="0"/>
              </a:spcAft>
              <a:buClr>
                <a:schemeClr val="dk1"/>
              </a:buClr>
              <a:buSzPts val="1800"/>
              <a:buNone/>
            </a:pPr>
            <a:r>
              <a:rPr lang="en-US" sz="1800"/>
              <a:t>   printf(“Kich thuoc kieu float = %d\n”, </a:t>
            </a:r>
            <a:r>
              <a:rPr lang="en-US" sz="1800">
                <a:solidFill>
                  <a:srgbClr val="0000FF"/>
                </a:solidFill>
              </a:rPr>
              <a:t>sizeof</a:t>
            </a:r>
            <a:r>
              <a:rPr lang="en-US" sz="1800"/>
              <a:t>(</a:t>
            </a:r>
            <a:r>
              <a:rPr lang="en-US" sz="1800">
                <a:solidFill>
                  <a:srgbClr val="0000FF"/>
                </a:solidFill>
              </a:rPr>
              <a:t>float</a:t>
            </a:r>
            <a:r>
              <a:rPr lang="en-US" sz="1800"/>
              <a:t>));</a:t>
            </a:r>
            <a:endParaRPr/>
          </a:p>
          <a:p>
            <a:pPr indent="0" lvl="0" marL="0" rtl="0" algn="l">
              <a:spcBef>
                <a:spcPts val="360"/>
              </a:spcBef>
              <a:spcAft>
                <a:spcPts val="0"/>
              </a:spcAft>
              <a:buClr>
                <a:schemeClr val="dk1"/>
              </a:buClr>
              <a:buSzPts val="1800"/>
              <a:buNone/>
            </a:pPr>
            <a:r>
              <a:rPr lang="en-US" sz="1800"/>
              <a:t>   printf(“Kich thuoc kieu double = %d\n”, </a:t>
            </a:r>
            <a:r>
              <a:rPr lang="en-US" sz="1800">
                <a:solidFill>
                  <a:srgbClr val="0000FF"/>
                </a:solidFill>
              </a:rPr>
              <a:t>sizeof</a:t>
            </a:r>
            <a:r>
              <a:rPr lang="en-US" sz="1800"/>
              <a:t>(</a:t>
            </a:r>
            <a:r>
              <a:rPr lang="en-US" sz="1800">
                <a:solidFill>
                  <a:srgbClr val="0000FF"/>
                </a:solidFill>
              </a:rPr>
              <a:t>double</a:t>
            </a:r>
            <a:r>
              <a:rPr lang="en-US" sz="1800"/>
              <a:t>));</a:t>
            </a:r>
            <a:endParaRPr/>
          </a:p>
          <a:p>
            <a:pPr indent="0" lvl="0" marL="0" rtl="0" algn="l">
              <a:spcBef>
                <a:spcPts val="360"/>
              </a:spcBef>
              <a:spcAft>
                <a:spcPts val="0"/>
              </a:spcAft>
              <a:buClr>
                <a:schemeClr val="dk1"/>
              </a:buClr>
              <a:buSzPts val="1800"/>
              <a:buNone/>
            </a:pPr>
            <a:r>
              <a:rPr lang="en-US" sz="1800"/>
              <a:t>   printf(“Kich thuoc kieu char = %d\n”, </a:t>
            </a:r>
            <a:r>
              <a:rPr lang="en-US" sz="1800">
                <a:solidFill>
                  <a:srgbClr val="0000FF"/>
                </a:solidFill>
              </a:rPr>
              <a:t>sizeof</a:t>
            </a:r>
            <a:r>
              <a:rPr lang="en-US" sz="1800"/>
              <a:t>(</a:t>
            </a:r>
            <a:r>
              <a:rPr lang="en-US" sz="1800">
                <a:solidFill>
                  <a:srgbClr val="0000FF"/>
                </a:solidFill>
              </a:rPr>
              <a:t>char</a:t>
            </a:r>
            <a:r>
              <a:rPr lang="en-US" sz="1800"/>
              <a:t>));</a:t>
            </a:r>
            <a:endParaRPr/>
          </a:p>
          <a:p>
            <a:pPr indent="0" lvl="0" marL="0" rtl="0" algn="l">
              <a:spcBef>
                <a:spcPts val="360"/>
              </a:spcBef>
              <a:spcAft>
                <a:spcPts val="0"/>
              </a:spcAft>
              <a:buClr>
                <a:schemeClr val="dk1"/>
              </a:buClr>
              <a:buSzPts val="1800"/>
              <a:buNone/>
            </a:pPr>
            <a:r>
              <a:rPr lang="en-US" sz="1800"/>
              <a:t>}</a:t>
            </a:r>
            <a:endParaRPr/>
          </a:p>
        </p:txBody>
      </p:sp>
      <p:sp>
        <p:nvSpPr>
          <p:cNvPr id="169" name="Google Shape;169;p9"/>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170" name="Google Shape;170;p9"/>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171" name="Google Shape;171;p9"/>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rang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2010-02-17T03:02:53Z</dcterms:created>
  <dc:creator>tdquang</dc:creator>
</cp:coreProperties>
</file>