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10234600" cy="7102475"/>
  <p:embeddedFontLst>
    <p:embeddedFont>
      <p:font typeface="Tahoma"/>
      <p:regular r:id="rId64"/>
      <p:bold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37">
          <p15:clr>
            <a:srgbClr val="000000"/>
          </p15:clr>
        </p15:guide>
        <p15:guide id="2" pos="3224">
          <p15:clr>
            <a:srgbClr val="000000"/>
          </p15:clr>
        </p15:guide>
      </p15:notesGuideLst>
    </p:ext>
    <p:ext uri="GoogleSlidesCustomDataVersion2">
      <go:slidesCustomData xmlns:go="http://customooxmlschemas.google.com/" r:id="rId66" roundtripDataSignature="AMtx7miq6z5c1gpMNU2PI9lN6ghJf2ny6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7" orient="horz"/>
        <p:guide pos="322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Tahoma-regular.fntdata"/><Relationship Id="rId63" Type="http://schemas.openxmlformats.org/officeDocument/2006/relationships/slide" Target="slides/slide58.xml"/><Relationship Id="rId22" Type="http://schemas.openxmlformats.org/officeDocument/2006/relationships/slide" Target="slides/slide17.xml"/><Relationship Id="rId66" Type="http://customschemas.google.com/relationships/presentationmetadata" Target="metadata"/><Relationship Id="rId21" Type="http://schemas.openxmlformats.org/officeDocument/2006/relationships/slide" Target="slides/slide16.xml"/><Relationship Id="rId65" Type="http://schemas.openxmlformats.org/officeDocument/2006/relationships/font" Target="fonts/Tahoma-bold.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435610" cy="354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6717" y="0"/>
            <a:ext cx="4435610" cy="354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746635"/>
            <a:ext cx="4435610" cy="354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p:txBody>
      </p:sp>
      <p:sp>
        <p:nvSpPr>
          <p:cNvPr id="98" name="Google Shape;98;p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5" name="Google Shape;185;p1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5" name="Google Shape;195;p1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 name="Google Shape;205;p1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6" name="Google Shape;216;p1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5: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6: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p1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1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9" name="Google Shape;259;p1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8: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0" name="Google Shape;270;p1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9: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3.1. Khối lệnh trong lập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3.1.1. Ví dụ về khối lệnh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3.1.2. Khái niệm namespace</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3.1.3. Phạm vi sử dụng của biến</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3.1.4. Biến cục bộ, toàn cục, nguyên tắc sử dụng</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3.2. Dùng cấu trúc rẽ nhánh trong lập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3.2.1. Các dạng cấu trúc rẽ nhánh (</a:t>
            </a:r>
            <a:r>
              <a:rPr i="1" lang="en-US" sz="1200">
                <a:solidFill>
                  <a:schemeClr val="dk1"/>
                </a:solidFill>
                <a:latin typeface="Calibri"/>
                <a:ea typeface="Calibri"/>
                <a:cs typeface="Calibri"/>
                <a:sym typeface="Calibri"/>
              </a:rPr>
              <a:t>if else</a:t>
            </a:r>
            <a:r>
              <a:rPr lang="en-US" sz="1200">
                <a:solidFill>
                  <a:schemeClr val="dk1"/>
                </a:solidFill>
                <a:latin typeface="Calibri"/>
                <a:ea typeface="Calibri"/>
                <a:cs typeface="Calibri"/>
                <a:sym typeface="Calibri"/>
              </a:rPr>
              <a:t> và </a:t>
            </a:r>
            <a:r>
              <a:rPr i="1" lang="en-US" sz="1200">
                <a:solidFill>
                  <a:schemeClr val="dk1"/>
                </a:solidFill>
                <a:latin typeface="Calibri"/>
                <a:ea typeface="Calibri"/>
                <a:cs typeface="Calibri"/>
                <a:sym typeface="Calibri"/>
              </a:rPr>
              <a:t>switch case</a:t>
            </a:r>
            <a:r>
              <a:rPr lang="en-US" sz="1200">
                <a:solidFill>
                  <a:schemeClr val="dk1"/>
                </a:solidFill>
                <a:latin typeface="Calibri"/>
                <a:ea typeface="Calibri"/>
                <a:cs typeface="Calibri"/>
                <a:sym typeface="Calibri"/>
              </a:rPr>
              <a:t>) </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3.2.2. Bảng quyết định và cấu trúc rẽ nhánh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3.3. Xử lý lặp trong lập trình</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3.3.1. Các dạng cấu trúc lặp (</a:t>
            </a:r>
            <a:r>
              <a:rPr i="1" lang="en-US" sz="1200">
                <a:solidFill>
                  <a:schemeClr val="dk1"/>
                </a:solidFill>
                <a:latin typeface="Calibri"/>
                <a:ea typeface="Calibri"/>
                <a:cs typeface="Calibri"/>
                <a:sym typeface="Calibri"/>
              </a:rPr>
              <a:t>while, do while, for</a:t>
            </a:r>
            <a:r>
              <a:rPr lang="en-US" sz="1200">
                <a:solidFill>
                  <a:schemeClr val="dk1"/>
                </a:solidFill>
                <a:latin typeface="Calibri"/>
                <a:ea typeface="Calibri"/>
                <a:cs typeface="Calibri"/>
                <a:sym typeface="Calibri"/>
              </a:rPr>
              <a:t>)</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3.3.2. Điều kiện dừng vòng lặp</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3.3.3. Các chỉ thị can thiệp vào vòng lặp</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3.4. Các vấn đề tìm hiểu mở rộng kiến thức nghề nghiệp</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3.4.1. Tránh sự nhập nhằng và khó hiểu trong mã nguồn</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3.4.2. Các chỉ thị đặc biệt bao hàm cấu trúc điều khiển</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3.4.3. Cấu trúc điều khiển cấp cao trong các NNLT</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	3.4.4. Sự khác biệt, tương đồng giữa các NNLT</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3.5. Thuật ngữ tiếng Anh và bài đọc thêm tiếng Anh</a:t>
            </a:r>
            <a:endParaRPr/>
          </a:p>
        </p:txBody>
      </p:sp>
      <p:sp>
        <p:nvSpPr>
          <p:cNvPr id="105" name="Google Shape;105;p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0: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1: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2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9" name="Google Shape;319;p2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2: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8" name="Google Shape;328;p2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29" name="Google Shape;329;p2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3: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0" name="Google Shape;340;p2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4: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5: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3" name="Google Shape;383;p2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6: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2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3" name="Google Shape;393;p2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7: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2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3" name="Google Shape;403;p2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28: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29: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0: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3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27" name="Google Shape;427;p3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31: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32: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3: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3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0" name="Google Shape;470;p3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34: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5: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3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9" name="Google Shape;489;p3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36: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37: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3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38: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39: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0" name="Google Shape;120;p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0: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9" name="Google Shape;549;p4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41: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4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42: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43: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4: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4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1" name="Google Shape;601;p4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5: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0" name="Google Shape;610;p4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11" name="Google Shape;611;p4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6: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0" name="Google Shape;620;p4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21" name="Google Shape;621;p4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47: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0" name="Google Shape;630;p4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31" name="Google Shape;631;p4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8: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0" name="Google Shape;640;p4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41" name="Google Shape;641;p4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49: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4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51" name="Google Shape;651;p4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0" name="Google Shape;130;p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0: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0" name="Google Shape;660;p5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61" name="Google Shape;661;p5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51: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52: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p5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80" name="Google Shape;680;p5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5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53: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54: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5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55: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56: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8" name="Google Shape;708;p5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9" name="Google Shape;709;p5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8" name="Google Shape;718;p57: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58: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Ví dụ trên được trích từ website cplusplus.com cụ thể http://www.cplusplus.com/doc/tutorial/namespaces/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0" name="Google Shape;140;p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0" name="Google Shape;150;p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0" name="Google Shape;160;p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3341678" y="533400"/>
            <a:ext cx="3551100" cy="2662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0" name="Google Shape;170;p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60"/>
          <p:cNvPicPr preferRelativeResize="0"/>
          <p:nvPr/>
        </p:nvPicPr>
        <p:blipFill rotWithShape="1">
          <a:blip r:embed="rId2">
            <a:alphaModFix/>
          </a:blip>
          <a:srcRect b="0" l="0" r="0" t="0"/>
          <a:stretch/>
        </p:blipFill>
        <p:spPr>
          <a:xfrm>
            <a:off x="0" y="4161234"/>
            <a:ext cx="6857999" cy="2022575"/>
          </a:xfrm>
          <a:prstGeom prst="rect">
            <a:avLst/>
          </a:prstGeom>
          <a:noFill/>
          <a:ln>
            <a:noFill/>
          </a:ln>
        </p:spPr>
      </p:pic>
      <p:pic>
        <p:nvPicPr>
          <p:cNvPr id="17" name="Google Shape;17;p60"/>
          <p:cNvPicPr preferRelativeResize="0"/>
          <p:nvPr/>
        </p:nvPicPr>
        <p:blipFill rotWithShape="1">
          <a:blip r:embed="rId3">
            <a:alphaModFix/>
          </a:blip>
          <a:srcRect b="0" l="0" r="0" t="0"/>
          <a:stretch/>
        </p:blipFill>
        <p:spPr>
          <a:xfrm>
            <a:off x="0" y="0"/>
            <a:ext cx="6857999" cy="2116336"/>
          </a:xfrm>
          <a:prstGeom prst="rect">
            <a:avLst/>
          </a:prstGeom>
          <a:noFill/>
          <a:ln>
            <a:noFill/>
          </a:ln>
        </p:spPr>
      </p:pic>
      <p:sp>
        <p:nvSpPr>
          <p:cNvPr id="18" name="Google Shape;18;p60"/>
          <p:cNvSpPr txBox="1"/>
          <p:nvPr>
            <p:ph type="ctrTitle"/>
          </p:nvPr>
        </p:nvSpPr>
        <p:spPr>
          <a:xfrm>
            <a:off x="228600" y="2438400"/>
            <a:ext cx="8534400" cy="1470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0"/>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D:\Dropbox\SS-Slides\DeCuong-CDIO\TemplateCDIOv1\HinhAnh\LogoCDIO.png" id="20" name="Google Shape;20;p60"/>
          <p:cNvPicPr preferRelativeResize="0"/>
          <p:nvPr/>
        </p:nvPicPr>
        <p:blipFill rotWithShape="1">
          <a:blip r:embed="rId4">
            <a:alphaModFix/>
          </a:blip>
          <a:srcRect b="0" l="0" r="0" t="0"/>
          <a:stretch/>
        </p:blipFill>
        <p:spPr>
          <a:xfrm>
            <a:off x="2869785" y="613071"/>
            <a:ext cx="1702200" cy="96990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pic>
        <p:nvPicPr>
          <p:cNvPr descr="D:\Dropbox\SS-Slides\DeCuong-CDIO\TemplateCDIOv1\HinhAnh\LogoTruong.png" id="21" name="Google Shape;21;p60"/>
          <p:cNvPicPr preferRelativeResize="0"/>
          <p:nvPr/>
        </p:nvPicPr>
        <p:blipFill rotWithShape="1">
          <a:blip r:embed="rId5">
            <a:alphaModFix/>
          </a:blip>
          <a:srcRect b="0" l="0" r="0" t="0"/>
          <a:stretch/>
        </p:blipFill>
        <p:spPr>
          <a:xfrm>
            <a:off x="990600" y="625771"/>
            <a:ext cx="1231800" cy="96990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69"/>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69"/>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6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70"/>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70"/>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7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61"/>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24" name="Google Shape;24;p61"/>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 name="Google Shape;26;p61"/>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27" name="Google Shape;27;p61"/>
          <p:cNvPicPr preferRelativeResize="0"/>
          <p:nvPr/>
        </p:nvPicPr>
        <p:blipFill rotWithShape="1">
          <a:blip r:embed="rId4">
            <a:alphaModFix/>
          </a:blip>
          <a:srcRect b="0" l="0" r="0" t="0"/>
          <a:stretch/>
        </p:blipFill>
        <p:spPr>
          <a:xfrm>
            <a:off x="0" y="1143000"/>
            <a:ext cx="9144000" cy="228600"/>
          </a:xfrm>
          <a:prstGeom prst="rect">
            <a:avLst/>
          </a:prstGeom>
          <a:noFill/>
          <a:ln>
            <a:noFill/>
          </a:ln>
        </p:spPr>
      </p:pic>
      <p:pic>
        <p:nvPicPr>
          <p:cNvPr descr="WinFX_WCF__03a" id="28" name="Google Shape;28;p61"/>
          <p:cNvPicPr preferRelativeResize="0"/>
          <p:nvPr/>
        </p:nvPicPr>
        <p:blipFill rotWithShape="1">
          <a:blip r:embed="rId5">
            <a:alphaModFix/>
          </a:blip>
          <a:srcRect b="0" l="0" r="0" t="0"/>
          <a:stretch/>
        </p:blipFill>
        <p:spPr>
          <a:xfrm>
            <a:off x="8534216" y="6400800"/>
            <a:ext cx="457338" cy="342900"/>
          </a:xfrm>
          <a:prstGeom prst="rect">
            <a:avLst/>
          </a:prstGeom>
          <a:noFill/>
          <a:ln>
            <a:noFill/>
          </a:ln>
        </p:spPr>
      </p:pic>
      <p:sp>
        <p:nvSpPr>
          <p:cNvPr id="29" name="Google Shape;29;p61"/>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1"/>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Tahoma"/>
                <a:ea typeface="Tahoma"/>
                <a:cs typeface="Tahoma"/>
                <a:sym typeface="Tahoma"/>
              </a:defRPr>
            </a:lvl1pPr>
            <a:lvl2pPr indent="0" lvl="1" marL="0" algn="r">
              <a:spcBef>
                <a:spcPts val="0"/>
              </a:spcBef>
              <a:buNone/>
              <a:defRPr b="0" i="0" sz="1200" u="none" cap="none" strike="noStrike">
                <a:solidFill>
                  <a:schemeClr val="dk1"/>
                </a:solidFill>
                <a:latin typeface="Tahoma"/>
                <a:ea typeface="Tahoma"/>
                <a:cs typeface="Tahoma"/>
                <a:sym typeface="Tahoma"/>
              </a:defRPr>
            </a:lvl2pPr>
            <a:lvl3pPr indent="0" lvl="2" marL="0" algn="r">
              <a:spcBef>
                <a:spcPts val="0"/>
              </a:spcBef>
              <a:buNone/>
              <a:defRPr b="0" i="0" sz="1200" u="none" cap="none" strike="noStrike">
                <a:solidFill>
                  <a:schemeClr val="dk1"/>
                </a:solidFill>
                <a:latin typeface="Tahoma"/>
                <a:ea typeface="Tahoma"/>
                <a:cs typeface="Tahoma"/>
                <a:sym typeface="Tahoma"/>
              </a:defRPr>
            </a:lvl3pPr>
            <a:lvl4pPr indent="0" lvl="3" marL="0" algn="r">
              <a:spcBef>
                <a:spcPts val="0"/>
              </a:spcBef>
              <a:buNone/>
              <a:defRPr b="0" i="0" sz="1200" u="none" cap="none" strike="noStrike">
                <a:solidFill>
                  <a:schemeClr val="dk1"/>
                </a:solidFill>
                <a:latin typeface="Tahoma"/>
                <a:ea typeface="Tahoma"/>
                <a:cs typeface="Tahoma"/>
                <a:sym typeface="Tahoma"/>
              </a:defRPr>
            </a:lvl4pPr>
            <a:lvl5pPr indent="0" lvl="4" marL="0" algn="r">
              <a:spcBef>
                <a:spcPts val="0"/>
              </a:spcBef>
              <a:buNone/>
              <a:defRPr b="0" i="0" sz="1200" u="none" cap="none" strike="noStrike">
                <a:solidFill>
                  <a:schemeClr val="dk1"/>
                </a:solidFill>
                <a:latin typeface="Tahoma"/>
                <a:ea typeface="Tahoma"/>
                <a:cs typeface="Tahoma"/>
                <a:sym typeface="Tahoma"/>
              </a:defRPr>
            </a:lvl5pPr>
            <a:lvl6pPr indent="0" lvl="5" marL="0" algn="r">
              <a:spcBef>
                <a:spcPts val="0"/>
              </a:spcBef>
              <a:buNone/>
              <a:defRPr b="0" i="0" sz="1200" u="none" cap="none" strike="noStrike">
                <a:solidFill>
                  <a:schemeClr val="dk1"/>
                </a:solidFill>
                <a:latin typeface="Tahoma"/>
                <a:ea typeface="Tahoma"/>
                <a:cs typeface="Tahoma"/>
                <a:sym typeface="Tahoma"/>
              </a:defRPr>
            </a:lvl6pPr>
            <a:lvl7pPr indent="0" lvl="6" marL="0" algn="r">
              <a:spcBef>
                <a:spcPts val="0"/>
              </a:spcBef>
              <a:buNone/>
              <a:defRPr b="0" i="0" sz="1200" u="none" cap="none" strike="noStrike">
                <a:solidFill>
                  <a:schemeClr val="dk1"/>
                </a:solidFill>
                <a:latin typeface="Tahoma"/>
                <a:ea typeface="Tahoma"/>
                <a:cs typeface="Tahoma"/>
                <a:sym typeface="Tahoma"/>
              </a:defRPr>
            </a:lvl7pPr>
            <a:lvl8pPr indent="0" lvl="7" marL="0" algn="r">
              <a:spcBef>
                <a:spcPts val="0"/>
              </a:spcBef>
              <a:buNone/>
              <a:defRPr b="0" i="0" sz="1200" u="none" cap="none" strike="noStrike">
                <a:solidFill>
                  <a:schemeClr val="dk1"/>
                </a:solidFill>
                <a:latin typeface="Tahoma"/>
                <a:ea typeface="Tahoma"/>
                <a:cs typeface="Tahoma"/>
                <a:sym typeface="Tahoma"/>
              </a:defRPr>
            </a:lvl8pPr>
            <a:lvl9pPr indent="0" lvl="8" marL="0" algn="r">
              <a:spcBef>
                <a:spcPts val="0"/>
              </a:spcBef>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 name="Shape 32"/>
        <p:cNvGrpSpPr/>
        <p:nvPr/>
      </p:nvGrpSpPr>
      <p:grpSpPr>
        <a:xfrm>
          <a:off x="0" y="0"/>
          <a:ext cx="0" cy="0"/>
          <a:chOff x="0" y="0"/>
          <a:chExt cx="0" cy="0"/>
        </a:xfrm>
      </p:grpSpPr>
      <p:pic>
        <p:nvPicPr>
          <p:cNvPr descr="WinFX_WCF__03a" id="33" name="Google Shape;33;p62"/>
          <p:cNvPicPr preferRelativeResize="0"/>
          <p:nvPr/>
        </p:nvPicPr>
        <p:blipFill rotWithShape="1">
          <a:blip r:embed="rId2">
            <a:alphaModFix/>
          </a:blip>
          <a:srcRect b="0" l="0" r="0" t="0"/>
          <a:stretch/>
        </p:blipFill>
        <p:spPr>
          <a:xfrm>
            <a:off x="4800600" y="3601428"/>
            <a:ext cx="3257549" cy="2442428"/>
          </a:xfrm>
          <a:prstGeom prst="rect">
            <a:avLst/>
          </a:prstGeom>
          <a:noFill/>
          <a:ln>
            <a:noFill/>
          </a:ln>
        </p:spPr>
      </p:pic>
      <p:sp>
        <p:nvSpPr>
          <p:cNvPr id="34" name="Google Shape;34;p62"/>
          <p:cNvSpPr txBox="1"/>
          <p:nvPr>
            <p:ph type="ctrTitle"/>
          </p:nvPr>
        </p:nvSpPr>
        <p:spPr>
          <a:xfrm>
            <a:off x="381000" y="2492375"/>
            <a:ext cx="8534400" cy="1470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WinFX__LineGlow" id="35" name="Google Shape;35;p62"/>
          <p:cNvPicPr preferRelativeResize="0"/>
          <p:nvPr/>
        </p:nvPicPr>
        <p:blipFill rotWithShape="1">
          <a:blip r:embed="rId3">
            <a:alphaModFix/>
          </a:blip>
          <a:srcRect b="33333" l="0" r="16666" t="0"/>
          <a:stretch/>
        </p:blipFill>
        <p:spPr>
          <a:xfrm>
            <a:off x="1524000" y="1905000"/>
            <a:ext cx="7620001" cy="152400"/>
          </a:xfrm>
          <a:prstGeom prst="rect">
            <a:avLst/>
          </a:prstGeom>
          <a:noFill/>
          <a:ln>
            <a:noFill/>
          </a:ln>
        </p:spPr>
      </p:pic>
      <p:pic>
        <p:nvPicPr>
          <p:cNvPr descr="WinFX__LineGlow" id="36" name="Google Shape;36;p62"/>
          <p:cNvPicPr preferRelativeResize="0"/>
          <p:nvPr/>
        </p:nvPicPr>
        <p:blipFill rotWithShape="1">
          <a:blip r:embed="rId3">
            <a:alphaModFix/>
          </a:blip>
          <a:srcRect b="0" l="15000" r="0" t="33333"/>
          <a:stretch/>
        </p:blipFill>
        <p:spPr>
          <a:xfrm>
            <a:off x="0" y="4343400"/>
            <a:ext cx="7772401" cy="152400"/>
          </a:xfrm>
          <a:prstGeom prst="rect">
            <a:avLst/>
          </a:prstGeom>
          <a:noFill/>
          <a:ln>
            <a:noFill/>
          </a:ln>
        </p:spPr>
      </p:pic>
      <p:pic>
        <p:nvPicPr>
          <p:cNvPr id="37" name="Google Shape;37;p62"/>
          <p:cNvPicPr preferRelativeResize="0"/>
          <p:nvPr/>
        </p:nvPicPr>
        <p:blipFill rotWithShape="1">
          <a:blip r:embed="rId4">
            <a:alphaModFix/>
          </a:blip>
          <a:srcRect b="0" l="0" r="0" t="0"/>
          <a:stretch/>
        </p:blipFill>
        <p:spPr>
          <a:xfrm>
            <a:off x="0" y="0"/>
            <a:ext cx="9144000" cy="685800"/>
          </a:xfrm>
          <a:prstGeom prst="rect">
            <a:avLst/>
          </a:prstGeom>
          <a:noFill/>
          <a:ln>
            <a:noFill/>
          </a:ln>
        </p:spPr>
      </p:pic>
      <p:pic>
        <p:nvPicPr>
          <p:cNvPr descr="D:\Dropbox\SS-Slides\DeCuong-CDIO\TemplateCDIOv1\HinhAnh\LogoCDIO_Transparent.png" id="38" name="Google Shape;38;p62"/>
          <p:cNvPicPr preferRelativeResize="0"/>
          <p:nvPr/>
        </p:nvPicPr>
        <p:blipFill rotWithShape="1">
          <a:blip r:embed="rId5">
            <a:alphaModFix/>
          </a:blip>
          <a:srcRect b="0" l="0" r="0" t="0"/>
          <a:stretch/>
        </p:blipFill>
        <p:spPr>
          <a:xfrm>
            <a:off x="1080908" y="863599"/>
            <a:ext cx="789519" cy="449941"/>
          </a:xfrm>
          <a:prstGeom prst="rect">
            <a:avLst/>
          </a:prstGeom>
          <a:noFill/>
          <a:ln>
            <a:noFill/>
          </a:ln>
        </p:spPr>
      </p:pic>
      <p:pic>
        <p:nvPicPr>
          <p:cNvPr descr="D:\Dropbox\SS-Slides\DeCuong-CDIO\TemplateCDIOv1\HinhAnh\LogoTruong_Transparent.png" id="39" name="Google Shape;39;p62"/>
          <p:cNvPicPr preferRelativeResize="0"/>
          <p:nvPr/>
        </p:nvPicPr>
        <p:blipFill rotWithShape="1">
          <a:blip r:embed="rId6">
            <a:alphaModFix/>
          </a:blip>
          <a:srcRect b="0" l="0" r="0" t="0"/>
          <a:stretch/>
        </p:blipFill>
        <p:spPr>
          <a:xfrm>
            <a:off x="242862" y="815955"/>
            <a:ext cx="571731" cy="45023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pic>
        <p:nvPicPr>
          <p:cNvPr id="41" name="Google Shape;41;p63"/>
          <p:cNvPicPr preferRelativeResize="0"/>
          <p:nvPr/>
        </p:nvPicPr>
        <p:blipFill rotWithShape="1">
          <a:blip r:embed="rId2">
            <a:alphaModFix/>
          </a:blip>
          <a:srcRect b="29358" l="0" r="0" t="0"/>
          <a:stretch/>
        </p:blipFill>
        <p:spPr>
          <a:xfrm>
            <a:off x="0" y="4953000"/>
            <a:ext cx="9144000" cy="1905000"/>
          </a:xfrm>
          <a:prstGeom prst="rect">
            <a:avLst/>
          </a:prstGeom>
          <a:noFill/>
          <a:ln>
            <a:noFill/>
          </a:ln>
        </p:spPr>
      </p:pic>
      <p:pic>
        <p:nvPicPr>
          <p:cNvPr id="42" name="Google Shape;42;p63"/>
          <p:cNvPicPr preferRelativeResize="0"/>
          <p:nvPr/>
        </p:nvPicPr>
        <p:blipFill rotWithShape="1">
          <a:blip r:embed="rId3">
            <a:alphaModFix/>
          </a:blip>
          <a:srcRect b="0" l="0" r="0" t="45907"/>
          <a:stretch/>
        </p:blipFill>
        <p:spPr>
          <a:xfrm>
            <a:off x="0" y="0"/>
            <a:ext cx="9144000" cy="1526381"/>
          </a:xfrm>
          <a:prstGeom prst="rect">
            <a:avLst/>
          </a:prstGeom>
          <a:noFill/>
          <a:ln>
            <a:noFill/>
          </a:ln>
        </p:spPr>
      </p:pic>
      <p:pic>
        <p:nvPicPr>
          <p:cNvPr descr="E:\04_Image Collection\01_ICON\Question\Help.png" id="43" name="Google Shape;43;p63"/>
          <p:cNvPicPr preferRelativeResize="0"/>
          <p:nvPr/>
        </p:nvPicPr>
        <p:blipFill rotWithShape="1">
          <a:blip r:embed="rId4">
            <a:alphaModFix/>
          </a:blip>
          <a:srcRect b="0" l="0" r="0" t="0"/>
          <a:stretch/>
        </p:blipFill>
        <p:spPr>
          <a:xfrm>
            <a:off x="1828800" y="990600"/>
            <a:ext cx="5105400" cy="472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64"/>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DF322D"/>
              </a:buClr>
              <a:buSzPts val="4000"/>
              <a:buFont typeface="Tahoma"/>
              <a:buNone/>
              <a:defRPr b="1" sz="4000"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4"/>
          <p:cNvSpPr txBox="1"/>
          <p:nvPr>
            <p:ph idx="1" type="body"/>
          </p:nvPr>
        </p:nvSpPr>
        <p:spPr>
          <a:xfrm>
            <a:off x="722313" y="2906713"/>
            <a:ext cx="7772400" cy="1500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sz="2000">
                <a:solidFill>
                  <a:schemeClr val="dk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7" name="Google Shape;47;p6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pic>
        <p:nvPicPr>
          <p:cNvPr id="51" name="Google Shape;51;p65"/>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52" name="Google Shape;52;p65"/>
          <p:cNvSpPr txBox="1"/>
          <p:nvPr>
            <p:ph type="title"/>
          </p:nvPr>
        </p:nvSpPr>
        <p:spPr>
          <a:xfrm>
            <a:off x="457200" y="152400"/>
            <a:ext cx="8534400" cy="11433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5"/>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65"/>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5" name="Google Shape;55;p65"/>
          <p:cNvSpPr txBox="1"/>
          <p:nvPr>
            <p:ph idx="10" type="dt"/>
          </p:nvPr>
        </p:nvSpPr>
        <p:spPr>
          <a:xfrm>
            <a:off x="457200" y="6356350"/>
            <a:ext cx="9144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65"/>
          <p:cNvSpPr txBox="1"/>
          <p:nvPr>
            <p:ph idx="11" type="ftr"/>
          </p:nvPr>
        </p:nvSpPr>
        <p:spPr>
          <a:xfrm>
            <a:off x="1524000" y="6356350"/>
            <a:ext cx="6400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5"/>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8" name="Google Shape;58;p65"/>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59" name="Google Shape;59;p65"/>
          <p:cNvPicPr preferRelativeResize="0"/>
          <p:nvPr/>
        </p:nvPicPr>
        <p:blipFill rotWithShape="1">
          <a:blip r:embed="rId4">
            <a:alphaModFix/>
          </a:blip>
          <a:srcRect b="0" l="0" r="0" t="0"/>
          <a:stretch/>
        </p:blipFill>
        <p:spPr>
          <a:xfrm>
            <a:off x="0" y="1295400"/>
            <a:ext cx="9144000" cy="228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66"/>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66"/>
          <p:cNvSpPr txBox="1"/>
          <p:nvPr>
            <p:ph idx="1" type="body"/>
          </p:nvPr>
        </p:nvSpPr>
        <p:spPr>
          <a:xfrm>
            <a:off x="457200" y="1535113"/>
            <a:ext cx="4040100" cy="6396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66"/>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66"/>
          <p:cNvSpPr txBox="1"/>
          <p:nvPr>
            <p:ph idx="3" type="body"/>
          </p:nvPr>
        </p:nvSpPr>
        <p:spPr>
          <a:xfrm>
            <a:off x="4645025" y="1535113"/>
            <a:ext cx="4041900" cy="6396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66"/>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6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67"/>
          <p:cNvSpPr txBox="1"/>
          <p:nvPr>
            <p:ph type="title"/>
          </p:nvPr>
        </p:nvSpPr>
        <p:spPr>
          <a:xfrm>
            <a:off x="457200" y="273050"/>
            <a:ext cx="3008400" cy="11619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67"/>
          <p:cNvSpPr txBox="1"/>
          <p:nvPr>
            <p:ph idx="1" type="body"/>
          </p:nvPr>
        </p:nvSpPr>
        <p:spPr>
          <a:xfrm>
            <a:off x="3575050" y="273050"/>
            <a:ext cx="5111700" cy="58533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67"/>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6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68"/>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6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68"/>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0" name="Google Shape;80;p6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9"/>
          <p:cNvSpPr txBox="1"/>
          <p:nvPr>
            <p:ph type="title"/>
          </p:nvPr>
        </p:nvSpPr>
        <p:spPr>
          <a:xfrm>
            <a:off x="457200" y="274638"/>
            <a:ext cx="8229600" cy="11433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152400" y="2362200"/>
            <a:ext cx="8534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Giới thiệu về các</a:t>
            </a:r>
            <a:br>
              <a:rPr lang="en-US">
                <a:solidFill>
                  <a:srgbClr val="FC7876"/>
                </a:solidFill>
              </a:rPr>
            </a:br>
            <a:r>
              <a:rPr lang="en-US">
                <a:solidFill>
                  <a:srgbClr val="FC7876"/>
                </a:solidFill>
              </a:rPr>
              <a:t>cấu trúc điều khiển</a:t>
            </a:r>
            <a:endParaRPr>
              <a:solidFill>
                <a:srgbClr val="FC7876"/>
              </a:solidFill>
            </a:endParaRPr>
          </a:p>
        </p:txBody>
      </p:sp>
      <p:sp>
        <p:nvSpPr>
          <p:cNvPr id="101" name="Google Shape;101;p1"/>
          <p:cNvSpPr txBox="1"/>
          <p:nvPr>
            <p:ph idx="1" type="subTitle"/>
          </p:nvPr>
        </p:nvSpPr>
        <p:spPr>
          <a:xfrm>
            <a:off x="1219200" y="4038600"/>
            <a:ext cx="6400800" cy="914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b="1" lang="en-US" sz="1800"/>
              <a:t>Nhập môn lập trình </a:t>
            </a:r>
            <a:endParaRPr/>
          </a:p>
          <a:p>
            <a:pPr indent="0" lvl="0" marL="0" rtl="0" algn="ctr">
              <a:spcBef>
                <a:spcPts val="360"/>
              </a:spcBef>
              <a:spcAft>
                <a:spcPts val="0"/>
              </a:spcAft>
              <a:buClr>
                <a:schemeClr val="dk1"/>
              </a:buClr>
              <a:buSzPts val="1800"/>
              <a:buNone/>
            </a:pPr>
            <a:r>
              <a:rPr lang="en-US" sz="1800"/>
              <a:t>Trình bày: …; Email: …@fit.hcmus.edu.vn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ctrTitle"/>
          </p:nvPr>
        </p:nvSpPr>
        <p:spPr>
          <a:xfrm>
            <a:off x="914400" y="2438400"/>
            <a:ext cx="80010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Dùng cấu trúc rẽ nhánh trong lập trình</a:t>
            </a:r>
            <a:endParaRPr>
              <a:solidFill>
                <a:srgbClr val="FC787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1"/>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Định nghĩa cấu trúc điều khiển</a:t>
            </a:r>
            <a:endParaRPr sz="3959"/>
          </a:p>
        </p:txBody>
      </p:sp>
      <p:sp>
        <p:nvSpPr>
          <p:cNvPr id="188" name="Google Shape;188;p1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Các cấu trúc điều khiển cho phép chúng ta thay đổi thứ tự thực hiện các câu lệnh. Việc sử dụng các cấu trúc điều khiển trong chương trình giúp chúng ta thực hiện các câu lệnh  trong chương trình theo ý của mình chứ không cứng nhắc là từ trên xuống dưới.</a:t>
            </a:r>
            <a:endParaRPr/>
          </a:p>
        </p:txBody>
      </p:sp>
      <p:sp>
        <p:nvSpPr>
          <p:cNvPr id="189" name="Google Shape;189;p11"/>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90" name="Google Shape;190;p11"/>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91" name="Google Shape;191;p11"/>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Phân loại cấu trúc điều khiển</a:t>
            </a:r>
            <a:endParaRPr sz="3800"/>
          </a:p>
        </p:txBody>
      </p:sp>
      <p:sp>
        <p:nvSpPr>
          <p:cNvPr id="198" name="Google Shape;198;p1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Cấu trúc điều khiển có 2 loại:</a:t>
            </a:r>
            <a:endParaRPr/>
          </a:p>
          <a:p>
            <a:pPr indent="-285750" lvl="1" marL="742950" rtl="0" algn="l">
              <a:spcBef>
                <a:spcPts val="560"/>
              </a:spcBef>
              <a:spcAft>
                <a:spcPts val="0"/>
              </a:spcAft>
              <a:buClr>
                <a:schemeClr val="dk1"/>
              </a:buClr>
              <a:buSzPts val="2800"/>
              <a:buChar char="–"/>
            </a:pPr>
            <a:r>
              <a:rPr lang="en-US"/>
              <a:t>Cấu trúc điều khiển rẽ nhánh:</a:t>
            </a:r>
            <a:endParaRPr/>
          </a:p>
          <a:p>
            <a:pPr indent="-228600" lvl="2" marL="1143000" rtl="0" algn="l">
              <a:spcBef>
                <a:spcPts val="480"/>
              </a:spcBef>
              <a:spcAft>
                <a:spcPts val="0"/>
              </a:spcAft>
              <a:buClr>
                <a:srgbClr val="0000FF"/>
              </a:buClr>
              <a:buSzPts val="2400"/>
              <a:buChar char="•"/>
            </a:pPr>
            <a:r>
              <a:rPr lang="en-US">
                <a:solidFill>
                  <a:srgbClr val="0000FF"/>
                </a:solidFill>
              </a:rPr>
              <a:t>if else</a:t>
            </a:r>
            <a:endParaRPr/>
          </a:p>
          <a:p>
            <a:pPr indent="-228600" lvl="2" marL="1143000" rtl="0" algn="l">
              <a:spcBef>
                <a:spcPts val="480"/>
              </a:spcBef>
              <a:spcAft>
                <a:spcPts val="0"/>
              </a:spcAft>
              <a:buClr>
                <a:srgbClr val="0000FF"/>
              </a:buClr>
              <a:buSzPts val="2400"/>
              <a:buChar char="•"/>
            </a:pPr>
            <a:r>
              <a:rPr lang="en-US">
                <a:solidFill>
                  <a:srgbClr val="0000FF"/>
                </a:solidFill>
              </a:rPr>
              <a:t>switch</a:t>
            </a:r>
            <a:endParaRPr>
              <a:solidFill>
                <a:srgbClr val="0000FF"/>
              </a:solidFill>
            </a:endParaRPr>
          </a:p>
          <a:p>
            <a:pPr indent="-285750" lvl="1" marL="742950" rtl="0" algn="l">
              <a:spcBef>
                <a:spcPts val="560"/>
              </a:spcBef>
              <a:spcAft>
                <a:spcPts val="0"/>
              </a:spcAft>
              <a:buClr>
                <a:schemeClr val="dk1"/>
              </a:buClr>
              <a:buSzPts val="2800"/>
              <a:buChar char="–"/>
            </a:pPr>
            <a:r>
              <a:rPr lang="en-US"/>
              <a:t>Cấu trúc điều khiển vòng lặp:</a:t>
            </a:r>
            <a:endParaRPr/>
          </a:p>
          <a:p>
            <a:pPr indent="-228600" lvl="2" marL="1143000" rtl="0" algn="l">
              <a:spcBef>
                <a:spcPts val="480"/>
              </a:spcBef>
              <a:spcAft>
                <a:spcPts val="0"/>
              </a:spcAft>
              <a:buClr>
                <a:srgbClr val="0000FF"/>
              </a:buClr>
              <a:buSzPts val="2400"/>
              <a:buChar char="•"/>
            </a:pPr>
            <a:r>
              <a:rPr lang="en-US">
                <a:solidFill>
                  <a:srgbClr val="0000FF"/>
                </a:solidFill>
              </a:rPr>
              <a:t>for</a:t>
            </a:r>
            <a:endParaRPr/>
          </a:p>
          <a:p>
            <a:pPr indent="-228600" lvl="2" marL="1143000" rtl="0" algn="l">
              <a:spcBef>
                <a:spcPts val="480"/>
              </a:spcBef>
              <a:spcAft>
                <a:spcPts val="0"/>
              </a:spcAft>
              <a:buClr>
                <a:srgbClr val="0000FF"/>
              </a:buClr>
              <a:buSzPts val="2400"/>
              <a:buChar char="•"/>
            </a:pPr>
            <a:r>
              <a:rPr lang="en-US">
                <a:solidFill>
                  <a:srgbClr val="0000FF"/>
                </a:solidFill>
              </a:rPr>
              <a:t>while</a:t>
            </a:r>
            <a:endParaRPr/>
          </a:p>
          <a:p>
            <a:pPr indent="-228600" lvl="2" marL="1143000" rtl="0" algn="l">
              <a:spcBef>
                <a:spcPts val="480"/>
              </a:spcBef>
              <a:spcAft>
                <a:spcPts val="0"/>
              </a:spcAft>
              <a:buClr>
                <a:srgbClr val="0000FF"/>
              </a:buClr>
              <a:buSzPts val="2400"/>
              <a:buChar char="•"/>
            </a:pPr>
            <a:r>
              <a:rPr lang="en-US">
                <a:solidFill>
                  <a:srgbClr val="0000FF"/>
                </a:solidFill>
              </a:rPr>
              <a:t>do while</a:t>
            </a:r>
            <a:endParaRPr>
              <a:solidFill>
                <a:srgbClr val="0000FF"/>
              </a:solidFill>
            </a:endParaRPr>
          </a:p>
        </p:txBody>
      </p:sp>
      <p:sp>
        <p:nvSpPr>
          <p:cNvPr id="199" name="Google Shape;199;p12"/>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00" name="Google Shape;200;p12"/>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01" name="Google Shape;201;p12"/>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Cấu trúc điều khiển rẽ nhánh if</a:t>
            </a:r>
            <a:endParaRPr sz="3800"/>
          </a:p>
        </p:txBody>
      </p:sp>
      <p:sp>
        <p:nvSpPr>
          <p:cNvPr id="208" name="Google Shape;208;p13"/>
          <p:cNvSpPr txBox="1"/>
          <p:nvPr>
            <p:ph idx="1" type="body"/>
          </p:nvPr>
        </p:nvSpPr>
        <p:spPr>
          <a:xfrm>
            <a:off x="457200" y="1600200"/>
            <a:ext cx="54102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Cấu trúc rẽ nhánh </a:t>
            </a:r>
            <a:r>
              <a:rPr lang="en-US">
                <a:solidFill>
                  <a:srgbClr val="0000FF"/>
                </a:solidFill>
              </a:rPr>
              <a:t>if</a:t>
            </a:r>
            <a:r>
              <a:rPr lang="en-US"/>
              <a:t> cho phép lựa chọn thực hiện một lệnh hay khối lệnh đi sau cấu trúc điều khiển </a:t>
            </a:r>
            <a:r>
              <a:rPr lang="en-US">
                <a:solidFill>
                  <a:srgbClr val="0000FF"/>
                </a:solidFill>
              </a:rPr>
              <a:t>if</a:t>
            </a:r>
            <a:r>
              <a:rPr lang="en-US"/>
              <a:t> hay không, việc lựa chọn này tùy thuộc vào giá trị trả về của biểu thức điều kiện.</a:t>
            </a:r>
            <a:endParaRPr/>
          </a:p>
          <a:p>
            <a:pPr indent="-139700" lvl="0" marL="342900" rtl="0" algn="l">
              <a:spcBef>
                <a:spcPts val="640"/>
              </a:spcBef>
              <a:spcAft>
                <a:spcPts val="0"/>
              </a:spcAft>
              <a:buClr>
                <a:schemeClr val="dk1"/>
              </a:buClr>
              <a:buSzPts val="3200"/>
              <a:buNone/>
            </a:pPr>
            <a:r>
              <a:t/>
            </a:r>
            <a:endParaRPr b="1"/>
          </a:p>
        </p:txBody>
      </p:sp>
      <p:sp>
        <p:nvSpPr>
          <p:cNvPr id="209" name="Google Shape;209;p13"/>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10" name="Google Shape;210;p13"/>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11" name="Google Shape;211;p13"/>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2" name="Google Shape;212;p13"/>
          <p:cNvSpPr txBox="1"/>
          <p:nvPr/>
        </p:nvSpPr>
        <p:spPr>
          <a:xfrm>
            <a:off x="5943600" y="1600200"/>
            <a:ext cx="2743200" cy="45261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0000FF"/>
              </a:buClr>
              <a:buSzPts val="1800"/>
              <a:buFont typeface="Arial"/>
              <a:buNone/>
            </a:pPr>
            <a:r>
              <a:rPr b="0" i="0" lang="en-US" sz="1800" u="none" cap="none" strike="noStrike">
                <a:solidFill>
                  <a:srgbClr val="0000FF"/>
                </a:solidFill>
                <a:latin typeface="Tahoma"/>
                <a:ea typeface="Tahoma"/>
                <a:cs typeface="Tahoma"/>
                <a:sym typeface="Tahoma"/>
              </a:rPr>
              <a:t>if</a:t>
            </a:r>
            <a:r>
              <a:rPr b="0" i="0" lang="en-US" sz="1800" u="none" cap="none" strike="noStrike">
                <a:solidFill>
                  <a:schemeClr val="dk1"/>
                </a:solidFill>
                <a:latin typeface="Tahoma"/>
                <a:ea typeface="Tahoma"/>
                <a:cs typeface="Tahoma"/>
                <a:sym typeface="Tahoma"/>
              </a:rPr>
              <a:t> (biểu_thức_điều_kiện)</a:t>
            </a:r>
            <a:endParaRPr/>
          </a:p>
          <a:p>
            <a:pPr indent="0" lvl="0" marL="0" marR="0" rtl="0" algn="l">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a:t>
            </a:r>
            <a:endParaRPr/>
          </a:p>
          <a:p>
            <a:pPr indent="0" lvl="0" marL="0" marR="0" rtl="0" algn="l">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1;</a:t>
            </a:r>
            <a:endParaRPr/>
          </a:p>
          <a:p>
            <a:pPr indent="0" lvl="0" marL="0" marR="0" rtl="0" algn="l">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2;</a:t>
            </a:r>
            <a:endParaRPr/>
          </a:p>
          <a:p>
            <a:pPr indent="0" lvl="0" marL="0" marR="0" rtl="0" algn="l">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a:t>
            </a:r>
            <a:endParaRPr/>
          </a:p>
          <a:p>
            <a:pPr indent="0" lvl="0" marL="0" marR="0" rtl="0" algn="l">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n;</a:t>
            </a:r>
            <a:endParaRPr/>
          </a:p>
          <a:p>
            <a:pPr indent="0" lvl="0" marL="0" marR="0" rtl="0" algn="l">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4"/>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19" name="Google Shape;219;p14"/>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0" name="Google Shape;220;p14"/>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21" name="Google Shape;221;p14"/>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Lưu đồ thuật toán của cấu trúc if</a:t>
            </a:r>
            <a:endParaRPr sz="3800"/>
          </a:p>
        </p:txBody>
      </p:sp>
      <p:sp>
        <p:nvSpPr>
          <p:cNvPr id="222" name="Google Shape;222;p14"/>
          <p:cNvSpPr/>
          <p:nvPr/>
        </p:nvSpPr>
        <p:spPr>
          <a:xfrm>
            <a:off x="3124200" y="1447800"/>
            <a:ext cx="2514600" cy="1066800"/>
          </a:xfrm>
          <a:prstGeom prst="diamond">
            <a:avLst/>
          </a:prstGeom>
          <a:solidFill>
            <a:schemeClr val="lt1"/>
          </a:solid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&lt;ĐKRN&gt;</a:t>
            </a:r>
            <a:endParaRPr b="1" i="0" sz="2000" u="none" cap="none" strike="noStrike">
              <a:solidFill>
                <a:schemeClr val="dk1"/>
              </a:solidFill>
              <a:latin typeface="Times New Roman"/>
              <a:ea typeface="Times New Roman"/>
              <a:cs typeface="Times New Roman"/>
              <a:sym typeface="Times New Roman"/>
            </a:endParaRPr>
          </a:p>
        </p:txBody>
      </p:sp>
      <p:cxnSp>
        <p:nvCxnSpPr>
          <p:cNvPr id="223" name="Google Shape;223;p14"/>
          <p:cNvCxnSpPr/>
          <p:nvPr/>
        </p:nvCxnSpPr>
        <p:spPr>
          <a:xfrm>
            <a:off x="5609772" y="1981200"/>
            <a:ext cx="1719900" cy="0"/>
          </a:xfrm>
          <a:prstGeom prst="straightConnector1">
            <a:avLst/>
          </a:prstGeom>
          <a:noFill/>
          <a:ln cap="flat" cmpd="sng" w="63500">
            <a:solidFill>
              <a:schemeClr val="dk1"/>
            </a:solidFill>
            <a:prstDash val="solid"/>
            <a:round/>
            <a:headEnd len="sm" w="sm" type="none"/>
            <a:tailEnd len="sm" w="sm" type="none"/>
          </a:ln>
        </p:spPr>
      </p:cxnSp>
      <p:cxnSp>
        <p:nvCxnSpPr>
          <p:cNvPr id="224" name="Google Shape;224;p14"/>
          <p:cNvCxnSpPr>
            <a:endCxn id="225" idx="0"/>
          </p:cNvCxnSpPr>
          <p:nvPr/>
        </p:nvCxnSpPr>
        <p:spPr>
          <a:xfrm>
            <a:off x="7315200" y="1962786"/>
            <a:ext cx="0" cy="613500"/>
          </a:xfrm>
          <a:prstGeom prst="straightConnector1">
            <a:avLst/>
          </a:prstGeom>
          <a:noFill/>
          <a:ln cap="flat" cmpd="sng" w="63500">
            <a:solidFill>
              <a:schemeClr val="dk1"/>
            </a:solidFill>
            <a:prstDash val="solid"/>
            <a:round/>
            <a:headEnd len="sm" w="sm" type="none"/>
            <a:tailEnd len="lg" w="lg" type="stealth"/>
          </a:ln>
        </p:spPr>
      </p:cxnSp>
      <p:sp>
        <p:nvSpPr>
          <p:cNvPr id="225" name="Google Shape;225;p14"/>
          <p:cNvSpPr/>
          <p:nvPr/>
        </p:nvSpPr>
        <p:spPr>
          <a:xfrm>
            <a:off x="6248400" y="2576286"/>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26" name="Google Shape;226;p14"/>
          <p:cNvSpPr txBox="1"/>
          <p:nvPr>
            <p:ph idx="1" type="body"/>
          </p:nvPr>
        </p:nvSpPr>
        <p:spPr>
          <a:xfrm>
            <a:off x="6096000" y="1505676"/>
            <a:ext cx="990600" cy="39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2000"/>
              <a:t>Đúng</a:t>
            </a:r>
            <a:endParaRPr/>
          </a:p>
        </p:txBody>
      </p:sp>
      <p:cxnSp>
        <p:nvCxnSpPr>
          <p:cNvPr id="227" name="Google Shape;227;p14"/>
          <p:cNvCxnSpPr/>
          <p:nvPr/>
        </p:nvCxnSpPr>
        <p:spPr>
          <a:xfrm>
            <a:off x="1418772" y="1981200"/>
            <a:ext cx="1705500" cy="0"/>
          </a:xfrm>
          <a:prstGeom prst="straightConnector1">
            <a:avLst/>
          </a:prstGeom>
          <a:noFill/>
          <a:ln cap="flat" cmpd="sng" w="63500">
            <a:solidFill>
              <a:schemeClr val="dk1"/>
            </a:solidFill>
            <a:prstDash val="solid"/>
            <a:round/>
            <a:headEnd len="sm" w="sm" type="none"/>
            <a:tailEnd len="sm" w="sm" type="none"/>
          </a:ln>
        </p:spPr>
      </p:cxnSp>
      <p:cxnSp>
        <p:nvCxnSpPr>
          <p:cNvPr id="228" name="Google Shape;228;p14"/>
          <p:cNvCxnSpPr/>
          <p:nvPr/>
        </p:nvCxnSpPr>
        <p:spPr>
          <a:xfrm>
            <a:off x="1418772" y="1952172"/>
            <a:ext cx="0" cy="4067700"/>
          </a:xfrm>
          <a:prstGeom prst="straightConnector1">
            <a:avLst/>
          </a:prstGeom>
          <a:noFill/>
          <a:ln cap="flat" cmpd="sng" w="63500">
            <a:solidFill>
              <a:schemeClr val="dk1"/>
            </a:solidFill>
            <a:prstDash val="solid"/>
            <a:round/>
            <a:headEnd len="sm" w="sm" type="none"/>
            <a:tailEnd len="sm" w="sm" type="none"/>
          </a:ln>
        </p:spPr>
      </p:cxnSp>
      <p:cxnSp>
        <p:nvCxnSpPr>
          <p:cNvPr id="229" name="Google Shape;229;p14"/>
          <p:cNvCxnSpPr/>
          <p:nvPr/>
        </p:nvCxnSpPr>
        <p:spPr>
          <a:xfrm>
            <a:off x="1400628" y="6019800"/>
            <a:ext cx="5949000" cy="0"/>
          </a:xfrm>
          <a:prstGeom prst="straightConnector1">
            <a:avLst/>
          </a:prstGeom>
          <a:noFill/>
          <a:ln cap="flat" cmpd="sng" w="63500">
            <a:solidFill>
              <a:schemeClr val="dk1"/>
            </a:solidFill>
            <a:prstDash val="solid"/>
            <a:round/>
            <a:headEnd len="sm" w="sm" type="none"/>
            <a:tailEnd len="sm" w="sm" type="none"/>
          </a:ln>
        </p:spPr>
      </p:cxnSp>
      <p:cxnSp>
        <p:nvCxnSpPr>
          <p:cNvPr id="230" name="Google Shape;230;p14"/>
          <p:cNvCxnSpPr/>
          <p:nvPr/>
        </p:nvCxnSpPr>
        <p:spPr>
          <a:xfrm>
            <a:off x="7315200" y="3182076"/>
            <a:ext cx="0" cy="627900"/>
          </a:xfrm>
          <a:prstGeom prst="straightConnector1">
            <a:avLst/>
          </a:prstGeom>
          <a:noFill/>
          <a:ln cap="flat" cmpd="sng" w="63500">
            <a:solidFill>
              <a:schemeClr val="dk1"/>
            </a:solidFill>
            <a:prstDash val="solid"/>
            <a:round/>
            <a:headEnd len="sm" w="sm" type="none"/>
            <a:tailEnd len="lg" w="lg" type="stealth"/>
          </a:ln>
        </p:spPr>
      </p:cxnSp>
      <p:cxnSp>
        <p:nvCxnSpPr>
          <p:cNvPr id="231" name="Google Shape;231;p14"/>
          <p:cNvCxnSpPr/>
          <p:nvPr/>
        </p:nvCxnSpPr>
        <p:spPr>
          <a:xfrm>
            <a:off x="7315200" y="4401276"/>
            <a:ext cx="0" cy="627900"/>
          </a:xfrm>
          <a:prstGeom prst="straightConnector1">
            <a:avLst/>
          </a:prstGeom>
          <a:noFill/>
          <a:ln cap="flat" cmpd="sng" w="63500">
            <a:solidFill>
              <a:schemeClr val="dk1"/>
            </a:solidFill>
            <a:prstDash val="solid"/>
            <a:round/>
            <a:headEnd len="sm" w="sm" type="none"/>
            <a:tailEnd len="lg" w="lg" type="stealth"/>
          </a:ln>
        </p:spPr>
      </p:cxnSp>
      <p:sp>
        <p:nvSpPr>
          <p:cNvPr id="232" name="Google Shape;232;p14"/>
          <p:cNvSpPr/>
          <p:nvPr/>
        </p:nvSpPr>
        <p:spPr>
          <a:xfrm>
            <a:off x="6248400" y="38138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33" name="Google Shape;233;p14"/>
          <p:cNvSpPr/>
          <p:nvPr/>
        </p:nvSpPr>
        <p:spPr>
          <a:xfrm>
            <a:off x="6248400" y="50330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34" name="Google Shape;234;p14"/>
          <p:cNvCxnSpPr/>
          <p:nvPr/>
        </p:nvCxnSpPr>
        <p:spPr>
          <a:xfrm>
            <a:off x="7349672" y="5638800"/>
            <a:ext cx="0" cy="381300"/>
          </a:xfrm>
          <a:prstGeom prst="straightConnector1">
            <a:avLst/>
          </a:prstGeom>
          <a:noFill/>
          <a:ln cap="flat" cmpd="sng" w="63500">
            <a:solidFill>
              <a:schemeClr val="dk1"/>
            </a:solidFill>
            <a:prstDash val="solid"/>
            <a:round/>
            <a:headEnd len="sm" w="sm" type="none"/>
            <a:tailEnd len="lg" w="lg" type="stealth"/>
          </a:ln>
        </p:spPr>
      </p:cxnSp>
      <p:cxnSp>
        <p:nvCxnSpPr>
          <p:cNvPr id="235" name="Google Shape;235;p14"/>
          <p:cNvCxnSpPr/>
          <p:nvPr/>
        </p:nvCxnSpPr>
        <p:spPr>
          <a:xfrm>
            <a:off x="4419601" y="6019800"/>
            <a:ext cx="0" cy="381300"/>
          </a:xfrm>
          <a:prstGeom prst="straightConnector1">
            <a:avLst/>
          </a:prstGeom>
          <a:noFill/>
          <a:ln cap="flat" cmpd="sng" w="63500">
            <a:solidFill>
              <a:schemeClr val="dk1"/>
            </a:solidFill>
            <a:prstDash val="solid"/>
            <a:round/>
            <a:headEnd len="sm" w="sm" type="none"/>
            <a:tailEnd len="lg" w="lg" type="stealth"/>
          </a:ln>
        </p:spPr>
      </p:cxnSp>
      <p:cxnSp>
        <p:nvCxnSpPr>
          <p:cNvPr id="236" name="Google Shape;236;p14"/>
          <p:cNvCxnSpPr/>
          <p:nvPr/>
        </p:nvCxnSpPr>
        <p:spPr>
          <a:xfrm>
            <a:off x="4390105" y="1066800"/>
            <a:ext cx="0" cy="381300"/>
          </a:xfrm>
          <a:prstGeom prst="straightConnector1">
            <a:avLst/>
          </a:prstGeom>
          <a:noFill/>
          <a:ln cap="flat" cmpd="sng" w="63500">
            <a:solidFill>
              <a:schemeClr val="dk1"/>
            </a:solidFill>
            <a:prstDash val="solid"/>
            <a:round/>
            <a:headEnd len="sm" w="sm" type="none"/>
            <a:tailEnd len="lg" w="lg"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5"/>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cấu trúc if</a:t>
            </a:r>
            <a:endParaRPr/>
          </a:p>
        </p:txBody>
      </p:sp>
      <p:sp>
        <p:nvSpPr>
          <p:cNvPr id="242" name="Google Shape;242;p1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Tìm số lớn nhất trong 3 số thực a, b, c</a:t>
            </a:r>
            <a:endParaRPr/>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float</a:t>
            </a:r>
            <a:r>
              <a:rPr lang="en-US" sz="1800"/>
              <a:t> a, b, c, max;</a:t>
            </a:r>
            <a:endParaRPr/>
          </a:p>
          <a:p>
            <a:pPr indent="0" lvl="0" marL="0" rtl="0" algn="l">
              <a:spcBef>
                <a:spcPts val="360"/>
              </a:spcBef>
              <a:spcAft>
                <a:spcPts val="0"/>
              </a:spcAft>
              <a:buClr>
                <a:schemeClr val="dk1"/>
              </a:buClr>
              <a:buSzPts val="1800"/>
              <a:buNone/>
            </a:pPr>
            <a:r>
              <a:rPr lang="en-US" sz="1800"/>
              <a:t>	printf(“Nhap 3 so thuc: ”);</a:t>
            </a:r>
            <a:endParaRPr/>
          </a:p>
          <a:p>
            <a:pPr indent="0" lvl="0" marL="0" rtl="0" algn="l">
              <a:spcBef>
                <a:spcPts val="360"/>
              </a:spcBef>
              <a:spcAft>
                <a:spcPts val="0"/>
              </a:spcAft>
              <a:buClr>
                <a:schemeClr val="dk1"/>
              </a:buClr>
              <a:buSzPts val="1800"/>
              <a:buNone/>
            </a:pPr>
            <a:r>
              <a:rPr lang="en-US" sz="1800"/>
              <a:t>	scanf(“%f%f%f”, &amp;a, &amp;b, &amp;c);</a:t>
            </a:r>
            <a:endParaRPr/>
          </a:p>
          <a:p>
            <a:pPr indent="0" lvl="0" marL="0" rtl="0" algn="l">
              <a:spcBef>
                <a:spcPts val="360"/>
              </a:spcBef>
              <a:spcAft>
                <a:spcPts val="0"/>
              </a:spcAft>
              <a:buClr>
                <a:schemeClr val="dk1"/>
              </a:buClr>
              <a:buSzPts val="1800"/>
              <a:buNone/>
            </a:pPr>
            <a:r>
              <a:rPr lang="en-US" sz="1800"/>
              <a:t>	max = a;</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(b &gt; max)</a:t>
            </a:r>
            <a:endParaRPr/>
          </a:p>
          <a:p>
            <a:pPr indent="0" lvl="0" marL="0" rtl="0" algn="l">
              <a:spcBef>
                <a:spcPts val="360"/>
              </a:spcBef>
              <a:spcAft>
                <a:spcPts val="0"/>
              </a:spcAft>
              <a:buClr>
                <a:schemeClr val="dk1"/>
              </a:buClr>
              <a:buSzPts val="1800"/>
              <a:buNone/>
            </a:pPr>
            <a:r>
              <a:rPr lang="en-US" sz="1800"/>
              <a:t>		max = b;</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(c &gt; max)</a:t>
            </a:r>
            <a:endParaRPr/>
          </a:p>
          <a:p>
            <a:pPr indent="0" lvl="0" marL="0" rtl="0" algn="l">
              <a:spcBef>
                <a:spcPts val="360"/>
              </a:spcBef>
              <a:spcAft>
                <a:spcPts val="0"/>
              </a:spcAft>
              <a:buClr>
                <a:schemeClr val="dk1"/>
              </a:buClr>
              <a:buSzPts val="1800"/>
              <a:buNone/>
            </a:pPr>
            <a:r>
              <a:rPr lang="en-US" sz="1800"/>
              <a:t>		max = c;</a:t>
            </a:r>
            <a:endParaRPr/>
          </a:p>
          <a:p>
            <a:pPr indent="0" lvl="0" marL="0" rtl="0" algn="l">
              <a:spcBef>
                <a:spcPts val="360"/>
              </a:spcBef>
              <a:spcAft>
                <a:spcPts val="0"/>
              </a:spcAft>
              <a:buClr>
                <a:schemeClr val="dk1"/>
              </a:buClr>
              <a:buSzPts val="1800"/>
              <a:buNone/>
            </a:pPr>
            <a:r>
              <a:rPr lang="en-US" sz="1800"/>
              <a:t>	printf(“So lon nhat la: %.2f\n”, max);</a:t>
            </a:r>
            <a:endParaRPr/>
          </a:p>
          <a:p>
            <a:pPr indent="0" lvl="0" marL="0" rtl="0" algn="l">
              <a:spcBef>
                <a:spcPts val="360"/>
              </a:spcBef>
              <a:spcAft>
                <a:spcPts val="0"/>
              </a:spcAft>
              <a:buClr>
                <a:schemeClr val="dk1"/>
              </a:buClr>
              <a:buSzPts val="1800"/>
              <a:buNone/>
            </a:pPr>
            <a:r>
              <a:rPr lang="en-US" sz="1800"/>
              <a:t>}</a:t>
            </a:r>
            <a:endParaRPr sz="1800"/>
          </a:p>
        </p:txBody>
      </p:sp>
      <p:sp>
        <p:nvSpPr>
          <p:cNvPr id="243" name="Google Shape;243;p15"/>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44" name="Google Shape;244;p15"/>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45" name="Google Shape;245;p15"/>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420"/>
              <a:buFont typeface="Tahoma"/>
              <a:buNone/>
            </a:pPr>
            <a:r>
              <a:rPr lang="en-US" sz="3420"/>
              <a:t>Cấu trúc điều khiển rẽ nhánh if else</a:t>
            </a:r>
            <a:endParaRPr sz="3420"/>
          </a:p>
        </p:txBody>
      </p:sp>
      <p:sp>
        <p:nvSpPr>
          <p:cNvPr id="252" name="Google Shape;252;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Cấu trúc điều khiển rẽ nhánh </a:t>
            </a:r>
            <a:r>
              <a:rPr lang="en-US">
                <a:solidFill>
                  <a:srgbClr val="0000FF"/>
                </a:solidFill>
              </a:rPr>
              <a:t>if else</a:t>
            </a:r>
            <a:r>
              <a:rPr lang="en-US"/>
              <a:t> cho phép lựa chọn một trong hai nhánh lệnh của chương trình và việc lựa chọn này tùy thuộc giá trị trả về của biểu thức điều kiện.</a:t>
            </a:r>
            <a:endParaRPr b="1"/>
          </a:p>
        </p:txBody>
      </p:sp>
      <p:sp>
        <p:nvSpPr>
          <p:cNvPr id="253" name="Google Shape;253;p16"/>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54" name="Google Shape;254;p16"/>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55" name="Google Shape;255;p16"/>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Cấu trúc điều khiển rẽ nhánh if</a:t>
            </a:r>
            <a:endParaRPr sz="3800"/>
          </a:p>
        </p:txBody>
      </p:sp>
      <p:sp>
        <p:nvSpPr>
          <p:cNvPr id="262" name="Google Shape;262;p17"/>
          <p:cNvSpPr txBox="1"/>
          <p:nvPr>
            <p:ph idx="1" type="body"/>
          </p:nvPr>
        </p:nvSpPr>
        <p:spPr>
          <a:xfrm>
            <a:off x="457200" y="1600200"/>
            <a:ext cx="54102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Cấu trúc điều khiển rẽ nhánh </a:t>
            </a:r>
            <a:r>
              <a:rPr lang="en-US">
                <a:solidFill>
                  <a:srgbClr val="0000FF"/>
                </a:solidFill>
              </a:rPr>
              <a:t>if else</a:t>
            </a:r>
            <a:r>
              <a:rPr lang="en-US"/>
              <a:t> cho phép lựa chọn một trong hai nhánh lệnh của chương trình và việc lựa chọn này tùy thuộc giá trị trả về của biểu thức điều kiện.</a:t>
            </a:r>
            <a:endParaRPr b="1"/>
          </a:p>
        </p:txBody>
      </p:sp>
      <p:sp>
        <p:nvSpPr>
          <p:cNvPr id="263" name="Google Shape;263;p17"/>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64" name="Google Shape;264;p17"/>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65" name="Google Shape;265;p17"/>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17"/>
          <p:cNvSpPr txBox="1"/>
          <p:nvPr/>
        </p:nvSpPr>
        <p:spPr>
          <a:xfrm>
            <a:off x="6016125" y="1600200"/>
            <a:ext cx="2743200" cy="45261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FF"/>
              </a:buClr>
              <a:buSzPts val="1800"/>
              <a:buFont typeface="Arial"/>
              <a:buNone/>
            </a:pPr>
            <a:r>
              <a:rPr b="0" i="0" lang="en-US" sz="1800" u="none" cap="none" strike="noStrike">
                <a:solidFill>
                  <a:srgbClr val="0000FF"/>
                </a:solidFill>
                <a:latin typeface="Tahoma"/>
                <a:ea typeface="Tahoma"/>
                <a:cs typeface="Tahoma"/>
                <a:sym typeface="Tahoma"/>
              </a:rPr>
              <a:t>if</a:t>
            </a:r>
            <a:r>
              <a:rPr b="0" i="0" lang="en-US" sz="1800" u="none" cap="none" strike="noStrike">
                <a:solidFill>
                  <a:schemeClr val="dk1"/>
                </a:solidFill>
                <a:latin typeface="Tahoma"/>
                <a:ea typeface="Tahoma"/>
                <a:cs typeface="Tahoma"/>
                <a:sym typeface="Tahoma"/>
              </a:rPr>
              <a:t> (biểu_thức_điều_kiện)</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1;</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2;</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n;</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a:t>
            </a:r>
            <a:endParaRPr/>
          </a:p>
          <a:p>
            <a:pPr indent="0" lvl="0" marL="0" marR="0" rtl="0" algn="l">
              <a:lnSpc>
                <a:spcPct val="90000"/>
              </a:lnSpc>
              <a:spcBef>
                <a:spcPts val="360"/>
              </a:spcBef>
              <a:spcAft>
                <a:spcPts val="0"/>
              </a:spcAft>
              <a:buClr>
                <a:srgbClr val="0000FF"/>
              </a:buClr>
              <a:buSzPts val="1800"/>
              <a:buFont typeface="Arial"/>
              <a:buNone/>
            </a:pPr>
            <a:r>
              <a:rPr b="0" i="0" lang="en-US" sz="1800" u="none" cap="none" strike="noStrike">
                <a:solidFill>
                  <a:srgbClr val="0000FF"/>
                </a:solidFill>
                <a:latin typeface="Tahoma"/>
                <a:ea typeface="Tahoma"/>
                <a:cs typeface="Tahoma"/>
                <a:sym typeface="Tahoma"/>
              </a:rPr>
              <a:t>else</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1;</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2;</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	Lệnh n;</a:t>
            </a:r>
            <a:endParaRPr/>
          </a:p>
          <a:p>
            <a:pPr indent="0" lvl="0" marL="0" marR="0" rtl="0" algn="l">
              <a:lnSpc>
                <a:spcPct val="90000"/>
              </a:lnSpc>
              <a:spcBef>
                <a:spcPts val="360"/>
              </a:spcBef>
              <a:spcAft>
                <a:spcPts val="0"/>
              </a:spcAft>
              <a:buClr>
                <a:schemeClr val="dk1"/>
              </a:buClr>
              <a:buSzPts val="1800"/>
              <a:buFont typeface="Arial"/>
              <a:buNone/>
            </a:pPr>
            <a:r>
              <a:rPr b="0" i="0" lang="en-US" sz="1800" u="none" cap="none" strike="noStrike">
                <a:solidFill>
                  <a:schemeClr val="dk1"/>
                </a:solidFill>
                <a:latin typeface="Tahoma"/>
                <a:ea typeface="Tahoma"/>
                <a:cs typeface="Tahoma"/>
                <a:sym typeface="Tahoma"/>
              </a:rPr>
              <a:t>}</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8"/>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73" name="Google Shape;273;p18"/>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4" name="Google Shape;274;p18"/>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75" name="Google Shape;275;p18"/>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420"/>
              <a:buFont typeface="Tahoma"/>
              <a:buNone/>
            </a:pPr>
            <a:r>
              <a:rPr lang="en-US" sz="3420"/>
              <a:t>Lưu đồ thuật toán của cấu trúc if else</a:t>
            </a:r>
            <a:endParaRPr sz="3420"/>
          </a:p>
        </p:txBody>
      </p:sp>
      <p:sp>
        <p:nvSpPr>
          <p:cNvPr id="276" name="Google Shape;276;p18"/>
          <p:cNvSpPr/>
          <p:nvPr/>
        </p:nvSpPr>
        <p:spPr>
          <a:xfrm>
            <a:off x="3352800" y="1447800"/>
            <a:ext cx="2514600" cy="1066800"/>
          </a:xfrm>
          <a:prstGeom prst="diamond">
            <a:avLst/>
          </a:prstGeom>
          <a:solidFill>
            <a:schemeClr val="lt1"/>
          </a:solid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&lt;ĐKRN&gt;</a:t>
            </a:r>
            <a:endParaRPr b="1" i="0" sz="2000" u="none" cap="none" strike="noStrike">
              <a:solidFill>
                <a:schemeClr val="dk1"/>
              </a:solidFill>
              <a:latin typeface="Times New Roman"/>
              <a:ea typeface="Times New Roman"/>
              <a:cs typeface="Times New Roman"/>
              <a:sym typeface="Times New Roman"/>
            </a:endParaRPr>
          </a:p>
        </p:txBody>
      </p:sp>
      <p:cxnSp>
        <p:nvCxnSpPr>
          <p:cNvPr id="277" name="Google Shape;277;p18"/>
          <p:cNvCxnSpPr/>
          <p:nvPr/>
        </p:nvCxnSpPr>
        <p:spPr>
          <a:xfrm>
            <a:off x="5838372" y="1981200"/>
            <a:ext cx="1719900" cy="0"/>
          </a:xfrm>
          <a:prstGeom prst="straightConnector1">
            <a:avLst/>
          </a:prstGeom>
          <a:noFill/>
          <a:ln cap="flat" cmpd="sng" w="63500">
            <a:solidFill>
              <a:schemeClr val="dk1"/>
            </a:solidFill>
            <a:prstDash val="solid"/>
            <a:round/>
            <a:headEnd len="sm" w="sm" type="none"/>
            <a:tailEnd len="sm" w="sm" type="none"/>
          </a:ln>
        </p:spPr>
      </p:cxnSp>
      <p:cxnSp>
        <p:nvCxnSpPr>
          <p:cNvPr id="278" name="Google Shape;278;p18"/>
          <p:cNvCxnSpPr>
            <a:endCxn id="279" idx="0"/>
          </p:cNvCxnSpPr>
          <p:nvPr/>
        </p:nvCxnSpPr>
        <p:spPr>
          <a:xfrm>
            <a:off x="7543800" y="1962786"/>
            <a:ext cx="0" cy="613500"/>
          </a:xfrm>
          <a:prstGeom prst="straightConnector1">
            <a:avLst/>
          </a:prstGeom>
          <a:noFill/>
          <a:ln cap="flat" cmpd="sng" w="63500">
            <a:solidFill>
              <a:schemeClr val="dk1"/>
            </a:solidFill>
            <a:prstDash val="solid"/>
            <a:round/>
            <a:headEnd len="sm" w="sm" type="none"/>
            <a:tailEnd len="lg" w="lg" type="stealth"/>
          </a:ln>
        </p:spPr>
      </p:cxnSp>
      <p:sp>
        <p:nvSpPr>
          <p:cNvPr id="279" name="Google Shape;279;p18"/>
          <p:cNvSpPr/>
          <p:nvPr/>
        </p:nvSpPr>
        <p:spPr>
          <a:xfrm>
            <a:off x="6477000" y="2576286"/>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80" name="Google Shape;280;p18"/>
          <p:cNvSpPr txBox="1"/>
          <p:nvPr>
            <p:ph idx="1" type="body"/>
          </p:nvPr>
        </p:nvSpPr>
        <p:spPr>
          <a:xfrm>
            <a:off x="6248400" y="1524000"/>
            <a:ext cx="990600" cy="39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2000"/>
              <a:t>Đúng</a:t>
            </a:r>
            <a:endParaRPr/>
          </a:p>
        </p:txBody>
      </p:sp>
      <p:cxnSp>
        <p:nvCxnSpPr>
          <p:cNvPr id="281" name="Google Shape;281;p18"/>
          <p:cNvCxnSpPr/>
          <p:nvPr/>
        </p:nvCxnSpPr>
        <p:spPr>
          <a:xfrm>
            <a:off x="1647372" y="1981200"/>
            <a:ext cx="1705500" cy="0"/>
          </a:xfrm>
          <a:prstGeom prst="straightConnector1">
            <a:avLst/>
          </a:prstGeom>
          <a:noFill/>
          <a:ln cap="flat" cmpd="sng" w="63500">
            <a:solidFill>
              <a:schemeClr val="dk1"/>
            </a:solidFill>
            <a:prstDash val="solid"/>
            <a:round/>
            <a:headEnd len="sm" w="sm" type="none"/>
            <a:tailEnd len="sm" w="sm" type="none"/>
          </a:ln>
        </p:spPr>
      </p:cxnSp>
      <p:cxnSp>
        <p:nvCxnSpPr>
          <p:cNvPr id="282" name="Google Shape;282;p18"/>
          <p:cNvCxnSpPr/>
          <p:nvPr/>
        </p:nvCxnSpPr>
        <p:spPr>
          <a:xfrm>
            <a:off x="1629228" y="6019800"/>
            <a:ext cx="5949000" cy="0"/>
          </a:xfrm>
          <a:prstGeom prst="straightConnector1">
            <a:avLst/>
          </a:prstGeom>
          <a:noFill/>
          <a:ln cap="flat" cmpd="sng" w="63500">
            <a:solidFill>
              <a:schemeClr val="dk1"/>
            </a:solidFill>
            <a:prstDash val="solid"/>
            <a:round/>
            <a:headEnd len="sm" w="sm" type="none"/>
            <a:tailEnd len="sm" w="sm" type="none"/>
          </a:ln>
        </p:spPr>
      </p:cxnSp>
      <p:cxnSp>
        <p:nvCxnSpPr>
          <p:cNvPr id="283" name="Google Shape;283;p18"/>
          <p:cNvCxnSpPr/>
          <p:nvPr/>
        </p:nvCxnSpPr>
        <p:spPr>
          <a:xfrm>
            <a:off x="7543800" y="3182076"/>
            <a:ext cx="0" cy="627900"/>
          </a:xfrm>
          <a:prstGeom prst="straightConnector1">
            <a:avLst/>
          </a:prstGeom>
          <a:noFill/>
          <a:ln cap="flat" cmpd="sng" w="63500">
            <a:solidFill>
              <a:schemeClr val="dk1"/>
            </a:solidFill>
            <a:prstDash val="solid"/>
            <a:round/>
            <a:headEnd len="sm" w="sm" type="none"/>
            <a:tailEnd len="lg" w="lg" type="stealth"/>
          </a:ln>
        </p:spPr>
      </p:cxnSp>
      <p:cxnSp>
        <p:nvCxnSpPr>
          <p:cNvPr id="284" name="Google Shape;284;p18"/>
          <p:cNvCxnSpPr/>
          <p:nvPr/>
        </p:nvCxnSpPr>
        <p:spPr>
          <a:xfrm>
            <a:off x="7543800" y="4401276"/>
            <a:ext cx="0" cy="627900"/>
          </a:xfrm>
          <a:prstGeom prst="straightConnector1">
            <a:avLst/>
          </a:prstGeom>
          <a:noFill/>
          <a:ln cap="flat" cmpd="sng" w="63500">
            <a:solidFill>
              <a:schemeClr val="dk1"/>
            </a:solidFill>
            <a:prstDash val="solid"/>
            <a:round/>
            <a:headEnd len="sm" w="sm" type="none"/>
            <a:tailEnd len="lg" w="lg" type="stealth"/>
          </a:ln>
        </p:spPr>
      </p:cxnSp>
      <p:sp>
        <p:nvSpPr>
          <p:cNvPr id="285" name="Google Shape;285;p18"/>
          <p:cNvSpPr/>
          <p:nvPr/>
        </p:nvSpPr>
        <p:spPr>
          <a:xfrm>
            <a:off x="6477000" y="3813810"/>
            <a:ext cx="2133600" cy="587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86" name="Google Shape;286;p18"/>
          <p:cNvCxnSpPr/>
          <p:nvPr/>
        </p:nvCxnSpPr>
        <p:spPr>
          <a:xfrm>
            <a:off x="7578272" y="5638800"/>
            <a:ext cx="0" cy="381300"/>
          </a:xfrm>
          <a:prstGeom prst="straightConnector1">
            <a:avLst/>
          </a:prstGeom>
          <a:noFill/>
          <a:ln cap="flat" cmpd="sng" w="63500">
            <a:solidFill>
              <a:schemeClr val="dk1"/>
            </a:solidFill>
            <a:prstDash val="solid"/>
            <a:round/>
            <a:headEnd len="sm" w="sm" type="none"/>
            <a:tailEnd len="lg" w="lg" type="stealth"/>
          </a:ln>
        </p:spPr>
      </p:cxnSp>
      <p:sp>
        <p:nvSpPr>
          <p:cNvPr id="287" name="Google Shape;287;p18"/>
          <p:cNvSpPr/>
          <p:nvPr/>
        </p:nvSpPr>
        <p:spPr>
          <a:xfrm>
            <a:off x="533400" y="2576286"/>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88" name="Google Shape;288;p18"/>
          <p:cNvCxnSpPr/>
          <p:nvPr/>
        </p:nvCxnSpPr>
        <p:spPr>
          <a:xfrm>
            <a:off x="1676400" y="3182076"/>
            <a:ext cx="0" cy="627900"/>
          </a:xfrm>
          <a:prstGeom prst="straightConnector1">
            <a:avLst/>
          </a:prstGeom>
          <a:noFill/>
          <a:ln cap="flat" cmpd="sng" w="63500">
            <a:solidFill>
              <a:schemeClr val="dk1"/>
            </a:solidFill>
            <a:prstDash val="solid"/>
            <a:round/>
            <a:headEnd len="sm" w="sm" type="none"/>
            <a:tailEnd len="lg" w="lg" type="stealth"/>
          </a:ln>
        </p:spPr>
      </p:cxnSp>
      <p:cxnSp>
        <p:nvCxnSpPr>
          <p:cNvPr id="289" name="Google Shape;289;p18"/>
          <p:cNvCxnSpPr/>
          <p:nvPr/>
        </p:nvCxnSpPr>
        <p:spPr>
          <a:xfrm>
            <a:off x="1676400" y="4401276"/>
            <a:ext cx="0" cy="627900"/>
          </a:xfrm>
          <a:prstGeom prst="straightConnector1">
            <a:avLst/>
          </a:prstGeom>
          <a:noFill/>
          <a:ln cap="flat" cmpd="sng" w="63500">
            <a:solidFill>
              <a:schemeClr val="dk1"/>
            </a:solidFill>
            <a:prstDash val="solid"/>
            <a:round/>
            <a:headEnd len="sm" w="sm" type="none"/>
            <a:tailEnd len="lg" w="lg" type="stealth"/>
          </a:ln>
        </p:spPr>
      </p:cxnSp>
      <p:sp>
        <p:nvSpPr>
          <p:cNvPr id="290" name="Google Shape;290;p18"/>
          <p:cNvSpPr/>
          <p:nvPr/>
        </p:nvSpPr>
        <p:spPr>
          <a:xfrm>
            <a:off x="533400" y="38138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1" name="Google Shape;291;p18"/>
          <p:cNvSpPr/>
          <p:nvPr/>
        </p:nvSpPr>
        <p:spPr>
          <a:xfrm>
            <a:off x="533400" y="50330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92" name="Google Shape;292;p18"/>
          <p:cNvCxnSpPr/>
          <p:nvPr/>
        </p:nvCxnSpPr>
        <p:spPr>
          <a:xfrm>
            <a:off x="1676400" y="1981200"/>
            <a:ext cx="0" cy="613500"/>
          </a:xfrm>
          <a:prstGeom prst="straightConnector1">
            <a:avLst/>
          </a:prstGeom>
          <a:noFill/>
          <a:ln cap="flat" cmpd="sng" w="63500">
            <a:solidFill>
              <a:schemeClr val="dk1"/>
            </a:solidFill>
            <a:prstDash val="solid"/>
            <a:round/>
            <a:headEnd len="sm" w="sm" type="none"/>
            <a:tailEnd len="lg" w="lg" type="stealth"/>
          </a:ln>
        </p:spPr>
      </p:cxnSp>
      <p:cxnSp>
        <p:nvCxnSpPr>
          <p:cNvPr id="293" name="Google Shape;293;p18"/>
          <p:cNvCxnSpPr/>
          <p:nvPr/>
        </p:nvCxnSpPr>
        <p:spPr>
          <a:xfrm>
            <a:off x="1634673" y="5638800"/>
            <a:ext cx="0" cy="381300"/>
          </a:xfrm>
          <a:prstGeom prst="straightConnector1">
            <a:avLst/>
          </a:prstGeom>
          <a:noFill/>
          <a:ln cap="flat" cmpd="sng" w="63500">
            <a:solidFill>
              <a:schemeClr val="dk1"/>
            </a:solidFill>
            <a:prstDash val="solid"/>
            <a:round/>
            <a:headEnd len="sm" w="sm" type="none"/>
            <a:tailEnd len="lg" w="lg" type="stealth"/>
          </a:ln>
        </p:spPr>
      </p:cxnSp>
      <p:sp>
        <p:nvSpPr>
          <p:cNvPr id="294" name="Google Shape;294;p18"/>
          <p:cNvSpPr txBox="1"/>
          <p:nvPr/>
        </p:nvSpPr>
        <p:spPr>
          <a:xfrm>
            <a:off x="2133600" y="1524000"/>
            <a:ext cx="9906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000"/>
              <a:buFont typeface="Arial"/>
              <a:buNone/>
            </a:pPr>
            <a:r>
              <a:rPr b="1" i="0" lang="en-US" sz="2000" u="none" cap="none" strike="noStrike">
                <a:solidFill>
                  <a:schemeClr val="dk1"/>
                </a:solidFill>
                <a:latin typeface="Tahoma"/>
                <a:ea typeface="Tahoma"/>
                <a:cs typeface="Tahoma"/>
                <a:sym typeface="Tahoma"/>
              </a:rPr>
              <a:t>Sai</a:t>
            </a:r>
            <a:endParaRPr/>
          </a:p>
        </p:txBody>
      </p:sp>
      <p:sp>
        <p:nvSpPr>
          <p:cNvPr id="295" name="Google Shape;295;p18"/>
          <p:cNvSpPr/>
          <p:nvPr/>
        </p:nvSpPr>
        <p:spPr>
          <a:xfrm>
            <a:off x="6477000" y="5051334"/>
            <a:ext cx="2133600" cy="587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96" name="Google Shape;296;p18"/>
          <p:cNvCxnSpPr/>
          <p:nvPr/>
        </p:nvCxnSpPr>
        <p:spPr>
          <a:xfrm>
            <a:off x="4572001" y="6019800"/>
            <a:ext cx="0" cy="381300"/>
          </a:xfrm>
          <a:prstGeom prst="straightConnector1">
            <a:avLst/>
          </a:prstGeom>
          <a:noFill/>
          <a:ln cap="flat" cmpd="sng" w="63500">
            <a:solidFill>
              <a:schemeClr val="dk1"/>
            </a:solidFill>
            <a:prstDash val="solid"/>
            <a:round/>
            <a:headEnd len="sm" w="sm" type="none"/>
            <a:tailEnd len="lg" w="lg" type="stealth"/>
          </a:ln>
        </p:spPr>
      </p:cxnSp>
      <p:cxnSp>
        <p:nvCxnSpPr>
          <p:cNvPr id="297" name="Google Shape;297;p18"/>
          <p:cNvCxnSpPr/>
          <p:nvPr/>
        </p:nvCxnSpPr>
        <p:spPr>
          <a:xfrm>
            <a:off x="4633452" y="1052052"/>
            <a:ext cx="0" cy="381300"/>
          </a:xfrm>
          <a:prstGeom prst="straightConnector1">
            <a:avLst/>
          </a:prstGeom>
          <a:noFill/>
          <a:ln cap="flat" cmpd="sng" w="63500">
            <a:solidFill>
              <a:schemeClr val="dk1"/>
            </a:solidFill>
            <a:prstDash val="solid"/>
            <a:round/>
            <a:headEnd len="sm" w="sm" type="none"/>
            <a:tailEnd len="lg" w="lg" type="stealth"/>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9"/>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cấu trúc if else</a:t>
            </a:r>
            <a:endParaRPr/>
          </a:p>
        </p:txBody>
      </p:sp>
      <p:sp>
        <p:nvSpPr>
          <p:cNvPr id="303" name="Google Shape;303;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Kiểm tra 2 số thực cho trước có cùng dấu hay không?</a:t>
            </a:r>
            <a:endParaRPr/>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float</a:t>
            </a:r>
            <a:r>
              <a:rPr lang="en-US" sz="1800"/>
              <a:t> a, b;</a:t>
            </a:r>
            <a:endParaRPr/>
          </a:p>
          <a:p>
            <a:pPr indent="0" lvl="0" marL="0" rtl="0" algn="l">
              <a:spcBef>
                <a:spcPts val="360"/>
              </a:spcBef>
              <a:spcAft>
                <a:spcPts val="0"/>
              </a:spcAft>
              <a:buClr>
                <a:schemeClr val="dk1"/>
              </a:buClr>
              <a:buSzPts val="1800"/>
              <a:buNone/>
            </a:pPr>
            <a:r>
              <a:rPr lang="en-US" sz="1800"/>
              <a:t>	printf(“Nhap 2 so thuc: ”);</a:t>
            </a:r>
            <a:endParaRPr/>
          </a:p>
          <a:p>
            <a:pPr indent="0" lvl="0" marL="0" rtl="0" algn="l">
              <a:spcBef>
                <a:spcPts val="360"/>
              </a:spcBef>
              <a:spcAft>
                <a:spcPts val="0"/>
              </a:spcAft>
              <a:buClr>
                <a:schemeClr val="dk1"/>
              </a:buClr>
              <a:buSzPts val="1800"/>
              <a:buNone/>
            </a:pPr>
            <a:r>
              <a:rPr lang="en-US" sz="1800"/>
              <a:t>	scanf(“%f%f”, &amp;a, &amp;b);</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(a * b &gt; 0)</a:t>
            </a:r>
            <a:endParaRPr/>
          </a:p>
          <a:p>
            <a:pPr indent="0" lvl="0" marL="0" rtl="0" algn="l">
              <a:spcBef>
                <a:spcPts val="360"/>
              </a:spcBef>
              <a:spcAft>
                <a:spcPts val="0"/>
              </a:spcAft>
              <a:buClr>
                <a:schemeClr val="dk1"/>
              </a:buClr>
              <a:buSzPts val="1800"/>
              <a:buNone/>
            </a:pPr>
            <a:r>
              <a:rPr lang="en-US" sz="1800"/>
              <a:t>		printf(“%.2f va %.2f cung dau!\n”, a, b);</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else</a:t>
            </a:r>
            <a:endParaRPr/>
          </a:p>
          <a:p>
            <a:pPr indent="0" lvl="0" marL="0" rtl="0" algn="l">
              <a:spcBef>
                <a:spcPts val="360"/>
              </a:spcBef>
              <a:spcAft>
                <a:spcPts val="0"/>
              </a:spcAft>
              <a:buClr>
                <a:schemeClr val="dk1"/>
              </a:buClr>
              <a:buSzPts val="1800"/>
              <a:buNone/>
            </a:pPr>
            <a:r>
              <a:rPr lang="en-US" sz="1800"/>
              <a:t>		 printf(“%.2f va %.2f trai dau!\n”, a, b);</a:t>
            </a:r>
            <a:endParaRPr sz="1800"/>
          </a:p>
          <a:p>
            <a:pPr indent="0" lvl="0" marL="0" rtl="0" algn="l">
              <a:spcBef>
                <a:spcPts val="360"/>
              </a:spcBef>
              <a:spcAft>
                <a:spcPts val="0"/>
              </a:spcAft>
              <a:buClr>
                <a:schemeClr val="dk1"/>
              </a:buClr>
              <a:buSzPts val="1800"/>
              <a:buNone/>
            </a:pPr>
            <a:r>
              <a:rPr lang="en-US" sz="1800"/>
              <a:t>}</a:t>
            </a:r>
            <a:endParaRPr sz="1800"/>
          </a:p>
        </p:txBody>
      </p:sp>
      <p:sp>
        <p:nvSpPr>
          <p:cNvPr id="304" name="Google Shape;304;p19"/>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05" name="Google Shape;305;p19"/>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06" name="Google Shape;306;p19"/>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Nội dung</a:t>
            </a:r>
            <a:endParaRPr/>
          </a:p>
        </p:txBody>
      </p:sp>
      <p:sp>
        <p:nvSpPr>
          <p:cNvPr id="108" name="Google Shape;108;p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Char char="⮚"/>
            </a:pPr>
            <a:r>
              <a:rPr lang="en-US"/>
              <a:t>Khối lệnh trong lập trình</a:t>
            </a:r>
            <a:endParaRPr/>
          </a:p>
          <a:p>
            <a:pPr indent="-342900" lvl="0" marL="342900" rtl="0" algn="l">
              <a:spcBef>
                <a:spcPts val="640"/>
              </a:spcBef>
              <a:spcAft>
                <a:spcPts val="0"/>
              </a:spcAft>
              <a:buClr>
                <a:schemeClr val="dk1"/>
              </a:buClr>
              <a:buSzPts val="3200"/>
              <a:buFont typeface="Noto Sans Symbols"/>
              <a:buChar char="⮚"/>
            </a:pPr>
            <a:r>
              <a:rPr lang="en-US"/>
              <a:t>Dùng cấu trúc rẽ nhánh trong lập trình</a:t>
            </a:r>
            <a:endParaRPr/>
          </a:p>
          <a:p>
            <a:pPr indent="-342900" lvl="0" marL="342900" rtl="0" algn="l">
              <a:spcBef>
                <a:spcPts val="640"/>
              </a:spcBef>
              <a:spcAft>
                <a:spcPts val="0"/>
              </a:spcAft>
              <a:buClr>
                <a:schemeClr val="dk1"/>
              </a:buClr>
              <a:buSzPts val="3200"/>
              <a:buFont typeface="Noto Sans Symbols"/>
              <a:buChar char="⮚"/>
            </a:pPr>
            <a:r>
              <a:rPr lang="en-US"/>
              <a:t>Xử lý lặp trong lập trình</a:t>
            </a:r>
            <a:endParaRPr/>
          </a:p>
          <a:p>
            <a:pPr indent="-342900" lvl="0" marL="342900" rtl="0" algn="l">
              <a:spcBef>
                <a:spcPts val="640"/>
              </a:spcBef>
              <a:spcAft>
                <a:spcPts val="0"/>
              </a:spcAft>
              <a:buClr>
                <a:schemeClr val="dk1"/>
              </a:buClr>
              <a:buSzPts val="3200"/>
              <a:buFont typeface="Noto Sans Symbols"/>
              <a:buChar char="⮚"/>
            </a:pPr>
            <a:r>
              <a:rPr lang="en-US"/>
              <a:t>Các vấn đề tìm hiểu mở rộng kiến thức nghề nghiệp</a:t>
            </a:r>
            <a:endParaRPr/>
          </a:p>
          <a:p>
            <a:pPr indent="-342900" lvl="0" marL="342900" rtl="0" algn="l">
              <a:spcBef>
                <a:spcPts val="640"/>
              </a:spcBef>
              <a:spcAft>
                <a:spcPts val="0"/>
              </a:spcAft>
              <a:buClr>
                <a:schemeClr val="dk1"/>
              </a:buClr>
              <a:buSzPts val="3200"/>
              <a:buFont typeface="Noto Sans Symbols"/>
              <a:buChar char="⮚"/>
            </a:pPr>
            <a:r>
              <a:rPr lang="en-US"/>
              <a:t>Thuật ngữ và bài đọc thêm tiếng Anh</a:t>
            </a:r>
            <a:endParaRPr/>
          </a:p>
        </p:txBody>
      </p:sp>
      <p:sp>
        <p:nvSpPr>
          <p:cNvPr id="109" name="Google Shape;109;p2"/>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10" name="Google Shape;110;p2"/>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2"/>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0"/>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cấu trúc if else</a:t>
            </a:r>
            <a:endParaRPr/>
          </a:p>
        </p:txBody>
      </p:sp>
      <p:sp>
        <p:nvSpPr>
          <p:cNvPr id="312" name="Google Shape;312;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Giải phương trình bậc nhất ax + b = 0</a:t>
            </a:r>
            <a:endParaRPr/>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float</a:t>
            </a:r>
            <a:r>
              <a:rPr lang="en-US" sz="1800"/>
              <a:t> a, b;</a:t>
            </a:r>
            <a:endParaRPr/>
          </a:p>
          <a:p>
            <a:pPr indent="0" lvl="0" marL="0" rtl="0" algn="l">
              <a:spcBef>
                <a:spcPts val="360"/>
              </a:spcBef>
              <a:spcAft>
                <a:spcPts val="0"/>
              </a:spcAft>
              <a:buClr>
                <a:schemeClr val="dk1"/>
              </a:buClr>
              <a:buSzPts val="1800"/>
              <a:buNone/>
            </a:pPr>
            <a:r>
              <a:rPr lang="en-US" sz="1800"/>
              <a:t>	printf(“Nhap 2 so thuc: ”);</a:t>
            </a:r>
            <a:endParaRPr/>
          </a:p>
          <a:p>
            <a:pPr indent="0" lvl="0" marL="0" rtl="0" algn="l">
              <a:spcBef>
                <a:spcPts val="360"/>
              </a:spcBef>
              <a:spcAft>
                <a:spcPts val="0"/>
              </a:spcAft>
              <a:buClr>
                <a:schemeClr val="dk1"/>
              </a:buClr>
              <a:buSzPts val="1800"/>
              <a:buNone/>
            </a:pPr>
            <a:r>
              <a:rPr lang="en-US" sz="1800"/>
              <a:t>	scanf(“%f%f”, &amp;a, &amp;b);</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(a == 0)</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(b == 0)</a:t>
            </a:r>
            <a:endParaRPr/>
          </a:p>
          <a:p>
            <a:pPr indent="0" lvl="0" marL="0" rtl="0" algn="l">
              <a:spcBef>
                <a:spcPts val="360"/>
              </a:spcBef>
              <a:spcAft>
                <a:spcPts val="0"/>
              </a:spcAft>
              <a:buClr>
                <a:schemeClr val="dk1"/>
              </a:buClr>
              <a:buSzPts val="1800"/>
              <a:buNone/>
            </a:pPr>
            <a:r>
              <a:rPr lang="en-US" sz="1800"/>
              <a:t>			printf(“Phuong trinh vo so nghiem!\n”);</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else</a:t>
            </a:r>
            <a:endParaRPr/>
          </a:p>
          <a:p>
            <a:pPr indent="0" lvl="0" marL="0" rtl="0" algn="l">
              <a:spcBef>
                <a:spcPts val="360"/>
              </a:spcBef>
              <a:spcAft>
                <a:spcPts val="0"/>
              </a:spcAft>
              <a:buClr>
                <a:schemeClr val="dk1"/>
              </a:buClr>
              <a:buSzPts val="1800"/>
              <a:buNone/>
            </a:pPr>
            <a:r>
              <a:rPr lang="en-US" sz="1800"/>
              <a:t>			printf(“Phuong trinh vo nghiem!\n”);</a:t>
            </a:r>
            <a:endParaRPr sz="1800"/>
          </a:p>
          <a:p>
            <a:pPr indent="0" lvl="0" marL="0" rtl="0" algn="l">
              <a:spcBef>
                <a:spcPts val="360"/>
              </a:spcBef>
              <a:spcAft>
                <a:spcPts val="0"/>
              </a:spcAft>
              <a:buClr>
                <a:schemeClr val="dk1"/>
              </a:buClr>
              <a:buSzPts val="1800"/>
              <a:buNone/>
            </a:pPr>
            <a:r>
              <a:rPr lang="en-US" sz="1800"/>
              <a:t>	</a:t>
            </a:r>
            <a:r>
              <a:rPr lang="en-US" sz="1800">
                <a:solidFill>
                  <a:srgbClr val="0000FF"/>
                </a:solidFill>
              </a:rPr>
              <a:t>else</a:t>
            </a:r>
            <a:endParaRPr/>
          </a:p>
          <a:p>
            <a:pPr indent="0" lvl="0" marL="0" rtl="0" algn="l">
              <a:spcBef>
                <a:spcPts val="360"/>
              </a:spcBef>
              <a:spcAft>
                <a:spcPts val="0"/>
              </a:spcAft>
              <a:buClr>
                <a:schemeClr val="dk1"/>
              </a:buClr>
              <a:buSzPts val="1800"/>
              <a:buNone/>
            </a:pPr>
            <a:r>
              <a:rPr lang="en-US" sz="1800"/>
              <a:t>		 printf(“Phuong trinh co nghiem x = %.2f\n”, -b / a);</a:t>
            </a:r>
            <a:endParaRPr/>
          </a:p>
          <a:p>
            <a:pPr indent="0" lvl="0" marL="0" rtl="0" algn="l">
              <a:spcBef>
                <a:spcPts val="360"/>
              </a:spcBef>
              <a:spcAft>
                <a:spcPts val="0"/>
              </a:spcAft>
              <a:buClr>
                <a:schemeClr val="dk1"/>
              </a:buClr>
              <a:buSzPts val="1800"/>
              <a:buNone/>
            </a:pPr>
            <a:r>
              <a:rPr lang="en-US" sz="1800"/>
              <a:t>}</a:t>
            </a:r>
            <a:endParaRPr sz="1800"/>
          </a:p>
        </p:txBody>
      </p:sp>
      <p:sp>
        <p:nvSpPr>
          <p:cNvPr id="313" name="Google Shape;313;p20"/>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14" name="Google Shape;314;p20"/>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15" name="Google Shape;315;p20"/>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1"/>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Ghi chú quan trọng</a:t>
            </a:r>
            <a:endParaRPr sz="3800"/>
          </a:p>
        </p:txBody>
      </p:sp>
      <p:sp>
        <p:nvSpPr>
          <p:cNvPr id="322" name="Google Shape;322;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Nếu sau </a:t>
            </a:r>
            <a:r>
              <a:rPr lang="en-US">
                <a:solidFill>
                  <a:srgbClr val="0000FF"/>
                </a:solidFill>
              </a:rPr>
              <a:t>if</a:t>
            </a:r>
            <a:r>
              <a:rPr lang="en-US"/>
              <a:t> hoặc </a:t>
            </a:r>
            <a:r>
              <a:rPr lang="en-US">
                <a:solidFill>
                  <a:srgbClr val="0000FF"/>
                </a:solidFill>
              </a:rPr>
              <a:t>else</a:t>
            </a:r>
            <a:r>
              <a:rPr lang="en-US"/>
              <a:t> chỉ có một khối lệnh thì không cần phải để lệnh ấy trong khối lệnh “{}”. Ngoài ra NNLT C cũng cho phép chúng ta sử dụng cấu trúc chọn </a:t>
            </a:r>
            <a:r>
              <a:rPr lang="en-US">
                <a:solidFill>
                  <a:srgbClr val="0000FF"/>
                </a:solidFill>
              </a:rPr>
              <a:t>if</a:t>
            </a:r>
            <a:r>
              <a:rPr lang="en-US"/>
              <a:t>, </a:t>
            </a:r>
            <a:r>
              <a:rPr lang="en-US">
                <a:solidFill>
                  <a:srgbClr val="0000FF"/>
                </a:solidFill>
              </a:rPr>
              <a:t>if else</a:t>
            </a:r>
            <a:r>
              <a:rPr lang="en-US"/>
              <a:t> lồng nhau, nhưng phải xác định khối lệnh một cách rõ ràng.</a:t>
            </a:r>
            <a:endParaRPr/>
          </a:p>
        </p:txBody>
      </p:sp>
      <p:sp>
        <p:nvSpPr>
          <p:cNvPr id="323" name="Google Shape;323;p21"/>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24" name="Google Shape;324;p21"/>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25" name="Google Shape;325;p21"/>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420"/>
              <a:buFont typeface="Tahoma"/>
              <a:buNone/>
            </a:pPr>
            <a:r>
              <a:rPr lang="en-US" sz="3420"/>
              <a:t>Cấu trúc điều khiển rẽ nhánh switch</a:t>
            </a:r>
            <a:endParaRPr sz="3420"/>
          </a:p>
        </p:txBody>
      </p:sp>
      <p:sp>
        <p:nvSpPr>
          <p:cNvPr id="332" name="Google Shape;332;p22"/>
          <p:cNvSpPr txBox="1"/>
          <p:nvPr>
            <p:ph idx="1" type="body"/>
          </p:nvPr>
        </p:nvSpPr>
        <p:spPr>
          <a:xfrm>
            <a:off x="457200" y="1600200"/>
            <a:ext cx="54102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Cấu trúc điều khiển rẽ nhánh </a:t>
            </a:r>
            <a:r>
              <a:rPr lang="en-US">
                <a:solidFill>
                  <a:srgbClr val="0000FF"/>
                </a:solidFill>
              </a:rPr>
              <a:t>switch</a:t>
            </a:r>
            <a:r>
              <a:rPr lang="en-US"/>
              <a:t> cho phép căn cứ vào giá trị của biểu thức nguyên để cho một trong nhiều cách nhảy.</a:t>
            </a:r>
            <a:endParaRPr b="1"/>
          </a:p>
        </p:txBody>
      </p:sp>
      <p:sp>
        <p:nvSpPr>
          <p:cNvPr id="333" name="Google Shape;333;p22"/>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34" name="Google Shape;334;p22"/>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35" name="Google Shape;335;p22"/>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6" name="Google Shape;336;p22"/>
          <p:cNvSpPr txBox="1"/>
          <p:nvPr/>
        </p:nvSpPr>
        <p:spPr>
          <a:xfrm>
            <a:off x="5943600" y="1600200"/>
            <a:ext cx="2743200" cy="45261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rgbClr val="0000FF"/>
              </a:buClr>
              <a:buSzPts val="1530"/>
              <a:buFont typeface="Arial"/>
              <a:buNone/>
            </a:pPr>
            <a:r>
              <a:rPr b="0" i="0" lang="en-US" sz="1530" u="none" cap="none" strike="noStrike">
                <a:solidFill>
                  <a:srgbClr val="0000FF"/>
                </a:solidFill>
                <a:latin typeface="Tahoma"/>
                <a:ea typeface="Tahoma"/>
                <a:cs typeface="Tahoma"/>
                <a:sym typeface="Tahoma"/>
              </a:rPr>
              <a:t>switch</a:t>
            </a:r>
            <a:r>
              <a:rPr b="0" i="0" lang="en-US" sz="1530" u="none" cap="none" strike="noStrike">
                <a:solidFill>
                  <a:schemeClr val="dk1"/>
                </a:solidFill>
                <a:latin typeface="Tahoma"/>
                <a:ea typeface="Tahoma"/>
                <a:cs typeface="Tahoma"/>
                <a:sym typeface="Tahoma"/>
              </a:rPr>
              <a:t> (biểu_thức_chọn)</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a:t>
            </a:r>
            <a:r>
              <a:rPr b="0" i="0" lang="en-US" sz="1530" u="none" cap="none" strike="noStrike">
                <a:solidFill>
                  <a:srgbClr val="0000FF"/>
                </a:solidFill>
                <a:latin typeface="Tahoma"/>
                <a:ea typeface="Tahoma"/>
                <a:cs typeface="Tahoma"/>
                <a:sym typeface="Tahoma"/>
              </a:rPr>
              <a:t>case</a:t>
            </a:r>
            <a:r>
              <a:rPr b="0" i="0" lang="en-US" sz="1530" u="none" cap="none" strike="noStrike">
                <a:solidFill>
                  <a:schemeClr val="dk1"/>
                </a:solidFill>
                <a:latin typeface="Tahoma"/>
                <a:ea typeface="Tahoma"/>
                <a:cs typeface="Tahoma"/>
                <a:sym typeface="Tahoma"/>
              </a:rPr>
              <a:t> Giá_Trị_1:</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Lệnh 1;</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Lệnh n;</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break;</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a:t>
            </a:r>
            <a:r>
              <a:rPr b="0" i="0" lang="en-US" sz="1530" u="none" cap="none" strike="noStrike">
                <a:solidFill>
                  <a:srgbClr val="0000FF"/>
                </a:solidFill>
                <a:latin typeface="Tahoma"/>
                <a:ea typeface="Tahoma"/>
                <a:cs typeface="Tahoma"/>
                <a:sym typeface="Tahoma"/>
              </a:rPr>
              <a:t>case</a:t>
            </a:r>
            <a:r>
              <a:rPr b="0" i="0" lang="en-US" sz="1530" u="none" cap="none" strike="noStrike">
                <a:solidFill>
                  <a:schemeClr val="dk1"/>
                </a:solidFill>
                <a:latin typeface="Tahoma"/>
                <a:ea typeface="Tahoma"/>
                <a:cs typeface="Tahoma"/>
                <a:sym typeface="Tahoma"/>
              </a:rPr>
              <a:t> Giá_Trị_2:</a:t>
            </a:r>
            <a:endParaRPr b="0" i="0" sz="1530" u="none" cap="none" strike="noStrike">
              <a:solidFill>
                <a:schemeClr val="dk1"/>
              </a:solidFill>
              <a:latin typeface="Tahoma"/>
              <a:ea typeface="Tahoma"/>
              <a:cs typeface="Tahoma"/>
              <a:sym typeface="Tahoma"/>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Lệnh 1;</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Lệnh n;</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break;</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a:t>
            </a:r>
            <a:r>
              <a:rPr b="0" i="0" lang="en-US" sz="1530" u="none" cap="none" strike="noStrike">
                <a:solidFill>
                  <a:srgbClr val="0000FF"/>
                </a:solidFill>
                <a:latin typeface="Tahoma"/>
                <a:ea typeface="Tahoma"/>
                <a:cs typeface="Tahoma"/>
                <a:sym typeface="Tahoma"/>
              </a:rPr>
              <a:t>default</a:t>
            </a:r>
            <a:r>
              <a:rPr b="0" i="0" lang="en-US" sz="1530" u="none" cap="none" strike="noStrike">
                <a:solidFill>
                  <a:schemeClr val="dk1"/>
                </a:solidFill>
                <a:latin typeface="Tahoma"/>
                <a:ea typeface="Tahoma"/>
                <a:cs typeface="Tahoma"/>
                <a:sym typeface="Tahoma"/>
              </a:rPr>
              <a:t>:</a:t>
            </a:r>
            <a:endParaRPr b="0" i="0" sz="1530" u="none" cap="none" strike="noStrike">
              <a:solidFill>
                <a:schemeClr val="dk1"/>
              </a:solidFill>
              <a:latin typeface="Tahoma"/>
              <a:ea typeface="Tahoma"/>
              <a:cs typeface="Tahoma"/>
              <a:sym typeface="Tahoma"/>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Lệnh 1;</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Lệnh n;</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		break;</a:t>
            </a:r>
            <a:endParaRPr/>
          </a:p>
          <a:p>
            <a:pPr indent="0" lvl="0" marL="0" marR="0" rtl="0" algn="l">
              <a:lnSpc>
                <a:spcPct val="80000"/>
              </a:lnSpc>
              <a:spcBef>
                <a:spcPts val="306"/>
              </a:spcBef>
              <a:spcAft>
                <a:spcPts val="0"/>
              </a:spcAft>
              <a:buClr>
                <a:schemeClr val="dk1"/>
              </a:buClr>
              <a:buSzPts val="1530"/>
              <a:buFont typeface="Arial"/>
              <a:buNone/>
            </a:pPr>
            <a:r>
              <a:rPr b="0" i="0" lang="en-US" sz="1530" u="none" cap="none" strike="noStrike">
                <a:solidFill>
                  <a:schemeClr val="dk1"/>
                </a:solidFill>
                <a:latin typeface="Tahoma"/>
                <a:ea typeface="Tahoma"/>
                <a:cs typeface="Tahoma"/>
                <a:sym typeface="Tahoma"/>
              </a:rPr>
              <a:t>}</a:t>
            </a:r>
            <a:endParaRPr b="0" i="0" sz="1530" u="none" cap="none" strike="noStrike">
              <a:solidFill>
                <a:schemeClr val="dk1"/>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3"/>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43" name="Google Shape;343;p23"/>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23"/>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45" name="Google Shape;345;p23"/>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000"/>
              <a:buFont typeface="Tahoma"/>
              <a:buNone/>
            </a:pPr>
            <a:r>
              <a:rPr lang="en-US" sz="3000"/>
              <a:t>Lưu đồ thuật toán của cấu trúc switch case</a:t>
            </a:r>
            <a:endParaRPr sz="3000"/>
          </a:p>
        </p:txBody>
      </p:sp>
      <p:sp>
        <p:nvSpPr>
          <p:cNvPr id="346" name="Google Shape;346;p23"/>
          <p:cNvSpPr/>
          <p:nvPr/>
        </p:nvSpPr>
        <p:spPr>
          <a:xfrm>
            <a:off x="457200" y="1371600"/>
            <a:ext cx="2514600" cy="867300"/>
          </a:xfrm>
          <a:prstGeom prst="diamond">
            <a:avLst/>
          </a:prstGeom>
          <a:solidFill>
            <a:schemeClr val="lt1"/>
          </a:solid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&lt;kiểm tra giá trị&gt;</a:t>
            </a:r>
            <a:endParaRPr b="1" i="0" sz="2000" u="none" cap="none" strike="noStrike">
              <a:solidFill>
                <a:schemeClr val="dk1"/>
              </a:solidFill>
              <a:latin typeface="Times New Roman"/>
              <a:ea typeface="Times New Roman"/>
              <a:cs typeface="Times New Roman"/>
              <a:sym typeface="Times New Roman"/>
            </a:endParaRPr>
          </a:p>
        </p:txBody>
      </p:sp>
      <p:cxnSp>
        <p:nvCxnSpPr>
          <p:cNvPr id="347" name="Google Shape;347;p23"/>
          <p:cNvCxnSpPr/>
          <p:nvPr/>
        </p:nvCxnSpPr>
        <p:spPr>
          <a:xfrm>
            <a:off x="1711780" y="2590800"/>
            <a:ext cx="2297700" cy="0"/>
          </a:xfrm>
          <a:prstGeom prst="straightConnector1">
            <a:avLst/>
          </a:prstGeom>
          <a:noFill/>
          <a:ln cap="flat" cmpd="sng" w="63500">
            <a:solidFill>
              <a:schemeClr val="dk1"/>
            </a:solidFill>
            <a:prstDash val="solid"/>
            <a:round/>
            <a:headEnd len="sm" w="sm" type="none"/>
            <a:tailEnd len="lg" w="lg" type="stealth"/>
          </a:ln>
        </p:spPr>
      </p:cxnSp>
      <p:sp>
        <p:nvSpPr>
          <p:cNvPr id="348" name="Google Shape;348;p23"/>
          <p:cNvSpPr/>
          <p:nvPr/>
        </p:nvSpPr>
        <p:spPr>
          <a:xfrm>
            <a:off x="4009572" y="228600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9" name="Google Shape;349;p23"/>
          <p:cNvSpPr txBox="1"/>
          <p:nvPr>
            <p:ph idx="1" type="body"/>
          </p:nvPr>
        </p:nvSpPr>
        <p:spPr>
          <a:xfrm>
            <a:off x="2180772" y="2209800"/>
            <a:ext cx="1752600" cy="39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600"/>
              <a:buNone/>
            </a:pPr>
            <a:r>
              <a:rPr b="1" lang="en-US" sz="1600"/>
              <a:t>case giá trị 1</a:t>
            </a:r>
            <a:endParaRPr/>
          </a:p>
        </p:txBody>
      </p:sp>
      <p:cxnSp>
        <p:nvCxnSpPr>
          <p:cNvPr id="350" name="Google Shape;350;p23"/>
          <p:cNvCxnSpPr/>
          <p:nvPr/>
        </p:nvCxnSpPr>
        <p:spPr>
          <a:xfrm>
            <a:off x="1732644" y="2209800"/>
            <a:ext cx="0" cy="1524000"/>
          </a:xfrm>
          <a:prstGeom prst="straightConnector1">
            <a:avLst/>
          </a:prstGeom>
          <a:noFill/>
          <a:ln cap="flat" cmpd="sng" w="63500">
            <a:solidFill>
              <a:schemeClr val="dk1"/>
            </a:solidFill>
            <a:prstDash val="solid"/>
            <a:round/>
            <a:headEnd len="sm" w="sm" type="none"/>
            <a:tailEnd len="sm" w="sm" type="none"/>
          </a:ln>
        </p:spPr>
      </p:cxnSp>
      <p:cxnSp>
        <p:nvCxnSpPr>
          <p:cNvPr id="351" name="Google Shape;351;p23"/>
          <p:cNvCxnSpPr/>
          <p:nvPr/>
        </p:nvCxnSpPr>
        <p:spPr>
          <a:xfrm>
            <a:off x="1694544" y="6244770"/>
            <a:ext cx="6368100" cy="0"/>
          </a:xfrm>
          <a:prstGeom prst="straightConnector1">
            <a:avLst/>
          </a:prstGeom>
          <a:noFill/>
          <a:ln cap="flat" cmpd="sng" w="63500">
            <a:solidFill>
              <a:schemeClr val="dk1"/>
            </a:solidFill>
            <a:prstDash val="solid"/>
            <a:round/>
            <a:headEnd len="sm" w="sm" type="none"/>
            <a:tailEnd len="sm" w="sm" type="none"/>
          </a:ln>
        </p:spPr>
      </p:cxnSp>
      <p:cxnSp>
        <p:nvCxnSpPr>
          <p:cNvPr id="352" name="Google Shape;352;p23"/>
          <p:cNvCxnSpPr/>
          <p:nvPr/>
        </p:nvCxnSpPr>
        <p:spPr>
          <a:xfrm>
            <a:off x="6143172" y="2590800"/>
            <a:ext cx="1934100" cy="0"/>
          </a:xfrm>
          <a:prstGeom prst="straightConnector1">
            <a:avLst/>
          </a:prstGeom>
          <a:noFill/>
          <a:ln cap="flat" cmpd="sng" w="63500">
            <a:solidFill>
              <a:schemeClr val="dk1"/>
            </a:solidFill>
            <a:prstDash val="solid"/>
            <a:round/>
            <a:headEnd len="sm" w="sm" type="none"/>
            <a:tailEnd len="lg" w="lg" type="stealth"/>
          </a:ln>
        </p:spPr>
      </p:cxnSp>
      <p:sp>
        <p:nvSpPr>
          <p:cNvPr id="353" name="Google Shape;353;p23"/>
          <p:cNvSpPr/>
          <p:nvPr/>
        </p:nvSpPr>
        <p:spPr>
          <a:xfrm>
            <a:off x="4009572" y="34328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54" name="Google Shape;354;p23"/>
          <p:cNvSpPr/>
          <p:nvPr/>
        </p:nvSpPr>
        <p:spPr>
          <a:xfrm>
            <a:off x="3995058" y="49568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355" name="Google Shape;355;p23"/>
          <p:cNvCxnSpPr/>
          <p:nvPr/>
        </p:nvCxnSpPr>
        <p:spPr>
          <a:xfrm>
            <a:off x="6143172" y="3733800"/>
            <a:ext cx="1934100" cy="0"/>
          </a:xfrm>
          <a:prstGeom prst="straightConnector1">
            <a:avLst/>
          </a:prstGeom>
          <a:noFill/>
          <a:ln cap="flat" cmpd="sng" w="63500">
            <a:solidFill>
              <a:schemeClr val="dk1"/>
            </a:solidFill>
            <a:prstDash val="solid"/>
            <a:round/>
            <a:headEnd len="sm" w="sm" type="none"/>
            <a:tailEnd len="lg" w="lg" type="stealth"/>
          </a:ln>
        </p:spPr>
      </p:cxnSp>
      <p:cxnSp>
        <p:nvCxnSpPr>
          <p:cNvPr id="356" name="Google Shape;356;p23"/>
          <p:cNvCxnSpPr/>
          <p:nvPr/>
        </p:nvCxnSpPr>
        <p:spPr>
          <a:xfrm>
            <a:off x="1711780" y="3733800"/>
            <a:ext cx="2297700" cy="0"/>
          </a:xfrm>
          <a:prstGeom prst="straightConnector1">
            <a:avLst/>
          </a:prstGeom>
          <a:noFill/>
          <a:ln cap="flat" cmpd="sng" w="63500">
            <a:solidFill>
              <a:schemeClr val="dk1"/>
            </a:solidFill>
            <a:prstDash val="solid"/>
            <a:round/>
            <a:headEnd len="sm" w="sm" type="none"/>
            <a:tailEnd len="lg" w="lg" type="stealth"/>
          </a:ln>
        </p:spPr>
      </p:cxnSp>
      <p:sp>
        <p:nvSpPr>
          <p:cNvPr id="357" name="Google Shape;357;p23"/>
          <p:cNvSpPr txBox="1"/>
          <p:nvPr/>
        </p:nvSpPr>
        <p:spPr>
          <a:xfrm>
            <a:off x="2116364" y="3345540"/>
            <a:ext cx="17526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Tahoma"/>
                <a:ea typeface="Tahoma"/>
                <a:cs typeface="Tahoma"/>
                <a:sym typeface="Tahoma"/>
              </a:rPr>
              <a:t>case giá trị 2</a:t>
            </a:r>
            <a:endParaRPr/>
          </a:p>
        </p:txBody>
      </p:sp>
      <p:cxnSp>
        <p:nvCxnSpPr>
          <p:cNvPr id="358" name="Google Shape;358;p23"/>
          <p:cNvCxnSpPr/>
          <p:nvPr/>
        </p:nvCxnSpPr>
        <p:spPr>
          <a:xfrm>
            <a:off x="1694544" y="5257800"/>
            <a:ext cx="2297700" cy="0"/>
          </a:xfrm>
          <a:prstGeom prst="straightConnector1">
            <a:avLst/>
          </a:prstGeom>
          <a:noFill/>
          <a:ln cap="flat" cmpd="sng" w="63500">
            <a:solidFill>
              <a:schemeClr val="dk1"/>
            </a:solidFill>
            <a:prstDash val="solid"/>
            <a:round/>
            <a:headEnd len="sm" w="sm" type="none"/>
            <a:tailEnd len="lg" w="lg" type="stealth"/>
          </a:ln>
        </p:spPr>
      </p:cxnSp>
      <p:sp>
        <p:nvSpPr>
          <p:cNvPr id="359" name="Google Shape;359;p23"/>
          <p:cNvSpPr txBox="1"/>
          <p:nvPr/>
        </p:nvSpPr>
        <p:spPr>
          <a:xfrm>
            <a:off x="2221592" y="4629876"/>
            <a:ext cx="9789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Tahoma"/>
                <a:ea typeface="Tahoma"/>
                <a:cs typeface="Tahoma"/>
                <a:sym typeface="Tahoma"/>
              </a:rPr>
              <a:t>default</a:t>
            </a:r>
            <a:endParaRPr/>
          </a:p>
        </p:txBody>
      </p:sp>
      <p:cxnSp>
        <p:nvCxnSpPr>
          <p:cNvPr id="360" name="Google Shape;360;p23"/>
          <p:cNvCxnSpPr/>
          <p:nvPr/>
        </p:nvCxnSpPr>
        <p:spPr>
          <a:xfrm>
            <a:off x="6128658" y="5272314"/>
            <a:ext cx="1934100" cy="0"/>
          </a:xfrm>
          <a:prstGeom prst="straightConnector1">
            <a:avLst/>
          </a:prstGeom>
          <a:noFill/>
          <a:ln cap="flat" cmpd="sng" w="63500">
            <a:solidFill>
              <a:schemeClr val="dk1"/>
            </a:solidFill>
            <a:prstDash val="solid"/>
            <a:round/>
            <a:headEnd len="sm" w="sm" type="none"/>
            <a:tailEnd len="lg" w="lg" type="stealth"/>
          </a:ln>
        </p:spPr>
      </p:cxnSp>
      <p:sp>
        <p:nvSpPr>
          <p:cNvPr id="361" name="Google Shape;361;p23"/>
          <p:cNvSpPr txBox="1"/>
          <p:nvPr/>
        </p:nvSpPr>
        <p:spPr>
          <a:xfrm>
            <a:off x="6598558" y="2191476"/>
            <a:ext cx="9453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Tahoma"/>
                <a:ea typeface="Tahoma"/>
                <a:cs typeface="Tahoma"/>
                <a:sym typeface="Tahoma"/>
              </a:rPr>
              <a:t>break</a:t>
            </a:r>
            <a:endParaRPr/>
          </a:p>
        </p:txBody>
      </p:sp>
      <p:sp>
        <p:nvSpPr>
          <p:cNvPr id="362" name="Google Shape;362;p23"/>
          <p:cNvSpPr txBox="1"/>
          <p:nvPr/>
        </p:nvSpPr>
        <p:spPr>
          <a:xfrm>
            <a:off x="6629400" y="3334476"/>
            <a:ext cx="9453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Tahoma"/>
                <a:ea typeface="Tahoma"/>
                <a:cs typeface="Tahoma"/>
                <a:sym typeface="Tahoma"/>
              </a:rPr>
              <a:t>break</a:t>
            </a:r>
            <a:endParaRPr/>
          </a:p>
        </p:txBody>
      </p:sp>
      <p:sp>
        <p:nvSpPr>
          <p:cNvPr id="363" name="Google Shape;363;p23"/>
          <p:cNvSpPr txBox="1"/>
          <p:nvPr/>
        </p:nvSpPr>
        <p:spPr>
          <a:xfrm>
            <a:off x="6629400" y="4898388"/>
            <a:ext cx="9453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1600"/>
              <a:buFont typeface="Arial"/>
              <a:buNone/>
            </a:pPr>
            <a:r>
              <a:rPr b="1" i="0" lang="en-US" sz="1600" u="none" cap="none" strike="noStrike">
                <a:solidFill>
                  <a:schemeClr val="dk1"/>
                </a:solidFill>
                <a:latin typeface="Tahoma"/>
                <a:ea typeface="Tahoma"/>
                <a:cs typeface="Tahoma"/>
                <a:sym typeface="Tahoma"/>
              </a:rPr>
              <a:t>break</a:t>
            </a:r>
            <a:endParaRPr/>
          </a:p>
        </p:txBody>
      </p:sp>
      <p:cxnSp>
        <p:nvCxnSpPr>
          <p:cNvPr id="364" name="Google Shape;364;p23"/>
          <p:cNvCxnSpPr/>
          <p:nvPr/>
        </p:nvCxnSpPr>
        <p:spPr>
          <a:xfrm>
            <a:off x="8046359" y="2590800"/>
            <a:ext cx="0" cy="3682800"/>
          </a:xfrm>
          <a:prstGeom prst="straightConnector1">
            <a:avLst/>
          </a:prstGeom>
          <a:noFill/>
          <a:ln cap="flat" cmpd="sng" w="63500">
            <a:solidFill>
              <a:schemeClr val="dk1"/>
            </a:solidFill>
            <a:prstDash val="solid"/>
            <a:round/>
            <a:headEnd len="sm" w="sm" type="none"/>
            <a:tailEnd len="lg" w="lg" type="stealth"/>
          </a:ln>
        </p:spPr>
      </p:cxnSp>
      <p:cxnSp>
        <p:nvCxnSpPr>
          <p:cNvPr id="365" name="Google Shape;365;p23"/>
          <p:cNvCxnSpPr/>
          <p:nvPr/>
        </p:nvCxnSpPr>
        <p:spPr>
          <a:xfrm>
            <a:off x="1732644" y="3519714"/>
            <a:ext cx="0" cy="1767300"/>
          </a:xfrm>
          <a:prstGeom prst="straightConnector1">
            <a:avLst/>
          </a:prstGeom>
          <a:noFill/>
          <a:ln cap="flat" cmpd="sng" w="63500">
            <a:solidFill>
              <a:schemeClr val="dk1"/>
            </a:solidFill>
            <a:prstDash val="dash"/>
            <a:round/>
            <a:headEnd len="sm" w="sm" type="none"/>
            <a:tailEnd len="sm" w="sm" type="none"/>
          </a:ln>
        </p:spPr>
      </p:cxnSp>
      <p:cxnSp>
        <p:nvCxnSpPr>
          <p:cNvPr id="366" name="Google Shape;366;p23"/>
          <p:cNvCxnSpPr/>
          <p:nvPr/>
        </p:nvCxnSpPr>
        <p:spPr>
          <a:xfrm>
            <a:off x="1690915" y="6215742"/>
            <a:ext cx="0" cy="381300"/>
          </a:xfrm>
          <a:prstGeom prst="straightConnector1">
            <a:avLst/>
          </a:prstGeom>
          <a:noFill/>
          <a:ln cap="flat" cmpd="sng" w="63500">
            <a:solidFill>
              <a:schemeClr val="dk1"/>
            </a:solidFill>
            <a:prstDash val="solid"/>
            <a:round/>
            <a:headEnd len="sm" w="sm" type="none"/>
            <a:tailEnd len="lg" w="lg" type="stealth"/>
          </a:ln>
        </p:spPr>
      </p:cxnSp>
      <p:cxnSp>
        <p:nvCxnSpPr>
          <p:cNvPr id="367" name="Google Shape;367;p23"/>
          <p:cNvCxnSpPr/>
          <p:nvPr/>
        </p:nvCxnSpPr>
        <p:spPr>
          <a:xfrm>
            <a:off x="1705897" y="1022556"/>
            <a:ext cx="0" cy="381300"/>
          </a:xfrm>
          <a:prstGeom prst="straightConnector1">
            <a:avLst/>
          </a:prstGeom>
          <a:noFill/>
          <a:ln cap="flat" cmpd="sng" w="63500">
            <a:solidFill>
              <a:schemeClr val="dk1"/>
            </a:solidFill>
            <a:prstDash val="solid"/>
            <a:round/>
            <a:headEnd len="sm" w="sm" type="none"/>
            <a:tailEnd len="lg" w="lg" type="stealth"/>
          </a:ln>
        </p:spPr>
      </p:cxnSp>
      <p:cxnSp>
        <p:nvCxnSpPr>
          <p:cNvPr id="368" name="Google Shape;368;p23"/>
          <p:cNvCxnSpPr/>
          <p:nvPr/>
        </p:nvCxnSpPr>
        <p:spPr>
          <a:xfrm>
            <a:off x="1730419" y="2971800"/>
            <a:ext cx="0" cy="381300"/>
          </a:xfrm>
          <a:prstGeom prst="straightConnector1">
            <a:avLst/>
          </a:prstGeom>
          <a:noFill/>
          <a:ln cap="flat" cmpd="sng" w="63500">
            <a:solidFill>
              <a:schemeClr val="dk1"/>
            </a:solidFill>
            <a:prstDash val="solid"/>
            <a:round/>
            <a:headEnd len="sm" w="sm" type="none"/>
            <a:tailEnd len="lg" w="lg" type="stealth"/>
          </a:ln>
        </p:spPr>
      </p:cxnSp>
      <p:cxnSp>
        <p:nvCxnSpPr>
          <p:cNvPr id="369" name="Google Shape;369;p23"/>
          <p:cNvCxnSpPr/>
          <p:nvPr/>
        </p:nvCxnSpPr>
        <p:spPr>
          <a:xfrm>
            <a:off x="1730420" y="4648200"/>
            <a:ext cx="0" cy="381300"/>
          </a:xfrm>
          <a:prstGeom prst="straightConnector1">
            <a:avLst/>
          </a:prstGeom>
          <a:noFill/>
          <a:ln cap="flat" cmpd="sng" w="63500">
            <a:solidFill>
              <a:schemeClr val="dk1"/>
            </a:solidFill>
            <a:prstDash val="solid"/>
            <a:round/>
            <a:headEnd len="sm" w="sm" type="none"/>
            <a:tailEnd len="lg" w="lg" type="stealth"/>
          </a:ln>
        </p:spPr>
      </p:cxnSp>
      <p:cxnSp>
        <p:nvCxnSpPr>
          <p:cNvPr id="370" name="Google Shape;370;p23"/>
          <p:cNvCxnSpPr/>
          <p:nvPr/>
        </p:nvCxnSpPr>
        <p:spPr>
          <a:xfrm>
            <a:off x="1723105" y="2236836"/>
            <a:ext cx="0" cy="381300"/>
          </a:xfrm>
          <a:prstGeom prst="straightConnector1">
            <a:avLst/>
          </a:prstGeom>
          <a:noFill/>
          <a:ln cap="flat" cmpd="sng" w="63500">
            <a:solidFill>
              <a:schemeClr val="dk1"/>
            </a:solidFill>
            <a:prstDash val="solid"/>
            <a:round/>
            <a:headEnd len="sm" w="sm" type="none"/>
            <a:tailEnd len="lg" w="lg" type="stealth"/>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4"/>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cấu trúc switch</a:t>
            </a:r>
            <a:endParaRPr/>
          </a:p>
        </p:txBody>
      </p:sp>
      <p:sp>
        <p:nvSpPr>
          <p:cNvPr id="376" name="Google Shape;376;p2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Cho biết tháng cho trước thuộc quý mấy?</a:t>
            </a:r>
            <a:endParaRPr/>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int </a:t>
            </a:r>
            <a:r>
              <a:rPr lang="en-US" sz="1800"/>
              <a:t>thang;</a:t>
            </a:r>
            <a:endParaRPr/>
          </a:p>
          <a:p>
            <a:pPr indent="0" lvl="0" marL="0" rtl="0" algn="l">
              <a:spcBef>
                <a:spcPts val="360"/>
              </a:spcBef>
              <a:spcAft>
                <a:spcPts val="0"/>
              </a:spcAft>
              <a:buClr>
                <a:schemeClr val="dk1"/>
              </a:buClr>
              <a:buSzPts val="1800"/>
              <a:buNone/>
            </a:pPr>
            <a:r>
              <a:rPr lang="en-US" sz="1800"/>
              <a:t>	printf(“Nhap thang: ”);</a:t>
            </a:r>
            <a:endParaRPr/>
          </a:p>
          <a:p>
            <a:pPr indent="0" lvl="0" marL="0" rtl="0" algn="l">
              <a:spcBef>
                <a:spcPts val="360"/>
              </a:spcBef>
              <a:spcAft>
                <a:spcPts val="0"/>
              </a:spcAft>
              <a:buClr>
                <a:schemeClr val="dk1"/>
              </a:buClr>
              <a:buSzPts val="1800"/>
              <a:buNone/>
            </a:pPr>
            <a:r>
              <a:rPr lang="en-US" sz="1800"/>
              <a:t>	scanf(“%d”, &amp;thang);</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switch </a:t>
            </a:r>
            <a:r>
              <a:rPr lang="en-US" sz="1800"/>
              <a:t>(thang)</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case</a:t>
            </a:r>
            <a:r>
              <a:rPr lang="en-US" sz="1800"/>
              <a:t> 1: </a:t>
            </a:r>
            <a:r>
              <a:rPr lang="en-US" sz="1800">
                <a:solidFill>
                  <a:srgbClr val="0000FF"/>
                </a:solidFill>
              </a:rPr>
              <a:t>case</a:t>
            </a:r>
            <a:r>
              <a:rPr lang="en-US" sz="1800"/>
              <a:t> 2: </a:t>
            </a:r>
            <a:r>
              <a:rPr lang="en-US" sz="1800">
                <a:solidFill>
                  <a:srgbClr val="0000FF"/>
                </a:solidFill>
              </a:rPr>
              <a:t>case</a:t>
            </a:r>
            <a:r>
              <a:rPr lang="en-US" sz="1800"/>
              <a:t> 3: printf(“Quy I\n”); </a:t>
            </a:r>
            <a:r>
              <a:rPr lang="en-US" sz="1800">
                <a:solidFill>
                  <a:srgbClr val="0000FF"/>
                </a:solidFill>
              </a:rPr>
              <a:t>break</a:t>
            </a: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case</a:t>
            </a:r>
            <a:r>
              <a:rPr lang="en-US" sz="1800"/>
              <a:t> 4: </a:t>
            </a:r>
            <a:r>
              <a:rPr lang="en-US" sz="1800">
                <a:solidFill>
                  <a:srgbClr val="0000FF"/>
                </a:solidFill>
              </a:rPr>
              <a:t>case</a:t>
            </a:r>
            <a:r>
              <a:rPr lang="en-US" sz="1800"/>
              <a:t> 5: </a:t>
            </a:r>
            <a:r>
              <a:rPr lang="en-US" sz="1800">
                <a:solidFill>
                  <a:srgbClr val="0000FF"/>
                </a:solidFill>
              </a:rPr>
              <a:t>case</a:t>
            </a:r>
            <a:r>
              <a:rPr lang="en-US" sz="1800"/>
              <a:t> 6: printf(“Quy II\n”); </a:t>
            </a:r>
            <a:r>
              <a:rPr lang="en-US" sz="1800">
                <a:solidFill>
                  <a:srgbClr val="0000FF"/>
                </a:solidFill>
              </a:rPr>
              <a:t>break</a:t>
            </a: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case</a:t>
            </a:r>
            <a:r>
              <a:rPr lang="en-US" sz="1800"/>
              <a:t> 7: </a:t>
            </a:r>
            <a:r>
              <a:rPr lang="en-US" sz="1800">
                <a:solidFill>
                  <a:srgbClr val="0000FF"/>
                </a:solidFill>
              </a:rPr>
              <a:t>case</a:t>
            </a:r>
            <a:r>
              <a:rPr lang="en-US" sz="1800"/>
              <a:t> 8: </a:t>
            </a:r>
            <a:r>
              <a:rPr lang="en-US" sz="1800">
                <a:solidFill>
                  <a:srgbClr val="0000FF"/>
                </a:solidFill>
              </a:rPr>
              <a:t>case</a:t>
            </a:r>
            <a:r>
              <a:rPr lang="en-US" sz="1800"/>
              <a:t> 9: printf(“Quy III\n”); </a:t>
            </a:r>
            <a:r>
              <a:rPr lang="en-US" sz="1800">
                <a:solidFill>
                  <a:srgbClr val="0000FF"/>
                </a:solidFill>
              </a:rPr>
              <a:t>break</a:t>
            </a:r>
            <a:r>
              <a:rPr lang="en-US" sz="1800"/>
              <a:t>;</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case</a:t>
            </a:r>
            <a:r>
              <a:rPr lang="en-US" sz="1800"/>
              <a:t> 10: </a:t>
            </a:r>
            <a:r>
              <a:rPr lang="en-US" sz="1800">
                <a:solidFill>
                  <a:srgbClr val="0000FF"/>
                </a:solidFill>
              </a:rPr>
              <a:t>case</a:t>
            </a:r>
            <a:r>
              <a:rPr lang="en-US" sz="1800"/>
              <a:t> 11: </a:t>
            </a:r>
            <a:r>
              <a:rPr lang="en-US" sz="1800">
                <a:solidFill>
                  <a:srgbClr val="0000FF"/>
                </a:solidFill>
              </a:rPr>
              <a:t>case</a:t>
            </a:r>
            <a:r>
              <a:rPr lang="en-US" sz="1800"/>
              <a:t> 12: printf(“Quy IV\n”); </a:t>
            </a:r>
            <a:r>
              <a:rPr lang="en-US" sz="1800">
                <a:solidFill>
                  <a:srgbClr val="0000FF"/>
                </a:solidFill>
              </a:rPr>
              <a:t>break</a:t>
            </a:r>
            <a:r>
              <a:rPr lang="en-US" sz="1800"/>
              <a:t>;</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a:t>
            </a:r>
            <a:endParaRPr sz="1800"/>
          </a:p>
        </p:txBody>
      </p:sp>
      <p:sp>
        <p:nvSpPr>
          <p:cNvPr id="377" name="Google Shape;377;p24"/>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78" name="Google Shape;378;p24"/>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79" name="Google Shape;379;p24"/>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5"/>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Ghi chú quan trọng</a:t>
            </a:r>
            <a:endParaRPr sz="3800"/>
          </a:p>
        </p:txBody>
      </p:sp>
      <p:sp>
        <p:nvSpPr>
          <p:cNvPr id="386" name="Google Shape;386;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Biểu thức chọn trong cấu trúc điều khiển rẻ nhánh </a:t>
            </a:r>
            <a:r>
              <a:rPr lang="en-US">
                <a:solidFill>
                  <a:srgbClr val="0000FF"/>
                </a:solidFill>
              </a:rPr>
              <a:t>switch</a:t>
            </a:r>
            <a:r>
              <a:rPr lang="en-US"/>
              <a:t> sẽ được tính toán, ước lượng và so sánh với các giá trị trong tương ứng với các mệnh đề </a:t>
            </a:r>
            <a:r>
              <a:rPr lang="en-US">
                <a:solidFill>
                  <a:srgbClr val="0000FF"/>
                </a:solidFill>
              </a:rPr>
              <a:t>case</a:t>
            </a:r>
            <a:r>
              <a:rPr lang="en-US"/>
              <a:t>.</a:t>
            </a:r>
            <a:endParaRPr/>
          </a:p>
          <a:p>
            <a:pPr indent="-342900" lvl="0" marL="342900" rtl="0" algn="l">
              <a:spcBef>
                <a:spcPts val="640"/>
              </a:spcBef>
              <a:spcAft>
                <a:spcPts val="0"/>
              </a:spcAft>
              <a:buClr>
                <a:schemeClr val="dk1"/>
              </a:buClr>
              <a:buSzPts val="3200"/>
              <a:buChar char="•"/>
            </a:pPr>
            <a:r>
              <a:rPr lang="en-US"/>
              <a:t>Nếu giá trị của biểu thức bằng Giá_Trị_i thì khối lệnh của mệnh đề case i được thực hiện.</a:t>
            </a:r>
            <a:endParaRPr/>
          </a:p>
          <a:p>
            <a:pPr indent="-139700" lvl="0" marL="342900" rtl="0" algn="l">
              <a:spcBef>
                <a:spcPts val="640"/>
              </a:spcBef>
              <a:spcAft>
                <a:spcPts val="0"/>
              </a:spcAft>
              <a:buClr>
                <a:schemeClr val="dk1"/>
              </a:buClr>
              <a:buSzPts val="3200"/>
              <a:buNone/>
            </a:pPr>
            <a:r>
              <a:t/>
            </a:r>
            <a:endParaRPr/>
          </a:p>
        </p:txBody>
      </p:sp>
      <p:sp>
        <p:nvSpPr>
          <p:cNvPr id="387" name="Google Shape;387;p25"/>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88" name="Google Shape;388;p25"/>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89" name="Google Shape;389;p25"/>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6"/>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Ghi chú quan trọng</a:t>
            </a:r>
            <a:endParaRPr sz="3800"/>
          </a:p>
        </p:txBody>
      </p:sp>
      <p:sp>
        <p:nvSpPr>
          <p:cNvPr id="396" name="Google Shape;396;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Nếu giá trị của biểu thức không bằng với bất kỳ Giá_Trị_i nào trong các mệnh đề case thì khối lệnh tương ứng với khóa default được thực hiện.</a:t>
            </a:r>
            <a:endParaRPr/>
          </a:p>
          <a:p>
            <a:pPr indent="-342900" lvl="0" marL="342900" rtl="0" algn="just">
              <a:spcBef>
                <a:spcPts val="640"/>
              </a:spcBef>
              <a:spcAft>
                <a:spcPts val="0"/>
              </a:spcAft>
              <a:buClr>
                <a:schemeClr val="dk1"/>
              </a:buClr>
              <a:buSzPts val="3200"/>
              <a:buChar char="•"/>
            </a:pPr>
            <a:r>
              <a:rPr lang="en-US"/>
              <a:t>Mỗi khối lệnh của mỗi mệnh đề </a:t>
            </a:r>
            <a:r>
              <a:rPr lang="en-US">
                <a:solidFill>
                  <a:srgbClr val="0000FF"/>
                </a:solidFill>
              </a:rPr>
              <a:t>case</a:t>
            </a:r>
            <a:r>
              <a:rPr lang="en-US"/>
              <a:t> thường được kết thúc bởi một câu lệnh </a:t>
            </a:r>
            <a:r>
              <a:rPr lang="en-US">
                <a:solidFill>
                  <a:srgbClr val="0000FF"/>
                </a:solidFill>
              </a:rPr>
              <a:t>break</a:t>
            </a:r>
            <a:r>
              <a:rPr lang="en-US"/>
              <a:t>.</a:t>
            </a:r>
            <a:endParaRPr/>
          </a:p>
        </p:txBody>
      </p:sp>
      <p:sp>
        <p:nvSpPr>
          <p:cNvPr id="397" name="Google Shape;397;p26"/>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98" name="Google Shape;398;p26"/>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99" name="Google Shape;399;p26"/>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7"/>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Ghi chú quan trọng</a:t>
            </a:r>
            <a:endParaRPr sz="3800"/>
          </a:p>
        </p:txBody>
      </p:sp>
      <p:sp>
        <p:nvSpPr>
          <p:cNvPr id="406" name="Google Shape;406;p2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Việc thực hiện khối lệnh sau khi so sánh giá trị của biểu thức bằng Giá_Trị_i như sau: thực hiện tất cả những lệnh ngay sau mệnh đề case của Giá_trị_i trên cho đến khi gặp từ khóa </a:t>
            </a:r>
            <a:r>
              <a:rPr lang="en-US">
                <a:solidFill>
                  <a:srgbClr val="0000FF"/>
                </a:solidFill>
              </a:rPr>
              <a:t>break</a:t>
            </a:r>
            <a:r>
              <a:rPr lang="en-US"/>
              <a:t>.</a:t>
            </a:r>
            <a:endParaRPr/>
          </a:p>
        </p:txBody>
      </p:sp>
      <p:sp>
        <p:nvSpPr>
          <p:cNvPr id="407" name="Google Shape;407;p27"/>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08" name="Google Shape;408;p27"/>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09" name="Google Shape;409;p27"/>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type="ctrTitle"/>
          </p:nvPr>
        </p:nvSpPr>
        <p:spPr>
          <a:xfrm>
            <a:off x="838200" y="2438400"/>
            <a:ext cx="80772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Xử lý lặp trong lập trình</a:t>
            </a:r>
            <a:endParaRPr>
              <a:solidFill>
                <a:srgbClr val="FC787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29"/>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Cấu trúc điều khiển lặp while</a:t>
            </a:r>
            <a:endParaRPr/>
          </a:p>
        </p:txBody>
      </p:sp>
      <p:sp>
        <p:nvSpPr>
          <p:cNvPr id="420" name="Google Shape;420;p2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FF"/>
              </a:buClr>
              <a:buSzPts val="3200"/>
              <a:buNone/>
            </a:pPr>
            <a:r>
              <a:rPr lang="en-US">
                <a:solidFill>
                  <a:srgbClr val="0000FF"/>
                </a:solidFill>
              </a:rPr>
              <a:t>while</a:t>
            </a:r>
            <a:r>
              <a:rPr lang="en-US"/>
              <a:t> (điều_kiện_lặp)</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	Lệnh 1;</a:t>
            </a:r>
            <a:endParaRPr/>
          </a:p>
          <a:p>
            <a:pPr indent="0" lvl="0" marL="0" rtl="0" algn="l">
              <a:spcBef>
                <a:spcPts val="640"/>
              </a:spcBef>
              <a:spcAft>
                <a:spcPts val="0"/>
              </a:spcAft>
              <a:buClr>
                <a:schemeClr val="dk1"/>
              </a:buClr>
              <a:buSzPts val="3200"/>
              <a:buNone/>
            </a:pPr>
            <a:r>
              <a:rPr lang="en-US"/>
              <a:t>	Lệnh 2;</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	Lệnh n;</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t/>
            </a:r>
            <a:endParaRPr/>
          </a:p>
        </p:txBody>
      </p:sp>
      <p:sp>
        <p:nvSpPr>
          <p:cNvPr id="421" name="Google Shape;421;p29"/>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22" name="Google Shape;422;p29"/>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23" name="Google Shape;423;p29"/>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ctrTitle"/>
          </p:nvPr>
        </p:nvSpPr>
        <p:spPr>
          <a:xfrm>
            <a:off x="381000" y="2438400"/>
            <a:ext cx="85344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Khối lệnh trong lập trình</a:t>
            </a:r>
            <a:endParaRPr>
              <a:solidFill>
                <a:srgbClr val="FC787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0"/>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30" name="Google Shape;430;p30"/>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30"/>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32" name="Google Shape;432;p30"/>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Lưu đồ thuật toán vòng lặp while</a:t>
            </a:r>
            <a:endParaRPr sz="3800"/>
          </a:p>
        </p:txBody>
      </p:sp>
      <p:sp>
        <p:nvSpPr>
          <p:cNvPr id="433" name="Google Shape;433;p30"/>
          <p:cNvSpPr/>
          <p:nvPr/>
        </p:nvSpPr>
        <p:spPr>
          <a:xfrm>
            <a:off x="3124200" y="1447800"/>
            <a:ext cx="2514600" cy="1066800"/>
          </a:xfrm>
          <a:prstGeom prst="diamond">
            <a:avLst/>
          </a:prstGeom>
          <a:solidFill>
            <a:schemeClr val="lt1"/>
          </a:solid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&lt;ĐK lặp&gt;</a:t>
            </a:r>
            <a:endParaRPr b="1" i="0" sz="2000" u="none" cap="none" strike="noStrike">
              <a:solidFill>
                <a:schemeClr val="dk1"/>
              </a:solidFill>
              <a:latin typeface="Times New Roman"/>
              <a:ea typeface="Times New Roman"/>
              <a:cs typeface="Times New Roman"/>
              <a:sym typeface="Times New Roman"/>
            </a:endParaRPr>
          </a:p>
        </p:txBody>
      </p:sp>
      <p:cxnSp>
        <p:nvCxnSpPr>
          <p:cNvPr id="434" name="Google Shape;434;p30"/>
          <p:cNvCxnSpPr/>
          <p:nvPr/>
        </p:nvCxnSpPr>
        <p:spPr>
          <a:xfrm>
            <a:off x="5609772" y="1981200"/>
            <a:ext cx="1719900" cy="0"/>
          </a:xfrm>
          <a:prstGeom prst="straightConnector1">
            <a:avLst/>
          </a:prstGeom>
          <a:noFill/>
          <a:ln cap="flat" cmpd="sng" w="63500">
            <a:solidFill>
              <a:schemeClr val="dk1"/>
            </a:solidFill>
            <a:prstDash val="solid"/>
            <a:round/>
            <a:headEnd len="sm" w="sm" type="none"/>
            <a:tailEnd len="sm" w="sm" type="none"/>
          </a:ln>
        </p:spPr>
      </p:cxnSp>
      <p:cxnSp>
        <p:nvCxnSpPr>
          <p:cNvPr id="435" name="Google Shape;435;p30"/>
          <p:cNvCxnSpPr>
            <a:endCxn id="436" idx="0"/>
          </p:cNvCxnSpPr>
          <p:nvPr/>
        </p:nvCxnSpPr>
        <p:spPr>
          <a:xfrm>
            <a:off x="7315200" y="1962786"/>
            <a:ext cx="0" cy="613500"/>
          </a:xfrm>
          <a:prstGeom prst="straightConnector1">
            <a:avLst/>
          </a:prstGeom>
          <a:noFill/>
          <a:ln cap="flat" cmpd="sng" w="63500">
            <a:solidFill>
              <a:schemeClr val="dk1"/>
            </a:solidFill>
            <a:prstDash val="solid"/>
            <a:round/>
            <a:headEnd len="sm" w="sm" type="none"/>
            <a:tailEnd len="lg" w="lg" type="stealth"/>
          </a:ln>
        </p:spPr>
      </p:cxnSp>
      <p:sp>
        <p:nvSpPr>
          <p:cNvPr id="436" name="Google Shape;436;p30"/>
          <p:cNvSpPr/>
          <p:nvPr/>
        </p:nvSpPr>
        <p:spPr>
          <a:xfrm>
            <a:off x="6248400" y="2576286"/>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37" name="Google Shape;437;p30"/>
          <p:cNvSpPr txBox="1"/>
          <p:nvPr>
            <p:ph idx="1" type="body"/>
          </p:nvPr>
        </p:nvSpPr>
        <p:spPr>
          <a:xfrm>
            <a:off x="6096000" y="1505676"/>
            <a:ext cx="990600" cy="39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2000"/>
              <a:t>Đúng</a:t>
            </a:r>
            <a:endParaRPr/>
          </a:p>
        </p:txBody>
      </p:sp>
      <p:cxnSp>
        <p:nvCxnSpPr>
          <p:cNvPr id="438" name="Google Shape;438;p30"/>
          <p:cNvCxnSpPr/>
          <p:nvPr/>
        </p:nvCxnSpPr>
        <p:spPr>
          <a:xfrm>
            <a:off x="1418772" y="1981200"/>
            <a:ext cx="1705500" cy="0"/>
          </a:xfrm>
          <a:prstGeom prst="straightConnector1">
            <a:avLst/>
          </a:prstGeom>
          <a:noFill/>
          <a:ln cap="flat" cmpd="sng" w="63500">
            <a:solidFill>
              <a:schemeClr val="dk1"/>
            </a:solidFill>
            <a:prstDash val="solid"/>
            <a:round/>
            <a:headEnd len="sm" w="sm" type="none"/>
            <a:tailEnd len="sm" w="sm" type="none"/>
          </a:ln>
        </p:spPr>
      </p:cxnSp>
      <p:cxnSp>
        <p:nvCxnSpPr>
          <p:cNvPr id="439" name="Google Shape;439;p30"/>
          <p:cNvCxnSpPr/>
          <p:nvPr/>
        </p:nvCxnSpPr>
        <p:spPr>
          <a:xfrm>
            <a:off x="1433286" y="1966686"/>
            <a:ext cx="0" cy="1861500"/>
          </a:xfrm>
          <a:prstGeom prst="straightConnector1">
            <a:avLst/>
          </a:prstGeom>
          <a:noFill/>
          <a:ln cap="flat" cmpd="sng" w="63500">
            <a:solidFill>
              <a:schemeClr val="dk1"/>
            </a:solidFill>
            <a:prstDash val="solid"/>
            <a:round/>
            <a:headEnd len="sm" w="sm" type="none"/>
            <a:tailEnd len="lg" w="lg" type="stealth"/>
          </a:ln>
        </p:spPr>
      </p:cxnSp>
      <p:cxnSp>
        <p:nvCxnSpPr>
          <p:cNvPr id="440" name="Google Shape;440;p30"/>
          <p:cNvCxnSpPr/>
          <p:nvPr/>
        </p:nvCxnSpPr>
        <p:spPr>
          <a:xfrm>
            <a:off x="4381500" y="6019800"/>
            <a:ext cx="2968200" cy="0"/>
          </a:xfrm>
          <a:prstGeom prst="straightConnector1">
            <a:avLst/>
          </a:prstGeom>
          <a:noFill/>
          <a:ln cap="flat" cmpd="sng" w="63500">
            <a:solidFill>
              <a:schemeClr val="dk1"/>
            </a:solidFill>
            <a:prstDash val="solid"/>
            <a:round/>
            <a:headEnd len="sm" w="sm" type="none"/>
            <a:tailEnd len="sm" w="sm" type="none"/>
          </a:ln>
        </p:spPr>
      </p:cxnSp>
      <p:cxnSp>
        <p:nvCxnSpPr>
          <p:cNvPr id="441" name="Google Shape;441;p30"/>
          <p:cNvCxnSpPr/>
          <p:nvPr/>
        </p:nvCxnSpPr>
        <p:spPr>
          <a:xfrm>
            <a:off x="7315200" y="3182076"/>
            <a:ext cx="0" cy="627900"/>
          </a:xfrm>
          <a:prstGeom prst="straightConnector1">
            <a:avLst/>
          </a:prstGeom>
          <a:noFill/>
          <a:ln cap="flat" cmpd="sng" w="63500">
            <a:solidFill>
              <a:schemeClr val="dk1"/>
            </a:solidFill>
            <a:prstDash val="solid"/>
            <a:round/>
            <a:headEnd len="sm" w="sm" type="none"/>
            <a:tailEnd len="lg" w="lg" type="stealth"/>
          </a:ln>
        </p:spPr>
      </p:cxnSp>
      <p:cxnSp>
        <p:nvCxnSpPr>
          <p:cNvPr id="442" name="Google Shape;442;p30"/>
          <p:cNvCxnSpPr/>
          <p:nvPr/>
        </p:nvCxnSpPr>
        <p:spPr>
          <a:xfrm>
            <a:off x="7315200" y="4401276"/>
            <a:ext cx="0" cy="627900"/>
          </a:xfrm>
          <a:prstGeom prst="straightConnector1">
            <a:avLst/>
          </a:prstGeom>
          <a:noFill/>
          <a:ln cap="flat" cmpd="sng" w="63500">
            <a:solidFill>
              <a:schemeClr val="dk1"/>
            </a:solidFill>
            <a:prstDash val="solid"/>
            <a:round/>
            <a:headEnd len="sm" w="sm" type="none"/>
            <a:tailEnd len="lg" w="lg" type="stealth"/>
          </a:ln>
        </p:spPr>
      </p:cxnSp>
      <p:sp>
        <p:nvSpPr>
          <p:cNvPr id="443" name="Google Shape;443;p30"/>
          <p:cNvSpPr/>
          <p:nvPr/>
        </p:nvSpPr>
        <p:spPr>
          <a:xfrm>
            <a:off x="6248400" y="38138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4" name="Google Shape;444;p30"/>
          <p:cNvSpPr/>
          <p:nvPr/>
        </p:nvSpPr>
        <p:spPr>
          <a:xfrm>
            <a:off x="6248400" y="50330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445" name="Google Shape;445;p30"/>
          <p:cNvCxnSpPr/>
          <p:nvPr/>
        </p:nvCxnSpPr>
        <p:spPr>
          <a:xfrm>
            <a:off x="7349672" y="5638800"/>
            <a:ext cx="0" cy="381300"/>
          </a:xfrm>
          <a:prstGeom prst="straightConnector1">
            <a:avLst/>
          </a:prstGeom>
          <a:noFill/>
          <a:ln cap="flat" cmpd="sng" w="63500">
            <a:solidFill>
              <a:schemeClr val="dk1"/>
            </a:solidFill>
            <a:prstDash val="solid"/>
            <a:round/>
            <a:headEnd len="sm" w="sm" type="none"/>
            <a:tailEnd len="lg" w="lg" type="stealth"/>
          </a:ln>
        </p:spPr>
      </p:cxnSp>
      <p:cxnSp>
        <p:nvCxnSpPr>
          <p:cNvPr id="446" name="Google Shape;446;p30"/>
          <p:cNvCxnSpPr/>
          <p:nvPr/>
        </p:nvCxnSpPr>
        <p:spPr>
          <a:xfrm>
            <a:off x="4381500" y="2471058"/>
            <a:ext cx="0" cy="3581100"/>
          </a:xfrm>
          <a:prstGeom prst="straightConnector1">
            <a:avLst/>
          </a:prstGeom>
          <a:noFill/>
          <a:ln cap="flat" cmpd="sng" w="63500">
            <a:solidFill>
              <a:schemeClr val="dk1"/>
            </a:solidFill>
            <a:prstDash val="solid"/>
            <a:round/>
            <a:headEnd len="sm" w="sm" type="none"/>
            <a:tailEnd len="sm" w="sm" type="none"/>
          </a:ln>
        </p:spPr>
      </p:cxnSp>
      <p:sp>
        <p:nvSpPr>
          <p:cNvPr id="447" name="Google Shape;447;p30"/>
          <p:cNvSpPr txBox="1"/>
          <p:nvPr/>
        </p:nvSpPr>
        <p:spPr>
          <a:xfrm>
            <a:off x="1981200" y="1524000"/>
            <a:ext cx="9906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000"/>
              <a:buFont typeface="Arial"/>
              <a:buNone/>
            </a:pPr>
            <a:r>
              <a:rPr b="1" i="0" lang="en-US" sz="2000" u="none" cap="none" strike="noStrike">
                <a:solidFill>
                  <a:schemeClr val="dk1"/>
                </a:solidFill>
                <a:latin typeface="Tahoma"/>
                <a:ea typeface="Tahoma"/>
                <a:cs typeface="Tahoma"/>
                <a:sym typeface="Tahoma"/>
              </a:rPr>
              <a:t>Sai</a:t>
            </a:r>
            <a:endParaRPr/>
          </a:p>
        </p:txBody>
      </p:sp>
      <p:cxnSp>
        <p:nvCxnSpPr>
          <p:cNvPr id="448" name="Google Shape;448;p30"/>
          <p:cNvCxnSpPr/>
          <p:nvPr/>
        </p:nvCxnSpPr>
        <p:spPr>
          <a:xfrm>
            <a:off x="4390104" y="1052052"/>
            <a:ext cx="0" cy="381300"/>
          </a:xfrm>
          <a:prstGeom prst="straightConnector1">
            <a:avLst/>
          </a:prstGeom>
          <a:noFill/>
          <a:ln cap="flat" cmpd="sng" w="63500">
            <a:solidFill>
              <a:schemeClr val="dk1"/>
            </a:solidFill>
            <a:prstDash val="solid"/>
            <a:round/>
            <a:headEnd len="sm" w="sm" type="none"/>
            <a:tailEnd len="lg" w="lg"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1"/>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1 của vòng lặp while</a:t>
            </a:r>
            <a:endParaRPr/>
          </a:p>
        </p:txBody>
      </p:sp>
      <p:sp>
        <p:nvSpPr>
          <p:cNvPr id="454" name="Google Shape;454;p3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Tính S = 1</a:t>
            </a:r>
            <a:r>
              <a:rPr baseline="30000" lang="en-US"/>
              <a:t>3</a:t>
            </a:r>
            <a:r>
              <a:rPr lang="en-US"/>
              <a:t> + 2</a:t>
            </a:r>
            <a:r>
              <a:rPr baseline="30000" lang="en-US"/>
              <a:t>3</a:t>
            </a:r>
            <a:r>
              <a:rPr lang="en-US"/>
              <a:t> + … + n</a:t>
            </a:r>
            <a:r>
              <a:rPr baseline="30000" lang="en-US"/>
              <a:t>3</a:t>
            </a:r>
            <a:endParaRPr/>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int</a:t>
            </a:r>
            <a:r>
              <a:rPr lang="en-US" sz="1800"/>
              <a:t> n, i, s;</a:t>
            </a:r>
            <a:endParaRPr/>
          </a:p>
          <a:p>
            <a:pPr indent="0" lvl="0" marL="0" rtl="0" algn="l">
              <a:spcBef>
                <a:spcPts val="360"/>
              </a:spcBef>
              <a:spcAft>
                <a:spcPts val="0"/>
              </a:spcAft>
              <a:buClr>
                <a:schemeClr val="dk1"/>
              </a:buClr>
              <a:buSzPts val="1800"/>
              <a:buNone/>
            </a:pPr>
            <a:r>
              <a:rPr lang="en-US" sz="1800"/>
              <a:t>	printf(“Nhap n: ”);</a:t>
            </a:r>
            <a:endParaRPr/>
          </a:p>
          <a:p>
            <a:pPr indent="0" lvl="0" marL="0" rtl="0" algn="l">
              <a:spcBef>
                <a:spcPts val="360"/>
              </a:spcBef>
              <a:spcAft>
                <a:spcPts val="0"/>
              </a:spcAft>
              <a:buClr>
                <a:schemeClr val="dk1"/>
              </a:buClr>
              <a:buSzPts val="1800"/>
              <a:buNone/>
            </a:pPr>
            <a:r>
              <a:rPr lang="en-US" sz="1800"/>
              <a:t>	scanf(“%d”, &amp;n);</a:t>
            </a:r>
            <a:endParaRPr/>
          </a:p>
          <a:p>
            <a:pPr indent="0" lvl="0" marL="0" rtl="0" algn="l">
              <a:spcBef>
                <a:spcPts val="360"/>
              </a:spcBef>
              <a:spcAft>
                <a:spcPts val="0"/>
              </a:spcAft>
              <a:buClr>
                <a:schemeClr val="dk1"/>
              </a:buClr>
              <a:buSzPts val="1800"/>
              <a:buNone/>
            </a:pPr>
            <a:r>
              <a:rPr lang="en-US" sz="1800"/>
              <a:t>	i = 1;</a:t>
            </a:r>
            <a:endParaRPr/>
          </a:p>
          <a:p>
            <a:pPr indent="0" lvl="0" marL="0" rtl="0" algn="l">
              <a:spcBef>
                <a:spcPts val="360"/>
              </a:spcBef>
              <a:spcAft>
                <a:spcPts val="0"/>
              </a:spcAft>
              <a:buClr>
                <a:schemeClr val="dk1"/>
              </a:buClr>
              <a:buSzPts val="1800"/>
              <a:buNone/>
            </a:pPr>
            <a:r>
              <a:rPr lang="en-US" sz="1800"/>
              <a:t>	s = 0;</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while</a:t>
            </a:r>
            <a:r>
              <a:rPr lang="en-US" sz="1800"/>
              <a:t> (i &lt;= n) {</a:t>
            </a:r>
            <a:endParaRPr/>
          </a:p>
          <a:p>
            <a:pPr indent="0" lvl="0" marL="0" rtl="0" algn="l">
              <a:spcBef>
                <a:spcPts val="360"/>
              </a:spcBef>
              <a:spcAft>
                <a:spcPts val="0"/>
              </a:spcAft>
              <a:buClr>
                <a:schemeClr val="dk1"/>
              </a:buClr>
              <a:buSzPts val="1800"/>
              <a:buNone/>
            </a:pPr>
            <a:r>
              <a:rPr lang="en-US" sz="1800"/>
              <a:t>		s = s + i*i*i;</a:t>
            </a:r>
            <a:endParaRPr sz="1800"/>
          </a:p>
          <a:p>
            <a:pPr indent="0" lvl="0" marL="0" rtl="0" algn="l">
              <a:spcBef>
                <a:spcPts val="360"/>
              </a:spcBef>
              <a:spcAft>
                <a:spcPts val="0"/>
              </a:spcAft>
              <a:buClr>
                <a:schemeClr val="dk1"/>
              </a:buClr>
              <a:buSzPts val="1800"/>
              <a:buNone/>
            </a:pPr>
            <a:r>
              <a:rPr lang="en-US" sz="1800"/>
              <a:t>             i++;</a:t>
            </a:r>
            <a:endParaRPr sz="1800"/>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printf(“Tong s la %d\n”, s);</a:t>
            </a:r>
            <a:endParaRPr/>
          </a:p>
          <a:p>
            <a:pPr indent="0" lvl="0" marL="0" rtl="0" algn="l">
              <a:spcBef>
                <a:spcPts val="360"/>
              </a:spcBef>
              <a:spcAft>
                <a:spcPts val="0"/>
              </a:spcAft>
              <a:buClr>
                <a:schemeClr val="dk1"/>
              </a:buClr>
              <a:buSzPts val="1800"/>
              <a:buNone/>
            </a:pPr>
            <a:r>
              <a:rPr lang="en-US" sz="1800"/>
              <a:t>}</a:t>
            </a:r>
            <a:endParaRPr sz="1800"/>
          </a:p>
        </p:txBody>
      </p:sp>
      <p:sp>
        <p:nvSpPr>
          <p:cNvPr id="455" name="Google Shape;455;p31"/>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56" name="Google Shape;456;p31"/>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57" name="Google Shape;457;p31"/>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32"/>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2 của vòng lặp while</a:t>
            </a:r>
            <a:endParaRPr/>
          </a:p>
        </p:txBody>
      </p:sp>
      <p:sp>
        <p:nvSpPr>
          <p:cNvPr id="463" name="Google Shape;463;p3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Tìm số nguyên dương n nhỏ nhất sao cho 1 + 2 + … + n &gt; 10000. </a:t>
            </a:r>
            <a:endParaRPr baseline="30000"/>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int</a:t>
            </a:r>
            <a:r>
              <a:rPr lang="en-US" sz="1800"/>
              <a:t> s = 0, n = 0;</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while</a:t>
            </a:r>
            <a:r>
              <a:rPr lang="en-US" sz="1800"/>
              <a:t> (s &lt;= 10000) {</a:t>
            </a:r>
            <a:endParaRPr/>
          </a:p>
          <a:p>
            <a:pPr indent="0" lvl="0" marL="0" rtl="0" algn="l">
              <a:spcBef>
                <a:spcPts val="360"/>
              </a:spcBef>
              <a:spcAft>
                <a:spcPts val="0"/>
              </a:spcAft>
              <a:buClr>
                <a:schemeClr val="dk1"/>
              </a:buClr>
              <a:buSzPts val="1800"/>
              <a:buNone/>
            </a:pPr>
            <a:r>
              <a:rPr lang="en-US" sz="1800"/>
              <a:t>		n++;</a:t>
            </a:r>
            <a:endParaRPr/>
          </a:p>
          <a:p>
            <a:pPr indent="0" lvl="0" marL="0" rtl="0" algn="l">
              <a:spcBef>
                <a:spcPts val="360"/>
              </a:spcBef>
              <a:spcAft>
                <a:spcPts val="0"/>
              </a:spcAft>
              <a:buClr>
                <a:schemeClr val="dk1"/>
              </a:buClr>
              <a:buSzPts val="1800"/>
              <a:buNone/>
            </a:pPr>
            <a:r>
              <a:rPr lang="en-US" sz="1800"/>
              <a:t>		s = s + n;</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printf(“So n la %d\n”, n);</a:t>
            </a:r>
            <a:endParaRPr/>
          </a:p>
          <a:p>
            <a:pPr indent="0" lvl="0" marL="0" rtl="0" algn="l">
              <a:spcBef>
                <a:spcPts val="360"/>
              </a:spcBef>
              <a:spcAft>
                <a:spcPts val="0"/>
              </a:spcAft>
              <a:buClr>
                <a:schemeClr val="dk1"/>
              </a:buClr>
              <a:buSzPts val="1800"/>
              <a:buNone/>
            </a:pPr>
            <a:r>
              <a:rPr lang="en-US" sz="1800"/>
              <a:t>}</a:t>
            </a:r>
            <a:endParaRPr sz="1800"/>
          </a:p>
        </p:txBody>
      </p:sp>
      <p:sp>
        <p:nvSpPr>
          <p:cNvPr id="464" name="Google Shape;464;p32"/>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65" name="Google Shape;465;p32"/>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66" name="Google Shape;466;p32"/>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3"/>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Nhận xét</a:t>
            </a:r>
            <a:endParaRPr sz="3800"/>
          </a:p>
        </p:txBody>
      </p:sp>
      <p:sp>
        <p:nvSpPr>
          <p:cNvPr id="473" name="Google Shape;473;p3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Các lệnh trong khối lệnh của vòng lặp </a:t>
            </a:r>
            <a:r>
              <a:rPr lang="en-US">
                <a:solidFill>
                  <a:srgbClr val="0000FF"/>
                </a:solidFill>
              </a:rPr>
              <a:t>while</a:t>
            </a:r>
            <a:r>
              <a:rPr b="1" lang="en-US"/>
              <a:t> </a:t>
            </a:r>
            <a:r>
              <a:rPr lang="en-US"/>
              <a:t>có thể không được thực hiện lần nào (khi điều kiện sai ngay từ ban đầu)</a:t>
            </a:r>
            <a:r>
              <a:rPr lang="en-US"/>
              <a:t>.</a:t>
            </a:r>
            <a:endParaRPr/>
          </a:p>
          <a:p>
            <a:pPr indent="-342900" lvl="0" marL="342900" rtl="0" algn="l">
              <a:spcBef>
                <a:spcPts val="640"/>
              </a:spcBef>
              <a:spcAft>
                <a:spcPts val="0"/>
              </a:spcAft>
              <a:buClr>
                <a:schemeClr val="dk1"/>
              </a:buClr>
              <a:buSzPts val="3200"/>
              <a:buChar char="•"/>
            </a:pPr>
            <a:r>
              <a:rPr lang="en-US"/>
              <a:t>Điều kiện lặp của vòng lặp </a:t>
            </a:r>
            <a:r>
              <a:rPr lang="en-US">
                <a:solidFill>
                  <a:srgbClr val="0000FF"/>
                </a:solidFill>
              </a:rPr>
              <a:t>while</a:t>
            </a:r>
            <a:r>
              <a:rPr lang="en-US"/>
              <a:t> thường được cập nhật sau mỗi lần thực hiện khối lệnh hay có một biến cố nào thuận lợi xảy ra.</a:t>
            </a:r>
            <a:endParaRPr/>
          </a:p>
        </p:txBody>
      </p:sp>
      <p:sp>
        <p:nvSpPr>
          <p:cNvPr id="474" name="Google Shape;474;p33"/>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75" name="Google Shape;475;p33"/>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76" name="Google Shape;476;p33"/>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34"/>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Cấu trúc điều khiển lặp do while</a:t>
            </a:r>
            <a:endParaRPr sz="3959"/>
          </a:p>
        </p:txBody>
      </p:sp>
      <p:sp>
        <p:nvSpPr>
          <p:cNvPr id="482" name="Google Shape;482;p3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FF"/>
              </a:buClr>
              <a:buSzPts val="3200"/>
              <a:buNone/>
            </a:pPr>
            <a:r>
              <a:rPr lang="en-US">
                <a:solidFill>
                  <a:srgbClr val="0000FF"/>
                </a:solidFill>
              </a:rPr>
              <a:t>do</a:t>
            </a:r>
            <a:endParaRPr/>
          </a:p>
          <a:p>
            <a:pPr indent="0" lvl="0" marL="0" rtl="0" algn="l">
              <a:lnSpc>
                <a:spcPct val="90000"/>
              </a:lnSpc>
              <a:spcBef>
                <a:spcPts val="640"/>
              </a:spcBef>
              <a:spcAft>
                <a:spcPts val="0"/>
              </a:spcAft>
              <a:buClr>
                <a:schemeClr val="dk1"/>
              </a:buClr>
              <a:buSzPts val="3200"/>
              <a:buNone/>
            </a:pPr>
            <a:r>
              <a:rPr lang="en-US"/>
              <a:t>{</a:t>
            </a:r>
            <a:endParaRPr/>
          </a:p>
          <a:p>
            <a:pPr indent="0" lvl="0" marL="0" rtl="0" algn="l">
              <a:lnSpc>
                <a:spcPct val="90000"/>
              </a:lnSpc>
              <a:spcBef>
                <a:spcPts val="640"/>
              </a:spcBef>
              <a:spcAft>
                <a:spcPts val="0"/>
              </a:spcAft>
              <a:buClr>
                <a:schemeClr val="dk1"/>
              </a:buClr>
              <a:buSzPts val="3200"/>
              <a:buNone/>
            </a:pPr>
            <a:r>
              <a:rPr lang="en-US"/>
              <a:t>	Lệnh 1;</a:t>
            </a:r>
            <a:endParaRPr/>
          </a:p>
          <a:p>
            <a:pPr indent="0" lvl="0" marL="0" rtl="0" algn="l">
              <a:lnSpc>
                <a:spcPct val="90000"/>
              </a:lnSpc>
              <a:spcBef>
                <a:spcPts val="640"/>
              </a:spcBef>
              <a:spcAft>
                <a:spcPts val="0"/>
              </a:spcAft>
              <a:buClr>
                <a:schemeClr val="dk1"/>
              </a:buClr>
              <a:buSzPts val="3200"/>
              <a:buNone/>
            </a:pPr>
            <a:r>
              <a:rPr lang="en-US"/>
              <a:t>	Lệnh 2;</a:t>
            </a:r>
            <a:endParaRPr/>
          </a:p>
          <a:p>
            <a:pPr indent="0" lvl="0" marL="0" rtl="0" algn="l">
              <a:lnSpc>
                <a:spcPct val="90000"/>
              </a:lnSpc>
              <a:spcBef>
                <a:spcPts val="640"/>
              </a:spcBef>
              <a:spcAft>
                <a:spcPts val="0"/>
              </a:spcAft>
              <a:buClr>
                <a:schemeClr val="dk1"/>
              </a:buClr>
              <a:buSzPts val="3200"/>
              <a:buNone/>
            </a:pPr>
            <a:r>
              <a:rPr lang="en-US"/>
              <a:t>	…</a:t>
            </a:r>
            <a:endParaRPr/>
          </a:p>
          <a:p>
            <a:pPr indent="0" lvl="0" marL="0" rtl="0" algn="l">
              <a:lnSpc>
                <a:spcPct val="90000"/>
              </a:lnSpc>
              <a:spcBef>
                <a:spcPts val="640"/>
              </a:spcBef>
              <a:spcAft>
                <a:spcPts val="0"/>
              </a:spcAft>
              <a:buClr>
                <a:schemeClr val="dk1"/>
              </a:buClr>
              <a:buSzPts val="3200"/>
              <a:buNone/>
            </a:pPr>
            <a:r>
              <a:rPr lang="en-US"/>
              <a:t>	Lệnh n;</a:t>
            </a:r>
            <a:endParaRPr/>
          </a:p>
          <a:p>
            <a:pPr indent="0" lvl="0" marL="0" rtl="0" algn="l">
              <a:lnSpc>
                <a:spcPct val="90000"/>
              </a:lnSpc>
              <a:spcBef>
                <a:spcPts val="640"/>
              </a:spcBef>
              <a:spcAft>
                <a:spcPts val="0"/>
              </a:spcAft>
              <a:buClr>
                <a:schemeClr val="dk1"/>
              </a:buClr>
              <a:buSzPts val="3200"/>
              <a:buNone/>
            </a:pPr>
            <a:r>
              <a:rPr lang="en-US"/>
              <a:t>}</a:t>
            </a:r>
            <a:endParaRPr/>
          </a:p>
          <a:p>
            <a:pPr indent="0" lvl="0" marL="0" rtl="0" algn="l">
              <a:lnSpc>
                <a:spcPct val="90000"/>
              </a:lnSpc>
              <a:spcBef>
                <a:spcPts val="640"/>
              </a:spcBef>
              <a:spcAft>
                <a:spcPts val="0"/>
              </a:spcAft>
              <a:buClr>
                <a:srgbClr val="0000FF"/>
              </a:buClr>
              <a:buSzPts val="3200"/>
              <a:buNone/>
            </a:pPr>
            <a:r>
              <a:rPr lang="en-US">
                <a:solidFill>
                  <a:srgbClr val="0000FF"/>
                </a:solidFill>
              </a:rPr>
              <a:t>while</a:t>
            </a:r>
            <a:r>
              <a:rPr lang="en-US"/>
              <a:t> (điều_kiện_lặp);</a:t>
            </a:r>
            <a:endParaRPr/>
          </a:p>
        </p:txBody>
      </p:sp>
      <p:sp>
        <p:nvSpPr>
          <p:cNvPr id="483" name="Google Shape;483;p34"/>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84" name="Google Shape;484;p34"/>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85" name="Google Shape;485;p34"/>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35"/>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92" name="Google Shape;492;p35"/>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3" name="Google Shape;493;p35"/>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94" name="Google Shape;494;p35"/>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420"/>
              <a:buFont typeface="Tahoma"/>
              <a:buNone/>
            </a:pPr>
            <a:r>
              <a:rPr lang="en-US" sz="3420"/>
              <a:t>Lưu đồ thuật toán vòng lặp do while</a:t>
            </a:r>
            <a:endParaRPr sz="3420"/>
          </a:p>
        </p:txBody>
      </p:sp>
      <p:sp>
        <p:nvSpPr>
          <p:cNvPr id="495" name="Google Shape;495;p35"/>
          <p:cNvSpPr/>
          <p:nvPr/>
        </p:nvSpPr>
        <p:spPr>
          <a:xfrm>
            <a:off x="2971800" y="5257800"/>
            <a:ext cx="2514600" cy="837900"/>
          </a:xfrm>
          <a:prstGeom prst="diamond">
            <a:avLst/>
          </a:prstGeom>
          <a:solidFill>
            <a:schemeClr val="lt1"/>
          </a:solid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&lt;ĐK lặp&gt;</a:t>
            </a:r>
            <a:endParaRPr b="1" i="0" sz="2000" u="none" cap="none" strike="noStrike">
              <a:solidFill>
                <a:schemeClr val="dk1"/>
              </a:solidFill>
              <a:latin typeface="Times New Roman"/>
              <a:ea typeface="Times New Roman"/>
              <a:cs typeface="Times New Roman"/>
              <a:sym typeface="Times New Roman"/>
            </a:endParaRPr>
          </a:p>
        </p:txBody>
      </p:sp>
      <p:cxnSp>
        <p:nvCxnSpPr>
          <p:cNvPr id="496" name="Google Shape;496;p35"/>
          <p:cNvCxnSpPr/>
          <p:nvPr/>
        </p:nvCxnSpPr>
        <p:spPr>
          <a:xfrm>
            <a:off x="4161972" y="1371600"/>
            <a:ext cx="3458100" cy="0"/>
          </a:xfrm>
          <a:prstGeom prst="straightConnector1">
            <a:avLst/>
          </a:prstGeom>
          <a:noFill/>
          <a:ln cap="flat" cmpd="sng" w="63500">
            <a:solidFill>
              <a:schemeClr val="dk1"/>
            </a:solidFill>
            <a:prstDash val="solid"/>
            <a:round/>
            <a:headEnd len="sm" w="sm" type="none"/>
            <a:tailEnd len="sm" w="sm" type="none"/>
          </a:ln>
        </p:spPr>
      </p:cxnSp>
      <p:cxnSp>
        <p:nvCxnSpPr>
          <p:cNvPr id="497" name="Google Shape;497;p35"/>
          <p:cNvCxnSpPr>
            <a:endCxn id="498" idx="0"/>
          </p:cNvCxnSpPr>
          <p:nvPr/>
        </p:nvCxnSpPr>
        <p:spPr>
          <a:xfrm>
            <a:off x="4191000" y="1371486"/>
            <a:ext cx="0" cy="442800"/>
          </a:xfrm>
          <a:prstGeom prst="straightConnector1">
            <a:avLst/>
          </a:prstGeom>
          <a:noFill/>
          <a:ln cap="flat" cmpd="sng" w="63500">
            <a:solidFill>
              <a:schemeClr val="dk1"/>
            </a:solidFill>
            <a:prstDash val="solid"/>
            <a:round/>
            <a:headEnd len="sm" w="sm" type="none"/>
            <a:tailEnd len="lg" w="lg" type="stealth"/>
          </a:ln>
        </p:spPr>
      </p:cxnSp>
      <p:sp>
        <p:nvSpPr>
          <p:cNvPr id="498" name="Google Shape;498;p35"/>
          <p:cNvSpPr/>
          <p:nvPr/>
        </p:nvSpPr>
        <p:spPr>
          <a:xfrm>
            <a:off x="3124200" y="1814286"/>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99" name="Google Shape;499;p35"/>
          <p:cNvSpPr txBox="1"/>
          <p:nvPr>
            <p:ph idx="1" type="body"/>
          </p:nvPr>
        </p:nvSpPr>
        <p:spPr>
          <a:xfrm>
            <a:off x="5983514" y="5145133"/>
            <a:ext cx="990600" cy="39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2000"/>
              <a:t>Đúng</a:t>
            </a:r>
            <a:endParaRPr/>
          </a:p>
        </p:txBody>
      </p:sp>
      <p:cxnSp>
        <p:nvCxnSpPr>
          <p:cNvPr id="500" name="Google Shape;500;p35"/>
          <p:cNvCxnSpPr/>
          <p:nvPr/>
        </p:nvCxnSpPr>
        <p:spPr>
          <a:xfrm>
            <a:off x="1291770" y="5682342"/>
            <a:ext cx="1705500" cy="0"/>
          </a:xfrm>
          <a:prstGeom prst="straightConnector1">
            <a:avLst/>
          </a:prstGeom>
          <a:noFill/>
          <a:ln cap="flat" cmpd="sng" w="63500">
            <a:solidFill>
              <a:schemeClr val="dk1"/>
            </a:solidFill>
            <a:prstDash val="solid"/>
            <a:round/>
            <a:headEnd len="sm" w="sm" type="none"/>
            <a:tailEnd len="sm" w="sm" type="none"/>
          </a:ln>
        </p:spPr>
      </p:cxnSp>
      <p:cxnSp>
        <p:nvCxnSpPr>
          <p:cNvPr id="501" name="Google Shape;501;p35"/>
          <p:cNvCxnSpPr/>
          <p:nvPr/>
        </p:nvCxnSpPr>
        <p:spPr>
          <a:xfrm>
            <a:off x="1295400" y="5638800"/>
            <a:ext cx="0" cy="685500"/>
          </a:xfrm>
          <a:prstGeom prst="straightConnector1">
            <a:avLst/>
          </a:prstGeom>
          <a:noFill/>
          <a:ln cap="flat" cmpd="sng" w="63500">
            <a:solidFill>
              <a:schemeClr val="dk1"/>
            </a:solidFill>
            <a:prstDash val="solid"/>
            <a:round/>
            <a:headEnd len="sm" w="sm" type="none"/>
            <a:tailEnd len="lg" w="lg" type="stealth"/>
          </a:ln>
        </p:spPr>
      </p:cxnSp>
      <p:cxnSp>
        <p:nvCxnSpPr>
          <p:cNvPr id="502" name="Google Shape;502;p35"/>
          <p:cNvCxnSpPr/>
          <p:nvPr/>
        </p:nvCxnSpPr>
        <p:spPr>
          <a:xfrm>
            <a:off x="4191000" y="2420076"/>
            <a:ext cx="0" cy="627900"/>
          </a:xfrm>
          <a:prstGeom prst="straightConnector1">
            <a:avLst/>
          </a:prstGeom>
          <a:noFill/>
          <a:ln cap="flat" cmpd="sng" w="63500">
            <a:solidFill>
              <a:schemeClr val="dk1"/>
            </a:solidFill>
            <a:prstDash val="solid"/>
            <a:round/>
            <a:headEnd len="sm" w="sm" type="none"/>
            <a:tailEnd len="lg" w="lg" type="stealth"/>
          </a:ln>
        </p:spPr>
      </p:cxnSp>
      <p:cxnSp>
        <p:nvCxnSpPr>
          <p:cNvPr id="503" name="Google Shape;503;p35"/>
          <p:cNvCxnSpPr/>
          <p:nvPr/>
        </p:nvCxnSpPr>
        <p:spPr>
          <a:xfrm>
            <a:off x="4191000" y="3639276"/>
            <a:ext cx="0" cy="627900"/>
          </a:xfrm>
          <a:prstGeom prst="straightConnector1">
            <a:avLst/>
          </a:prstGeom>
          <a:noFill/>
          <a:ln cap="flat" cmpd="sng" w="63500">
            <a:solidFill>
              <a:schemeClr val="dk1"/>
            </a:solidFill>
            <a:prstDash val="solid"/>
            <a:round/>
            <a:headEnd len="sm" w="sm" type="none"/>
            <a:tailEnd len="lg" w="lg" type="stealth"/>
          </a:ln>
        </p:spPr>
      </p:cxnSp>
      <p:sp>
        <p:nvSpPr>
          <p:cNvPr id="504" name="Google Shape;504;p35"/>
          <p:cNvSpPr/>
          <p:nvPr/>
        </p:nvSpPr>
        <p:spPr>
          <a:xfrm>
            <a:off x="3124200" y="30518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5" name="Google Shape;505;p35"/>
          <p:cNvSpPr/>
          <p:nvPr/>
        </p:nvSpPr>
        <p:spPr>
          <a:xfrm>
            <a:off x="3124200" y="42710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06" name="Google Shape;506;p35"/>
          <p:cNvCxnSpPr/>
          <p:nvPr/>
        </p:nvCxnSpPr>
        <p:spPr>
          <a:xfrm>
            <a:off x="4225472" y="4876800"/>
            <a:ext cx="0" cy="381300"/>
          </a:xfrm>
          <a:prstGeom prst="straightConnector1">
            <a:avLst/>
          </a:prstGeom>
          <a:noFill/>
          <a:ln cap="flat" cmpd="sng" w="63500">
            <a:solidFill>
              <a:schemeClr val="dk1"/>
            </a:solidFill>
            <a:prstDash val="solid"/>
            <a:round/>
            <a:headEnd len="sm" w="sm" type="none"/>
            <a:tailEnd len="lg" w="lg" type="stealth"/>
          </a:ln>
        </p:spPr>
      </p:cxnSp>
      <p:sp>
        <p:nvSpPr>
          <p:cNvPr id="507" name="Google Shape;507;p35"/>
          <p:cNvSpPr txBox="1"/>
          <p:nvPr/>
        </p:nvSpPr>
        <p:spPr>
          <a:xfrm>
            <a:off x="1676400" y="5239476"/>
            <a:ext cx="9906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000"/>
              <a:buFont typeface="Arial"/>
              <a:buNone/>
            </a:pPr>
            <a:r>
              <a:rPr b="1" i="0" lang="en-US" sz="2000" u="none" cap="none" strike="noStrike">
                <a:solidFill>
                  <a:schemeClr val="dk1"/>
                </a:solidFill>
                <a:latin typeface="Tahoma"/>
                <a:ea typeface="Tahoma"/>
                <a:cs typeface="Tahoma"/>
                <a:sym typeface="Tahoma"/>
              </a:rPr>
              <a:t>Sai</a:t>
            </a:r>
            <a:endParaRPr/>
          </a:p>
        </p:txBody>
      </p:sp>
      <p:cxnSp>
        <p:nvCxnSpPr>
          <p:cNvPr id="508" name="Google Shape;508;p35"/>
          <p:cNvCxnSpPr/>
          <p:nvPr/>
        </p:nvCxnSpPr>
        <p:spPr>
          <a:xfrm>
            <a:off x="5453742" y="5671458"/>
            <a:ext cx="2166300" cy="5700"/>
          </a:xfrm>
          <a:prstGeom prst="straightConnector1">
            <a:avLst/>
          </a:prstGeom>
          <a:noFill/>
          <a:ln cap="flat" cmpd="sng" w="63500">
            <a:solidFill>
              <a:schemeClr val="dk1"/>
            </a:solidFill>
            <a:prstDash val="solid"/>
            <a:round/>
            <a:headEnd len="sm" w="sm" type="none"/>
            <a:tailEnd len="sm" w="sm" type="none"/>
          </a:ln>
        </p:spPr>
      </p:cxnSp>
      <p:cxnSp>
        <p:nvCxnSpPr>
          <p:cNvPr id="509" name="Google Shape;509;p35"/>
          <p:cNvCxnSpPr/>
          <p:nvPr/>
        </p:nvCxnSpPr>
        <p:spPr>
          <a:xfrm>
            <a:off x="7605486" y="1357086"/>
            <a:ext cx="0" cy="4310700"/>
          </a:xfrm>
          <a:prstGeom prst="straightConnector1">
            <a:avLst/>
          </a:prstGeom>
          <a:noFill/>
          <a:ln cap="flat" cmpd="sng" w="63500">
            <a:solidFill>
              <a:schemeClr val="dk1"/>
            </a:solidFill>
            <a:prstDash val="solid"/>
            <a:round/>
            <a:headEnd len="sm" w="sm" type="none"/>
            <a:tailEnd len="sm" w="sm"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6"/>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của vòng lặp do while</a:t>
            </a:r>
            <a:endParaRPr/>
          </a:p>
        </p:txBody>
      </p:sp>
      <p:sp>
        <p:nvSpPr>
          <p:cNvPr id="515" name="Google Shape;515;p3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Tìm số nguyên dương n lớn nhất sao cho 1 + 2 + … + n &lt; 10000. </a:t>
            </a:r>
            <a:endParaRPr baseline="30000"/>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int</a:t>
            </a:r>
            <a:r>
              <a:rPr lang="en-US" sz="1800"/>
              <a:t> n = 0, s = 0;</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do</a:t>
            </a:r>
            <a:r>
              <a:rPr lang="en-US" sz="1800"/>
              <a:t> {</a:t>
            </a:r>
            <a:endParaRPr/>
          </a:p>
          <a:p>
            <a:pPr indent="0" lvl="0" marL="0" rtl="0" algn="l">
              <a:spcBef>
                <a:spcPts val="360"/>
              </a:spcBef>
              <a:spcAft>
                <a:spcPts val="0"/>
              </a:spcAft>
              <a:buClr>
                <a:schemeClr val="dk1"/>
              </a:buClr>
              <a:buSzPts val="1800"/>
              <a:buNone/>
            </a:pPr>
            <a:r>
              <a:rPr lang="en-US" sz="1800"/>
              <a:t>		n++;</a:t>
            </a:r>
            <a:endParaRPr/>
          </a:p>
          <a:p>
            <a:pPr indent="0" lvl="0" marL="0" rtl="0" algn="l">
              <a:spcBef>
                <a:spcPts val="360"/>
              </a:spcBef>
              <a:spcAft>
                <a:spcPts val="0"/>
              </a:spcAft>
              <a:buClr>
                <a:schemeClr val="dk1"/>
              </a:buClr>
              <a:buSzPts val="1800"/>
              <a:buNone/>
            </a:pPr>
            <a:r>
              <a:rPr lang="en-US" sz="1800"/>
              <a:t>		s = s + n;</a:t>
            </a:r>
            <a:endParaRPr/>
          </a:p>
          <a:p>
            <a:pPr indent="0" lvl="0" marL="0" rtl="0" algn="l">
              <a:spcBef>
                <a:spcPts val="360"/>
              </a:spcBef>
              <a:spcAft>
                <a:spcPts val="0"/>
              </a:spcAft>
              <a:buClr>
                <a:schemeClr val="dk1"/>
              </a:buClr>
              <a:buSzPts val="1800"/>
              <a:buNone/>
            </a:pPr>
            <a:r>
              <a:rPr lang="en-US" sz="1800"/>
              <a:t>	} </a:t>
            </a:r>
            <a:r>
              <a:rPr lang="en-US" sz="1800">
                <a:solidFill>
                  <a:srgbClr val="0000FF"/>
                </a:solidFill>
              </a:rPr>
              <a:t>while</a:t>
            </a:r>
            <a:r>
              <a:rPr lang="en-US" sz="1800"/>
              <a:t> (s + n + 1 &lt; 10000);</a:t>
            </a:r>
            <a:endParaRPr/>
          </a:p>
          <a:p>
            <a:pPr indent="0" lvl="0" marL="0" rtl="0" algn="l">
              <a:spcBef>
                <a:spcPts val="360"/>
              </a:spcBef>
              <a:spcAft>
                <a:spcPts val="0"/>
              </a:spcAft>
              <a:buClr>
                <a:schemeClr val="dk1"/>
              </a:buClr>
              <a:buSzPts val="1800"/>
              <a:buNone/>
            </a:pPr>
            <a:r>
              <a:rPr lang="en-US" sz="1800"/>
              <a:t>	printf(“So n la %d\n”, n);</a:t>
            </a:r>
            <a:endParaRPr/>
          </a:p>
          <a:p>
            <a:pPr indent="0" lvl="0" marL="0" rtl="0" algn="l">
              <a:spcBef>
                <a:spcPts val="360"/>
              </a:spcBef>
              <a:spcAft>
                <a:spcPts val="0"/>
              </a:spcAft>
              <a:buClr>
                <a:schemeClr val="dk1"/>
              </a:buClr>
              <a:buSzPts val="1800"/>
              <a:buNone/>
            </a:pPr>
            <a:r>
              <a:rPr lang="en-US" sz="1800"/>
              <a:t>}</a:t>
            </a:r>
            <a:endParaRPr sz="1800"/>
          </a:p>
        </p:txBody>
      </p:sp>
      <p:sp>
        <p:nvSpPr>
          <p:cNvPr id="516" name="Google Shape;516;p36"/>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517" name="Google Shape;517;p36"/>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18" name="Google Shape;518;p36"/>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7"/>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Phân tích hoạt động của</a:t>
            </a:r>
            <a:br>
              <a:rPr lang="en-US" sz="3959"/>
            </a:br>
            <a:r>
              <a:rPr lang="en-US" sz="3959"/>
              <a:t>cấu trúc lặp do/while</a:t>
            </a:r>
            <a:endParaRPr/>
          </a:p>
        </p:txBody>
      </p:sp>
      <p:sp>
        <p:nvSpPr>
          <p:cNvPr id="524" name="Google Shape;524;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Bước 1: </a:t>
            </a:r>
            <a:r>
              <a:rPr lang="en-US"/>
              <a:t>Thực hiện các câu lệnh trong khối lệnh lặp </a:t>
            </a:r>
            <a:r>
              <a:rPr lang="en-US">
                <a:solidFill>
                  <a:srgbClr val="0000FF"/>
                </a:solidFill>
              </a:rPr>
              <a:t>do while</a:t>
            </a:r>
            <a:r>
              <a:rPr lang="en-US"/>
              <a:t>.</a:t>
            </a:r>
            <a:endParaRPr/>
          </a:p>
          <a:p>
            <a:pPr indent="-342900" lvl="0" marL="342900" rtl="0" algn="l">
              <a:spcBef>
                <a:spcPts val="640"/>
              </a:spcBef>
              <a:spcAft>
                <a:spcPts val="0"/>
              </a:spcAft>
              <a:buClr>
                <a:schemeClr val="dk1"/>
              </a:buClr>
              <a:buSzPts val="3200"/>
              <a:buChar char="•"/>
            </a:pPr>
            <a:r>
              <a:rPr b="1" lang="en-US"/>
              <a:t>Bước 2: </a:t>
            </a:r>
            <a:r>
              <a:rPr lang="en-US"/>
              <a:t>Khi gặp đến cuối khối lệnh lặp </a:t>
            </a:r>
            <a:r>
              <a:rPr lang="en-US">
                <a:solidFill>
                  <a:srgbClr val="0000FF"/>
                </a:solidFill>
              </a:rPr>
              <a:t>do while</a:t>
            </a:r>
            <a:r>
              <a:rPr lang="en-US"/>
              <a:t>, chương trình sẽ xác định giá trị của điều kiện lặp sau từ khóa </a:t>
            </a:r>
            <a:r>
              <a:rPr lang="en-US">
                <a:solidFill>
                  <a:srgbClr val="0000FF"/>
                </a:solidFill>
              </a:rPr>
              <a:t>while</a:t>
            </a:r>
            <a:r>
              <a:rPr lang="en-US"/>
              <a:t>.</a:t>
            </a:r>
            <a:endParaRPr/>
          </a:p>
          <a:p>
            <a:pPr indent="-342900" lvl="0" marL="342900" rtl="0" algn="l">
              <a:spcBef>
                <a:spcPts val="640"/>
              </a:spcBef>
              <a:spcAft>
                <a:spcPts val="0"/>
              </a:spcAft>
              <a:buClr>
                <a:schemeClr val="dk1"/>
              </a:buClr>
              <a:buSzPts val="3200"/>
              <a:buChar char="•"/>
            </a:pPr>
            <a:r>
              <a:rPr b="1" lang="en-US"/>
              <a:t>Bước 3: </a:t>
            </a:r>
            <a:r>
              <a:rPr lang="en-US"/>
              <a:t>Chương trình sẽ thực thi một trong 2 nhánh sau tùy theo giá trị của biểu thức vừa nhận được.</a:t>
            </a:r>
            <a:endParaRPr/>
          </a:p>
        </p:txBody>
      </p:sp>
      <p:sp>
        <p:nvSpPr>
          <p:cNvPr id="525" name="Google Shape;525;p37"/>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526" name="Google Shape;526;p37"/>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27" name="Google Shape;527;p37"/>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38"/>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Phân tích hoạt động của</a:t>
            </a:r>
            <a:br>
              <a:rPr lang="en-US" sz="3959"/>
            </a:br>
            <a:r>
              <a:rPr lang="en-US" sz="3959"/>
              <a:t>cấu trúc lặp do/while</a:t>
            </a:r>
            <a:endParaRPr/>
          </a:p>
        </p:txBody>
      </p:sp>
      <p:sp>
        <p:nvSpPr>
          <p:cNvPr id="533" name="Google Shape;533;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Bước 3.1: </a:t>
            </a:r>
            <a:r>
              <a:rPr lang="en-US"/>
              <a:t>Nếu biểu thức có giá trị đúng (khác 0), chương trình sẽ quay trở lại bước 1 để tiếp tục thực hiện vòng lặp mới.</a:t>
            </a:r>
            <a:endParaRPr/>
          </a:p>
          <a:p>
            <a:pPr indent="-342900" lvl="0" marL="342900" rtl="0" algn="l">
              <a:spcBef>
                <a:spcPts val="640"/>
              </a:spcBef>
              <a:spcAft>
                <a:spcPts val="0"/>
              </a:spcAft>
              <a:buClr>
                <a:schemeClr val="dk1"/>
              </a:buClr>
              <a:buSzPts val="3200"/>
              <a:buChar char="•"/>
            </a:pPr>
            <a:r>
              <a:rPr b="1" lang="en-US"/>
              <a:t>Bước 3.2: </a:t>
            </a:r>
            <a:r>
              <a:rPr lang="en-US"/>
              <a:t>Nếu biểu thức có giá trị sau (bằng 0), chương trình sẽ ra khỏi chu trình và chuyển tới câu lệnh đúng sau dấu chấm phẩy đặt cuối từ khóa </a:t>
            </a:r>
            <a:r>
              <a:rPr lang="en-US">
                <a:solidFill>
                  <a:srgbClr val="0000FF"/>
                </a:solidFill>
              </a:rPr>
              <a:t>do while</a:t>
            </a:r>
            <a:r>
              <a:rPr lang="en-US"/>
              <a:t>.</a:t>
            </a:r>
            <a:endParaRPr/>
          </a:p>
        </p:txBody>
      </p:sp>
      <p:sp>
        <p:nvSpPr>
          <p:cNvPr id="534" name="Google Shape;534;p38"/>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535" name="Google Shape;535;p38"/>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36" name="Google Shape;536;p38"/>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9"/>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Cấu trúc điều khiển lặp for</a:t>
            </a:r>
            <a:endParaRPr/>
          </a:p>
        </p:txBody>
      </p:sp>
      <p:sp>
        <p:nvSpPr>
          <p:cNvPr id="542" name="Google Shape;542;p3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FF"/>
              </a:buClr>
              <a:buSzPts val="3200"/>
              <a:buNone/>
            </a:pPr>
            <a:r>
              <a:rPr lang="en-US">
                <a:solidFill>
                  <a:srgbClr val="0000FF"/>
                </a:solidFill>
              </a:rPr>
              <a:t>for</a:t>
            </a:r>
            <a:r>
              <a:rPr lang="en-US"/>
              <a:t> (biểu_thức_1;</a:t>
            </a:r>
            <a:r>
              <a:rPr lang="en-US"/>
              <a:t>biểu_thức_2</a:t>
            </a:r>
            <a:r>
              <a:rPr lang="en-US"/>
              <a:t>;biểu_thức_3)</a:t>
            </a:r>
            <a:endParaRPr/>
          </a:p>
          <a:p>
            <a:pPr indent="0" lvl="0" marL="0" rtl="0" algn="l">
              <a:spcBef>
                <a:spcPts val="640"/>
              </a:spcBef>
              <a:spcAft>
                <a:spcPts val="0"/>
              </a:spcAft>
              <a:buClr>
                <a:schemeClr val="dk1"/>
              </a:buClr>
              <a:buSzPts val="3200"/>
              <a:buNone/>
            </a:pPr>
            <a:r>
              <a:rPr lang="en-US"/>
              <a:t>{</a:t>
            </a:r>
            <a:endParaRPr/>
          </a:p>
          <a:p>
            <a:pPr indent="0" lvl="0" marL="0" rtl="0" algn="l">
              <a:spcBef>
                <a:spcPts val="640"/>
              </a:spcBef>
              <a:spcAft>
                <a:spcPts val="0"/>
              </a:spcAft>
              <a:buClr>
                <a:schemeClr val="dk1"/>
              </a:buClr>
              <a:buSzPts val="3200"/>
              <a:buNone/>
            </a:pPr>
            <a:r>
              <a:rPr lang="en-US"/>
              <a:t>	Lệnh 1;</a:t>
            </a:r>
            <a:endParaRPr/>
          </a:p>
          <a:p>
            <a:pPr indent="0" lvl="0" marL="0" rtl="0" algn="l">
              <a:spcBef>
                <a:spcPts val="640"/>
              </a:spcBef>
              <a:spcAft>
                <a:spcPts val="0"/>
              </a:spcAft>
              <a:buClr>
                <a:schemeClr val="dk1"/>
              </a:buClr>
              <a:buSzPts val="3200"/>
              <a:buNone/>
            </a:pPr>
            <a:r>
              <a:rPr lang="en-US"/>
              <a:t>	Lệnh 2;</a:t>
            </a:r>
            <a:endParaRPr/>
          </a:p>
          <a:p>
            <a:pPr indent="0" lvl="0" marL="0" rtl="0" algn="l">
              <a:spcBef>
                <a:spcPts val="640"/>
              </a:spcBef>
              <a:spcAft>
                <a:spcPts val="0"/>
              </a:spcAft>
              <a:buClr>
                <a:schemeClr val="dk1"/>
              </a:buClr>
              <a:buSzPts val="3200"/>
              <a:buNone/>
            </a:pPr>
            <a:r>
              <a:rPr lang="en-US"/>
              <a:t>	…</a:t>
            </a:r>
            <a:endParaRPr/>
          </a:p>
          <a:p>
            <a:pPr indent="0" lvl="0" marL="0" rtl="0" algn="l">
              <a:spcBef>
                <a:spcPts val="640"/>
              </a:spcBef>
              <a:spcAft>
                <a:spcPts val="0"/>
              </a:spcAft>
              <a:buClr>
                <a:schemeClr val="dk1"/>
              </a:buClr>
              <a:buSzPts val="3200"/>
              <a:buNone/>
            </a:pPr>
            <a:r>
              <a:rPr lang="en-US"/>
              <a:t>	Lệnh n;</a:t>
            </a:r>
            <a:endParaRPr/>
          </a:p>
          <a:p>
            <a:pPr indent="0" lvl="0" marL="0" rtl="0" algn="l">
              <a:spcBef>
                <a:spcPts val="640"/>
              </a:spcBef>
              <a:spcAft>
                <a:spcPts val="0"/>
              </a:spcAft>
              <a:buClr>
                <a:schemeClr val="dk1"/>
              </a:buClr>
              <a:buSzPts val="3200"/>
              <a:buNone/>
            </a:pPr>
            <a:r>
              <a:rPr lang="en-US"/>
              <a:t>}</a:t>
            </a:r>
            <a:endParaRPr/>
          </a:p>
        </p:txBody>
      </p:sp>
      <p:sp>
        <p:nvSpPr>
          <p:cNvPr id="543" name="Google Shape;543;p39"/>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544" name="Google Shape;544;p39"/>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45" name="Google Shape;545;p39"/>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&amp; ví dụ</a:t>
            </a:r>
            <a:endParaRPr/>
          </a:p>
        </p:txBody>
      </p:sp>
      <p:sp>
        <p:nvSpPr>
          <p:cNvPr id="123" name="Google Shape;123;p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Một dãy các câu lệnh được bao bởi dấu {} gọi là một khối lệnh.</a:t>
            </a:r>
            <a:endParaRPr/>
          </a:p>
          <a:p>
            <a:pPr indent="-342900" lvl="0" marL="342900" rtl="0" algn="just">
              <a:spcBef>
                <a:spcPts val="640"/>
              </a:spcBef>
              <a:spcAft>
                <a:spcPts val="0"/>
              </a:spcAft>
              <a:buClr>
                <a:schemeClr val="dk1"/>
              </a:buClr>
              <a:buSzPts val="3200"/>
              <a:buChar char="•"/>
            </a:pPr>
            <a:r>
              <a:rPr lang="en-US"/>
              <a:t>Ví dụ:</a:t>
            </a:r>
            <a:endParaRPr/>
          </a:p>
          <a:p>
            <a:pPr indent="0" lvl="0" marL="0" rtl="0" algn="l">
              <a:spcBef>
                <a:spcPts val="360"/>
              </a:spcBef>
              <a:spcAft>
                <a:spcPts val="0"/>
              </a:spcAft>
              <a:buClr>
                <a:schemeClr val="dk1"/>
              </a:buClr>
              <a:buSzPts val="1800"/>
              <a:buNone/>
            </a:pPr>
            <a:r>
              <a:rPr lang="en-US" sz="1800"/>
              <a:t>{</a:t>
            </a:r>
            <a:br>
              <a:rPr lang="en-US" sz="1800"/>
            </a:br>
            <a:r>
              <a:rPr lang="en-US" sz="1800"/>
              <a:t>      a = 2;</a:t>
            </a:r>
            <a:br>
              <a:rPr lang="en-US" sz="1800"/>
            </a:br>
            <a:r>
              <a:rPr lang="en-US" sz="1800"/>
              <a:t>      b = 3;</a:t>
            </a:r>
            <a:br>
              <a:rPr lang="en-US" sz="1800"/>
            </a:br>
            <a:r>
              <a:rPr lang="en-US" sz="1800"/>
              <a:t>      printf("\n%d%d", a, b);</a:t>
            </a:r>
            <a:br>
              <a:rPr lang="en-US" sz="1800"/>
            </a:br>
            <a:r>
              <a:rPr lang="en-US" sz="1800"/>
              <a:t>}</a:t>
            </a:r>
            <a:endParaRPr/>
          </a:p>
        </p:txBody>
      </p:sp>
      <p:sp>
        <p:nvSpPr>
          <p:cNvPr id="124" name="Google Shape;124;p4"/>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25" name="Google Shape;125;p4"/>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26" name="Google Shape;126;p4"/>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0"/>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552" name="Google Shape;552;p40"/>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3" name="Google Shape;553;p40"/>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54" name="Google Shape;554;p40"/>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Lưu đồ thuật toán vòng lặp for</a:t>
            </a:r>
            <a:endParaRPr sz="3800"/>
          </a:p>
        </p:txBody>
      </p:sp>
      <p:sp>
        <p:nvSpPr>
          <p:cNvPr id="555" name="Google Shape;555;p40"/>
          <p:cNvSpPr/>
          <p:nvPr/>
        </p:nvSpPr>
        <p:spPr>
          <a:xfrm>
            <a:off x="3124200" y="1447800"/>
            <a:ext cx="2514600" cy="1066800"/>
          </a:xfrm>
          <a:prstGeom prst="diamond">
            <a:avLst/>
          </a:prstGeom>
          <a:solidFill>
            <a:schemeClr val="lt1"/>
          </a:solid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Times New Roman"/>
                <a:ea typeface="Times New Roman"/>
                <a:cs typeface="Times New Roman"/>
                <a:sym typeface="Times New Roman"/>
              </a:rPr>
              <a:t>&lt;ĐK lặp&gt;</a:t>
            </a:r>
            <a:endParaRPr b="1" i="0" sz="2000" u="none" cap="none" strike="noStrike">
              <a:solidFill>
                <a:schemeClr val="dk1"/>
              </a:solidFill>
              <a:latin typeface="Times New Roman"/>
              <a:ea typeface="Times New Roman"/>
              <a:cs typeface="Times New Roman"/>
              <a:sym typeface="Times New Roman"/>
            </a:endParaRPr>
          </a:p>
        </p:txBody>
      </p:sp>
      <p:cxnSp>
        <p:nvCxnSpPr>
          <p:cNvPr id="556" name="Google Shape;556;p40"/>
          <p:cNvCxnSpPr/>
          <p:nvPr/>
        </p:nvCxnSpPr>
        <p:spPr>
          <a:xfrm>
            <a:off x="5609772" y="1981200"/>
            <a:ext cx="1719900" cy="0"/>
          </a:xfrm>
          <a:prstGeom prst="straightConnector1">
            <a:avLst/>
          </a:prstGeom>
          <a:noFill/>
          <a:ln cap="flat" cmpd="sng" w="63500">
            <a:solidFill>
              <a:schemeClr val="dk1"/>
            </a:solidFill>
            <a:prstDash val="solid"/>
            <a:round/>
            <a:headEnd len="sm" w="sm" type="none"/>
            <a:tailEnd len="sm" w="sm" type="none"/>
          </a:ln>
        </p:spPr>
      </p:cxnSp>
      <p:cxnSp>
        <p:nvCxnSpPr>
          <p:cNvPr id="557" name="Google Shape;557;p40"/>
          <p:cNvCxnSpPr>
            <a:endCxn id="558" idx="0"/>
          </p:cNvCxnSpPr>
          <p:nvPr/>
        </p:nvCxnSpPr>
        <p:spPr>
          <a:xfrm>
            <a:off x="7315200" y="1962786"/>
            <a:ext cx="0" cy="613500"/>
          </a:xfrm>
          <a:prstGeom prst="straightConnector1">
            <a:avLst/>
          </a:prstGeom>
          <a:noFill/>
          <a:ln cap="flat" cmpd="sng" w="63500">
            <a:solidFill>
              <a:schemeClr val="dk1"/>
            </a:solidFill>
            <a:prstDash val="solid"/>
            <a:round/>
            <a:headEnd len="sm" w="sm" type="none"/>
            <a:tailEnd len="lg" w="lg" type="stealth"/>
          </a:ln>
        </p:spPr>
      </p:cxnSp>
      <p:sp>
        <p:nvSpPr>
          <p:cNvPr id="558" name="Google Shape;558;p40"/>
          <p:cNvSpPr/>
          <p:nvPr/>
        </p:nvSpPr>
        <p:spPr>
          <a:xfrm>
            <a:off x="6248400" y="2576286"/>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59" name="Google Shape;559;p40"/>
          <p:cNvSpPr txBox="1"/>
          <p:nvPr>
            <p:ph idx="1" type="body"/>
          </p:nvPr>
        </p:nvSpPr>
        <p:spPr>
          <a:xfrm>
            <a:off x="6096000" y="1505676"/>
            <a:ext cx="990600" cy="39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1" lang="en-US" sz="2000"/>
              <a:t>Đúng</a:t>
            </a:r>
            <a:endParaRPr/>
          </a:p>
        </p:txBody>
      </p:sp>
      <p:cxnSp>
        <p:nvCxnSpPr>
          <p:cNvPr id="560" name="Google Shape;560;p40"/>
          <p:cNvCxnSpPr/>
          <p:nvPr/>
        </p:nvCxnSpPr>
        <p:spPr>
          <a:xfrm>
            <a:off x="1418772" y="1981200"/>
            <a:ext cx="1705500" cy="0"/>
          </a:xfrm>
          <a:prstGeom prst="straightConnector1">
            <a:avLst/>
          </a:prstGeom>
          <a:noFill/>
          <a:ln cap="flat" cmpd="sng" w="63500">
            <a:solidFill>
              <a:schemeClr val="dk1"/>
            </a:solidFill>
            <a:prstDash val="solid"/>
            <a:round/>
            <a:headEnd len="sm" w="sm" type="none"/>
            <a:tailEnd len="sm" w="sm" type="none"/>
          </a:ln>
        </p:spPr>
      </p:cxnSp>
      <p:cxnSp>
        <p:nvCxnSpPr>
          <p:cNvPr id="561" name="Google Shape;561;p40"/>
          <p:cNvCxnSpPr/>
          <p:nvPr/>
        </p:nvCxnSpPr>
        <p:spPr>
          <a:xfrm>
            <a:off x="1433286" y="1966686"/>
            <a:ext cx="0" cy="1861500"/>
          </a:xfrm>
          <a:prstGeom prst="straightConnector1">
            <a:avLst/>
          </a:prstGeom>
          <a:noFill/>
          <a:ln cap="flat" cmpd="sng" w="63500">
            <a:solidFill>
              <a:schemeClr val="dk1"/>
            </a:solidFill>
            <a:prstDash val="solid"/>
            <a:round/>
            <a:headEnd len="sm" w="sm" type="none"/>
            <a:tailEnd len="lg" w="lg" type="stealth"/>
          </a:ln>
        </p:spPr>
      </p:cxnSp>
      <p:cxnSp>
        <p:nvCxnSpPr>
          <p:cNvPr id="562" name="Google Shape;562;p40"/>
          <p:cNvCxnSpPr/>
          <p:nvPr/>
        </p:nvCxnSpPr>
        <p:spPr>
          <a:xfrm>
            <a:off x="4381500" y="6019800"/>
            <a:ext cx="2968200" cy="0"/>
          </a:xfrm>
          <a:prstGeom prst="straightConnector1">
            <a:avLst/>
          </a:prstGeom>
          <a:noFill/>
          <a:ln cap="flat" cmpd="sng" w="63500">
            <a:solidFill>
              <a:schemeClr val="dk1"/>
            </a:solidFill>
            <a:prstDash val="solid"/>
            <a:round/>
            <a:headEnd len="sm" w="sm" type="none"/>
            <a:tailEnd len="sm" w="sm" type="none"/>
          </a:ln>
        </p:spPr>
      </p:cxnSp>
      <p:cxnSp>
        <p:nvCxnSpPr>
          <p:cNvPr id="563" name="Google Shape;563;p40"/>
          <p:cNvCxnSpPr/>
          <p:nvPr/>
        </p:nvCxnSpPr>
        <p:spPr>
          <a:xfrm>
            <a:off x="7315200" y="3182076"/>
            <a:ext cx="0" cy="627900"/>
          </a:xfrm>
          <a:prstGeom prst="straightConnector1">
            <a:avLst/>
          </a:prstGeom>
          <a:noFill/>
          <a:ln cap="flat" cmpd="sng" w="63500">
            <a:solidFill>
              <a:schemeClr val="dk1"/>
            </a:solidFill>
            <a:prstDash val="solid"/>
            <a:round/>
            <a:headEnd len="sm" w="sm" type="none"/>
            <a:tailEnd len="lg" w="lg" type="stealth"/>
          </a:ln>
        </p:spPr>
      </p:cxnSp>
      <p:cxnSp>
        <p:nvCxnSpPr>
          <p:cNvPr id="564" name="Google Shape;564;p40"/>
          <p:cNvCxnSpPr/>
          <p:nvPr/>
        </p:nvCxnSpPr>
        <p:spPr>
          <a:xfrm>
            <a:off x="7315200" y="4401276"/>
            <a:ext cx="0" cy="627900"/>
          </a:xfrm>
          <a:prstGeom prst="straightConnector1">
            <a:avLst/>
          </a:prstGeom>
          <a:noFill/>
          <a:ln cap="flat" cmpd="sng" w="63500">
            <a:solidFill>
              <a:schemeClr val="dk1"/>
            </a:solidFill>
            <a:prstDash val="solid"/>
            <a:round/>
            <a:headEnd len="sm" w="sm" type="none"/>
            <a:tailEnd len="lg" w="lg" type="stealth"/>
          </a:ln>
        </p:spPr>
      </p:cxnSp>
      <p:sp>
        <p:nvSpPr>
          <p:cNvPr id="565" name="Google Shape;565;p40"/>
          <p:cNvSpPr/>
          <p:nvPr/>
        </p:nvSpPr>
        <p:spPr>
          <a:xfrm>
            <a:off x="6248400" y="38138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66" name="Google Shape;566;p40"/>
          <p:cNvSpPr/>
          <p:nvPr/>
        </p:nvSpPr>
        <p:spPr>
          <a:xfrm>
            <a:off x="6248400" y="5033010"/>
            <a:ext cx="2133600" cy="605700"/>
          </a:xfrm>
          <a:prstGeom prst="rect">
            <a:avLst/>
          </a:prstGeom>
          <a:noFill/>
          <a:ln cap="flat" cmpd="sng" w="635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567" name="Google Shape;567;p40"/>
          <p:cNvCxnSpPr/>
          <p:nvPr/>
        </p:nvCxnSpPr>
        <p:spPr>
          <a:xfrm>
            <a:off x="7349672" y="5638800"/>
            <a:ext cx="0" cy="381300"/>
          </a:xfrm>
          <a:prstGeom prst="straightConnector1">
            <a:avLst/>
          </a:prstGeom>
          <a:noFill/>
          <a:ln cap="flat" cmpd="sng" w="63500">
            <a:solidFill>
              <a:schemeClr val="dk1"/>
            </a:solidFill>
            <a:prstDash val="solid"/>
            <a:round/>
            <a:headEnd len="sm" w="sm" type="none"/>
            <a:tailEnd len="lg" w="lg" type="stealth"/>
          </a:ln>
        </p:spPr>
      </p:cxnSp>
      <p:cxnSp>
        <p:nvCxnSpPr>
          <p:cNvPr id="568" name="Google Shape;568;p40"/>
          <p:cNvCxnSpPr/>
          <p:nvPr/>
        </p:nvCxnSpPr>
        <p:spPr>
          <a:xfrm>
            <a:off x="4381500" y="2471058"/>
            <a:ext cx="0" cy="3581100"/>
          </a:xfrm>
          <a:prstGeom prst="straightConnector1">
            <a:avLst/>
          </a:prstGeom>
          <a:noFill/>
          <a:ln cap="flat" cmpd="sng" w="63500">
            <a:solidFill>
              <a:schemeClr val="dk1"/>
            </a:solidFill>
            <a:prstDash val="solid"/>
            <a:round/>
            <a:headEnd len="sm" w="sm" type="none"/>
            <a:tailEnd len="sm" w="sm" type="none"/>
          </a:ln>
        </p:spPr>
      </p:cxnSp>
      <p:sp>
        <p:nvSpPr>
          <p:cNvPr id="569" name="Google Shape;569;p40"/>
          <p:cNvSpPr txBox="1"/>
          <p:nvPr/>
        </p:nvSpPr>
        <p:spPr>
          <a:xfrm>
            <a:off x="1981200" y="1524000"/>
            <a:ext cx="990600" cy="3993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2000"/>
              <a:buFont typeface="Arial"/>
              <a:buNone/>
            </a:pPr>
            <a:r>
              <a:rPr b="1" i="0" lang="en-US" sz="2000" u="none" cap="none" strike="noStrike">
                <a:solidFill>
                  <a:schemeClr val="dk1"/>
                </a:solidFill>
                <a:latin typeface="Tahoma"/>
                <a:ea typeface="Tahoma"/>
                <a:cs typeface="Tahoma"/>
                <a:sym typeface="Tahoma"/>
              </a:rPr>
              <a:t>Sai</a:t>
            </a:r>
            <a:endParaRPr/>
          </a:p>
        </p:txBody>
      </p:sp>
      <p:cxnSp>
        <p:nvCxnSpPr>
          <p:cNvPr id="570" name="Google Shape;570;p40"/>
          <p:cNvCxnSpPr/>
          <p:nvPr/>
        </p:nvCxnSpPr>
        <p:spPr>
          <a:xfrm>
            <a:off x="4387644" y="1052052"/>
            <a:ext cx="0" cy="381300"/>
          </a:xfrm>
          <a:prstGeom prst="straightConnector1">
            <a:avLst/>
          </a:prstGeom>
          <a:noFill/>
          <a:ln cap="flat" cmpd="sng" w="63500">
            <a:solidFill>
              <a:schemeClr val="dk1"/>
            </a:solidFill>
            <a:prstDash val="solid"/>
            <a:round/>
            <a:headEnd len="sm" w="sm" type="none"/>
            <a:tailEnd len="lg" w="lg" type="stealth"/>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1"/>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1 của vòng lặp for</a:t>
            </a:r>
            <a:endParaRPr/>
          </a:p>
        </p:txBody>
      </p:sp>
      <p:sp>
        <p:nvSpPr>
          <p:cNvPr id="576" name="Google Shape;576;p4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Xuất các ký tự từ ‘A’ đến ‘Z’. </a:t>
            </a:r>
            <a:endParaRPr baseline="30000"/>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char</a:t>
            </a:r>
            <a:r>
              <a:rPr lang="en-US" sz="1800"/>
              <a:t> kytu;</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for</a:t>
            </a:r>
            <a:r>
              <a:rPr lang="en-US" sz="1800"/>
              <a:t> (kytu = ‘A’; kytu &lt;= ‘Z’; kytu++) {</a:t>
            </a:r>
            <a:endParaRPr/>
          </a:p>
          <a:p>
            <a:pPr indent="0" lvl="0" marL="0" rtl="0" algn="l">
              <a:spcBef>
                <a:spcPts val="360"/>
              </a:spcBef>
              <a:spcAft>
                <a:spcPts val="0"/>
              </a:spcAft>
              <a:buClr>
                <a:schemeClr val="dk1"/>
              </a:buClr>
              <a:buSzPts val="1800"/>
              <a:buNone/>
            </a:pPr>
            <a:r>
              <a:rPr lang="en-US" sz="1800"/>
              <a:t>		printf(“%c ”, kytu);</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a:t>
            </a:r>
            <a:endParaRPr sz="1800"/>
          </a:p>
        </p:txBody>
      </p:sp>
      <p:sp>
        <p:nvSpPr>
          <p:cNvPr id="577" name="Google Shape;577;p41"/>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578" name="Google Shape;578;p41"/>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79" name="Google Shape;579;p41"/>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2"/>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2 của vòng lặp for</a:t>
            </a:r>
            <a:endParaRPr/>
          </a:p>
        </p:txBody>
      </p:sp>
      <p:sp>
        <p:nvSpPr>
          <p:cNvPr id="585" name="Google Shape;585;p4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Tính tổng các số dương lẻ của số nguyên dương n. </a:t>
            </a:r>
            <a:endParaRPr baseline="30000"/>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int</a:t>
            </a:r>
            <a:r>
              <a:rPr lang="en-US" sz="1800"/>
              <a:t> n, i, s;</a:t>
            </a:r>
            <a:endParaRPr/>
          </a:p>
          <a:p>
            <a:pPr indent="0" lvl="0" marL="0" rtl="0" algn="l">
              <a:spcBef>
                <a:spcPts val="360"/>
              </a:spcBef>
              <a:spcAft>
                <a:spcPts val="0"/>
              </a:spcAft>
              <a:buClr>
                <a:schemeClr val="dk1"/>
              </a:buClr>
              <a:buSzPts val="1800"/>
              <a:buNone/>
            </a:pPr>
            <a:r>
              <a:rPr lang="en-US" sz="1800"/>
              <a:t>	printf(“Nhap n: ”);</a:t>
            </a:r>
            <a:endParaRPr/>
          </a:p>
          <a:p>
            <a:pPr indent="0" lvl="0" marL="0" rtl="0" algn="l">
              <a:spcBef>
                <a:spcPts val="360"/>
              </a:spcBef>
              <a:spcAft>
                <a:spcPts val="0"/>
              </a:spcAft>
              <a:buClr>
                <a:schemeClr val="dk1"/>
              </a:buClr>
              <a:buSzPts val="1800"/>
              <a:buNone/>
            </a:pPr>
            <a:r>
              <a:rPr lang="en-US" sz="1800"/>
              <a:t>	scanf(“%d”, &amp;n);</a:t>
            </a:r>
            <a:endParaRPr/>
          </a:p>
          <a:p>
            <a:pPr indent="0" lvl="0" marL="0" rtl="0" algn="l">
              <a:spcBef>
                <a:spcPts val="360"/>
              </a:spcBef>
              <a:spcAft>
                <a:spcPts val="0"/>
              </a:spcAft>
              <a:buClr>
                <a:schemeClr val="dk1"/>
              </a:buClr>
              <a:buSzPts val="1800"/>
              <a:buNone/>
            </a:pPr>
            <a:r>
              <a:rPr lang="en-US" sz="1800"/>
              <a:t>	s = 0;</a:t>
            </a:r>
            <a:endParaRPr sz="1800"/>
          </a:p>
          <a:p>
            <a:pPr indent="0" lvl="0" marL="0" rtl="0" algn="l">
              <a:spcBef>
                <a:spcPts val="360"/>
              </a:spcBef>
              <a:spcAft>
                <a:spcPts val="0"/>
              </a:spcAft>
              <a:buClr>
                <a:schemeClr val="dk1"/>
              </a:buClr>
              <a:buSzPts val="1800"/>
              <a:buNone/>
            </a:pPr>
            <a:r>
              <a:rPr lang="en-US" sz="1800"/>
              <a:t>	</a:t>
            </a:r>
            <a:r>
              <a:rPr lang="en-US" sz="1800">
                <a:solidFill>
                  <a:srgbClr val="0000FF"/>
                </a:solidFill>
              </a:rPr>
              <a:t>for</a:t>
            </a:r>
            <a:r>
              <a:rPr lang="en-US" sz="1800"/>
              <a:t> (i = 1; i &lt; n; i = i + 2) {</a:t>
            </a:r>
            <a:endParaRPr/>
          </a:p>
          <a:p>
            <a:pPr indent="0" lvl="0" marL="0" rtl="0" algn="l">
              <a:spcBef>
                <a:spcPts val="360"/>
              </a:spcBef>
              <a:spcAft>
                <a:spcPts val="0"/>
              </a:spcAft>
              <a:buClr>
                <a:schemeClr val="dk1"/>
              </a:buClr>
              <a:buSzPts val="1800"/>
              <a:buNone/>
            </a:pPr>
            <a:r>
              <a:rPr lang="en-US" sz="1800"/>
              <a:t>		s = s + i;	</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printf(“Tong cac so duong le nho hon %d la %d\n”, n, s);</a:t>
            </a:r>
            <a:endParaRPr/>
          </a:p>
          <a:p>
            <a:pPr indent="0" lvl="0" marL="0" rtl="0" algn="l">
              <a:spcBef>
                <a:spcPts val="360"/>
              </a:spcBef>
              <a:spcAft>
                <a:spcPts val="0"/>
              </a:spcAft>
              <a:buClr>
                <a:schemeClr val="dk1"/>
              </a:buClr>
              <a:buSzPts val="1800"/>
              <a:buNone/>
            </a:pPr>
            <a:r>
              <a:rPr lang="en-US" sz="1800"/>
              <a:t>}</a:t>
            </a:r>
            <a:endParaRPr sz="1800"/>
          </a:p>
        </p:txBody>
      </p:sp>
      <p:sp>
        <p:nvSpPr>
          <p:cNvPr id="586" name="Google Shape;586;p42"/>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587" name="Google Shape;587;p42"/>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88" name="Google Shape;588;p42"/>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3"/>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Ví dụ 2 của vòng lặp for</a:t>
            </a:r>
            <a:br>
              <a:rPr lang="en-US" sz="3959"/>
            </a:br>
            <a:r>
              <a:rPr lang="en-US" sz="3959"/>
              <a:t>(cách khác)</a:t>
            </a:r>
            <a:endParaRPr sz="3959"/>
          </a:p>
        </p:txBody>
      </p:sp>
      <p:sp>
        <p:nvSpPr>
          <p:cNvPr id="594" name="Google Shape;594;p4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Tính tổng các số dương lẻ của số nguyên dương n. </a:t>
            </a:r>
            <a:endParaRPr baseline="30000"/>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int</a:t>
            </a:r>
            <a:r>
              <a:rPr lang="en-US" sz="1800"/>
              <a:t> n, i, s;</a:t>
            </a:r>
            <a:endParaRPr/>
          </a:p>
          <a:p>
            <a:pPr indent="0" lvl="0" marL="0" rtl="0" algn="l">
              <a:spcBef>
                <a:spcPts val="360"/>
              </a:spcBef>
              <a:spcAft>
                <a:spcPts val="0"/>
              </a:spcAft>
              <a:buClr>
                <a:schemeClr val="dk1"/>
              </a:buClr>
              <a:buSzPts val="1800"/>
              <a:buNone/>
            </a:pPr>
            <a:r>
              <a:rPr lang="en-US" sz="1800"/>
              <a:t>	printf(“Nhap n: ”); scanf(“%d”, &amp;n);</a:t>
            </a:r>
            <a:endParaRPr/>
          </a:p>
          <a:p>
            <a:pPr indent="0" lvl="0" marL="0" rtl="0" algn="l">
              <a:spcBef>
                <a:spcPts val="360"/>
              </a:spcBef>
              <a:spcAft>
                <a:spcPts val="0"/>
              </a:spcAft>
              <a:buClr>
                <a:schemeClr val="dk1"/>
              </a:buClr>
              <a:buSzPts val="1800"/>
              <a:buNone/>
            </a:pPr>
            <a:r>
              <a:rPr lang="en-US" sz="1800"/>
              <a:t>	s = 0; i = 1;</a:t>
            </a:r>
            <a:endParaRPr sz="1800"/>
          </a:p>
          <a:p>
            <a:pPr indent="0" lvl="0" marL="0" rtl="0" algn="l">
              <a:spcBef>
                <a:spcPts val="360"/>
              </a:spcBef>
              <a:spcAft>
                <a:spcPts val="0"/>
              </a:spcAft>
              <a:buClr>
                <a:schemeClr val="dk1"/>
              </a:buClr>
              <a:buSzPts val="1800"/>
              <a:buNone/>
            </a:pPr>
            <a:r>
              <a:rPr lang="en-US" sz="1800"/>
              <a:t>	</a:t>
            </a:r>
            <a:r>
              <a:rPr lang="en-US" sz="1800">
                <a:solidFill>
                  <a:srgbClr val="0000FF"/>
                </a:solidFill>
              </a:rPr>
              <a:t>for</a:t>
            </a:r>
            <a:r>
              <a:rPr lang="en-US" sz="1800"/>
              <a:t> (;;) {</a:t>
            </a:r>
            <a:endParaRPr/>
          </a:p>
          <a:p>
            <a:pPr indent="0" lvl="0" marL="0" rtl="0" algn="l">
              <a:spcBef>
                <a:spcPts val="360"/>
              </a:spcBef>
              <a:spcAft>
                <a:spcPts val="0"/>
              </a:spcAft>
              <a:buClr>
                <a:schemeClr val="dk1"/>
              </a:buClr>
              <a:buSzPts val="1800"/>
              <a:buNone/>
            </a:pPr>
            <a:r>
              <a:rPr lang="en-US" sz="1800"/>
              <a:t>		s = s + i;</a:t>
            </a:r>
            <a:endParaRPr/>
          </a:p>
          <a:p>
            <a:pPr indent="0" lvl="0" marL="0" rtl="0" algn="l">
              <a:spcBef>
                <a:spcPts val="360"/>
              </a:spcBef>
              <a:spcAft>
                <a:spcPts val="0"/>
              </a:spcAft>
              <a:buClr>
                <a:schemeClr val="dk1"/>
              </a:buClr>
              <a:buSzPts val="1800"/>
              <a:buNone/>
            </a:pPr>
            <a:r>
              <a:rPr lang="en-US" sz="1800"/>
              <a:t>		i = i + 2;</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if</a:t>
            </a:r>
            <a:r>
              <a:rPr lang="en-US" sz="1800"/>
              <a:t> (i &gt;= n) break;</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	printf(“Tong cac so duong le nho hon %d la %d\n”, n, s);</a:t>
            </a:r>
            <a:endParaRPr/>
          </a:p>
          <a:p>
            <a:pPr indent="0" lvl="0" marL="0" rtl="0" algn="l">
              <a:spcBef>
                <a:spcPts val="360"/>
              </a:spcBef>
              <a:spcAft>
                <a:spcPts val="0"/>
              </a:spcAft>
              <a:buClr>
                <a:schemeClr val="dk1"/>
              </a:buClr>
              <a:buSzPts val="1800"/>
              <a:buNone/>
            </a:pPr>
            <a:r>
              <a:rPr lang="en-US" sz="1800"/>
              <a:t>}</a:t>
            </a:r>
            <a:endParaRPr sz="1800"/>
          </a:p>
        </p:txBody>
      </p:sp>
      <p:sp>
        <p:nvSpPr>
          <p:cNvPr id="595" name="Google Shape;595;p43"/>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596" name="Google Shape;596;p43"/>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97" name="Google Shape;597;p43"/>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44"/>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2800"/>
              <a:buFont typeface="Tahoma"/>
              <a:buNone/>
            </a:pPr>
            <a:r>
              <a:rPr lang="en-US" sz="2800"/>
              <a:t>Ý nghĩa của các biểu thức trong vòng lặp for</a:t>
            </a:r>
            <a:endParaRPr sz="2800"/>
          </a:p>
        </p:txBody>
      </p:sp>
      <p:sp>
        <p:nvSpPr>
          <p:cNvPr id="604" name="Google Shape;604;p4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b="1" lang="en-US" sz="2960"/>
              <a:t>Biểu thức 1:</a:t>
            </a:r>
            <a:r>
              <a:rPr lang="en-US" sz="2960"/>
              <a:t> thường dùng để khởi tạo biến đếm của vòng lặp. Biểu thức này có thể có hoặc không có cũng được.</a:t>
            </a:r>
            <a:endParaRPr/>
          </a:p>
          <a:p>
            <a:pPr indent="-342900" lvl="0" marL="342900" rtl="0" algn="l">
              <a:lnSpc>
                <a:spcPct val="90000"/>
              </a:lnSpc>
              <a:spcBef>
                <a:spcPts val="592"/>
              </a:spcBef>
              <a:spcAft>
                <a:spcPts val="0"/>
              </a:spcAft>
              <a:buClr>
                <a:schemeClr val="dk1"/>
              </a:buClr>
              <a:buSzPts val="2960"/>
              <a:buChar char="•"/>
            </a:pPr>
            <a:r>
              <a:rPr b="1" lang="en-US" sz="2960"/>
              <a:t>Biểu thức 2:</a:t>
            </a:r>
            <a:r>
              <a:rPr lang="en-US" sz="2960"/>
              <a:t> thường dùng để kiểm tra điều kiện của vòng lặp. Biểu thức này bắt buộc phải có (nếu bỏ qua biểu thức này ta phải dùng nó với từ khóa </a:t>
            </a:r>
            <a:r>
              <a:rPr lang="en-US" sz="2960">
                <a:solidFill>
                  <a:srgbClr val="0000FF"/>
                </a:solidFill>
              </a:rPr>
              <a:t>break</a:t>
            </a:r>
            <a:r>
              <a:rPr lang="en-US" sz="2960"/>
              <a:t>)</a:t>
            </a:r>
            <a:endParaRPr/>
          </a:p>
          <a:p>
            <a:pPr indent="-342900" lvl="0" marL="342900" rtl="0" algn="l">
              <a:lnSpc>
                <a:spcPct val="90000"/>
              </a:lnSpc>
              <a:spcBef>
                <a:spcPts val="592"/>
              </a:spcBef>
              <a:spcAft>
                <a:spcPts val="0"/>
              </a:spcAft>
              <a:buClr>
                <a:schemeClr val="dk1"/>
              </a:buClr>
              <a:buSzPts val="2960"/>
              <a:buChar char="•"/>
            </a:pPr>
            <a:r>
              <a:rPr b="1" lang="en-US" sz="2960"/>
              <a:t>Biểu thức 3:</a:t>
            </a:r>
            <a:r>
              <a:rPr lang="en-US" sz="2960"/>
              <a:t> thường dùng để điều khiển biến đếm của vòng lặp. Biểu thức này có thể có hoặc không có cũng được.</a:t>
            </a:r>
            <a:endParaRPr sz="2960"/>
          </a:p>
        </p:txBody>
      </p:sp>
      <p:sp>
        <p:nvSpPr>
          <p:cNvPr id="605" name="Google Shape;605;p44"/>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06" name="Google Shape;606;p44"/>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07" name="Google Shape;607;p44"/>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5"/>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2800"/>
              <a:buFont typeface="Tahoma"/>
              <a:buNone/>
            </a:pPr>
            <a:r>
              <a:rPr lang="en-US" sz="2800"/>
              <a:t>Phân tích hoạt động của cấu trúc lặp for</a:t>
            </a:r>
            <a:endParaRPr sz="2800"/>
          </a:p>
        </p:txBody>
      </p:sp>
      <p:sp>
        <p:nvSpPr>
          <p:cNvPr id="614" name="Google Shape;614;p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Char char="•"/>
            </a:pPr>
            <a:r>
              <a:rPr b="1" lang="en-US" sz="2720"/>
              <a:t>Bước 1:</a:t>
            </a:r>
            <a:r>
              <a:rPr lang="en-US" sz="2720"/>
              <a:t> Xác định biểu thức 1.</a:t>
            </a:r>
            <a:endParaRPr/>
          </a:p>
          <a:p>
            <a:pPr indent="-342900" lvl="0" marL="342900" rtl="0" algn="l">
              <a:lnSpc>
                <a:spcPct val="80000"/>
              </a:lnSpc>
              <a:spcBef>
                <a:spcPts val="544"/>
              </a:spcBef>
              <a:spcAft>
                <a:spcPts val="0"/>
              </a:spcAft>
              <a:buClr>
                <a:schemeClr val="dk1"/>
              </a:buClr>
              <a:buSzPts val="2720"/>
              <a:buChar char="•"/>
            </a:pPr>
            <a:r>
              <a:rPr b="1" lang="en-US" sz="2720"/>
              <a:t>Bước 2:</a:t>
            </a:r>
            <a:r>
              <a:rPr lang="en-US" sz="2720"/>
              <a:t> Xác định biểu thức 2</a:t>
            </a:r>
            <a:endParaRPr/>
          </a:p>
          <a:p>
            <a:pPr indent="-342900" lvl="0" marL="342900" rtl="0" algn="l">
              <a:lnSpc>
                <a:spcPct val="80000"/>
              </a:lnSpc>
              <a:spcBef>
                <a:spcPts val="544"/>
              </a:spcBef>
              <a:spcAft>
                <a:spcPts val="0"/>
              </a:spcAft>
              <a:buClr>
                <a:schemeClr val="dk1"/>
              </a:buClr>
              <a:buSzPts val="2720"/>
              <a:buChar char="•"/>
            </a:pPr>
            <a:r>
              <a:rPr b="1" lang="en-US" sz="2720"/>
              <a:t>Bước 3:</a:t>
            </a:r>
            <a:r>
              <a:rPr lang="en-US" sz="2720"/>
              <a:t> Tùy thuộc vào giá trị của biểu thức 2, chương tình thực thi một trong hai nhánh.</a:t>
            </a:r>
            <a:endParaRPr/>
          </a:p>
          <a:p>
            <a:pPr indent="-342900" lvl="0" marL="342900" rtl="0" algn="l">
              <a:lnSpc>
                <a:spcPct val="80000"/>
              </a:lnSpc>
              <a:spcBef>
                <a:spcPts val="544"/>
              </a:spcBef>
              <a:spcAft>
                <a:spcPts val="0"/>
              </a:spcAft>
              <a:buClr>
                <a:schemeClr val="dk1"/>
              </a:buClr>
              <a:buSzPts val="2720"/>
              <a:buChar char="•"/>
            </a:pPr>
            <a:r>
              <a:rPr b="1" lang="en-US" sz="2720"/>
              <a:t>Bước 3.1:</a:t>
            </a:r>
            <a:r>
              <a:rPr lang="en-US" sz="2720"/>
              <a:t> Nếu biểu thức 2 có giá trị 0 (sai), chương trình sẽ thoát khỏi for và chuyển tới câu lệnh sau khối lệnh của for.</a:t>
            </a:r>
            <a:endParaRPr/>
          </a:p>
          <a:p>
            <a:pPr indent="-342900" lvl="0" marL="342900" rtl="0" algn="l">
              <a:lnSpc>
                <a:spcPct val="80000"/>
              </a:lnSpc>
              <a:spcBef>
                <a:spcPts val="544"/>
              </a:spcBef>
              <a:spcAft>
                <a:spcPts val="0"/>
              </a:spcAft>
              <a:buClr>
                <a:schemeClr val="dk1"/>
              </a:buClr>
              <a:buSzPts val="2720"/>
              <a:buChar char="•"/>
            </a:pPr>
            <a:r>
              <a:rPr b="1" lang="en-US" sz="2720"/>
              <a:t>Bước 3.2:</a:t>
            </a:r>
            <a:r>
              <a:rPr lang="en-US" sz="2720"/>
              <a:t> Nếu biểu thức 2 có giá trị khác 0 (đúng) chương trình sẽ thực hiện các câu lệnh trong khối lệnh for.</a:t>
            </a:r>
            <a:endParaRPr/>
          </a:p>
          <a:p>
            <a:pPr indent="-342900" lvl="0" marL="342900" rtl="0" algn="l">
              <a:lnSpc>
                <a:spcPct val="80000"/>
              </a:lnSpc>
              <a:spcBef>
                <a:spcPts val="544"/>
              </a:spcBef>
              <a:spcAft>
                <a:spcPts val="0"/>
              </a:spcAft>
              <a:buClr>
                <a:schemeClr val="dk1"/>
              </a:buClr>
              <a:buSzPts val="2720"/>
              <a:buChar char="•"/>
            </a:pPr>
            <a:r>
              <a:rPr b="1" lang="en-US" sz="2720"/>
              <a:t>Bước 4:</a:t>
            </a:r>
            <a:r>
              <a:rPr lang="en-US" sz="2720"/>
              <a:t> Trong biểu thức 3, sau đó quay lại bước 2 để bắt đầu một vòng lặp mới.</a:t>
            </a:r>
            <a:endParaRPr sz="2720"/>
          </a:p>
        </p:txBody>
      </p:sp>
      <p:sp>
        <p:nvSpPr>
          <p:cNvPr id="615" name="Google Shape;615;p45"/>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16" name="Google Shape;616;p45"/>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17" name="Google Shape;617;p45"/>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6"/>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Điều kiện dừng của vòng lặp</a:t>
            </a:r>
            <a:endParaRPr sz="3800"/>
          </a:p>
        </p:txBody>
      </p:sp>
      <p:sp>
        <p:nvSpPr>
          <p:cNvPr id="624" name="Google Shape;624;p4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Điều kiện dừng của vòng lặp sẽ trả về </a:t>
            </a:r>
            <a:r>
              <a:rPr b="1" lang="en-US"/>
              <a:t>true</a:t>
            </a:r>
            <a:r>
              <a:rPr lang="en-US"/>
              <a:t> hoặc </a:t>
            </a:r>
            <a:r>
              <a:rPr b="1" lang="en-US"/>
              <a:t>false</a:t>
            </a:r>
            <a:r>
              <a:rPr lang="en-US"/>
              <a:t>, nếu true vòng lặp chạy tiếp và false sẽ thoát.</a:t>
            </a:r>
            <a:endParaRPr/>
          </a:p>
        </p:txBody>
      </p:sp>
      <p:sp>
        <p:nvSpPr>
          <p:cNvPr id="625" name="Google Shape;625;p46"/>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26" name="Google Shape;626;p46"/>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27" name="Google Shape;627;p46"/>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47"/>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Các chỉ thị can thiệp vào vòng lặp</a:t>
            </a:r>
            <a:endParaRPr sz="3800"/>
          </a:p>
        </p:txBody>
      </p:sp>
      <p:sp>
        <p:nvSpPr>
          <p:cNvPr id="634" name="Google Shape;634;p4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Lệnh </a:t>
            </a:r>
            <a:r>
              <a:rPr lang="en-US">
                <a:solidFill>
                  <a:srgbClr val="0000FF"/>
                </a:solidFill>
              </a:rPr>
              <a:t>break</a:t>
            </a:r>
            <a:endParaRPr>
              <a:solidFill>
                <a:srgbClr val="0000FF"/>
              </a:solidFill>
            </a:endParaRPr>
          </a:p>
          <a:p>
            <a:pPr indent="-342900" lvl="0" marL="342900" rtl="0" algn="l">
              <a:spcBef>
                <a:spcPts val="640"/>
              </a:spcBef>
              <a:spcAft>
                <a:spcPts val="0"/>
              </a:spcAft>
              <a:buClr>
                <a:schemeClr val="dk1"/>
              </a:buClr>
              <a:buSzPts val="3200"/>
              <a:buChar char="•"/>
            </a:pPr>
            <a:r>
              <a:rPr lang="en-US"/>
              <a:t>Lệnh </a:t>
            </a:r>
            <a:r>
              <a:rPr lang="en-US">
                <a:solidFill>
                  <a:srgbClr val="0000FF"/>
                </a:solidFill>
              </a:rPr>
              <a:t>continue</a:t>
            </a:r>
            <a:endParaRPr/>
          </a:p>
          <a:p>
            <a:pPr indent="-342900" lvl="0" marL="342900" rtl="0" algn="l">
              <a:spcBef>
                <a:spcPts val="640"/>
              </a:spcBef>
              <a:spcAft>
                <a:spcPts val="0"/>
              </a:spcAft>
              <a:buClr>
                <a:schemeClr val="dk1"/>
              </a:buClr>
              <a:buSzPts val="3200"/>
              <a:buChar char="•"/>
            </a:pPr>
            <a:r>
              <a:rPr lang="en-US"/>
              <a:t>Lệnh </a:t>
            </a:r>
            <a:r>
              <a:rPr lang="en-US">
                <a:solidFill>
                  <a:srgbClr val="0000FF"/>
                </a:solidFill>
              </a:rPr>
              <a:t>return</a:t>
            </a:r>
            <a:endParaRPr>
              <a:solidFill>
                <a:srgbClr val="0000FF"/>
              </a:solidFill>
            </a:endParaRPr>
          </a:p>
        </p:txBody>
      </p:sp>
      <p:sp>
        <p:nvSpPr>
          <p:cNvPr id="635" name="Google Shape;635;p47"/>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36" name="Google Shape;636;p47"/>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37" name="Google Shape;637;p47"/>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48"/>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Câu lệnh break</a:t>
            </a:r>
            <a:endParaRPr sz="3800"/>
          </a:p>
        </p:txBody>
      </p:sp>
      <p:sp>
        <p:nvSpPr>
          <p:cNvPr id="644" name="Google Shape;644;p4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3200"/>
              <a:buChar char="•"/>
            </a:pPr>
            <a:r>
              <a:rPr lang="en-US"/>
              <a:t>Câu lệnh </a:t>
            </a:r>
            <a:r>
              <a:rPr lang="en-US">
                <a:solidFill>
                  <a:srgbClr val="0000FF"/>
                </a:solidFill>
              </a:rPr>
              <a:t>break</a:t>
            </a:r>
            <a:r>
              <a:rPr b="1" lang="en-US"/>
              <a:t> </a:t>
            </a:r>
            <a:r>
              <a:rPr lang="en-US"/>
              <a:t>cho phép ra khỏi cấu trúc điều khiển lặp (vòng </a:t>
            </a:r>
            <a:r>
              <a:rPr lang="en-US">
                <a:solidFill>
                  <a:srgbClr val="0000FF"/>
                </a:solidFill>
              </a:rPr>
              <a:t>for</a:t>
            </a:r>
            <a:r>
              <a:rPr lang="en-US"/>
              <a:t>, </a:t>
            </a:r>
            <a:r>
              <a:rPr lang="en-US">
                <a:solidFill>
                  <a:srgbClr val="0000FF"/>
                </a:solidFill>
              </a:rPr>
              <a:t>while</a:t>
            </a:r>
            <a:r>
              <a:rPr lang="en-US"/>
              <a:t>, </a:t>
            </a:r>
            <a:r>
              <a:rPr lang="en-US">
                <a:solidFill>
                  <a:srgbClr val="0000FF"/>
                </a:solidFill>
              </a:rPr>
              <a:t>do while</a:t>
            </a:r>
            <a:r>
              <a:rPr lang="en-US"/>
              <a:t>) và cấu trúc chọn </a:t>
            </a:r>
            <a:r>
              <a:rPr lang="en-US">
                <a:solidFill>
                  <a:srgbClr val="0000FF"/>
                </a:solidFill>
              </a:rPr>
              <a:t>switch</a:t>
            </a:r>
            <a:r>
              <a:rPr lang="en-US"/>
              <a:t>.  Khi có nhiều vòng lặp lồng nhau, câu lệnh break sẽ thoát khỏi vòng lặp chứa nó bên trong khối lệnh lặp.</a:t>
            </a:r>
            <a:endParaRPr/>
          </a:p>
          <a:p>
            <a:pPr indent="-342900" lvl="0" marL="342900" rtl="0" algn="just">
              <a:lnSpc>
                <a:spcPct val="90000"/>
              </a:lnSpc>
              <a:spcBef>
                <a:spcPts val="640"/>
              </a:spcBef>
              <a:spcAft>
                <a:spcPts val="0"/>
              </a:spcAft>
              <a:buClr>
                <a:schemeClr val="dk1"/>
              </a:buClr>
              <a:buSzPts val="3200"/>
              <a:buChar char="•"/>
            </a:pPr>
            <a:r>
              <a:rPr lang="en-US"/>
              <a:t>Như vậy </a:t>
            </a:r>
            <a:r>
              <a:rPr lang="en-US">
                <a:solidFill>
                  <a:srgbClr val="0000FF"/>
                </a:solidFill>
              </a:rPr>
              <a:t>break</a:t>
            </a:r>
            <a:r>
              <a:rPr lang="en-US"/>
              <a:t> cho ta khả năng ra khỏi một cấu trúc điều khiển lặp mà không dùng điều kiện kết thúc chương trình.</a:t>
            </a:r>
            <a:endParaRPr/>
          </a:p>
        </p:txBody>
      </p:sp>
      <p:sp>
        <p:nvSpPr>
          <p:cNvPr id="645" name="Google Shape;645;p48"/>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46" name="Google Shape;646;p48"/>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47" name="Google Shape;647;p48"/>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49"/>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Câu lệnh continue</a:t>
            </a:r>
            <a:endParaRPr sz="3800"/>
          </a:p>
        </p:txBody>
      </p:sp>
      <p:sp>
        <p:nvSpPr>
          <p:cNvPr id="654" name="Google Shape;654;p4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Ngược lại với câu lệnh </a:t>
            </a:r>
            <a:r>
              <a:rPr lang="en-US">
                <a:solidFill>
                  <a:srgbClr val="0000FF"/>
                </a:solidFill>
              </a:rPr>
              <a:t>break</a:t>
            </a:r>
            <a:r>
              <a:rPr lang="en-US"/>
              <a:t>, câu lệnh continue dùng để bắt đầu một vòng mới của cấu trúc điều khiển lặp chứa nó.</a:t>
            </a:r>
            <a:endParaRPr/>
          </a:p>
          <a:p>
            <a:pPr indent="-342900" lvl="0" marL="342900" rtl="0" algn="l">
              <a:spcBef>
                <a:spcPts val="640"/>
              </a:spcBef>
              <a:spcAft>
                <a:spcPts val="0"/>
              </a:spcAft>
              <a:buClr>
                <a:schemeClr val="dk1"/>
              </a:buClr>
              <a:buSzPts val="3200"/>
              <a:buChar char="•"/>
            </a:pPr>
            <a:r>
              <a:rPr lang="en-US"/>
              <a:t>Khi gặp câu lệnh continue bên trong thân của một toán tử for, chương trình sẽ thực hiện bước 4 trong phần “phân tích sự hoạt động của cấu trúc lặp </a:t>
            </a:r>
            <a:r>
              <a:rPr lang="en-US">
                <a:solidFill>
                  <a:srgbClr val="0000FF"/>
                </a:solidFill>
              </a:rPr>
              <a:t>for</a:t>
            </a:r>
            <a:r>
              <a:rPr lang="en-US"/>
              <a:t>”</a:t>
            </a:r>
            <a:endParaRPr/>
          </a:p>
        </p:txBody>
      </p:sp>
      <p:sp>
        <p:nvSpPr>
          <p:cNvPr id="655" name="Google Shape;655;p49"/>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56" name="Google Shape;656;p49"/>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57" name="Google Shape;657;p49"/>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Khái niệm về namespace</a:t>
            </a:r>
            <a:endParaRPr/>
          </a:p>
        </p:txBody>
      </p:sp>
      <p:sp>
        <p:nvSpPr>
          <p:cNvPr id="133" name="Google Shape;133;p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Một </a:t>
            </a:r>
            <a:r>
              <a:rPr lang="en-US">
                <a:solidFill>
                  <a:srgbClr val="0000FF"/>
                </a:solidFill>
              </a:rPr>
              <a:t>namespace</a:t>
            </a:r>
            <a:r>
              <a:rPr lang="en-US"/>
              <a:t> là giới hạn phạm vi ý nghĩa của một cái tên, nghĩa là tên chỉ có ý nghĩa trong phạm vi được định nghĩa bởi </a:t>
            </a:r>
            <a:r>
              <a:rPr lang="en-US">
                <a:solidFill>
                  <a:srgbClr val="0000FF"/>
                </a:solidFill>
              </a:rPr>
              <a:t>namespace</a:t>
            </a:r>
            <a:r>
              <a:rPr lang="en-US"/>
              <a:t>.</a:t>
            </a:r>
            <a:endParaRPr/>
          </a:p>
          <a:p>
            <a:pPr indent="-342900" lvl="0" marL="342900" rtl="0" algn="just">
              <a:spcBef>
                <a:spcPts val="640"/>
              </a:spcBef>
              <a:spcAft>
                <a:spcPts val="0"/>
              </a:spcAft>
              <a:buClr>
                <a:schemeClr val="dk1"/>
              </a:buClr>
              <a:buSzPts val="3200"/>
              <a:buChar char="•"/>
            </a:pPr>
            <a:r>
              <a:rPr lang="en-US"/>
              <a:t>Namespace giúp tránh đụng độ tên biến, tên hàm…</a:t>
            </a:r>
            <a:endParaRPr/>
          </a:p>
        </p:txBody>
      </p:sp>
      <p:sp>
        <p:nvSpPr>
          <p:cNvPr id="134" name="Google Shape;134;p5"/>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35" name="Google Shape;135;p5"/>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36" name="Google Shape;136;p5"/>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50"/>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Câu lệnh continue</a:t>
            </a:r>
            <a:endParaRPr sz="3800"/>
          </a:p>
        </p:txBody>
      </p:sp>
      <p:sp>
        <p:nvSpPr>
          <p:cNvPr id="664" name="Google Shape;664;p5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Khi gặp câu lệnh </a:t>
            </a:r>
            <a:r>
              <a:rPr lang="en-US">
                <a:solidFill>
                  <a:srgbClr val="0000FF"/>
                </a:solidFill>
              </a:rPr>
              <a:t>continue</a:t>
            </a:r>
            <a:r>
              <a:rPr lang="en-US"/>
              <a:t> bên trong thân của while hoặc </a:t>
            </a:r>
            <a:r>
              <a:rPr lang="en-US">
                <a:solidFill>
                  <a:srgbClr val="0000FF"/>
                </a:solidFill>
              </a:rPr>
              <a:t>do while</a:t>
            </a:r>
            <a:r>
              <a:rPr lang="en-US"/>
              <a:t>, chương trình thực hiện bước 1 trong phần “phân tích sự hoạt động của cấu trúc lặp </a:t>
            </a:r>
            <a:r>
              <a:rPr lang="en-US">
                <a:solidFill>
                  <a:srgbClr val="0000FF"/>
                </a:solidFill>
              </a:rPr>
              <a:t>while</a:t>
            </a:r>
            <a:r>
              <a:rPr lang="en-US"/>
              <a:t>”</a:t>
            </a:r>
            <a:endParaRPr/>
          </a:p>
          <a:p>
            <a:pPr indent="-342900" lvl="0" marL="342900" rtl="0" algn="l">
              <a:spcBef>
                <a:spcPts val="640"/>
              </a:spcBef>
              <a:spcAft>
                <a:spcPts val="0"/>
              </a:spcAft>
              <a:buClr>
                <a:schemeClr val="dk1"/>
              </a:buClr>
              <a:buSzPts val="3200"/>
              <a:buChar char="•"/>
            </a:pPr>
            <a:r>
              <a:rPr lang="en-US"/>
              <a:t>Ghi chú: Câu lệnh </a:t>
            </a:r>
            <a:r>
              <a:rPr lang="en-US">
                <a:solidFill>
                  <a:srgbClr val="0000FF"/>
                </a:solidFill>
              </a:rPr>
              <a:t>continue</a:t>
            </a:r>
            <a:r>
              <a:rPr lang="en-US"/>
              <a:t> chỉ áp dụng cho các cấu trúc điều khiển lặp chứ không áp dụng cho cấu trúc điều khiển chọn </a:t>
            </a:r>
            <a:r>
              <a:rPr lang="en-US">
                <a:solidFill>
                  <a:srgbClr val="0000FF"/>
                </a:solidFill>
              </a:rPr>
              <a:t>switch</a:t>
            </a:r>
            <a:r>
              <a:rPr lang="en-US"/>
              <a:t>.</a:t>
            </a:r>
            <a:endParaRPr/>
          </a:p>
        </p:txBody>
      </p:sp>
      <p:sp>
        <p:nvSpPr>
          <p:cNvPr id="665" name="Google Shape;665;p50"/>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66" name="Google Shape;666;p50"/>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67" name="Google Shape;667;p50"/>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51"/>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lệnh continue</a:t>
            </a:r>
            <a:endParaRPr/>
          </a:p>
        </p:txBody>
      </p:sp>
      <p:sp>
        <p:nvSpPr>
          <p:cNvPr id="673" name="Google Shape;673;p5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In ra các số lẻ nhỏ hơn 100, trừ các số 5, 7, 93. </a:t>
            </a:r>
            <a:endParaRPr baseline="30000"/>
          </a:p>
          <a:p>
            <a:pPr indent="0" lvl="0" marL="0" rtl="0" algn="l">
              <a:spcBef>
                <a:spcPts val="360"/>
              </a:spcBef>
              <a:spcAft>
                <a:spcPts val="0"/>
              </a:spcAft>
              <a:buClr>
                <a:srgbClr val="0000FF"/>
              </a:buClr>
              <a:buSzPts val="1800"/>
              <a:buNone/>
            </a:pPr>
            <a:r>
              <a:rPr lang="en-US" sz="1800">
                <a:solidFill>
                  <a:srgbClr val="0000FF"/>
                </a:solidFill>
              </a:rPr>
              <a:t>#include </a:t>
            </a:r>
            <a:r>
              <a:rPr lang="en-US" sz="1800"/>
              <a:t>&lt;stdio.h&gt;</a:t>
            </a:r>
            <a:endParaRPr/>
          </a:p>
          <a:p>
            <a:pPr indent="0" lvl="0" marL="0" rtl="0" algn="l">
              <a:spcBef>
                <a:spcPts val="360"/>
              </a:spcBef>
              <a:spcAft>
                <a:spcPts val="0"/>
              </a:spcAft>
              <a:buClr>
                <a:srgbClr val="0000FF"/>
              </a:buClr>
              <a:buSzPts val="1800"/>
              <a:buNone/>
            </a:pPr>
            <a:r>
              <a:rPr lang="en-US" sz="1800">
                <a:solidFill>
                  <a:srgbClr val="0000FF"/>
                </a:solidFill>
              </a:rPr>
              <a:t>void</a:t>
            </a:r>
            <a:r>
              <a:rPr lang="en-US" sz="1800"/>
              <a:t> main() {</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int</a:t>
            </a:r>
            <a:r>
              <a:rPr lang="en-US" sz="1800"/>
              <a:t> i;</a:t>
            </a:r>
            <a:endParaRPr sz="1800"/>
          </a:p>
          <a:p>
            <a:pPr indent="0" lvl="0" marL="0" rtl="0" algn="l">
              <a:spcBef>
                <a:spcPts val="360"/>
              </a:spcBef>
              <a:spcAft>
                <a:spcPts val="0"/>
              </a:spcAft>
              <a:buClr>
                <a:schemeClr val="dk1"/>
              </a:buClr>
              <a:buSzPts val="1800"/>
              <a:buNone/>
            </a:pPr>
            <a:r>
              <a:rPr lang="en-US" sz="1800"/>
              <a:t>	</a:t>
            </a:r>
            <a:r>
              <a:rPr lang="en-US" sz="1800">
                <a:solidFill>
                  <a:srgbClr val="0000FF"/>
                </a:solidFill>
              </a:rPr>
              <a:t>for</a:t>
            </a:r>
            <a:r>
              <a:rPr lang="en-US" sz="1800"/>
              <a:t> (i = 1; i &lt; 100; i += 2) {</a:t>
            </a:r>
            <a:endParaRPr/>
          </a:p>
          <a:p>
            <a:pPr indent="0" lvl="0" marL="0" rtl="0" algn="l">
              <a:spcBef>
                <a:spcPts val="360"/>
              </a:spcBef>
              <a:spcAft>
                <a:spcPts val="0"/>
              </a:spcAft>
              <a:buClr>
                <a:schemeClr val="dk1"/>
              </a:buClr>
              <a:buSzPts val="1800"/>
              <a:buNone/>
            </a:pPr>
            <a:r>
              <a:rPr lang="en-US" sz="1800"/>
              <a:t>		if (i == 5 || i == 7 || i == 93)</a:t>
            </a:r>
            <a:endParaRPr/>
          </a:p>
          <a:p>
            <a:pPr indent="0" lvl="0" marL="0" rtl="0" algn="l">
              <a:spcBef>
                <a:spcPts val="360"/>
              </a:spcBef>
              <a:spcAft>
                <a:spcPts val="0"/>
              </a:spcAft>
              <a:buClr>
                <a:schemeClr val="dk1"/>
              </a:buClr>
              <a:buSzPts val="1800"/>
              <a:buNone/>
            </a:pPr>
            <a:r>
              <a:rPr lang="en-US" sz="1800"/>
              <a:t>			</a:t>
            </a:r>
            <a:r>
              <a:rPr lang="en-US" sz="1800">
                <a:solidFill>
                  <a:srgbClr val="0000FF"/>
                </a:solidFill>
              </a:rPr>
              <a:t>continue</a:t>
            </a:r>
            <a:r>
              <a:rPr lang="en-US" sz="1800"/>
              <a:t>;</a:t>
            </a:r>
            <a:endParaRPr/>
          </a:p>
          <a:p>
            <a:pPr indent="0" lvl="0" marL="0" rtl="0" algn="l">
              <a:spcBef>
                <a:spcPts val="360"/>
              </a:spcBef>
              <a:spcAft>
                <a:spcPts val="0"/>
              </a:spcAft>
              <a:buClr>
                <a:schemeClr val="dk1"/>
              </a:buClr>
              <a:buSzPts val="1800"/>
              <a:buNone/>
            </a:pPr>
            <a:r>
              <a:rPr lang="en-US" sz="1800"/>
              <a:t>		printf(“%5d”, i);</a:t>
            </a:r>
            <a:endParaRPr/>
          </a:p>
          <a:p>
            <a:pPr indent="0" lvl="0" marL="0" rtl="0" algn="l">
              <a:spcBef>
                <a:spcPts val="360"/>
              </a:spcBef>
              <a:spcAft>
                <a:spcPts val="0"/>
              </a:spcAft>
              <a:buClr>
                <a:schemeClr val="dk1"/>
              </a:buClr>
              <a:buSzPts val="1800"/>
              <a:buNone/>
            </a:pPr>
            <a:r>
              <a:rPr lang="en-US" sz="1800"/>
              <a:t>	}</a:t>
            </a:r>
            <a:endParaRPr/>
          </a:p>
          <a:p>
            <a:pPr indent="0" lvl="0" marL="0" rtl="0" algn="l">
              <a:spcBef>
                <a:spcPts val="360"/>
              </a:spcBef>
              <a:spcAft>
                <a:spcPts val="0"/>
              </a:spcAft>
              <a:buClr>
                <a:schemeClr val="dk1"/>
              </a:buClr>
              <a:buSzPts val="1800"/>
              <a:buNone/>
            </a:pPr>
            <a:r>
              <a:rPr lang="en-US" sz="1800"/>
              <a:t>}</a:t>
            </a:r>
            <a:endParaRPr sz="1800"/>
          </a:p>
        </p:txBody>
      </p:sp>
      <p:sp>
        <p:nvSpPr>
          <p:cNvPr id="674" name="Google Shape;674;p51"/>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75" name="Google Shape;675;p51"/>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76" name="Google Shape;676;p51"/>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52"/>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Câu lệnh return</a:t>
            </a:r>
            <a:endParaRPr sz="3800"/>
          </a:p>
        </p:txBody>
      </p:sp>
      <p:sp>
        <p:nvSpPr>
          <p:cNvPr id="683" name="Google Shape;683;p5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960"/>
              <a:buChar char="•"/>
            </a:pPr>
            <a:r>
              <a:rPr lang="en-US" sz="2960"/>
              <a:t>Trả về dòng điều khiển mà nơi nó gọi, khi lệnh </a:t>
            </a:r>
            <a:r>
              <a:rPr lang="en-US" sz="2960">
                <a:solidFill>
                  <a:srgbClr val="0000FF"/>
                </a:solidFill>
              </a:rPr>
              <a:t>return</a:t>
            </a:r>
            <a:r>
              <a:rPr lang="en-US" sz="2960"/>
              <a:t> được theo sau bởi một biểu thức thì biểu thức đó sẽ được đánh giá và giá trị này sẽ được trả về cho nơi đã gọi hàm. Khi return được gọi mà không có biểu thức đi kèm thì giá trị trả về là không xác định.</a:t>
            </a:r>
            <a:endParaRPr/>
          </a:p>
          <a:p>
            <a:pPr indent="-342900" lvl="0" marL="342900" rtl="0" algn="just">
              <a:spcBef>
                <a:spcPts val="592"/>
              </a:spcBef>
              <a:spcAft>
                <a:spcPts val="0"/>
              </a:spcAft>
              <a:buClr>
                <a:schemeClr val="dk1"/>
              </a:buClr>
              <a:buSzPts val="2960"/>
              <a:buChar char="•"/>
            </a:pPr>
            <a:r>
              <a:rPr lang="en-US" sz="2960"/>
              <a:t>Câu lệnh </a:t>
            </a:r>
            <a:r>
              <a:rPr lang="en-US" sz="2960">
                <a:solidFill>
                  <a:srgbClr val="0000FF"/>
                </a:solidFill>
              </a:rPr>
              <a:t>return</a:t>
            </a:r>
            <a:r>
              <a:rPr lang="en-US" sz="2960"/>
              <a:t> không chỉ thoát khỏi vòng lặp mà nó còn thoát luôn khỏi hàm mà đang chứa nó.</a:t>
            </a:r>
            <a:endParaRPr sz="2960"/>
          </a:p>
        </p:txBody>
      </p:sp>
      <p:sp>
        <p:nvSpPr>
          <p:cNvPr id="684" name="Google Shape;684;p52"/>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85" name="Google Shape;685;p52"/>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86" name="Google Shape;686;p52"/>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53"/>
          <p:cNvSpPr txBox="1"/>
          <p:nvPr>
            <p:ph type="ctrTitle"/>
          </p:nvPr>
        </p:nvSpPr>
        <p:spPr>
          <a:xfrm>
            <a:off x="838200" y="2438400"/>
            <a:ext cx="80772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3959"/>
              <a:buFont typeface="Tahoma"/>
              <a:buNone/>
            </a:pPr>
            <a:r>
              <a:rPr lang="en-US" sz="3959">
                <a:solidFill>
                  <a:srgbClr val="FC7876"/>
                </a:solidFill>
              </a:rPr>
              <a:t>Các vấn đề tìm hiểu mở rộng kiến thức nghề nghiệp</a:t>
            </a:r>
            <a:endParaRPr sz="3959">
              <a:solidFill>
                <a:srgbClr val="FC787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54"/>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Tìm hiểu thêm</a:t>
            </a:r>
            <a:endParaRPr/>
          </a:p>
        </p:txBody>
      </p:sp>
      <p:sp>
        <p:nvSpPr>
          <p:cNvPr id="697" name="Google Shape;697;p5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Tránh sự nhập nhằng và khó hiểu trong mã nguồn</a:t>
            </a:r>
            <a:endParaRPr/>
          </a:p>
          <a:p>
            <a:pPr indent="-342900" lvl="0" marL="342900" rtl="0" algn="l">
              <a:spcBef>
                <a:spcPts val="640"/>
              </a:spcBef>
              <a:spcAft>
                <a:spcPts val="0"/>
              </a:spcAft>
              <a:buClr>
                <a:schemeClr val="dk1"/>
              </a:buClr>
              <a:buSzPts val="3200"/>
              <a:buChar char="•"/>
            </a:pPr>
            <a:r>
              <a:rPr lang="en-US"/>
              <a:t>Các chỉ thị đặc biệt bao hàm cấu trúc điều khiển</a:t>
            </a:r>
            <a:endParaRPr/>
          </a:p>
          <a:p>
            <a:pPr indent="-342900" lvl="0" marL="342900" rtl="0" algn="l">
              <a:spcBef>
                <a:spcPts val="640"/>
              </a:spcBef>
              <a:spcAft>
                <a:spcPts val="0"/>
              </a:spcAft>
              <a:buClr>
                <a:schemeClr val="dk1"/>
              </a:buClr>
              <a:buSzPts val="3200"/>
              <a:buChar char="•"/>
            </a:pPr>
            <a:r>
              <a:rPr lang="en-US"/>
              <a:t>Cấu trúc điều khiển cấp cao trong các NNLT</a:t>
            </a:r>
            <a:endParaRPr/>
          </a:p>
          <a:p>
            <a:pPr indent="-342900" lvl="0" marL="342900" rtl="0" algn="l">
              <a:spcBef>
                <a:spcPts val="640"/>
              </a:spcBef>
              <a:spcAft>
                <a:spcPts val="0"/>
              </a:spcAft>
              <a:buClr>
                <a:schemeClr val="dk1"/>
              </a:buClr>
              <a:buSzPts val="3200"/>
              <a:buChar char="•"/>
            </a:pPr>
            <a:r>
              <a:rPr lang="en-US"/>
              <a:t>Sự khác biệt, tương đồng giữa các NNLT</a:t>
            </a:r>
            <a:endParaRPr/>
          </a:p>
        </p:txBody>
      </p:sp>
      <p:sp>
        <p:nvSpPr>
          <p:cNvPr id="698" name="Google Shape;698;p54"/>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699" name="Google Shape;699;p54"/>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00" name="Google Shape;700;p54"/>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55"/>
          <p:cNvSpPr txBox="1"/>
          <p:nvPr>
            <p:ph type="ctrTitle"/>
          </p:nvPr>
        </p:nvSpPr>
        <p:spPr>
          <a:xfrm>
            <a:off x="838200" y="2438400"/>
            <a:ext cx="8077200" cy="1470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Thuật ngữ và</a:t>
            </a:r>
            <a:br>
              <a:rPr lang="en-US">
                <a:solidFill>
                  <a:srgbClr val="FC7876"/>
                </a:solidFill>
              </a:rPr>
            </a:br>
            <a:r>
              <a:rPr lang="en-US">
                <a:solidFill>
                  <a:srgbClr val="FC7876"/>
                </a:solidFill>
              </a:rPr>
              <a:t>bài đọc thêm tiếng Anh</a:t>
            </a:r>
            <a:endParaRPr>
              <a:solidFill>
                <a:srgbClr val="FC787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56"/>
          <p:cNvSpPr txBox="1"/>
          <p:nvPr>
            <p:ph idx="1" type="body"/>
          </p:nvPr>
        </p:nvSpPr>
        <p:spPr>
          <a:xfrm>
            <a:off x="457200" y="1447800"/>
            <a:ext cx="8305800" cy="48009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b="1" i="1" lang="en-US" sz="1800"/>
              <a:t>block</a:t>
            </a:r>
            <a:r>
              <a:rPr lang="en-US" sz="1800"/>
              <a:t>: khối lệnh</a:t>
            </a:r>
            <a:endParaRPr/>
          </a:p>
          <a:p>
            <a:pPr indent="-342900" lvl="0" marL="342900" rtl="0" algn="l">
              <a:spcBef>
                <a:spcPts val="360"/>
              </a:spcBef>
              <a:spcAft>
                <a:spcPts val="0"/>
              </a:spcAft>
              <a:buClr>
                <a:schemeClr val="dk1"/>
              </a:buClr>
              <a:buSzPts val="1800"/>
              <a:buChar char="•"/>
            </a:pPr>
            <a:r>
              <a:rPr b="1" i="1" lang="en-US" sz="1800"/>
              <a:t>branching</a:t>
            </a:r>
            <a:r>
              <a:rPr lang="en-US" sz="1800"/>
              <a:t>: rẽ nhánh, phân nhánh.</a:t>
            </a:r>
            <a:endParaRPr/>
          </a:p>
          <a:p>
            <a:pPr indent="-342900" lvl="0" marL="342900" rtl="0" algn="l">
              <a:spcBef>
                <a:spcPts val="360"/>
              </a:spcBef>
              <a:spcAft>
                <a:spcPts val="0"/>
              </a:spcAft>
              <a:buClr>
                <a:schemeClr val="dk1"/>
              </a:buClr>
              <a:buSzPts val="1800"/>
              <a:buChar char="•"/>
            </a:pPr>
            <a:r>
              <a:rPr b="1" i="1" lang="en-US" sz="1800"/>
              <a:t>control structures</a:t>
            </a:r>
            <a:r>
              <a:rPr lang="en-US" sz="1800"/>
              <a:t>: các cấu trúc điều khiển.</a:t>
            </a:r>
            <a:endParaRPr/>
          </a:p>
          <a:p>
            <a:pPr indent="-342900" lvl="0" marL="342900" rtl="0" algn="l">
              <a:spcBef>
                <a:spcPts val="360"/>
              </a:spcBef>
              <a:spcAft>
                <a:spcPts val="0"/>
              </a:spcAft>
              <a:buClr>
                <a:schemeClr val="dk1"/>
              </a:buClr>
              <a:buSzPts val="1800"/>
              <a:buChar char="•"/>
            </a:pPr>
            <a:r>
              <a:rPr b="1" i="1" lang="en-US" sz="1800"/>
              <a:t>global variables</a:t>
            </a:r>
            <a:r>
              <a:rPr lang="en-US" sz="1800"/>
              <a:t>:</a:t>
            </a:r>
            <a:r>
              <a:rPr b="1" lang="en-US" sz="1800"/>
              <a:t> </a:t>
            </a:r>
            <a:r>
              <a:rPr lang="en-US" sz="1800"/>
              <a:t>biến toàn cục</a:t>
            </a:r>
            <a:endParaRPr/>
          </a:p>
          <a:p>
            <a:pPr indent="-342900" lvl="0" marL="342900" rtl="0" algn="l">
              <a:spcBef>
                <a:spcPts val="360"/>
              </a:spcBef>
              <a:spcAft>
                <a:spcPts val="0"/>
              </a:spcAft>
              <a:buClr>
                <a:schemeClr val="dk1"/>
              </a:buClr>
              <a:buSzPts val="1800"/>
              <a:buChar char="•"/>
            </a:pPr>
            <a:r>
              <a:rPr b="1" i="1" lang="en-US" sz="1800"/>
              <a:t>instruction</a:t>
            </a:r>
            <a:r>
              <a:rPr lang="en-US" sz="1800"/>
              <a:t>: lệnh.</a:t>
            </a:r>
            <a:endParaRPr sz="1800"/>
          </a:p>
          <a:p>
            <a:pPr indent="-342900" lvl="0" marL="342900" rtl="0" algn="l">
              <a:spcBef>
                <a:spcPts val="360"/>
              </a:spcBef>
              <a:spcAft>
                <a:spcPts val="0"/>
              </a:spcAft>
              <a:buClr>
                <a:schemeClr val="dk1"/>
              </a:buClr>
              <a:buSzPts val="1800"/>
              <a:buChar char="•"/>
            </a:pPr>
            <a:r>
              <a:rPr b="1" i="1" lang="en-US" sz="1800"/>
              <a:t>local variables</a:t>
            </a:r>
            <a:r>
              <a:rPr lang="en-US" sz="1800"/>
              <a:t>:</a:t>
            </a:r>
            <a:r>
              <a:rPr b="1" lang="en-US" sz="1800"/>
              <a:t> </a:t>
            </a:r>
            <a:r>
              <a:rPr lang="en-US" sz="1800"/>
              <a:t>biến cục bộ</a:t>
            </a:r>
            <a:endParaRPr/>
          </a:p>
          <a:p>
            <a:pPr indent="-342900" lvl="0" marL="342900" rtl="0" algn="l">
              <a:spcBef>
                <a:spcPts val="360"/>
              </a:spcBef>
              <a:spcAft>
                <a:spcPts val="0"/>
              </a:spcAft>
              <a:buClr>
                <a:schemeClr val="dk1"/>
              </a:buClr>
              <a:buSzPts val="1800"/>
              <a:buChar char="•"/>
            </a:pPr>
            <a:r>
              <a:rPr b="1" i="1" lang="en-US" sz="1800"/>
              <a:t>loop</a:t>
            </a:r>
            <a:r>
              <a:rPr b="1" lang="en-US" sz="1800"/>
              <a:t>: </a:t>
            </a:r>
            <a:r>
              <a:rPr lang="en-US" sz="1800"/>
              <a:t>vòng lặp.</a:t>
            </a:r>
            <a:endParaRPr/>
          </a:p>
          <a:p>
            <a:pPr indent="-342900" lvl="0" marL="342900" rtl="0" algn="l">
              <a:spcBef>
                <a:spcPts val="360"/>
              </a:spcBef>
              <a:spcAft>
                <a:spcPts val="0"/>
              </a:spcAft>
              <a:buClr>
                <a:schemeClr val="dk1"/>
              </a:buClr>
              <a:buSzPts val="1800"/>
              <a:buChar char="•"/>
            </a:pPr>
            <a:r>
              <a:rPr b="1" i="1" lang="en-US" sz="1800"/>
              <a:t>program</a:t>
            </a:r>
            <a:r>
              <a:rPr lang="en-US" sz="1800"/>
              <a:t>: chương trình.</a:t>
            </a:r>
            <a:endParaRPr/>
          </a:p>
          <a:p>
            <a:pPr indent="-342900" lvl="0" marL="342900" rtl="0" algn="l">
              <a:spcBef>
                <a:spcPts val="360"/>
              </a:spcBef>
              <a:spcAft>
                <a:spcPts val="0"/>
              </a:spcAft>
              <a:buClr>
                <a:schemeClr val="dk1"/>
              </a:buClr>
              <a:buSzPts val="1800"/>
              <a:buChar char="•"/>
            </a:pPr>
            <a:r>
              <a:rPr b="1" i="1" lang="en-US" sz="1800"/>
              <a:t>variable</a:t>
            </a:r>
            <a:r>
              <a:rPr lang="en-US" sz="1800"/>
              <a:t>: biến.</a:t>
            </a:r>
            <a:endParaRPr sz="1800"/>
          </a:p>
        </p:txBody>
      </p:sp>
      <p:sp>
        <p:nvSpPr>
          <p:cNvPr id="712" name="Google Shape;712;p56"/>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713" name="Google Shape;713;p56"/>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14" name="Google Shape;714;p56"/>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15" name="Google Shape;715;p56"/>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Thuật ngữ tiếng Anh</a:t>
            </a:r>
            <a:endParaRPr sz="3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57"/>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đọc thêm tiếng Anh</a:t>
            </a:r>
            <a:endParaRPr/>
          </a:p>
        </p:txBody>
      </p:sp>
      <p:sp>
        <p:nvSpPr>
          <p:cNvPr id="721" name="Google Shape;721;p5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Thinking in C</a:t>
            </a:r>
            <a:r>
              <a:rPr lang="en-US" sz="2800"/>
              <a:t>, Bruce Eckel, E-book, 2006.</a:t>
            </a:r>
            <a:endParaRPr/>
          </a:p>
          <a:p>
            <a:pPr indent="-342900" lvl="0" marL="342900" rtl="0" algn="l">
              <a:spcBef>
                <a:spcPts val="560"/>
              </a:spcBef>
              <a:spcAft>
                <a:spcPts val="0"/>
              </a:spcAft>
              <a:buClr>
                <a:schemeClr val="dk1"/>
              </a:buClr>
              <a:buSzPts val="2800"/>
              <a:buChar char="•"/>
            </a:pPr>
            <a:r>
              <a:rPr b="1" lang="en-US" sz="2800"/>
              <a:t>Theory and Problems of Fundamentals of Computing with C++</a:t>
            </a:r>
            <a:r>
              <a:rPr lang="en-US" sz="2800"/>
              <a:t>, John R.Hubbard, Schaum’s Outlines Series, McGraw-Hill, 1998.</a:t>
            </a:r>
            <a:endParaRPr/>
          </a:p>
        </p:txBody>
      </p:sp>
      <p:sp>
        <p:nvSpPr>
          <p:cNvPr id="722" name="Google Shape;722;p57"/>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723" name="Google Shape;723;p57"/>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24" name="Google Shape;724;p57"/>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namespace</a:t>
            </a:r>
            <a:endParaRPr/>
          </a:p>
        </p:txBody>
      </p:sp>
      <p:sp>
        <p:nvSpPr>
          <p:cNvPr id="143" name="Google Shape;143;p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B050"/>
              </a:buClr>
              <a:buSzPts val="1800"/>
              <a:buNone/>
            </a:pPr>
            <a:r>
              <a:rPr lang="en-US" sz="1800">
                <a:solidFill>
                  <a:srgbClr val="00B050"/>
                </a:solidFill>
              </a:rPr>
              <a:t>// namespaces</a:t>
            </a:r>
            <a:endParaRPr/>
          </a:p>
          <a:p>
            <a:pPr indent="0" lvl="0" marL="0" marR="0" rtl="0" algn="l">
              <a:lnSpc>
                <a:spcPct val="115000"/>
              </a:lnSpc>
              <a:spcBef>
                <a:spcPts val="0"/>
              </a:spcBef>
              <a:spcAft>
                <a:spcPts val="0"/>
              </a:spcAft>
              <a:buClr>
                <a:srgbClr val="0000FF"/>
              </a:buClr>
              <a:buSzPts val="1800"/>
              <a:buNone/>
            </a:pPr>
            <a:r>
              <a:rPr lang="en-US" sz="1800">
                <a:solidFill>
                  <a:srgbClr val="0000FF"/>
                </a:solidFill>
              </a:rPr>
              <a:t>#include</a:t>
            </a:r>
            <a:r>
              <a:rPr lang="en-US" sz="1800"/>
              <a:t> &lt;iostream&gt;</a:t>
            </a:r>
            <a:endParaRPr/>
          </a:p>
          <a:p>
            <a:pPr indent="0" lvl="0" marL="0" marR="0" rtl="0" algn="l">
              <a:lnSpc>
                <a:spcPct val="115000"/>
              </a:lnSpc>
              <a:spcBef>
                <a:spcPts val="0"/>
              </a:spcBef>
              <a:spcAft>
                <a:spcPts val="0"/>
              </a:spcAft>
              <a:buClr>
                <a:srgbClr val="0000FF"/>
              </a:buClr>
              <a:buSzPts val="1800"/>
              <a:buNone/>
            </a:pPr>
            <a:r>
              <a:rPr lang="en-US" sz="1800">
                <a:solidFill>
                  <a:srgbClr val="0000FF"/>
                </a:solidFill>
              </a:rPr>
              <a:t>using</a:t>
            </a:r>
            <a:r>
              <a:rPr lang="en-US" sz="1800"/>
              <a:t> </a:t>
            </a:r>
            <a:r>
              <a:rPr lang="en-US" sz="1800">
                <a:solidFill>
                  <a:srgbClr val="0000FF"/>
                </a:solidFill>
              </a:rPr>
              <a:t>namespace</a:t>
            </a:r>
            <a:r>
              <a:rPr lang="en-US" sz="1800"/>
              <a:t> std;</a:t>
            </a:r>
            <a:endParaRPr/>
          </a:p>
          <a:p>
            <a:pPr indent="0" lvl="0" marL="0" marR="0" rtl="0" algn="l">
              <a:lnSpc>
                <a:spcPct val="115000"/>
              </a:lnSpc>
              <a:spcBef>
                <a:spcPts val="0"/>
              </a:spcBef>
              <a:spcAft>
                <a:spcPts val="0"/>
              </a:spcAft>
              <a:buClr>
                <a:srgbClr val="0000FF"/>
              </a:buClr>
              <a:buSzPts val="1800"/>
              <a:buNone/>
            </a:pPr>
            <a:r>
              <a:rPr lang="en-US" sz="1800">
                <a:solidFill>
                  <a:srgbClr val="0000FF"/>
                </a:solidFill>
              </a:rPr>
              <a:t>namespace</a:t>
            </a:r>
            <a:r>
              <a:rPr lang="en-US" sz="1800"/>
              <a:t> first {</a:t>
            </a:r>
            <a:endParaRPr sz="1800"/>
          </a:p>
          <a:p>
            <a:pPr indent="0" lvl="0" marL="0" marR="0" rtl="0" algn="l">
              <a:lnSpc>
                <a:spcPct val="115000"/>
              </a:lnSpc>
              <a:spcBef>
                <a:spcPts val="0"/>
              </a:spcBef>
              <a:spcAft>
                <a:spcPts val="0"/>
              </a:spcAft>
              <a:buClr>
                <a:schemeClr val="dk1"/>
              </a:buClr>
              <a:buSzPts val="1800"/>
              <a:buNone/>
            </a:pPr>
            <a:r>
              <a:rPr lang="en-US" sz="1800"/>
              <a:t>	</a:t>
            </a:r>
            <a:r>
              <a:rPr lang="en-US" sz="1800">
                <a:solidFill>
                  <a:srgbClr val="0000FF"/>
                </a:solidFill>
              </a:rPr>
              <a:t>int</a:t>
            </a:r>
            <a:r>
              <a:rPr lang="en-US" sz="1800"/>
              <a:t> var = 5;</a:t>
            </a:r>
            <a:endParaRPr/>
          </a:p>
          <a:p>
            <a:pPr indent="0" lvl="0" marL="0" marR="0" rtl="0" algn="l">
              <a:lnSpc>
                <a:spcPct val="115000"/>
              </a:lnSpc>
              <a:spcBef>
                <a:spcPts val="0"/>
              </a:spcBef>
              <a:spcAft>
                <a:spcPts val="0"/>
              </a:spcAft>
              <a:buClr>
                <a:schemeClr val="dk1"/>
              </a:buClr>
              <a:buSzPts val="1800"/>
              <a:buNone/>
            </a:pPr>
            <a:r>
              <a:rPr lang="en-US" sz="1800"/>
              <a:t>}</a:t>
            </a:r>
            <a:endParaRPr/>
          </a:p>
          <a:p>
            <a:pPr indent="0" lvl="0" marL="0" marR="0" rtl="0" algn="l">
              <a:lnSpc>
                <a:spcPct val="115000"/>
              </a:lnSpc>
              <a:spcBef>
                <a:spcPts val="0"/>
              </a:spcBef>
              <a:spcAft>
                <a:spcPts val="0"/>
              </a:spcAft>
              <a:buClr>
                <a:srgbClr val="0000FF"/>
              </a:buClr>
              <a:buSzPts val="1800"/>
              <a:buNone/>
            </a:pPr>
            <a:r>
              <a:rPr lang="en-US" sz="1800">
                <a:solidFill>
                  <a:srgbClr val="0000FF"/>
                </a:solidFill>
              </a:rPr>
              <a:t>namespace</a:t>
            </a:r>
            <a:r>
              <a:rPr lang="en-US" sz="1800"/>
              <a:t> second {</a:t>
            </a:r>
            <a:endParaRPr sz="1800"/>
          </a:p>
          <a:p>
            <a:pPr indent="0" lvl="0" marL="0" marR="0" rtl="0" algn="l">
              <a:lnSpc>
                <a:spcPct val="115000"/>
              </a:lnSpc>
              <a:spcBef>
                <a:spcPts val="0"/>
              </a:spcBef>
              <a:spcAft>
                <a:spcPts val="0"/>
              </a:spcAft>
              <a:buClr>
                <a:srgbClr val="0000FF"/>
              </a:buClr>
              <a:buSzPts val="1800"/>
              <a:buNone/>
            </a:pPr>
            <a:r>
              <a:rPr lang="en-US" sz="1800">
                <a:solidFill>
                  <a:srgbClr val="0000FF"/>
                </a:solidFill>
              </a:rPr>
              <a:t>	double</a:t>
            </a:r>
            <a:r>
              <a:rPr lang="en-US" sz="1800"/>
              <a:t> var = 3.1416;</a:t>
            </a:r>
            <a:endParaRPr/>
          </a:p>
          <a:p>
            <a:pPr indent="0" lvl="0" marL="0" marR="0" rtl="0" algn="l">
              <a:lnSpc>
                <a:spcPct val="115000"/>
              </a:lnSpc>
              <a:spcBef>
                <a:spcPts val="0"/>
              </a:spcBef>
              <a:spcAft>
                <a:spcPts val="0"/>
              </a:spcAft>
              <a:buClr>
                <a:schemeClr val="dk1"/>
              </a:buClr>
              <a:buSzPts val="1800"/>
              <a:buNone/>
            </a:pPr>
            <a:r>
              <a:rPr lang="en-US" sz="1800"/>
              <a:t>}</a:t>
            </a:r>
            <a:endParaRPr/>
          </a:p>
          <a:p>
            <a:pPr indent="0" lvl="0" marL="0" marR="0" rtl="0" algn="l">
              <a:lnSpc>
                <a:spcPct val="115000"/>
              </a:lnSpc>
              <a:spcBef>
                <a:spcPts val="0"/>
              </a:spcBef>
              <a:spcAft>
                <a:spcPts val="0"/>
              </a:spcAft>
              <a:buClr>
                <a:srgbClr val="0000FF"/>
              </a:buClr>
              <a:buSzPts val="1800"/>
              <a:buNone/>
            </a:pPr>
            <a:r>
              <a:rPr lang="en-US" sz="1800">
                <a:solidFill>
                  <a:srgbClr val="0000FF"/>
                </a:solidFill>
              </a:rPr>
              <a:t>void</a:t>
            </a:r>
            <a:r>
              <a:rPr lang="en-US" sz="1800"/>
              <a:t> main () {</a:t>
            </a:r>
            <a:endParaRPr/>
          </a:p>
          <a:p>
            <a:pPr indent="0" lvl="0" marL="0" marR="0" rtl="0" algn="l">
              <a:lnSpc>
                <a:spcPct val="115000"/>
              </a:lnSpc>
              <a:spcBef>
                <a:spcPts val="0"/>
              </a:spcBef>
              <a:spcAft>
                <a:spcPts val="0"/>
              </a:spcAft>
              <a:buClr>
                <a:schemeClr val="dk1"/>
              </a:buClr>
              <a:buSzPts val="1800"/>
              <a:buNone/>
            </a:pPr>
            <a:r>
              <a:rPr lang="en-US" sz="1800"/>
              <a:t>	cout &lt;&lt; first::var &lt;&lt; endl;</a:t>
            </a:r>
            <a:endParaRPr/>
          </a:p>
          <a:p>
            <a:pPr indent="0" lvl="0" marL="0" marR="0" rtl="0" algn="l">
              <a:lnSpc>
                <a:spcPct val="115000"/>
              </a:lnSpc>
              <a:spcBef>
                <a:spcPts val="0"/>
              </a:spcBef>
              <a:spcAft>
                <a:spcPts val="0"/>
              </a:spcAft>
              <a:buClr>
                <a:schemeClr val="dk1"/>
              </a:buClr>
              <a:buSzPts val="1800"/>
              <a:buNone/>
            </a:pPr>
            <a:r>
              <a:rPr lang="en-US" sz="1800"/>
              <a:t>	cout &lt;&lt; second::var &lt;&lt; endl;</a:t>
            </a:r>
            <a:endParaRPr/>
          </a:p>
          <a:p>
            <a:pPr indent="0" lvl="0" marL="0" marR="0" rtl="0" algn="l">
              <a:lnSpc>
                <a:spcPct val="115000"/>
              </a:lnSpc>
              <a:spcBef>
                <a:spcPts val="0"/>
              </a:spcBef>
              <a:spcAft>
                <a:spcPts val="0"/>
              </a:spcAft>
              <a:buClr>
                <a:schemeClr val="dk1"/>
              </a:buClr>
              <a:buSzPts val="1800"/>
              <a:buNone/>
            </a:pPr>
            <a:r>
              <a:rPr lang="en-US" sz="1800"/>
              <a:t>}</a:t>
            </a:r>
            <a:endParaRPr sz="1800"/>
          </a:p>
        </p:txBody>
      </p:sp>
      <p:sp>
        <p:nvSpPr>
          <p:cNvPr id="144" name="Google Shape;144;p6"/>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45" name="Google Shape;145;p6"/>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46" name="Google Shape;146;p6"/>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Phạm vi sử dụng của biến</a:t>
            </a:r>
            <a:endParaRPr/>
          </a:p>
        </p:txBody>
      </p:sp>
      <p:sp>
        <p:nvSpPr>
          <p:cNvPr id="153" name="Google Shape;153;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3200"/>
              <a:buChar char="•"/>
            </a:pPr>
            <a:r>
              <a:rPr lang="en-US"/>
              <a:t>Khi lập trình, cần phải nắm rõ phạm vi của biến. Nếu khai báo và sử dụng không đúng, không rõ ràng sẽ dẫn đến sai sót khó kiểm soát được, vì vậy bạn cần phải xác định đúng vị trí, phạm vi sử dụng biến trước khi sử dụng biến.</a:t>
            </a:r>
            <a:endParaRPr/>
          </a:p>
          <a:p>
            <a:pPr indent="-342900" lvl="0" marL="342900" rtl="0" algn="just">
              <a:lnSpc>
                <a:spcPct val="90000"/>
              </a:lnSpc>
              <a:spcBef>
                <a:spcPts val="640"/>
              </a:spcBef>
              <a:spcAft>
                <a:spcPts val="0"/>
              </a:spcAft>
              <a:buClr>
                <a:schemeClr val="dk1"/>
              </a:buClr>
              <a:buSzPts val="3200"/>
              <a:buChar char="•"/>
            </a:pPr>
            <a:r>
              <a:rPr lang="en-US"/>
              <a:t>Có 2 loại biến:</a:t>
            </a:r>
            <a:endParaRPr/>
          </a:p>
          <a:p>
            <a:pPr indent="-285750" lvl="1" marL="742950" rtl="0" algn="just">
              <a:lnSpc>
                <a:spcPct val="90000"/>
              </a:lnSpc>
              <a:spcBef>
                <a:spcPts val="560"/>
              </a:spcBef>
              <a:spcAft>
                <a:spcPts val="0"/>
              </a:spcAft>
              <a:buClr>
                <a:schemeClr val="dk1"/>
              </a:buClr>
              <a:buSzPts val="2800"/>
              <a:buChar char="–"/>
            </a:pPr>
            <a:r>
              <a:rPr lang="en-US"/>
              <a:t>Biến toàn cục (Global variable)</a:t>
            </a:r>
            <a:endParaRPr/>
          </a:p>
          <a:p>
            <a:pPr indent="-285750" lvl="1" marL="742950" rtl="0" algn="just">
              <a:lnSpc>
                <a:spcPct val="90000"/>
              </a:lnSpc>
              <a:spcBef>
                <a:spcPts val="560"/>
              </a:spcBef>
              <a:spcAft>
                <a:spcPts val="0"/>
              </a:spcAft>
              <a:buClr>
                <a:schemeClr val="dk1"/>
              </a:buClr>
              <a:buSzPts val="2800"/>
              <a:buChar char="–"/>
            </a:pPr>
            <a:r>
              <a:rPr lang="en-US"/>
              <a:t>Biến cục bộ (Local variable)</a:t>
            </a:r>
            <a:endParaRPr/>
          </a:p>
        </p:txBody>
      </p:sp>
      <p:sp>
        <p:nvSpPr>
          <p:cNvPr id="154" name="Google Shape;154;p7"/>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55" name="Google Shape;155;p7"/>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56" name="Google Shape;156;p7"/>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420"/>
              <a:buFont typeface="Tahoma"/>
              <a:buNone/>
            </a:pPr>
            <a:r>
              <a:rPr lang="en-US" sz="3420"/>
              <a:t>Biến toàn cục &amp; nguyên tắc sử dụng</a:t>
            </a:r>
            <a:endParaRPr sz="3420"/>
          </a:p>
        </p:txBody>
      </p:sp>
      <p:sp>
        <p:nvSpPr>
          <p:cNvPr id="163" name="Google Shape;163;p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3200"/>
              <a:buChar char="•"/>
            </a:pPr>
            <a:r>
              <a:rPr b="1" lang="en-US"/>
              <a:t>Biến toàn cục (Global variables):</a:t>
            </a:r>
            <a:r>
              <a:rPr lang="en-US"/>
              <a:t> vị trí biến đặt bên ngoài tất cả các hàm, cấu trúc...Các biến này có ảnh hưởng đến toàn bộ chương trình. Chu trình sống của nó là bắt đầu chạy chương trình đến lúc kết thúc chương trình.</a:t>
            </a:r>
            <a:endParaRPr/>
          </a:p>
          <a:p>
            <a:pPr indent="-342900" lvl="0" marL="342900" rtl="0" algn="just">
              <a:lnSpc>
                <a:spcPct val="90000"/>
              </a:lnSpc>
              <a:spcBef>
                <a:spcPts val="640"/>
              </a:spcBef>
              <a:spcAft>
                <a:spcPts val="0"/>
              </a:spcAft>
              <a:buClr>
                <a:schemeClr val="dk1"/>
              </a:buClr>
              <a:buSzPts val="3200"/>
              <a:buChar char="•"/>
            </a:pPr>
            <a:r>
              <a:rPr b="1" lang="en-US"/>
              <a:t>Nguyên tắc sử dụng: </a:t>
            </a:r>
            <a:r>
              <a:rPr lang="en-US"/>
              <a:t>có thể được sử dụng ở bất kỳ đâu trong chương trình, ngay sau khi nó được khai báo.</a:t>
            </a:r>
            <a:endParaRPr/>
          </a:p>
        </p:txBody>
      </p:sp>
      <p:sp>
        <p:nvSpPr>
          <p:cNvPr id="164" name="Google Shape;164;p8"/>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65" name="Google Shape;165;p8"/>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66" name="Google Shape;166;p8"/>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381000" y="152400"/>
            <a:ext cx="8610600" cy="1143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800"/>
              <a:buFont typeface="Tahoma"/>
              <a:buNone/>
            </a:pPr>
            <a:r>
              <a:rPr lang="en-US" sz="3800"/>
              <a:t>Biến cục bộ &amp; nguyên tắc sử dụng</a:t>
            </a:r>
            <a:endParaRPr sz="3800"/>
          </a:p>
        </p:txBody>
      </p:sp>
      <p:sp>
        <p:nvSpPr>
          <p:cNvPr id="173" name="Google Shape;173;p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Char char="•"/>
            </a:pPr>
            <a:r>
              <a:rPr b="1" lang="en-US" sz="2720"/>
              <a:t>Biến cục bộ (Local variables): </a:t>
            </a:r>
            <a:r>
              <a:rPr lang="en-US" sz="2720"/>
              <a:t>Vị trí biến đặt bên trong hàm, cấu trúc…. Chỉ ảnh hưởng nội bộ bên trong hàm, cấu trúc đó…. Chu trình sống của nó bắt đầu từ lúc hàm, cấu trúc được gọi thực hiện đến lúc thực hiện xong.</a:t>
            </a:r>
            <a:endParaRPr/>
          </a:p>
          <a:p>
            <a:pPr indent="-342900" lvl="0" marL="342900" rtl="0" algn="l">
              <a:lnSpc>
                <a:spcPct val="80000"/>
              </a:lnSpc>
              <a:spcBef>
                <a:spcPts val="544"/>
              </a:spcBef>
              <a:spcAft>
                <a:spcPts val="0"/>
              </a:spcAft>
              <a:buClr>
                <a:schemeClr val="dk1"/>
              </a:buClr>
              <a:buSzPts val="2720"/>
              <a:buChar char="•"/>
            </a:pPr>
            <a:r>
              <a:rPr b="1" lang="en-US" sz="2720"/>
              <a:t>Nguyên tắc sử dụng: </a:t>
            </a:r>
            <a:r>
              <a:rPr lang="en-US" sz="2720"/>
              <a:t>bị giới hạn trong phần mã mà nó được khai báo. Nếu chúng được khai báo ở đầu một hàm (như hàm main), tầm hoạt động sẽ là toàn bộ hàm main. Điều đó có nghĩa là các biến được khai báo trong hàm main() chỉ có thể được dùng trong hàm đó, không được dùng ở bất kỳ đâu khác.</a:t>
            </a:r>
            <a:endParaRPr sz="2720"/>
          </a:p>
        </p:txBody>
      </p:sp>
      <p:sp>
        <p:nvSpPr>
          <p:cNvPr id="174" name="Google Shape;174;p9"/>
          <p:cNvSpPr txBox="1"/>
          <p:nvPr>
            <p:ph idx="10" type="dt"/>
          </p:nvPr>
        </p:nvSpPr>
        <p:spPr>
          <a:xfrm>
            <a:off x="457200" y="6356350"/>
            <a:ext cx="9906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75" name="Google Shape;175;p9"/>
          <p:cNvSpPr txBox="1"/>
          <p:nvPr>
            <p:ph idx="11" type="ftr"/>
          </p:nvPr>
        </p:nvSpPr>
        <p:spPr>
          <a:xfrm>
            <a:off x="1905000" y="6356350"/>
            <a:ext cx="60960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76" name="Google Shape;176;p9"/>
          <p:cNvSpPr txBox="1"/>
          <p:nvPr>
            <p:ph idx="12" type="sldNum"/>
          </p:nvPr>
        </p:nvSpPr>
        <p:spPr>
          <a:xfrm>
            <a:off x="8153400" y="6356350"/>
            <a:ext cx="5334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2010-02-17T03:02:53Z</dcterms:created>
  <dc:creator>tdquang</dc:creator>
</cp:coreProperties>
</file>