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Lst>
  <p:sldSz cy="6858000" cx="9144000"/>
  <p:notesSz cx="10234600" cy="7102475"/>
  <p:embeddedFontLst>
    <p:embeddedFont>
      <p:font typeface="Tahoma"/>
      <p:regular r:id="rId93"/>
      <p:bold r:id="rId9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237">
          <p15:clr>
            <a:srgbClr val="000000"/>
          </p15:clr>
        </p15:guide>
        <p15:guide id="2" pos="3224">
          <p15:clr>
            <a:srgbClr val="000000"/>
          </p15:clr>
        </p15:guide>
      </p15:notesGuideLst>
    </p:ext>
    <p:ext uri="GoogleSlidesCustomDataVersion2">
      <go:slidesCustomData xmlns:go="http://customooxmlschemas.google.com/" r:id="rId95" roundtripDataSignature="AMtx7mhLpRsragc8TD94bI9BWScxOwVPH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3D6D0A0-9395-4C8C-87F6-31C3658EAEEF}">
  <a:tblStyle styleId="{53D6D0A0-9395-4C8C-87F6-31C3658EAEEF}"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237" orient="horz"/>
        <p:guide pos="3224"/>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slide" Target="slides/slide78.xml"/><Relationship Id="rId83" Type="http://schemas.openxmlformats.org/officeDocument/2006/relationships/slide" Target="slides/slide77.xml"/><Relationship Id="rId42" Type="http://schemas.openxmlformats.org/officeDocument/2006/relationships/slide" Target="slides/slide36.xml"/><Relationship Id="rId86" Type="http://schemas.openxmlformats.org/officeDocument/2006/relationships/slide" Target="slides/slide80.xml"/><Relationship Id="rId41" Type="http://schemas.openxmlformats.org/officeDocument/2006/relationships/slide" Target="slides/slide35.xml"/><Relationship Id="rId85" Type="http://schemas.openxmlformats.org/officeDocument/2006/relationships/slide" Target="slides/slide79.xml"/><Relationship Id="rId44" Type="http://schemas.openxmlformats.org/officeDocument/2006/relationships/slide" Target="slides/slide38.xml"/><Relationship Id="rId88" Type="http://schemas.openxmlformats.org/officeDocument/2006/relationships/slide" Target="slides/slide82.xml"/><Relationship Id="rId43" Type="http://schemas.openxmlformats.org/officeDocument/2006/relationships/slide" Target="slides/slide37.xml"/><Relationship Id="rId87" Type="http://schemas.openxmlformats.org/officeDocument/2006/relationships/slide" Target="slides/slide81.xml"/><Relationship Id="rId46" Type="http://schemas.openxmlformats.org/officeDocument/2006/relationships/slide" Target="slides/slide40.xml"/><Relationship Id="rId45" Type="http://schemas.openxmlformats.org/officeDocument/2006/relationships/slide" Target="slides/slide39.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95" Type="http://customschemas.google.com/relationships/presentationmetadata" Target="metadata"/><Relationship Id="rId50" Type="http://schemas.openxmlformats.org/officeDocument/2006/relationships/slide" Target="slides/slide44.xml"/><Relationship Id="rId94" Type="http://schemas.openxmlformats.org/officeDocument/2006/relationships/font" Target="fonts/Tahoma-bold.fntdata"/><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font" Target="fonts/Tahoma-regular.fntdata"/><Relationship Id="rId92" Type="http://schemas.openxmlformats.org/officeDocument/2006/relationships/slide" Target="slides/slide86.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1" y="0"/>
            <a:ext cx="4435610" cy="35473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796717" y="0"/>
            <a:ext cx="4435610" cy="35473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1" y="6746635"/>
            <a:ext cx="4435610" cy="3547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p1: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98" name="Google Shape;98;p1: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0: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p10: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11" name="Google Shape;211;p10: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1: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0" name="Google Shape;220;p11: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21" name="Google Shape;221;p11: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12: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0" name="Google Shape;230;p12: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31" name="Google Shape;231;p12: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13: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0" name="Google Shape;240;p13: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41" name="Google Shape;241;p13: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4: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0" name="Google Shape;250;p14: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51" name="Google Shape;251;p14: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5: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0" name="Google Shape;260;p15: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61" name="Google Shape;261;p15: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16: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 name="Google Shape;270;p16: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4.2. Truyền tham số cho hàm</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Tham số giá trị</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Tham số dạng tham chiếu</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Lời gọi hàm và kết quả trả về của hàm</a:t>
            </a:r>
            <a:endParaRPr/>
          </a:p>
        </p:txBody>
      </p:sp>
      <p:sp>
        <p:nvSpPr>
          <p:cNvPr id="271" name="Google Shape;271;p16: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7: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6" name="Google Shape;276;p17: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rPr lang="en-US"/>
              <a:t>Sau khi các lệnh trong hàm được thực thi xong, hàm có thể gửi thông tin ngược lại cho chương trình gọi nó dưới dạng giá trị trả về.</a:t>
            </a:r>
            <a:endParaRPr/>
          </a:p>
        </p:txBody>
      </p:sp>
      <p:sp>
        <p:nvSpPr>
          <p:cNvPr id="277" name="Google Shape;277;p17: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8: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3" name="Google Shape;293;p18: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294" name="Google Shape;294;p18: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19: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7" name="Google Shape;307;p19: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08" name="Google Shape;308;p19: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2: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 name="Google Shape;104;p2: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4.1. Giới thiệu</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 Khái niệm về hàm, chương trình con trong chương trình</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 Ví dụ về viết hàm trong lập trình</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4.2. Truyền tham số cho hàm</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 Tham số giá trị</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 Tham số dạng tham chiếu</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 Lời gọi hàm và kết quả trả về của hàm</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4.3. Biến toàn cục và biến cục bộ</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 Sử dụng biến cục bộ</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 Trường hợp biến cục bộ tĩnh</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 Dữ liệu nhập, dữ liệu xuất, dữ liệu trung gian</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4.4. Các ví dụ về ứng dụng hàm trong lập trình</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4.5. Hàm trong chương trình nhiều tập tin mã nguồn</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 Tổ chức chương trình nhiều tập tin mã nguồn</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 Ví dụ về chương trình nhiều tập tin nguồn</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 Phạm vi dùng của hàm và biến toàn cục</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4.6. Các vấn đề tìm hiểu mở rộng kiến thức nghề nghiệp</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 Vấn đề hàm trùng tên</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 Hàm với giá trị mặc định của tham số</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 Hàm có tham số kiểu dữ liệu</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 Hàm có tham số là hàm</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 Khái niệm về hàm đệ qui</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 Sự khác biệt, tương đồng giữa các NNLT</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4.7. Thuật ngữ tiếng Anh và bài đọc thêm tiếng Anh</a:t>
            </a:r>
            <a:endParaRPr sz="1200">
              <a:solidFill>
                <a:schemeClr val="dk1"/>
              </a:solidFill>
              <a:latin typeface="Calibri"/>
              <a:ea typeface="Calibri"/>
              <a:cs typeface="Calibri"/>
              <a:sym typeface="Calibri"/>
            </a:endParaRPr>
          </a:p>
        </p:txBody>
      </p:sp>
      <p:sp>
        <p:nvSpPr>
          <p:cNvPr id="105" name="Google Shape;105;p2: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20: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7" name="Google Shape;317;p20: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Theo cách viết hàm Inc() như trên, tham số x là tham trị, khi gọi hàm trong hàm main() thì biến a được gởi tới hàm Inc() theo cơ chế tham trị, một bản sao của a sẽ được chép vào x do đó sau khi gọi hàm thì a vẫn giữ nguyên giá trị cũ là 9, còn b nhận kết quả của hàm là 10.</a:t>
            </a:r>
            <a:endParaRPr/>
          </a:p>
        </p:txBody>
      </p:sp>
      <p:sp>
        <p:nvSpPr>
          <p:cNvPr id="318" name="Google Shape;318;p20: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21: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2" name="Google Shape;332;p21: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33" name="Google Shape;333;p21: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22: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1" name="Google Shape;351;p22: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171450" lvl="0" marL="171450" rtl="0" algn="l">
              <a:spcBef>
                <a:spcPts val="0"/>
              </a:spcBef>
              <a:spcAft>
                <a:spcPts val="0"/>
              </a:spcAft>
              <a:buClr>
                <a:schemeClr val="dk1"/>
              </a:buClr>
              <a:buSzPts val="1200"/>
              <a:buFont typeface="Arial"/>
              <a:buChar char="•"/>
            </a:pPr>
            <a:r>
              <a:rPr lang="en-US"/>
              <a:t>Khi truyền một đối tượng có kích thước lớn vào hàm thì nên truyền bằng tham chiếu thay vì tham trị để tránh việc hàm tạo ra một bản sao tương ứng của đối tượng được truyền vào làm tốn bộ nhớ.</a:t>
            </a:r>
            <a:endParaRPr/>
          </a:p>
          <a:p>
            <a:pPr indent="-171450" lvl="0" marL="171450" rtl="0" algn="l">
              <a:spcBef>
                <a:spcPts val="0"/>
              </a:spcBef>
              <a:spcAft>
                <a:spcPts val="0"/>
              </a:spcAft>
              <a:buClr>
                <a:schemeClr val="dk1"/>
              </a:buClr>
              <a:buSzPts val="1200"/>
              <a:buFont typeface="Arial"/>
              <a:buChar char="•"/>
            </a:pPr>
            <a:r>
              <a:rPr lang="en-US"/>
              <a:t>Để tránh việc đối số bị thay đổi thì đối số phải được khai báo là hằng để cho biết tham chiếu được sử dụng chỉ vì lý do hiệu quả nhưng không cho phép hàm được gọi thay đổi giá trị của đối tượng truyền vào.</a:t>
            </a:r>
            <a:endParaRPr/>
          </a:p>
        </p:txBody>
      </p:sp>
      <p:sp>
        <p:nvSpPr>
          <p:cNvPr id="352" name="Google Shape;352;p22: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23: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7" name="Google Shape;367;p23: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68" name="Google Shape;368;p23: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p24: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7" name="Google Shape;377;p24: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discarded</a:t>
            </a:r>
            <a:endParaRPr/>
          </a:p>
        </p:txBody>
      </p:sp>
      <p:sp>
        <p:nvSpPr>
          <p:cNvPr id="378" name="Google Shape;378;p24: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25: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1" name="Google Shape;391;p25: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392" name="Google Shape;392;p25: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p26: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1" name="Google Shape;401;p26: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02" name="Google Shape;402;p26: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27: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1" name="Google Shape;411;p27: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12" name="Google Shape;412;p27: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28: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1" name="Google Shape;421;p28: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4.3. Biến toàn cục và biến cục bộ</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Sử dụng biến cục bộ</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Trường hợp biến cục bộ tĩnh</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Dữ liệu nhập, dữ liệu xuất, dữ liệu trung gian</a:t>
            </a:r>
            <a:endParaRPr/>
          </a:p>
        </p:txBody>
      </p:sp>
      <p:sp>
        <p:nvSpPr>
          <p:cNvPr id="422" name="Google Shape;422;p28: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29: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7" name="Google Shape;427;p29: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28" name="Google Shape;428;p29: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 name="Google Shape;114;p3: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4.1. Giới thiệu</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Khái niệm về hàm, chương trình con trong chương trình</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Ví dụ về viết hàm trong lập trình</a:t>
            </a:r>
            <a:endParaRPr/>
          </a:p>
        </p:txBody>
      </p:sp>
      <p:sp>
        <p:nvSpPr>
          <p:cNvPr id="115" name="Google Shape;115;p3: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30: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7" name="Google Shape;437;p30: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38" name="Google Shape;438;p30: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31: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7" name="Google Shape;447;p31: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48" name="Google Shape;448;p31: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32: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1" name="Google Shape;461;p32: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62" name="Google Shape;462;p32: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33: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6" name="Google Shape;476;p33: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None/>
            </a:pPr>
            <a:r>
              <a:t/>
            </a:r>
            <a:endParaRPr b="0" i="0" sz="570" u="none" strike="noStrike">
              <a:solidFill>
                <a:schemeClr val="dk1"/>
              </a:solidFill>
              <a:latin typeface="Calibri"/>
              <a:ea typeface="Calibri"/>
              <a:cs typeface="Calibri"/>
              <a:sym typeface="Calibri"/>
            </a:endParaRPr>
          </a:p>
        </p:txBody>
      </p:sp>
      <p:sp>
        <p:nvSpPr>
          <p:cNvPr id="477" name="Google Shape;477;p33: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34: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6" name="Google Shape;486;p34: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35: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6" name="Google Shape;496;p35: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97" name="Google Shape;497;p35: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36: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6" name="Google Shape;506;p36: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None/>
            </a:pPr>
            <a:r>
              <a:t/>
            </a:r>
            <a:endParaRPr sz="1020"/>
          </a:p>
        </p:txBody>
      </p:sp>
      <p:sp>
        <p:nvSpPr>
          <p:cNvPr id="507" name="Google Shape;507;p36: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p37: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6" name="Google Shape;516;p37: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None/>
            </a:pPr>
            <a:r>
              <a:t/>
            </a:r>
            <a:endParaRPr sz="1020"/>
          </a:p>
        </p:txBody>
      </p:sp>
      <p:sp>
        <p:nvSpPr>
          <p:cNvPr id="517" name="Google Shape;517;p37: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38: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7" name="Google Shape;527;p38: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528" name="Google Shape;528;p38: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39: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7" name="Google Shape;537;p39: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Dữ liệu nhập (dữ liệu đầu vào phục vụ cho công việc của hàm): a, b, x, y</a:t>
            </a:r>
            <a:endParaRPr/>
          </a:p>
          <a:p>
            <a:pPr indent="0" lvl="0" marL="0" rtl="0" algn="l">
              <a:spcBef>
                <a:spcPts val="0"/>
              </a:spcBef>
              <a:spcAft>
                <a:spcPts val="0"/>
              </a:spcAft>
              <a:buNone/>
            </a:pPr>
            <a:r>
              <a:rPr lang="en-US"/>
              <a:t>Dữ liệu trung gian (các dữ liệu do hàm tạo ra trong quá trình thực hiện công việc): temp1, temp2, f</a:t>
            </a:r>
            <a:endParaRPr/>
          </a:p>
          <a:p>
            <a:pPr indent="0" lvl="0" marL="0" marR="0" rtl="0" algn="l">
              <a:lnSpc>
                <a:spcPct val="100000"/>
              </a:lnSpc>
              <a:spcBef>
                <a:spcPts val="0"/>
              </a:spcBef>
              <a:spcAft>
                <a:spcPts val="0"/>
              </a:spcAft>
              <a:buClr>
                <a:schemeClr val="dk1"/>
              </a:buClr>
              <a:buSzPts val="1200"/>
              <a:buFont typeface="Calibri"/>
              <a:buNone/>
            </a:pPr>
            <a:r>
              <a:rPr lang="en-US"/>
              <a:t>Dữ liệu xuất (dữ liệu trả về, kết quả của quá trình tính toán): a, b, f</a:t>
            </a:r>
            <a:endParaRPr/>
          </a:p>
        </p:txBody>
      </p:sp>
      <p:sp>
        <p:nvSpPr>
          <p:cNvPr id="538" name="Google Shape;538;p39: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p4: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121" name="Google Shape;121;p4: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40: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8" name="Google Shape;548;p40: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549" name="Google Shape;549;p40: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2" name="Shape 552"/>
        <p:cNvGrpSpPr/>
        <p:nvPr/>
      </p:nvGrpSpPr>
      <p:grpSpPr>
        <a:xfrm>
          <a:off x="0" y="0"/>
          <a:ext cx="0" cy="0"/>
          <a:chOff x="0" y="0"/>
          <a:chExt cx="0" cy="0"/>
        </a:xfrm>
      </p:grpSpPr>
      <p:sp>
        <p:nvSpPr>
          <p:cNvPr id="553" name="Google Shape;553;p41: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4" name="Google Shape;554;p41: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555" name="Google Shape;555;p41: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p42: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4" name="Google Shape;564;p42: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Việc định nghĩa các hằng theo các này để sau này ai khác muốn thay đổi hằng thành một số khác thì chỉ cần thay đổi đúng một chỗ này!</a:t>
            </a:r>
            <a:endParaRPr/>
          </a:p>
          <a:p>
            <a:pPr indent="0" lvl="0" marL="0" rtl="0" algn="l">
              <a:spcBef>
                <a:spcPts val="0"/>
              </a:spcBef>
              <a:spcAft>
                <a:spcPts val="0"/>
              </a:spcAft>
              <a:buNone/>
            </a:pPr>
            <a:r>
              <a:rPr lang="en-US"/>
              <a:t>Những giá trị hằng có khả năng thay đổi sau này nên/phải được dùng gián tiếp thông qua 1 tên, tuyệt đối tránh dùng hằng số cụ thể nhiều nơi trong chương trình.</a:t>
            </a:r>
            <a:endParaRPr/>
          </a:p>
        </p:txBody>
      </p:sp>
      <p:sp>
        <p:nvSpPr>
          <p:cNvPr id="565" name="Google Shape;565;p42: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43: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4" name="Google Shape;574;p43: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575" name="Google Shape;575;p43: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2" name="Shape 582"/>
        <p:cNvGrpSpPr/>
        <p:nvPr/>
      </p:nvGrpSpPr>
      <p:grpSpPr>
        <a:xfrm>
          <a:off x="0" y="0"/>
          <a:ext cx="0" cy="0"/>
          <a:chOff x="0" y="0"/>
          <a:chExt cx="0" cy="0"/>
        </a:xfrm>
      </p:grpSpPr>
      <p:sp>
        <p:nvSpPr>
          <p:cNvPr id="583" name="Google Shape;583;p44: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4" name="Google Shape;584;p44: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585" name="Google Shape;585;p44: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2" name="Shape 592"/>
        <p:cNvGrpSpPr/>
        <p:nvPr/>
      </p:nvGrpSpPr>
      <p:grpSpPr>
        <a:xfrm>
          <a:off x="0" y="0"/>
          <a:ext cx="0" cy="0"/>
          <a:chOff x="0" y="0"/>
          <a:chExt cx="0" cy="0"/>
        </a:xfrm>
      </p:grpSpPr>
      <p:sp>
        <p:nvSpPr>
          <p:cNvPr id="593" name="Google Shape;593;p45: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4" name="Google Shape;594;p45: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595" name="Google Shape;595;p45: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2" name="Shape 602"/>
        <p:cNvGrpSpPr/>
        <p:nvPr/>
      </p:nvGrpSpPr>
      <p:grpSpPr>
        <a:xfrm>
          <a:off x="0" y="0"/>
          <a:ext cx="0" cy="0"/>
          <a:chOff x="0" y="0"/>
          <a:chExt cx="0" cy="0"/>
        </a:xfrm>
      </p:grpSpPr>
      <p:sp>
        <p:nvSpPr>
          <p:cNvPr id="603" name="Google Shape;603;p46: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4" name="Google Shape;604;p46: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605" name="Google Shape;605;p46: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p47: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4" name="Google Shape;614;p47: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615" name="Google Shape;615;p47: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p48: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4" name="Google Shape;624;p48: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625" name="Google Shape;625;p48: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2" name="Shape 632"/>
        <p:cNvGrpSpPr/>
        <p:nvPr/>
      </p:nvGrpSpPr>
      <p:grpSpPr>
        <a:xfrm>
          <a:off x="0" y="0"/>
          <a:ext cx="0" cy="0"/>
          <a:chOff x="0" y="0"/>
          <a:chExt cx="0" cy="0"/>
        </a:xfrm>
      </p:grpSpPr>
      <p:sp>
        <p:nvSpPr>
          <p:cNvPr id="633" name="Google Shape;633;p49: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4" name="Google Shape;634;p49: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635" name="Google Shape;635;p49: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5: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Google Shape;142;p5: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 </a:t>
            </a:r>
            <a:r>
              <a:rPr b="1" i="0" lang="en-US" sz="1200" u="none" strike="noStrike">
                <a:solidFill>
                  <a:schemeClr val="dk1"/>
                </a:solidFill>
                <a:latin typeface="Calibri"/>
                <a:ea typeface="Calibri"/>
                <a:cs typeface="Calibri"/>
                <a:sym typeface="Calibri"/>
              </a:rPr>
              <a:t>Có một tên duy nhất</a:t>
            </a:r>
            <a:r>
              <a:rPr b="0" i="0" lang="en-US" sz="1200" u="none" strike="noStrike">
                <a:solidFill>
                  <a:schemeClr val="dk1"/>
                </a:solidFill>
                <a:latin typeface="Calibri"/>
                <a:ea typeface="Calibri"/>
                <a:cs typeface="Calibri"/>
                <a:sym typeface="Calibri"/>
              </a:rPr>
              <a:t>: Ta có thể thực thi các câu lệnh chứa trong hàm bằng cách sử dụng tên này (gọi hàm). Hàm có thể được gọi bên trong hàm khác.</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 </a:t>
            </a:r>
            <a:r>
              <a:rPr b="1" i="0" lang="en-US" sz="1200" u="none" strike="noStrike">
                <a:solidFill>
                  <a:schemeClr val="dk1"/>
                </a:solidFill>
                <a:latin typeface="Calibri"/>
                <a:ea typeface="Calibri"/>
                <a:cs typeface="Calibri"/>
                <a:sym typeface="Calibri"/>
              </a:rPr>
              <a:t>Là một thành phần độc lập</a:t>
            </a:r>
            <a:r>
              <a:rPr b="0" i="0" lang="en-US" sz="1200" u="none" strike="noStrike">
                <a:solidFill>
                  <a:schemeClr val="dk1"/>
                </a:solidFill>
                <a:latin typeface="Calibri"/>
                <a:ea typeface="Calibri"/>
                <a:cs typeface="Calibri"/>
                <a:sym typeface="Calibri"/>
              </a:rPr>
              <a:t>: Hàm có thể thực hiện công việc của nó mà không gây trở ngại cho phần khác của chương trình.</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 </a:t>
            </a:r>
            <a:r>
              <a:rPr b="1" i="0" lang="en-US" sz="1200" u="none" strike="noStrike">
                <a:solidFill>
                  <a:schemeClr val="dk1"/>
                </a:solidFill>
                <a:latin typeface="Calibri"/>
                <a:ea typeface="Calibri"/>
                <a:cs typeface="Calibri"/>
                <a:sym typeface="Calibri"/>
              </a:rPr>
              <a:t>Thực hiện một công việc cụ thể</a:t>
            </a:r>
            <a:r>
              <a:rPr b="0" i="0" lang="en-US" sz="1200" u="none" strike="noStrike">
                <a:solidFill>
                  <a:schemeClr val="dk1"/>
                </a:solidFill>
                <a:latin typeface="Calibri"/>
                <a:ea typeface="Calibri"/>
                <a:cs typeface="Calibri"/>
                <a:sym typeface="Calibri"/>
              </a:rPr>
              <a:t>: Công việc mà chương trình phải thực hiện như một phần của toàn bộ quá trình như gửi từng dòng văn bản ra máy in, sắp xếp mảng tăng dần, …</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 </a:t>
            </a:r>
            <a:r>
              <a:rPr b="1" i="0" lang="en-US" sz="1200" u="none" strike="noStrike">
                <a:solidFill>
                  <a:schemeClr val="dk1"/>
                </a:solidFill>
                <a:latin typeface="Calibri"/>
                <a:ea typeface="Calibri"/>
                <a:cs typeface="Calibri"/>
                <a:sym typeface="Calibri"/>
              </a:rPr>
              <a:t>Có thể nhận các đối số và trả về giá trị cho chương trình gọi nó</a:t>
            </a:r>
            <a:r>
              <a:rPr b="0" i="0" lang="en-US" sz="1200" u="none" strike="noStrike">
                <a:solidFill>
                  <a:schemeClr val="dk1"/>
                </a:solidFill>
                <a:latin typeface="Calibri"/>
                <a:ea typeface="Calibri"/>
                <a:cs typeface="Calibri"/>
                <a:sym typeface="Calibri"/>
              </a:rPr>
              <a:t>: Xử lý các đối số truyền vào và trả về giá trị sau khi xử lý, tính toán.</a:t>
            </a:r>
            <a:endParaRPr i="0"/>
          </a:p>
        </p:txBody>
      </p:sp>
      <p:sp>
        <p:nvSpPr>
          <p:cNvPr id="143" name="Google Shape;143;p5: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p50: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4" name="Google Shape;644;p50: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645" name="Google Shape;645;p50: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p51: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4" name="Google Shape;654;p51: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655" name="Google Shape;655;p51: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2" name="Shape 662"/>
        <p:cNvGrpSpPr/>
        <p:nvPr/>
      </p:nvGrpSpPr>
      <p:grpSpPr>
        <a:xfrm>
          <a:off x="0" y="0"/>
          <a:ext cx="0" cy="0"/>
          <a:chOff x="0" y="0"/>
          <a:chExt cx="0" cy="0"/>
        </a:xfrm>
      </p:grpSpPr>
      <p:sp>
        <p:nvSpPr>
          <p:cNvPr id="663" name="Google Shape;663;p52: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4" name="Google Shape;664;p52: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665" name="Google Shape;665;p52: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p53: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4" name="Google Shape;674;p53: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675" name="Google Shape;675;p53: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p54: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4" name="Google Shape;684;p54: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685" name="Google Shape;685;p54: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2" name="Shape 692"/>
        <p:cNvGrpSpPr/>
        <p:nvPr/>
      </p:nvGrpSpPr>
      <p:grpSpPr>
        <a:xfrm>
          <a:off x="0" y="0"/>
          <a:ext cx="0" cy="0"/>
          <a:chOff x="0" y="0"/>
          <a:chExt cx="0" cy="0"/>
        </a:xfrm>
      </p:grpSpPr>
      <p:sp>
        <p:nvSpPr>
          <p:cNvPr id="693" name="Google Shape;693;p55: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4" name="Google Shape;694;p55: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695" name="Google Shape;695;p55: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2" name="Shape 702"/>
        <p:cNvGrpSpPr/>
        <p:nvPr/>
      </p:nvGrpSpPr>
      <p:grpSpPr>
        <a:xfrm>
          <a:off x="0" y="0"/>
          <a:ext cx="0" cy="0"/>
          <a:chOff x="0" y="0"/>
          <a:chExt cx="0" cy="0"/>
        </a:xfrm>
      </p:grpSpPr>
      <p:sp>
        <p:nvSpPr>
          <p:cNvPr id="703" name="Google Shape;703;p56: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4" name="Google Shape;704;p56: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705" name="Google Shape;705;p56: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p57: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4" name="Google Shape;714;p57: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4.5. Hàm trong chương trình nhiều tập tin mã nguồn</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Tổ chức chương trình nhiều tập tin mã nguồn</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Ví dụ về chương trình nhiều tập tin nguồn</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Phạm vi dùng của hàm và biến toàn cục</a:t>
            </a:r>
            <a:endParaRPr/>
          </a:p>
        </p:txBody>
      </p:sp>
      <p:sp>
        <p:nvSpPr>
          <p:cNvPr id="715" name="Google Shape;715;p57: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8" name="Shape 718"/>
        <p:cNvGrpSpPr/>
        <p:nvPr/>
      </p:nvGrpSpPr>
      <p:grpSpPr>
        <a:xfrm>
          <a:off x="0" y="0"/>
          <a:ext cx="0" cy="0"/>
          <a:chOff x="0" y="0"/>
          <a:chExt cx="0" cy="0"/>
        </a:xfrm>
      </p:grpSpPr>
      <p:sp>
        <p:nvSpPr>
          <p:cNvPr id="719" name="Google Shape;719;p58: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0" name="Google Shape;720;p58: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721" name="Google Shape;721;p58: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p59: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0" name="Google Shape;730;p59: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731" name="Google Shape;731;p59: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6: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p6: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10"/>
              <a:buFont typeface="Arial"/>
              <a:buNone/>
            </a:pPr>
            <a:r>
              <a:t/>
            </a:r>
            <a:endParaRPr b="0" i="0" sz="1110" u="none" strike="noStrike">
              <a:solidFill>
                <a:schemeClr val="dk1"/>
              </a:solidFill>
              <a:latin typeface="Calibri"/>
              <a:ea typeface="Calibri"/>
              <a:cs typeface="Calibri"/>
              <a:sym typeface="Calibri"/>
            </a:endParaRPr>
          </a:p>
        </p:txBody>
      </p:sp>
      <p:sp>
        <p:nvSpPr>
          <p:cNvPr id="163" name="Google Shape;163;p6: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p60: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0" name="Google Shape;740;p60: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741" name="Google Shape;741;p60: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p61: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1" name="Google Shape;751;p61: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752" name="Google Shape;752;p61: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9" name="Shape 759"/>
        <p:cNvGrpSpPr/>
        <p:nvPr/>
      </p:nvGrpSpPr>
      <p:grpSpPr>
        <a:xfrm>
          <a:off x="0" y="0"/>
          <a:ext cx="0" cy="0"/>
          <a:chOff x="0" y="0"/>
          <a:chExt cx="0" cy="0"/>
        </a:xfrm>
      </p:grpSpPr>
      <p:sp>
        <p:nvSpPr>
          <p:cNvPr id="760" name="Google Shape;760;p62: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1" name="Google Shape;761;p62: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762" name="Google Shape;762;p62: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9" name="Shape 769"/>
        <p:cNvGrpSpPr/>
        <p:nvPr/>
      </p:nvGrpSpPr>
      <p:grpSpPr>
        <a:xfrm>
          <a:off x="0" y="0"/>
          <a:ext cx="0" cy="0"/>
          <a:chOff x="0" y="0"/>
          <a:chExt cx="0" cy="0"/>
        </a:xfrm>
      </p:grpSpPr>
      <p:sp>
        <p:nvSpPr>
          <p:cNvPr id="770" name="Google Shape;770;p63: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1" name="Google Shape;771;p63: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171450" lvl="0" marL="171450" rtl="0" algn="l">
              <a:spcBef>
                <a:spcPts val="0"/>
              </a:spcBef>
              <a:spcAft>
                <a:spcPts val="0"/>
              </a:spcAft>
              <a:buClr>
                <a:schemeClr val="dk1"/>
              </a:buClr>
              <a:buSzPts val="1200"/>
              <a:buFont typeface="Arial"/>
              <a:buChar char="•"/>
            </a:pPr>
            <a:r>
              <a:rPr b="0" i="0" lang="en-US" sz="1200" u="none" strike="noStrike">
                <a:solidFill>
                  <a:schemeClr val="dk1"/>
                </a:solidFill>
                <a:latin typeface="Calibri"/>
                <a:ea typeface="Calibri"/>
                <a:cs typeface="Calibri"/>
                <a:sym typeface="Calibri"/>
              </a:rPr>
              <a:t>mod1.c: Từ khóa extern cho trình biên dịch biết rằng khai báo gốc của biến x, y được chứa ở nơi khác nhưng biến x, y có thể thấy trong thực thể này.</a:t>
            </a:r>
            <a:endParaRPr/>
          </a:p>
          <a:p>
            <a:pPr indent="-171450" lvl="0" marL="171450" marR="0" rtl="0" algn="l">
              <a:lnSpc>
                <a:spcPct val="100000"/>
              </a:lnSpc>
              <a:spcBef>
                <a:spcPts val="0"/>
              </a:spcBef>
              <a:spcAft>
                <a:spcPts val="0"/>
              </a:spcAft>
              <a:buClr>
                <a:schemeClr val="dk1"/>
              </a:buClr>
              <a:buSzPts val="1200"/>
              <a:buFont typeface="Arial"/>
              <a:buChar char="•"/>
            </a:pPr>
            <a:r>
              <a:rPr b="0" i="0" lang="en-US" sz="1200" u="none" strike="noStrike">
                <a:solidFill>
                  <a:schemeClr val="dk1"/>
                </a:solidFill>
                <a:latin typeface="Calibri"/>
                <a:ea typeface="Calibri"/>
                <a:cs typeface="Calibri"/>
                <a:sym typeface="Calibri"/>
              </a:rPr>
              <a:t>mod2.c: Từ khóa extern cho trình biên dịch biết rằng khai báo gốc của biến x được chứa ở nơi khác nhưng biến x có thể thấy trong thực thể này.</a:t>
            </a:r>
            <a:endParaRPr/>
          </a:p>
        </p:txBody>
      </p:sp>
      <p:sp>
        <p:nvSpPr>
          <p:cNvPr id="772" name="Google Shape;772;p63: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p64: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3" name="Google Shape;783;p64: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4.6. Các vấn đề tìm hiểu mở rộng kiến thức nghề nghiệp</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Vấn đề hàm trùng tên</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Hàm với giá trị mặc định của tham số</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Hàm có tham số kiểu dữ liệu</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Hàm có tham số là hàm</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Khái niệm về hàm đệ qui</a:t>
            </a:r>
            <a:endParaRPr/>
          </a:p>
          <a:p>
            <a:pPr indent="0" lvl="0" marL="0" rtl="0" algn="l">
              <a:spcBef>
                <a:spcPts val="0"/>
              </a:spcBef>
              <a:spcAft>
                <a:spcPts val="0"/>
              </a:spcAft>
              <a:buNone/>
            </a:pPr>
            <a:r>
              <a:rPr lang="en-US" sz="1200">
                <a:solidFill>
                  <a:schemeClr val="dk1"/>
                </a:solidFill>
                <a:latin typeface="Calibri"/>
                <a:ea typeface="Calibri"/>
                <a:cs typeface="Calibri"/>
                <a:sym typeface="Calibri"/>
              </a:rPr>
              <a:t>- Sự khác biệt, tương đồng giữa các NNLT</a:t>
            </a:r>
            <a:endParaRPr/>
          </a:p>
        </p:txBody>
      </p:sp>
      <p:sp>
        <p:nvSpPr>
          <p:cNvPr id="784" name="Google Shape;784;p64: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p65: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9" name="Google Shape;789;p65: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790" name="Google Shape;790;p65: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p66: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9" name="Google Shape;799;p66: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800" name="Google Shape;800;p66: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7" name="Shape 807"/>
        <p:cNvGrpSpPr/>
        <p:nvPr/>
      </p:nvGrpSpPr>
      <p:grpSpPr>
        <a:xfrm>
          <a:off x="0" y="0"/>
          <a:ext cx="0" cy="0"/>
          <a:chOff x="0" y="0"/>
          <a:chExt cx="0" cy="0"/>
        </a:xfrm>
      </p:grpSpPr>
      <p:sp>
        <p:nvSpPr>
          <p:cNvPr id="808" name="Google Shape;808;p67: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9" name="Google Shape;809;p67: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810" name="Google Shape;810;p67: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7" name="Shape 817"/>
        <p:cNvGrpSpPr/>
        <p:nvPr/>
      </p:nvGrpSpPr>
      <p:grpSpPr>
        <a:xfrm>
          <a:off x="0" y="0"/>
          <a:ext cx="0" cy="0"/>
          <a:chOff x="0" y="0"/>
          <a:chExt cx="0" cy="0"/>
        </a:xfrm>
      </p:grpSpPr>
      <p:sp>
        <p:nvSpPr>
          <p:cNvPr id="818" name="Google Shape;818;p68: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9" name="Google Shape;819;p68: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820" name="Google Shape;820;p68: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p69: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9" name="Google Shape;829;p69: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830" name="Google Shape;830;p69: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7: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 name="Google Shape;172;p7: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110"/>
              <a:buFont typeface="Arial"/>
              <a:buNone/>
            </a:pPr>
            <a:r>
              <a:t/>
            </a:r>
            <a:endParaRPr b="0" i="0" sz="1110" u="none" strike="noStrike">
              <a:solidFill>
                <a:schemeClr val="dk1"/>
              </a:solidFill>
              <a:latin typeface="Calibri"/>
              <a:ea typeface="Calibri"/>
              <a:cs typeface="Calibri"/>
              <a:sym typeface="Calibri"/>
            </a:endParaRPr>
          </a:p>
        </p:txBody>
      </p:sp>
      <p:sp>
        <p:nvSpPr>
          <p:cNvPr id="173" name="Google Shape;173;p7: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p70: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9" name="Google Shape;839;p70: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840" name="Google Shape;840;p70: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7" name="Shape 847"/>
        <p:cNvGrpSpPr/>
        <p:nvPr/>
      </p:nvGrpSpPr>
      <p:grpSpPr>
        <a:xfrm>
          <a:off x="0" y="0"/>
          <a:ext cx="0" cy="0"/>
          <a:chOff x="0" y="0"/>
          <a:chExt cx="0" cy="0"/>
        </a:xfrm>
      </p:grpSpPr>
      <p:sp>
        <p:nvSpPr>
          <p:cNvPr id="848" name="Google Shape;848;p71: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9" name="Google Shape;849;p71: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850" name="Google Shape;850;p71: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p72: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9" name="Google Shape;859;p72: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860" name="Google Shape;860;p72: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p73: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9" name="Google Shape;869;p73: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870" name="Google Shape;870;p73: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7" name="Shape 877"/>
        <p:cNvGrpSpPr/>
        <p:nvPr/>
      </p:nvGrpSpPr>
      <p:grpSpPr>
        <a:xfrm>
          <a:off x="0" y="0"/>
          <a:ext cx="0" cy="0"/>
          <a:chOff x="0" y="0"/>
          <a:chExt cx="0" cy="0"/>
        </a:xfrm>
      </p:grpSpPr>
      <p:sp>
        <p:nvSpPr>
          <p:cNvPr id="878" name="Google Shape;878;p74: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9" name="Google Shape;879;p74: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880" name="Google Shape;880;p74: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p75: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9" name="Google Shape;889;p75: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890" name="Google Shape;890;p75: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7" name="Shape 897"/>
        <p:cNvGrpSpPr/>
        <p:nvPr/>
      </p:nvGrpSpPr>
      <p:grpSpPr>
        <a:xfrm>
          <a:off x="0" y="0"/>
          <a:ext cx="0" cy="0"/>
          <a:chOff x="0" y="0"/>
          <a:chExt cx="0" cy="0"/>
        </a:xfrm>
      </p:grpSpPr>
      <p:sp>
        <p:nvSpPr>
          <p:cNvPr id="898" name="Google Shape;898;p76: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9" name="Google Shape;899;p76: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900" name="Google Shape;900;p76: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p77: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9" name="Google Shape;909;p77: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910" name="Google Shape;910;p77: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7" name="Shape 917"/>
        <p:cNvGrpSpPr/>
        <p:nvPr/>
      </p:nvGrpSpPr>
      <p:grpSpPr>
        <a:xfrm>
          <a:off x="0" y="0"/>
          <a:ext cx="0" cy="0"/>
          <a:chOff x="0" y="0"/>
          <a:chExt cx="0" cy="0"/>
        </a:xfrm>
      </p:grpSpPr>
      <p:sp>
        <p:nvSpPr>
          <p:cNvPr id="918" name="Google Shape;918;p78: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9" name="Google Shape;919;p78: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a:t>Ví dụ này liên quan đến mảng (chưa học tại thời điểm này) nên chỉ cần trình bày ý tưởng! Lý do đưa vào là vì có ý nghĩa khi sử dụng tham số là hàm.</a:t>
            </a:r>
            <a:endParaRPr/>
          </a:p>
        </p:txBody>
      </p:sp>
      <p:sp>
        <p:nvSpPr>
          <p:cNvPr id="920" name="Google Shape;920;p78: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7" name="Shape 927"/>
        <p:cNvGrpSpPr/>
        <p:nvPr/>
      </p:nvGrpSpPr>
      <p:grpSpPr>
        <a:xfrm>
          <a:off x="0" y="0"/>
          <a:ext cx="0" cy="0"/>
          <a:chOff x="0" y="0"/>
          <a:chExt cx="0" cy="0"/>
        </a:xfrm>
      </p:grpSpPr>
      <p:sp>
        <p:nvSpPr>
          <p:cNvPr id="928" name="Google Shape;928;p79: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9" name="Google Shape;929;p79: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sz="1110"/>
          </a:p>
        </p:txBody>
      </p:sp>
      <p:sp>
        <p:nvSpPr>
          <p:cNvPr id="930" name="Google Shape;930;p79: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8: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2" name="Google Shape;182;p8: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chemeClr val="dk1"/>
              </a:buClr>
              <a:buSzPts val="1200"/>
              <a:buFont typeface="Calibri"/>
              <a:buNone/>
            </a:pPr>
            <a:r>
              <a:rPr lang="en-US"/>
              <a:t>Sự phân biệt chỉ có tính chất tương đối</a:t>
            </a:r>
            <a:endParaRPr/>
          </a:p>
        </p:txBody>
      </p:sp>
      <p:sp>
        <p:nvSpPr>
          <p:cNvPr id="183" name="Google Shape;183;p8: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7" name="Shape 937"/>
        <p:cNvGrpSpPr/>
        <p:nvPr/>
      </p:nvGrpSpPr>
      <p:grpSpPr>
        <a:xfrm>
          <a:off x="0" y="0"/>
          <a:ext cx="0" cy="0"/>
          <a:chOff x="0" y="0"/>
          <a:chExt cx="0" cy="0"/>
        </a:xfrm>
      </p:grpSpPr>
      <p:sp>
        <p:nvSpPr>
          <p:cNvPr id="938" name="Google Shape;938;p80: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39" name="Google Shape;939;p80: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940" name="Google Shape;940;p80: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7" name="Shape 947"/>
        <p:cNvGrpSpPr/>
        <p:nvPr/>
      </p:nvGrpSpPr>
      <p:grpSpPr>
        <a:xfrm>
          <a:off x="0" y="0"/>
          <a:ext cx="0" cy="0"/>
          <a:chOff x="0" y="0"/>
          <a:chExt cx="0" cy="0"/>
        </a:xfrm>
      </p:grpSpPr>
      <p:sp>
        <p:nvSpPr>
          <p:cNvPr id="948" name="Google Shape;948;p81: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9" name="Google Shape;949;p81: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950" name="Google Shape;950;p81: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p82: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9" name="Google Shape;959;p82: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960" name="Google Shape;960;p82: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3" name="Shape 963"/>
        <p:cNvGrpSpPr/>
        <p:nvPr/>
      </p:nvGrpSpPr>
      <p:grpSpPr>
        <a:xfrm>
          <a:off x="0" y="0"/>
          <a:ext cx="0" cy="0"/>
          <a:chOff x="0" y="0"/>
          <a:chExt cx="0" cy="0"/>
        </a:xfrm>
      </p:grpSpPr>
      <p:sp>
        <p:nvSpPr>
          <p:cNvPr id="964" name="Google Shape;964;p83: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5" name="Google Shape;965;p83: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966" name="Google Shape;966;p83: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3" name="Shape 973"/>
        <p:cNvGrpSpPr/>
        <p:nvPr/>
      </p:nvGrpSpPr>
      <p:grpSpPr>
        <a:xfrm>
          <a:off x="0" y="0"/>
          <a:ext cx="0" cy="0"/>
          <a:chOff x="0" y="0"/>
          <a:chExt cx="0" cy="0"/>
        </a:xfrm>
      </p:grpSpPr>
      <p:sp>
        <p:nvSpPr>
          <p:cNvPr id="974" name="Google Shape;974;p84: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5" name="Google Shape;975;p84: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976" name="Google Shape;976;p84: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3" name="Shape 983"/>
        <p:cNvGrpSpPr/>
        <p:nvPr/>
      </p:nvGrpSpPr>
      <p:grpSpPr>
        <a:xfrm>
          <a:off x="0" y="0"/>
          <a:ext cx="0" cy="0"/>
          <a:chOff x="0" y="0"/>
          <a:chExt cx="0" cy="0"/>
        </a:xfrm>
      </p:grpSpPr>
      <p:sp>
        <p:nvSpPr>
          <p:cNvPr id="984" name="Google Shape;984;p85: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5" name="Google Shape;985;p85: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986" name="Google Shape;986;p85: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3" name="Shape 993"/>
        <p:cNvGrpSpPr/>
        <p:nvPr/>
      </p:nvGrpSpPr>
      <p:grpSpPr>
        <a:xfrm>
          <a:off x="0" y="0"/>
          <a:ext cx="0" cy="0"/>
          <a:chOff x="0" y="0"/>
          <a:chExt cx="0" cy="0"/>
        </a:xfrm>
      </p:grpSpPr>
      <p:sp>
        <p:nvSpPr>
          <p:cNvPr id="994" name="Google Shape;994;p86: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5" name="Google Shape;995;p86: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996" name="Google Shape;996;p86: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9: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 name="Google Shape;192;p9: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FF0000"/>
              </a:buClr>
              <a:buSzPts val="1200"/>
              <a:buFont typeface="Courier New"/>
              <a:buNone/>
            </a:pPr>
            <a:r>
              <a:rPr lang="en-US" sz="1200">
                <a:solidFill>
                  <a:srgbClr val="FF0000"/>
                </a:solidFill>
                <a:latin typeface="Courier New"/>
                <a:ea typeface="Courier New"/>
                <a:cs typeface="Courier New"/>
                <a:sym typeface="Courier New"/>
              </a:rPr>
              <a:t>printf</a:t>
            </a:r>
            <a:r>
              <a:rPr lang="en-US" sz="1200">
                <a:latin typeface="Courier New"/>
                <a:ea typeface="Courier New"/>
                <a:cs typeface="Courier New"/>
                <a:sym typeface="Courier New"/>
              </a:rPr>
              <a:t>(“a = %d\n”, a);</a:t>
            </a:r>
            <a:endParaRPr/>
          </a:p>
          <a:p>
            <a:pPr indent="0" lvl="0" marL="0" marR="0" rtl="0" algn="l">
              <a:lnSpc>
                <a:spcPct val="100000"/>
              </a:lnSpc>
              <a:spcBef>
                <a:spcPts val="0"/>
              </a:spcBef>
              <a:spcAft>
                <a:spcPts val="0"/>
              </a:spcAft>
              <a:buClr>
                <a:srgbClr val="FF0000"/>
              </a:buClr>
              <a:buSzPts val="1200"/>
              <a:buFont typeface="Courier New"/>
              <a:buNone/>
            </a:pPr>
            <a:r>
              <a:rPr lang="en-US" sz="1200">
                <a:solidFill>
                  <a:srgbClr val="FF0000"/>
                </a:solidFill>
                <a:latin typeface="Courier New"/>
                <a:ea typeface="Courier New"/>
                <a:cs typeface="Courier New"/>
                <a:sym typeface="Courier New"/>
              </a:rPr>
              <a:t>printf</a:t>
            </a:r>
            <a:r>
              <a:rPr lang="en-US" sz="1200">
                <a:latin typeface="Courier New"/>
                <a:ea typeface="Courier New"/>
                <a:cs typeface="Courier New"/>
                <a:sym typeface="Courier New"/>
              </a:rPr>
              <a:t>(“b = ”);</a:t>
            </a:r>
            <a:endParaRPr/>
          </a:p>
          <a:p>
            <a:pPr indent="0" lvl="0" marL="0" rtl="0" algn="l">
              <a:spcBef>
                <a:spcPts val="0"/>
              </a:spcBef>
              <a:spcAft>
                <a:spcPts val="0"/>
              </a:spcAft>
              <a:buClr>
                <a:schemeClr val="dk1"/>
              </a:buClr>
              <a:buSzPts val="1200"/>
              <a:buFont typeface="Courier New"/>
              <a:buNone/>
            </a:pPr>
            <a:r>
              <a:rPr lang="en-US" sz="1200">
                <a:latin typeface="Courier New"/>
                <a:ea typeface="Courier New"/>
                <a:cs typeface="Courier New"/>
                <a:sym typeface="Courier New"/>
              </a:rPr>
              <a:t>⇒ Đưa dữ liệu đến, in ra màn hình dữ liệu đó.</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200"/>
              <a:buFont typeface="Calibri"/>
              <a:buNone/>
            </a:pPr>
            <a:r>
              <a:t/>
            </a:r>
            <a:endParaRPr sz="1200">
              <a:solidFill>
                <a:srgbClr val="FF0000"/>
              </a:solidFill>
              <a:latin typeface="Courier New"/>
              <a:ea typeface="Courier New"/>
              <a:cs typeface="Courier New"/>
              <a:sym typeface="Courier New"/>
            </a:endParaRPr>
          </a:p>
          <a:p>
            <a:pPr indent="0" lvl="0" marL="0" rtl="0" algn="l">
              <a:spcBef>
                <a:spcPts val="0"/>
              </a:spcBef>
              <a:spcAft>
                <a:spcPts val="0"/>
              </a:spcAft>
              <a:buClr>
                <a:srgbClr val="FF0000"/>
              </a:buClr>
              <a:buSzPts val="1200"/>
              <a:buFont typeface="Courier New"/>
              <a:buNone/>
            </a:pPr>
            <a:r>
              <a:rPr lang="en-US" sz="1200">
                <a:solidFill>
                  <a:srgbClr val="FF0000"/>
                </a:solidFill>
                <a:latin typeface="Courier New"/>
                <a:ea typeface="Courier New"/>
                <a:cs typeface="Courier New"/>
                <a:sym typeface="Courier New"/>
              </a:rPr>
              <a:t>scanf</a:t>
            </a:r>
            <a:r>
              <a:rPr lang="en-US" sz="1200">
                <a:latin typeface="Courier New"/>
                <a:ea typeface="Courier New"/>
                <a:cs typeface="Courier New"/>
                <a:sym typeface="Courier New"/>
              </a:rPr>
              <a:t>(“%d”, &amp;b);</a:t>
            </a:r>
            <a:endParaRPr/>
          </a:p>
          <a:p>
            <a:pPr indent="0" lvl="0" marL="0" rtl="0" algn="l">
              <a:spcBef>
                <a:spcPts val="0"/>
              </a:spcBef>
              <a:spcAft>
                <a:spcPts val="0"/>
              </a:spcAft>
              <a:buClr>
                <a:schemeClr val="dk1"/>
              </a:buClr>
              <a:buSzPts val="1200"/>
              <a:buFont typeface="Courier New"/>
              <a:buNone/>
            </a:pPr>
            <a:r>
              <a:rPr lang="en-US" sz="1200">
                <a:latin typeface="Courier New"/>
                <a:ea typeface="Courier New"/>
                <a:cs typeface="Courier New"/>
                <a:sym typeface="Courier New"/>
              </a:rPr>
              <a:t>⇒ Nhận về b mới.</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200"/>
              <a:buFont typeface="Calibri"/>
              <a:buNone/>
            </a:pPr>
            <a:r>
              <a:t/>
            </a:r>
            <a:endParaRPr sz="1200">
              <a:latin typeface="Courier New"/>
              <a:ea typeface="Courier New"/>
              <a:cs typeface="Courier New"/>
              <a:sym typeface="Courier New"/>
            </a:endParaRPr>
          </a:p>
          <a:p>
            <a:pPr indent="0" lvl="0" marL="0" rtl="0" algn="l">
              <a:spcBef>
                <a:spcPts val="0"/>
              </a:spcBef>
              <a:spcAft>
                <a:spcPts val="0"/>
              </a:spcAft>
              <a:buClr>
                <a:schemeClr val="dk1"/>
              </a:buClr>
              <a:buSzPts val="1200"/>
              <a:buFont typeface="Courier New"/>
              <a:buNone/>
            </a:pPr>
            <a:r>
              <a:rPr lang="en-US" sz="1200">
                <a:latin typeface="Courier New"/>
                <a:ea typeface="Courier New"/>
                <a:cs typeface="Courier New"/>
                <a:sym typeface="Courier New"/>
              </a:rPr>
              <a:t>z = (</a:t>
            </a:r>
            <a:r>
              <a:rPr lang="en-US" sz="1200">
                <a:solidFill>
                  <a:srgbClr val="0000FF"/>
                </a:solidFill>
                <a:latin typeface="Courier New"/>
                <a:ea typeface="Courier New"/>
                <a:cs typeface="Courier New"/>
                <a:sym typeface="Courier New"/>
              </a:rPr>
              <a:t>float</a:t>
            </a:r>
            <a:r>
              <a:rPr lang="en-US" sz="1200">
                <a:latin typeface="Courier New"/>
                <a:ea typeface="Courier New"/>
                <a:cs typeface="Courier New"/>
                <a:sym typeface="Courier New"/>
              </a:rPr>
              <a:t>)</a:t>
            </a:r>
            <a:r>
              <a:rPr lang="en-US" sz="1200">
                <a:solidFill>
                  <a:srgbClr val="FF0000"/>
                </a:solidFill>
                <a:latin typeface="Courier New"/>
                <a:ea typeface="Courier New"/>
                <a:cs typeface="Courier New"/>
                <a:sym typeface="Courier New"/>
              </a:rPr>
              <a:t>pow</a:t>
            </a:r>
            <a:r>
              <a:rPr lang="en-US" sz="1200">
                <a:latin typeface="Courier New"/>
                <a:ea typeface="Courier New"/>
                <a:cs typeface="Courier New"/>
                <a:sym typeface="Courier New"/>
              </a:rPr>
              <a:t>((</a:t>
            </a:r>
            <a:r>
              <a:rPr lang="en-US" sz="1200">
                <a:solidFill>
                  <a:srgbClr val="0000FF"/>
                </a:solidFill>
                <a:latin typeface="Courier New"/>
                <a:ea typeface="Courier New"/>
                <a:cs typeface="Courier New"/>
                <a:sym typeface="Courier New"/>
              </a:rPr>
              <a:t>double</a:t>
            </a:r>
            <a:r>
              <a:rPr lang="en-US" sz="1200">
                <a:latin typeface="Courier New"/>
                <a:ea typeface="Courier New"/>
                <a:cs typeface="Courier New"/>
                <a:sym typeface="Courier New"/>
              </a:rPr>
              <a:t>)b, (</a:t>
            </a:r>
            <a:r>
              <a:rPr lang="en-US" sz="1200">
                <a:solidFill>
                  <a:srgbClr val="0000FF"/>
                </a:solidFill>
                <a:latin typeface="Courier New"/>
                <a:ea typeface="Courier New"/>
                <a:cs typeface="Courier New"/>
                <a:sym typeface="Courier New"/>
              </a:rPr>
              <a:t>double</a:t>
            </a:r>
            <a:r>
              <a:rPr lang="en-US" sz="1200">
                <a:latin typeface="Courier New"/>
                <a:ea typeface="Courier New"/>
                <a:cs typeface="Courier New"/>
                <a:sym typeface="Courier New"/>
              </a:rPr>
              <a:t>)a);</a:t>
            </a:r>
            <a:endParaRPr/>
          </a:p>
          <a:p>
            <a:pPr indent="0" lvl="0" marL="0" rtl="0" algn="l">
              <a:spcBef>
                <a:spcPts val="0"/>
              </a:spcBef>
              <a:spcAft>
                <a:spcPts val="0"/>
              </a:spcAft>
              <a:buClr>
                <a:schemeClr val="dk1"/>
              </a:buClr>
              <a:buSzPts val="1200"/>
              <a:buFont typeface="Courier New"/>
              <a:buNone/>
            </a:pPr>
            <a:r>
              <a:rPr lang="en-US" sz="1200">
                <a:latin typeface="Courier New"/>
                <a:ea typeface="Courier New"/>
                <a:cs typeface="Courier New"/>
                <a:sym typeface="Courier New"/>
              </a:rPr>
              <a:t>⇒ z nhận giá trị mới</a:t>
            </a:r>
            <a:endParaRPr sz="1200">
              <a:latin typeface="Courier New"/>
              <a:ea typeface="Courier New"/>
              <a:cs typeface="Courier New"/>
              <a:sym typeface="Courier New"/>
            </a:endParaRPr>
          </a:p>
        </p:txBody>
      </p:sp>
      <p:sp>
        <p:nvSpPr>
          <p:cNvPr id="193" name="Google Shape;193;p9: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6.png"/><Relationship Id="rId4" Type="http://schemas.openxmlformats.org/officeDocument/2006/relationships/image" Target="../media/image14.png"/><Relationship Id="rId5"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0.png"/><Relationship Id="rId4" Type="http://schemas.openxmlformats.org/officeDocument/2006/relationships/image" Target="../media/image6.png"/><Relationship Id="rId5"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9.png"/><Relationship Id="rId6"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0.png"/><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16.png"/><Relationship Id="rId4" Type="http://schemas.openxmlformats.org/officeDocument/2006/relationships/image" Target="../media/image1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pic>
        <p:nvPicPr>
          <p:cNvPr id="16" name="Google Shape;16;p88"/>
          <p:cNvPicPr preferRelativeResize="0"/>
          <p:nvPr/>
        </p:nvPicPr>
        <p:blipFill rotWithShape="1">
          <a:blip r:embed="rId2">
            <a:alphaModFix/>
          </a:blip>
          <a:srcRect b="0" l="0" r="0" t="0"/>
          <a:stretch/>
        </p:blipFill>
        <p:spPr>
          <a:xfrm>
            <a:off x="0" y="4161234"/>
            <a:ext cx="9144000" cy="2696766"/>
          </a:xfrm>
          <a:prstGeom prst="rect">
            <a:avLst/>
          </a:prstGeom>
          <a:noFill/>
          <a:ln>
            <a:noFill/>
          </a:ln>
        </p:spPr>
      </p:pic>
      <p:pic>
        <p:nvPicPr>
          <p:cNvPr id="17" name="Google Shape;17;p88"/>
          <p:cNvPicPr preferRelativeResize="0"/>
          <p:nvPr/>
        </p:nvPicPr>
        <p:blipFill rotWithShape="1">
          <a:blip r:embed="rId3">
            <a:alphaModFix/>
          </a:blip>
          <a:srcRect b="0" l="0" r="0" t="0"/>
          <a:stretch/>
        </p:blipFill>
        <p:spPr>
          <a:xfrm>
            <a:off x="0" y="0"/>
            <a:ext cx="9144000" cy="2821781"/>
          </a:xfrm>
          <a:prstGeom prst="rect">
            <a:avLst/>
          </a:prstGeom>
          <a:noFill/>
          <a:ln>
            <a:noFill/>
          </a:ln>
        </p:spPr>
      </p:pic>
      <p:sp>
        <p:nvSpPr>
          <p:cNvPr id="18" name="Google Shape;18;p88"/>
          <p:cNvSpPr txBox="1"/>
          <p:nvPr>
            <p:ph type="ctrTitle"/>
          </p:nvPr>
        </p:nvSpPr>
        <p:spPr>
          <a:xfrm>
            <a:off x="228600" y="2438400"/>
            <a:ext cx="8534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DF322D"/>
              </a:buClr>
              <a:buSzPts val="4400"/>
              <a:buFont typeface="Tahoma"/>
              <a:buNone/>
              <a:defRPr b="1" cap="none">
                <a:solidFill>
                  <a:srgbClr val="DF322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88"/>
          <p:cNvSpPr txBox="1"/>
          <p:nvPr>
            <p:ph idx="1" type="subTitle"/>
          </p:nvPr>
        </p:nvSpPr>
        <p:spPr>
          <a:xfrm>
            <a:off x="1371600" y="4148534"/>
            <a:ext cx="6400800" cy="762000"/>
          </a:xfrm>
          <a:prstGeom prst="rect">
            <a:avLst/>
          </a:prstGeom>
          <a:noFill/>
          <a:ln>
            <a:noFill/>
          </a:ln>
        </p:spPr>
        <p:txBody>
          <a:bodyPr anchorCtr="0" anchor="t" bIns="45700" lIns="91425" spcFirstLastPara="1" rIns="91425" wrap="square" tIns="45700">
            <a:normAutofit/>
          </a:bodyPr>
          <a:lstStyle>
            <a:lvl1pPr lvl="0" algn="ctr">
              <a:spcBef>
                <a:spcPts val="400"/>
              </a:spcBef>
              <a:spcAft>
                <a:spcPts val="0"/>
              </a:spcAft>
              <a:buClr>
                <a:schemeClr val="dk1"/>
              </a:buClr>
              <a:buSzPts val="2000"/>
              <a:buNone/>
              <a:defRPr sz="2000">
                <a:solidFill>
                  <a:schemeClr val="dk1"/>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pic>
        <p:nvPicPr>
          <p:cNvPr descr="D:\Dropbox\SS-Slides\DeCuong-CDIO\TemplateCDIOv1\HinhAnh\LogoCDIO.png" id="20" name="Google Shape;20;p88"/>
          <p:cNvPicPr preferRelativeResize="0"/>
          <p:nvPr/>
        </p:nvPicPr>
        <p:blipFill rotWithShape="1">
          <a:blip r:embed="rId4">
            <a:alphaModFix/>
          </a:blip>
          <a:srcRect b="0" l="0" r="0" t="0"/>
          <a:stretch/>
        </p:blipFill>
        <p:spPr>
          <a:xfrm>
            <a:off x="2869785" y="613071"/>
            <a:ext cx="1702215" cy="970080"/>
          </a:xfrm>
          <a:prstGeom prst="roundRect">
            <a:avLst>
              <a:gd fmla="val 16667" name="adj"/>
            </a:avLst>
          </a:prstGeom>
          <a:noFill/>
          <a:ln>
            <a:noFill/>
          </a:ln>
          <a:effectLst>
            <a:outerShdw blurRad="76200" rotWithShape="0" algn="tl" dir="7800000" dist="38100">
              <a:srgbClr val="000000">
                <a:alpha val="40000"/>
              </a:srgbClr>
            </a:outerShdw>
            <a:reflection blurRad="0" dir="0" dist="0" endA="300" endPos="35000" kx="0" rotWithShape="0" algn="bl" stA="52000" stPos="0" sy="-100000" ky="0"/>
          </a:effectLst>
        </p:spPr>
      </p:pic>
      <p:pic>
        <p:nvPicPr>
          <p:cNvPr descr="D:\Dropbox\SS-Slides\DeCuong-CDIO\TemplateCDIOv1\HinhAnh\LogoTruong.png" id="21" name="Google Shape;21;p88"/>
          <p:cNvPicPr preferRelativeResize="0"/>
          <p:nvPr/>
        </p:nvPicPr>
        <p:blipFill rotWithShape="1">
          <a:blip r:embed="rId5">
            <a:alphaModFix/>
          </a:blip>
          <a:srcRect b="0" l="0" r="0" t="0"/>
          <a:stretch/>
        </p:blipFill>
        <p:spPr>
          <a:xfrm>
            <a:off x="990600" y="625771"/>
            <a:ext cx="1231847" cy="970080"/>
          </a:xfrm>
          <a:prstGeom prst="roundRect">
            <a:avLst>
              <a:gd fmla="val 16667" name="adj"/>
            </a:avLst>
          </a:prstGeom>
          <a:noFill/>
          <a:ln>
            <a:noFill/>
          </a:ln>
          <a:effectLst>
            <a:outerShdw blurRad="76200" rotWithShape="0" algn="tl" dir="7800000" dist="38100">
              <a:srgbClr val="000000">
                <a:alpha val="40000"/>
              </a:srgbClr>
            </a:outerShdw>
            <a:reflection blurRad="0" dir="0" dist="0" endA="300" endPos="35000" kx="0" rotWithShape="0" algn="bl" stA="52000" stPos="0" sy="-100000" ky="0"/>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3" name="Shape 83"/>
        <p:cNvGrpSpPr/>
        <p:nvPr/>
      </p:nvGrpSpPr>
      <p:grpSpPr>
        <a:xfrm>
          <a:off x="0" y="0"/>
          <a:ext cx="0" cy="0"/>
          <a:chOff x="0" y="0"/>
          <a:chExt cx="0" cy="0"/>
        </a:xfrm>
      </p:grpSpPr>
      <p:sp>
        <p:nvSpPr>
          <p:cNvPr id="84" name="Google Shape;84;p9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97"/>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6" name="Google Shape;86;p9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9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9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98"/>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98"/>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2" name="Google Shape;92;p9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9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9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pic>
        <p:nvPicPr>
          <p:cNvPr id="23" name="Google Shape;23;p89"/>
          <p:cNvPicPr preferRelativeResize="0"/>
          <p:nvPr/>
        </p:nvPicPr>
        <p:blipFill rotWithShape="1">
          <a:blip r:embed="rId2">
            <a:alphaModFix/>
          </a:blip>
          <a:srcRect b="0" l="0" r="0" t="0"/>
          <a:stretch/>
        </p:blipFill>
        <p:spPr>
          <a:xfrm>
            <a:off x="0" y="0"/>
            <a:ext cx="9144000" cy="381000"/>
          </a:xfrm>
          <a:prstGeom prst="rect">
            <a:avLst/>
          </a:prstGeom>
          <a:noFill/>
          <a:ln>
            <a:noFill/>
          </a:ln>
        </p:spPr>
      </p:pic>
      <p:sp>
        <p:nvSpPr>
          <p:cNvPr id="24" name="Google Shape;24;p89"/>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FC7876"/>
              </a:buClr>
              <a:buSzPts val="4400"/>
              <a:buFont typeface="Tahoma"/>
              <a:buNone/>
              <a:defRPr b="1" cap="none">
                <a:solidFill>
                  <a:srgbClr val="FC787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8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26" name="Google Shape;26;p89"/>
          <p:cNvPicPr preferRelativeResize="0"/>
          <p:nvPr/>
        </p:nvPicPr>
        <p:blipFill rotWithShape="1">
          <a:blip r:embed="rId3">
            <a:alphaModFix/>
          </a:blip>
          <a:srcRect b="0" l="0" r="0" t="0"/>
          <a:stretch/>
        </p:blipFill>
        <p:spPr>
          <a:xfrm rot="10800000">
            <a:off x="0" y="6629400"/>
            <a:ext cx="9144000" cy="228599"/>
          </a:xfrm>
          <a:prstGeom prst="rect">
            <a:avLst/>
          </a:prstGeom>
          <a:noFill/>
          <a:ln>
            <a:noFill/>
          </a:ln>
        </p:spPr>
      </p:pic>
      <p:pic>
        <p:nvPicPr>
          <p:cNvPr descr="WinFX__LineGlow" id="27" name="Google Shape;27;p89"/>
          <p:cNvPicPr preferRelativeResize="0"/>
          <p:nvPr/>
        </p:nvPicPr>
        <p:blipFill rotWithShape="1">
          <a:blip r:embed="rId4">
            <a:alphaModFix/>
          </a:blip>
          <a:srcRect b="0" l="0" r="0" t="0"/>
          <a:stretch/>
        </p:blipFill>
        <p:spPr>
          <a:xfrm>
            <a:off x="0" y="1143000"/>
            <a:ext cx="9144000" cy="228600"/>
          </a:xfrm>
          <a:prstGeom prst="rect">
            <a:avLst/>
          </a:prstGeom>
          <a:noFill/>
          <a:ln>
            <a:noFill/>
          </a:ln>
        </p:spPr>
      </p:pic>
      <p:pic>
        <p:nvPicPr>
          <p:cNvPr descr="WinFX_WCF__03a" id="28" name="Google Shape;28;p89"/>
          <p:cNvPicPr preferRelativeResize="0"/>
          <p:nvPr/>
        </p:nvPicPr>
        <p:blipFill rotWithShape="1">
          <a:blip r:embed="rId5">
            <a:alphaModFix/>
          </a:blip>
          <a:srcRect b="0" l="0" r="0" t="0"/>
          <a:stretch/>
        </p:blipFill>
        <p:spPr>
          <a:xfrm>
            <a:off x="8534216" y="6400800"/>
            <a:ext cx="609784" cy="457200"/>
          </a:xfrm>
          <a:prstGeom prst="rect">
            <a:avLst/>
          </a:prstGeom>
          <a:noFill/>
          <a:ln>
            <a:noFill/>
          </a:ln>
        </p:spPr>
      </p:pic>
      <p:sp>
        <p:nvSpPr>
          <p:cNvPr id="29" name="Google Shape;29;p89"/>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1"/>
                </a:solidFill>
                <a:latin typeface="Tahoma"/>
                <a:ea typeface="Tahoma"/>
                <a:cs typeface="Tahoma"/>
                <a:sym typeface="Tahom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89"/>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dk1"/>
                </a:solidFill>
                <a:latin typeface="Tahoma"/>
                <a:ea typeface="Tahoma"/>
                <a:cs typeface="Tahoma"/>
                <a:sym typeface="Tahom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89"/>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1"/>
                </a:solidFill>
                <a:latin typeface="Tahoma"/>
                <a:ea typeface="Tahoma"/>
                <a:cs typeface="Tahoma"/>
                <a:sym typeface="Tahoma"/>
              </a:defRPr>
            </a:lvl1pPr>
            <a:lvl2pPr indent="0" lvl="1" marL="0" algn="r">
              <a:spcBef>
                <a:spcPts val="0"/>
              </a:spcBef>
              <a:buNone/>
              <a:defRPr b="0" i="0" sz="1200" u="none" cap="none" strike="noStrike">
                <a:solidFill>
                  <a:schemeClr val="dk1"/>
                </a:solidFill>
                <a:latin typeface="Tahoma"/>
                <a:ea typeface="Tahoma"/>
                <a:cs typeface="Tahoma"/>
                <a:sym typeface="Tahoma"/>
              </a:defRPr>
            </a:lvl2pPr>
            <a:lvl3pPr indent="0" lvl="2" marL="0" algn="r">
              <a:spcBef>
                <a:spcPts val="0"/>
              </a:spcBef>
              <a:buNone/>
              <a:defRPr b="0" i="0" sz="1200" u="none" cap="none" strike="noStrike">
                <a:solidFill>
                  <a:schemeClr val="dk1"/>
                </a:solidFill>
                <a:latin typeface="Tahoma"/>
                <a:ea typeface="Tahoma"/>
                <a:cs typeface="Tahoma"/>
                <a:sym typeface="Tahoma"/>
              </a:defRPr>
            </a:lvl3pPr>
            <a:lvl4pPr indent="0" lvl="3" marL="0" algn="r">
              <a:spcBef>
                <a:spcPts val="0"/>
              </a:spcBef>
              <a:buNone/>
              <a:defRPr b="0" i="0" sz="1200" u="none" cap="none" strike="noStrike">
                <a:solidFill>
                  <a:schemeClr val="dk1"/>
                </a:solidFill>
                <a:latin typeface="Tahoma"/>
                <a:ea typeface="Tahoma"/>
                <a:cs typeface="Tahoma"/>
                <a:sym typeface="Tahoma"/>
              </a:defRPr>
            </a:lvl4pPr>
            <a:lvl5pPr indent="0" lvl="4" marL="0" algn="r">
              <a:spcBef>
                <a:spcPts val="0"/>
              </a:spcBef>
              <a:buNone/>
              <a:defRPr b="0" i="0" sz="1200" u="none" cap="none" strike="noStrike">
                <a:solidFill>
                  <a:schemeClr val="dk1"/>
                </a:solidFill>
                <a:latin typeface="Tahoma"/>
                <a:ea typeface="Tahoma"/>
                <a:cs typeface="Tahoma"/>
                <a:sym typeface="Tahoma"/>
              </a:defRPr>
            </a:lvl5pPr>
            <a:lvl6pPr indent="0" lvl="5" marL="0" algn="r">
              <a:spcBef>
                <a:spcPts val="0"/>
              </a:spcBef>
              <a:buNone/>
              <a:defRPr b="0" i="0" sz="1200" u="none" cap="none" strike="noStrike">
                <a:solidFill>
                  <a:schemeClr val="dk1"/>
                </a:solidFill>
                <a:latin typeface="Tahoma"/>
                <a:ea typeface="Tahoma"/>
                <a:cs typeface="Tahoma"/>
                <a:sym typeface="Tahoma"/>
              </a:defRPr>
            </a:lvl6pPr>
            <a:lvl7pPr indent="0" lvl="6" marL="0" algn="r">
              <a:spcBef>
                <a:spcPts val="0"/>
              </a:spcBef>
              <a:buNone/>
              <a:defRPr b="0" i="0" sz="1200" u="none" cap="none" strike="noStrike">
                <a:solidFill>
                  <a:schemeClr val="dk1"/>
                </a:solidFill>
                <a:latin typeface="Tahoma"/>
                <a:ea typeface="Tahoma"/>
                <a:cs typeface="Tahoma"/>
                <a:sym typeface="Tahoma"/>
              </a:defRPr>
            </a:lvl7pPr>
            <a:lvl8pPr indent="0" lvl="7" marL="0" algn="r">
              <a:spcBef>
                <a:spcPts val="0"/>
              </a:spcBef>
              <a:buNone/>
              <a:defRPr b="0" i="0" sz="1200" u="none" cap="none" strike="noStrike">
                <a:solidFill>
                  <a:schemeClr val="dk1"/>
                </a:solidFill>
                <a:latin typeface="Tahoma"/>
                <a:ea typeface="Tahoma"/>
                <a:cs typeface="Tahoma"/>
                <a:sym typeface="Tahoma"/>
              </a:defRPr>
            </a:lvl8pPr>
            <a:lvl9pPr indent="0" lvl="8" marL="0" algn="r">
              <a:spcBef>
                <a:spcPts val="0"/>
              </a:spcBef>
              <a:buNone/>
              <a:defRPr b="0" i="0" sz="12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8"/>
                                        </p:tgtEl>
                                        <p:attrNameLst>
                                          <p:attrName>style.visibility</p:attrName>
                                        </p:attrNameLst>
                                      </p:cBhvr>
                                      <p:to>
                                        <p:strVal val="visible"/>
                                      </p:to>
                                    </p:set>
                                    <p:animEffect filter="fade" transition="in">
                                      <p:cBhvr>
                                        <p:cTn dur="500"/>
                                        <p:tgtEl>
                                          <p:spTgt spid="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32" name="Shape 32"/>
        <p:cNvGrpSpPr/>
        <p:nvPr/>
      </p:nvGrpSpPr>
      <p:grpSpPr>
        <a:xfrm>
          <a:off x="0" y="0"/>
          <a:ext cx="0" cy="0"/>
          <a:chOff x="0" y="0"/>
          <a:chExt cx="0" cy="0"/>
        </a:xfrm>
      </p:grpSpPr>
      <p:pic>
        <p:nvPicPr>
          <p:cNvPr descr="WinFX_WCF__03a" id="33" name="Google Shape;33;p90"/>
          <p:cNvPicPr preferRelativeResize="0"/>
          <p:nvPr/>
        </p:nvPicPr>
        <p:blipFill rotWithShape="1">
          <a:blip r:embed="rId2">
            <a:alphaModFix/>
          </a:blip>
          <a:srcRect b="0" l="0" r="0" t="0"/>
          <a:stretch/>
        </p:blipFill>
        <p:spPr>
          <a:xfrm>
            <a:off x="4800600" y="3601428"/>
            <a:ext cx="4343400" cy="3256571"/>
          </a:xfrm>
          <a:prstGeom prst="rect">
            <a:avLst/>
          </a:prstGeom>
          <a:noFill/>
          <a:ln>
            <a:noFill/>
          </a:ln>
        </p:spPr>
      </p:pic>
      <p:sp>
        <p:nvSpPr>
          <p:cNvPr id="34" name="Google Shape;34;p90"/>
          <p:cNvSpPr txBox="1"/>
          <p:nvPr>
            <p:ph type="ctrTitle"/>
          </p:nvPr>
        </p:nvSpPr>
        <p:spPr>
          <a:xfrm>
            <a:off x="381000" y="2492375"/>
            <a:ext cx="8534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DF322D"/>
              </a:buClr>
              <a:buSzPts val="4400"/>
              <a:buFont typeface="Tahoma"/>
              <a:buNone/>
              <a:defRPr b="1" cap="none">
                <a:solidFill>
                  <a:srgbClr val="DF322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descr="WinFX__LineGlow" id="35" name="Google Shape;35;p90"/>
          <p:cNvPicPr preferRelativeResize="0"/>
          <p:nvPr/>
        </p:nvPicPr>
        <p:blipFill rotWithShape="1">
          <a:blip r:embed="rId3">
            <a:alphaModFix/>
          </a:blip>
          <a:srcRect b="33333" l="0" r="16666" t="0"/>
          <a:stretch/>
        </p:blipFill>
        <p:spPr>
          <a:xfrm>
            <a:off x="1524000" y="1905000"/>
            <a:ext cx="7620000" cy="152400"/>
          </a:xfrm>
          <a:prstGeom prst="rect">
            <a:avLst/>
          </a:prstGeom>
          <a:noFill/>
          <a:ln>
            <a:noFill/>
          </a:ln>
        </p:spPr>
      </p:pic>
      <p:pic>
        <p:nvPicPr>
          <p:cNvPr descr="WinFX__LineGlow" id="36" name="Google Shape;36;p90"/>
          <p:cNvPicPr preferRelativeResize="0"/>
          <p:nvPr/>
        </p:nvPicPr>
        <p:blipFill rotWithShape="1">
          <a:blip r:embed="rId3">
            <a:alphaModFix/>
          </a:blip>
          <a:srcRect b="0" l="15000" r="0" t="33333"/>
          <a:stretch/>
        </p:blipFill>
        <p:spPr>
          <a:xfrm>
            <a:off x="0" y="4343400"/>
            <a:ext cx="7772400" cy="152400"/>
          </a:xfrm>
          <a:prstGeom prst="rect">
            <a:avLst/>
          </a:prstGeom>
          <a:noFill/>
          <a:ln>
            <a:noFill/>
          </a:ln>
        </p:spPr>
      </p:pic>
      <p:pic>
        <p:nvPicPr>
          <p:cNvPr id="37" name="Google Shape;37;p90"/>
          <p:cNvPicPr preferRelativeResize="0"/>
          <p:nvPr/>
        </p:nvPicPr>
        <p:blipFill rotWithShape="1">
          <a:blip r:embed="rId4">
            <a:alphaModFix/>
          </a:blip>
          <a:srcRect b="0" l="0" r="0" t="0"/>
          <a:stretch/>
        </p:blipFill>
        <p:spPr>
          <a:xfrm>
            <a:off x="0" y="0"/>
            <a:ext cx="9144000" cy="685800"/>
          </a:xfrm>
          <a:prstGeom prst="rect">
            <a:avLst/>
          </a:prstGeom>
          <a:noFill/>
          <a:ln>
            <a:noFill/>
          </a:ln>
        </p:spPr>
      </p:pic>
      <p:pic>
        <p:nvPicPr>
          <p:cNvPr descr="D:\Dropbox\SS-Slides\DeCuong-CDIO\TemplateCDIOv1\HinhAnh\LogoCDIO_Transparent.png" id="38" name="Google Shape;38;p90"/>
          <p:cNvPicPr preferRelativeResize="0"/>
          <p:nvPr/>
        </p:nvPicPr>
        <p:blipFill rotWithShape="1">
          <a:blip r:embed="rId5">
            <a:alphaModFix/>
          </a:blip>
          <a:srcRect b="0" l="0" r="0" t="0"/>
          <a:stretch/>
        </p:blipFill>
        <p:spPr>
          <a:xfrm>
            <a:off x="1080908" y="863599"/>
            <a:ext cx="1052692" cy="599921"/>
          </a:xfrm>
          <a:prstGeom prst="rect">
            <a:avLst/>
          </a:prstGeom>
          <a:noFill/>
          <a:ln>
            <a:noFill/>
          </a:ln>
        </p:spPr>
      </p:pic>
      <p:pic>
        <p:nvPicPr>
          <p:cNvPr descr="D:\Dropbox\SS-Slides\DeCuong-CDIO\TemplateCDIOv1\HinhAnh\LogoTruong_Transparent.png" id="39" name="Google Shape;39;p90"/>
          <p:cNvPicPr preferRelativeResize="0"/>
          <p:nvPr/>
        </p:nvPicPr>
        <p:blipFill rotWithShape="1">
          <a:blip r:embed="rId6">
            <a:alphaModFix/>
          </a:blip>
          <a:srcRect b="0" l="0" r="0" t="0"/>
          <a:stretch/>
        </p:blipFill>
        <p:spPr>
          <a:xfrm>
            <a:off x="242862" y="815955"/>
            <a:ext cx="762308" cy="60031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3"/>
                                        </p:tgtEl>
                                        <p:attrNameLst>
                                          <p:attrName>style.visibility</p:attrName>
                                        </p:attrNameLst>
                                      </p:cBhvr>
                                      <p:to>
                                        <p:strVal val="visible"/>
                                      </p:to>
                                    </p:set>
                                    <p:animEffect filter="fade" transition="in">
                                      <p:cBhvr>
                                        <p:cTn dur="500"/>
                                        <p:tgtEl>
                                          <p:spTgt spid="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0" name="Shape 40"/>
        <p:cNvGrpSpPr/>
        <p:nvPr/>
      </p:nvGrpSpPr>
      <p:grpSpPr>
        <a:xfrm>
          <a:off x="0" y="0"/>
          <a:ext cx="0" cy="0"/>
          <a:chOff x="0" y="0"/>
          <a:chExt cx="0" cy="0"/>
        </a:xfrm>
      </p:grpSpPr>
      <p:pic>
        <p:nvPicPr>
          <p:cNvPr id="41" name="Google Shape;41;p91"/>
          <p:cNvPicPr preferRelativeResize="0"/>
          <p:nvPr/>
        </p:nvPicPr>
        <p:blipFill rotWithShape="1">
          <a:blip r:embed="rId2">
            <a:alphaModFix/>
          </a:blip>
          <a:srcRect b="0" l="0" r="0" t="0"/>
          <a:stretch/>
        </p:blipFill>
        <p:spPr>
          <a:xfrm>
            <a:off x="0" y="0"/>
            <a:ext cx="9144000" cy="381000"/>
          </a:xfrm>
          <a:prstGeom prst="rect">
            <a:avLst/>
          </a:prstGeom>
          <a:noFill/>
          <a:ln>
            <a:noFill/>
          </a:ln>
        </p:spPr>
      </p:pic>
      <p:sp>
        <p:nvSpPr>
          <p:cNvPr id="42" name="Google Shape;42;p91"/>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3" name="Google Shape;43;p91"/>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4" name="Google Shape;44;p91"/>
          <p:cNvSpPr txBox="1"/>
          <p:nvPr>
            <p:ph idx="10" type="dt"/>
          </p:nvPr>
        </p:nvSpPr>
        <p:spPr>
          <a:xfrm>
            <a:off x="457200" y="6356350"/>
            <a:ext cx="914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91"/>
          <p:cNvSpPr txBox="1"/>
          <p:nvPr>
            <p:ph idx="11" type="ftr"/>
          </p:nvPr>
        </p:nvSpPr>
        <p:spPr>
          <a:xfrm>
            <a:off x="1524000" y="6356350"/>
            <a:ext cx="640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91"/>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1"/>
                </a:solidFill>
                <a:latin typeface="Calibri"/>
                <a:ea typeface="Calibri"/>
                <a:cs typeface="Calibri"/>
                <a:sym typeface="Calibri"/>
              </a:defRPr>
            </a:lvl1pPr>
            <a:lvl2pPr indent="0" lvl="1" marL="0" algn="r">
              <a:spcBef>
                <a:spcPts val="0"/>
              </a:spcBef>
              <a:buNone/>
              <a:defRPr b="0" i="0" sz="1200" u="none" cap="none" strike="noStrike">
                <a:solidFill>
                  <a:schemeClr val="dk1"/>
                </a:solidFill>
                <a:latin typeface="Calibri"/>
                <a:ea typeface="Calibri"/>
                <a:cs typeface="Calibri"/>
                <a:sym typeface="Calibri"/>
              </a:defRPr>
            </a:lvl2pPr>
            <a:lvl3pPr indent="0" lvl="2" marL="0" algn="r">
              <a:spcBef>
                <a:spcPts val="0"/>
              </a:spcBef>
              <a:buNone/>
              <a:defRPr b="0" i="0" sz="1200" u="none" cap="none" strike="noStrike">
                <a:solidFill>
                  <a:schemeClr val="dk1"/>
                </a:solidFill>
                <a:latin typeface="Calibri"/>
                <a:ea typeface="Calibri"/>
                <a:cs typeface="Calibri"/>
                <a:sym typeface="Calibri"/>
              </a:defRPr>
            </a:lvl3pPr>
            <a:lvl4pPr indent="0" lvl="3" marL="0" algn="r">
              <a:spcBef>
                <a:spcPts val="0"/>
              </a:spcBef>
              <a:buNone/>
              <a:defRPr b="0" i="0" sz="1200" u="none" cap="none" strike="noStrike">
                <a:solidFill>
                  <a:schemeClr val="dk1"/>
                </a:solidFill>
                <a:latin typeface="Calibri"/>
                <a:ea typeface="Calibri"/>
                <a:cs typeface="Calibri"/>
                <a:sym typeface="Calibri"/>
              </a:defRPr>
            </a:lvl4pPr>
            <a:lvl5pPr indent="0" lvl="4" marL="0" algn="r">
              <a:spcBef>
                <a:spcPts val="0"/>
              </a:spcBef>
              <a:buNone/>
              <a:defRPr b="0" i="0" sz="1200" u="none" cap="none" strike="noStrike">
                <a:solidFill>
                  <a:schemeClr val="dk1"/>
                </a:solidFill>
                <a:latin typeface="Calibri"/>
                <a:ea typeface="Calibri"/>
                <a:cs typeface="Calibri"/>
                <a:sym typeface="Calibri"/>
              </a:defRPr>
            </a:lvl5pPr>
            <a:lvl6pPr indent="0" lvl="5" marL="0" algn="r">
              <a:spcBef>
                <a:spcPts val="0"/>
              </a:spcBef>
              <a:buNone/>
              <a:defRPr b="0" i="0" sz="1200" u="none" cap="none" strike="noStrike">
                <a:solidFill>
                  <a:schemeClr val="dk1"/>
                </a:solidFill>
                <a:latin typeface="Calibri"/>
                <a:ea typeface="Calibri"/>
                <a:cs typeface="Calibri"/>
                <a:sym typeface="Calibri"/>
              </a:defRPr>
            </a:lvl6pPr>
            <a:lvl7pPr indent="0" lvl="6" marL="0" algn="r">
              <a:spcBef>
                <a:spcPts val="0"/>
              </a:spcBef>
              <a:buNone/>
              <a:defRPr b="0" i="0" sz="1200" u="none" cap="none" strike="noStrike">
                <a:solidFill>
                  <a:schemeClr val="dk1"/>
                </a:solidFill>
                <a:latin typeface="Calibri"/>
                <a:ea typeface="Calibri"/>
                <a:cs typeface="Calibri"/>
                <a:sym typeface="Calibri"/>
              </a:defRPr>
            </a:lvl7pPr>
            <a:lvl8pPr indent="0" lvl="7" marL="0" algn="r">
              <a:spcBef>
                <a:spcPts val="0"/>
              </a:spcBef>
              <a:buNone/>
              <a:defRPr b="0" i="0" sz="1200" u="none" cap="none" strike="noStrike">
                <a:solidFill>
                  <a:schemeClr val="dk1"/>
                </a:solidFill>
                <a:latin typeface="Calibri"/>
                <a:ea typeface="Calibri"/>
                <a:cs typeface="Calibri"/>
                <a:sym typeface="Calibri"/>
              </a:defRPr>
            </a:lvl8pPr>
            <a:lvl9pPr indent="0" lvl="8" marL="0" algn="r">
              <a:spcBef>
                <a:spcPts val="0"/>
              </a:spcBef>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47" name="Google Shape;47;p91"/>
          <p:cNvPicPr preferRelativeResize="0"/>
          <p:nvPr/>
        </p:nvPicPr>
        <p:blipFill rotWithShape="1">
          <a:blip r:embed="rId3">
            <a:alphaModFix/>
          </a:blip>
          <a:srcRect b="0" l="0" r="0" t="0"/>
          <a:stretch/>
        </p:blipFill>
        <p:spPr>
          <a:xfrm rot="10800000">
            <a:off x="0" y="6629400"/>
            <a:ext cx="9144000" cy="228599"/>
          </a:xfrm>
          <a:prstGeom prst="rect">
            <a:avLst/>
          </a:prstGeom>
          <a:noFill/>
          <a:ln>
            <a:noFill/>
          </a:ln>
        </p:spPr>
      </p:pic>
      <p:pic>
        <p:nvPicPr>
          <p:cNvPr descr="WinFX__LineGlow" id="48" name="Google Shape;48;p91"/>
          <p:cNvPicPr preferRelativeResize="0"/>
          <p:nvPr/>
        </p:nvPicPr>
        <p:blipFill rotWithShape="1">
          <a:blip r:embed="rId4">
            <a:alphaModFix/>
          </a:blip>
          <a:srcRect b="0" l="0" r="0" t="0"/>
          <a:stretch/>
        </p:blipFill>
        <p:spPr>
          <a:xfrm>
            <a:off x="0" y="1295400"/>
            <a:ext cx="9144000" cy="228600"/>
          </a:xfrm>
          <a:prstGeom prst="rect">
            <a:avLst/>
          </a:prstGeom>
          <a:noFill/>
          <a:ln>
            <a:noFill/>
          </a:ln>
        </p:spPr>
      </p:pic>
      <p:sp>
        <p:nvSpPr>
          <p:cNvPr id="49" name="Google Shape;49;p91"/>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FC7876"/>
              </a:buClr>
              <a:buSzPts val="4400"/>
              <a:buFont typeface="Tahoma"/>
              <a:buNone/>
              <a:defRPr b="1" cap="none">
                <a:solidFill>
                  <a:srgbClr val="FC787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50" name="Shape 50"/>
        <p:cNvGrpSpPr/>
        <p:nvPr/>
      </p:nvGrpSpPr>
      <p:grpSpPr>
        <a:xfrm>
          <a:off x="0" y="0"/>
          <a:ext cx="0" cy="0"/>
          <a:chOff x="0" y="0"/>
          <a:chExt cx="0" cy="0"/>
        </a:xfrm>
      </p:grpSpPr>
      <p:pic>
        <p:nvPicPr>
          <p:cNvPr id="51" name="Google Shape;51;p92"/>
          <p:cNvPicPr preferRelativeResize="0"/>
          <p:nvPr/>
        </p:nvPicPr>
        <p:blipFill rotWithShape="1">
          <a:blip r:embed="rId2">
            <a:alphaModFix/>
          </a:blip>
          <a:srcRect b="29358" l="0" r="0" t="0"/>
          <a:stretch/>
        </p:blipFill>
        <p:spPr>
          <a:xfrm>
            <a:off x="0" y="4953000"/>
            <a:ext cx="9144000" cy="1905000"/>
          </a:xfrm>
          <a:prstGeom prst="rect">
            <a:avLst/>
          </a:prstGeom>
          <a:noFill/>
          <a:ln>
            <a:noFill/>
          </a:ln>
        </p:spPr>
      </p:pic>
      <p:pic>
        <p:nvPicPr>
          <p:cNvPr id="52" name="Google Shape;52;p92"/>
          <p:cNvPicPr preferRelativeResize="0"/>
          <p:nvPr/>
        </p:nvPicPr>
        <p:blipFill rotWithShape="1">
          <a:blip r:embed="rId3">
            <a:alphaModFix/>
          </a:blip>
          <a:srcRect b="0" l="0" r="0" t="45907"/>
          <a:stretch/>
        </p:blipFill>
        <p:spPr>
          <a:xfrm>
            <a:off x="0" y="0"/>
            <a:ext cx="9144000" cy="1526381"/>
          </a:xfrm>
          <a:prstGeom prst="rect">
            <a:avLst/>
          </a:prstGeom>
          <a:noFill/>
          <a:ln>
            <a:noFill/>
          </a:ln>
        </p:spPr>
      </p:pic>
      <p:pic>
        <p:nvPicPr>
          <p:cNvPr descr="E:\04_Image Collection\01_ICON\Question\Help.png" id="53" name="Google Shape;53;p92"/>
          <p:cNvPicPr preferRelativeResize="0"/>
          <p:nvPr/>
        </p:nvPicPr>
        <p:blipFill rotWithShape="1">
          <a:blip r:embed="rId4">
            <a:alphaModFix/>
          </a:blip>
          <a:srcRect b="0" l="0" r="0" t="0"/>
          <a:stretch/>
        </p:blipFill>
        <p:spPr>
          <a:xfrm>
            <a:off x="1828800" y="990600"/>
            <a:ext cx="5105400" cy="47244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4" name="Shape 54"/>
        <p:cNvGrpSpPr/>
        <p:nvPr/>
      </p:nvGrpSpPr>
      <p:grpSpPr>
        <a:xfrm>
          <a:off x="0" y="0"/>
          <a:ext cx="0" cy="0"/>
          <a:chOff x="0" y="0"/>
          <a:chExt cx="0" cy="0"/>
        </a:xfrm>
      </p:grpSpPr>
      <p:sp>
        <p:nvSpPr>
          <p:cNvPr id="55" name="Google Shape;55;p93"/>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DF322D"/>
              </a:buClr>
              <a:buSzPts val="4000"/>
              <a:buFont typeface="Tahoma"/>
              <a:buNone/>
              <a:defRPr b="1" sz="4000" cap="none">
                <a:solidFill>
                  <a:srgbClr val="DF322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3"/>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chemeClr val="dk1"/>
              </a:buClr>
              <a:buSzPts val="2000"/>
              <a:buNone/>
              <a:defRPr sz="2000">
                <a:solidFill>
                  <a:schemeClr val="dk1"/>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57" name="Google Shape;57;p9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9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1"/>
                </a:solidFill>
                <a:latin typeface="Calibri"/>
                <a:ea typeface="Calibri"/>
                <a:cs typeface="Calibri"/>
                <a:sym typeface="Calibri"/>
              </a:defRPr>
            </a:lvl1pPr>
            <a:lvl2pPr indent="0" lvl="1" marL="0" algn="r">
              <a:spcBef>
                <a:spcPts val="0"/>
              </a:spcBef>
              <a:buNone/>
              <a:defRPr b="0" i="0" sz="1200" u="none" cap="none" strike="noStrike">
                <a:solidFill>
                  <a:schemeClr val="dk1"/>
                </a:solidFill>
                <a:latin typeface="Calibri"/>
                <a:ea typeface="Calibri"/>
                <a:cs typeface="Calibri"/>
                <a:sym typeface="Calibri"/>
              </a:defRPr>
            </a:lvl2pPr>
            <a:lvl3pPr indent="0" lvl="2" marL="0" algn="r">
              <a:spcBef>
                <a:spcPts val="0"/>
              </a:spcBef>
              <a:buNone/>
              <a:defRPr b="0" i="0" sz="1200" u="none" cap="none" strike="noStrike">
                <a:solidFill>
                  <a:schemeClr val="dk1"/>
                </a:solidFill>
                <a:latin typeface="Calibri"/>
                <a:ea typeface="Calibri"/>
                <a:cs typeface="Calibri"/>
                <a:sym typeface="Calibri"/>
              </a:defRPr>
            </a:lvl3pPr>
            <a:lvl4pPr indent="0" lvl="3" marL="0" algn="r">
              <a:spcBef>
                <a:spcPts val="0"/>
              </a:spcBef>
              <a:buNone/>
              <a:defRPr b="0" i="0" sz="1200" u="none" cap="none" strike="noStrike">
                <a:solidFill>
                  <a:schemeClr val="dk1"/>
                </a:solidFill>
                <a:latin typeface="Calibri"/>
                <a:ea typeface="Calibri"/>
                <a:cs typeface="Calibri"/>
                <a:sym typeface="Calibri"/>
              </a:defRPr>
            </a:lvl4pPr>
            <a:lvl5pPr indent="0" lvl="4" marL="0" algn="r">
              <a:spcBef>
                <a:spcPts val="0"/>
              </a:spcBef>
              <a:buNone/>
              <a:defRPr b="0" i="0" sz="1200" u="none" cap="none" strike="noStrike">
                <a:solidFill>
                  <a:schemeClr val="dk1"/>
                </a:solidFill>
                <a:latin typeface="Calibri"/>
                <a:ea typeface="Calibri"/>
                <a:cs typeface="Calibri"/>
                <a:sym typeface="Calibri"/>
              </a:defRPr>
            </a:lvl5pPr>
            <a:lvl6pPr indent="0" lvl="5" marL="0" algn="r">
              <a:spcBef>
                <a:spcPts val="0"/>
              </a:spcBef>
              <a:buNone/>
              <a:defRPr b="0" i="0" sz="1200" u="none" cap="none" strike="noStrike">
                <a:solidFill>
                  <a:schemeClr val="dk1"/>
                </a:solidFill>
                <a:latin typeface="Calibri"/>
                <a:ea typeface="Calibri"/>
                <a:cs typeface="Calibri"/>
                <a:sym typeface="Calibri"/>
              </a:defRPr>
            </a:lvl6pPr>
            <a:lvl7pPr indent="0" lvl="6" marL="0" algn="r">
              <a:spcBef>
                <a:spcPts val="0"/>
              </a:spcBef>
              <a:buNone/>
              <a:defRPr b="0" i="0" sz="1200" u="none" cap="none" strike="noStrike">
                <a:solidFill>
                  <a:schemeClr val="dk1"/>
                </a:solidFill>
                <a:latin typeface="Calibri"/>
                <a:ea typeface="Calibri"/>
                <a:cs typeface="Calibri"/>
                <a:sym typeface="Calibri"/>
              </a:defRPr>
            </a:lvl7pPr>
            <a:lvl8pPr indent="0" lvl="7" marL="0" algn="r">
              <a:spcBef>
                <a:spcPts val="0"/>
              </a:spcBef>
              <a:buNone/>
              <a:defRPr b="0" i="0" sz="1200" u="none" cap="none" strike="noStrike">
                <a:solidFill>
                  <a:schemeClr val="dk1"/>
                </a:solidFill>
                <a:latin typeface="Calibri"/>
                <a:ea typeface="Calibri"/>
                <a:cs typeface="Calibri"/>
                <a:sym typeface="Calibri"/>
              </a:defRPr>
            </a:lvl8pPr>
            <a:lvl9pPr indent="0" lvl="8" marL="0" algn="r">
              <a:spcBef>
                <a:spcPts val="0"/>
              </a:spcBef>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0" name="Shape 60"/>
        <p:cNvGrpSpPr/>
        <p:nvPr/>
      </p:nvGrpSpPr>
      <p:grpSpPr>
        <a:xfrm>
          <a:off x="0" y="0"/>
          <a:ext cx="0" cy="0"/>
          <a:chOff x="0" y="0"/>
          <a:chExt cx="0" cy="0"/>
        </a:xfrm>
      </p:grpSpPr>
      <p:sp>
        <p:nvSpPr>
          <p:cNvPr id="61" name="Google Shape;61;p9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FC7876"/>
              </a:buClr>
              <a:buSzPts val="4400"/>
              <a:buFont typeface="Tahoma"/>
              <a:buNone/>
              <a:defRPr b="1" sz="4400" cap="none">
                <a:solidFill>
                  <a:srgbClr val="FC7876"/>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9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3" name="Google Shape;63;p9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4" name="Google Shape;64;p9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5" name="Google Shape;65;p9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6" name="Google Shape;66;p9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9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9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9" name="Shape 69"/>
        <p:cNvGrpSpPr/>
        <p:nvPr/>
      </p:nvGrpSpPr>
      <p:grpSpPr>
        <a:xfrm>
          <a:off x="0" y="0"/>
          <a:ext cx="0" cy="0"/>
          <a:chOff x="0" y="0"/>
          <a:chExt cx="0" cy="0"/>
        </a:xfrm>
      </p:grpSpPr>
      <p:sp>
        <p:nvSpPr>
          <p:cNvPr id="70" name="Google Shape;70;p9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Tahoma"/>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9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72" name="Google Shape;72;p9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3" name="Google Shape;73;p9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9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9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6" name="Shape 76"/>
        <p:cNvGrpSpPr/>
        <p:nvPr/>
      </p:nvGrpSpPr>
      <p:grpSpPr>
        <a:xfrm>
          <a:off x="0" y="0"/>
          <a:ext cx="0" cy="0"/>
          <a:chOff x="0" y="0"/>
          <a:chExt cx="0" cy="0"/>
        </a:xfrm>
      </p:grpSpPr>
      <p:sp>
        <p:nvSpPr>
          <p:cNvPr id="77" name="Google Shape;77;p9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Tahoma"/>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96"/>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Tahoma"/>
                <a:ea typeface="Tahoma"/>
                <a:cs typeface="Tahoma"/>
                <a:sym typeface="Tahoma"/>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Tahoma"/>
                <a:ea typeface="Tahoma"/>
                <a:cs typeface="Tahoma"/>
                <a:sym typeface="Tahoma"/>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Tahoma"/>
                <a:ea typeface="Tahoma"/>
                <a:cs typeface="Tahoma"/>
                <a:sym typeface="Tahoma"/>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Tahoma"/>
                <a:ea typeface="Tahoma"/>
                <a:cs typeface="Tahoma"/>
                <a:sym typeface="Tahoma"/>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Tahoma"/>
                <a:ea typeface="Tahoma"/>
                <a:cs typeface="Tahoma"/>
                <a:sym typeface="Tahoma"/>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9" name="Google Shape;79;p9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80" name="Google Shape;80;p9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9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9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8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Tahoma"/>
              <a:buNone/>
              <a:defRPr b="0" i="0" sz="4400" u="none" cap="none" strike="noStrike">
                <a:solidFill>
                  <a:schemeClr val="dk1"/>
                </a:solidFill>
                <a:latin typeface="Tahoma"/>
                <a:ea typeface="Tahoma"/>
                <a:cs typeface="Tahoma"/>
                <a:sym typeface="Tahom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8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Tahoma"/>
                <a:ea typeface="Tahoma"/>
                <a:cs typeface="Tahoma"/>
                <a:sym typeface="Tahoma"/>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Tahoma"/>
                <a:ea typeface="Tahoma"/>
                <a:cs typeface="Tahoma"/>
                <a:sym typeface="Tahoma"/>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Tahoma"/>
                <a:ea typeface="Tahoma"/>
                <a:cs typeface="Tahoma"/>
                <a:sym typeface="Tahoma"/>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Tahoma"/>
                <a:ea typeface="Tahoma"/>
                <a:cs typeface="Tahoma"/>
                <a:sym typeface="Tahoma"/>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Tahoma"/>
                <a:ea typeface="Tahoma"/>
                <a:cs typeface="Tahoma"/>
                <a:sym typeface="Tahom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8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8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8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5.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7.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1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2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22.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2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18.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image" Target="../media/image19.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 Id="rId3" Type="http://schemas.openxmlformats.org/officeDocument/2006/relationships/image" Target="../media/image13.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 Id="rId3"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
          <p:cNvSpPr txBox="1"/>
          <p:nvPr>
            <p:ph type="ctrTitle"/>
          </p:nvPr>
        </p:nvSpPr>
        <p:spPr>
          <a:xfrm>
            <a:off x="228600" y="2438400"/>
            <a:ext cx="8534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C7876"/>
              </a:buClr>
              <a:buSzPts val="3959"/>
              <a:buFont typeface="Tahoma"/>
              <a:buNone/>
            </a:pPr>
            <a:r>
              <a:rPr lang="en-US" sz="3959">
                <a:solidFill>
                  <a:srgbClr val="FC7876"/>
                </a:solidFill>
              </a:rPr>
              <a:t>Hàm &amp;</a:t>
            </a:r>
            <a:br>
              <a:rPr lang="en-US" sz="3959">
                <a:solidFill>
                  <a:srgbClr val="FC7876"/>
                </a:solidFill>
              </a:rPr>
            </a:br>
            <a:r>
              <a:rPr lang="en-US" sz="3959">
                <a:solidFill>
                  <a:srgbClr val="FC7876"/>
                </a:solidFill>
              </a:rPr>
              <a:t>Kỹ thuật tổ chức chương trình</a:t>
            </a:r>
            <a:endParaRPr sz="3959">
              <a:solidFill>
                <a:srgbClr val="FC7876"/>
              </a:solidFill>
            </a:endParaRPr>
          </a:p>
        </p:txBody>
      </p:sp>
      <p:sp>
        <p:nvSpPr>
          <p:cNvPr id="101" name="Google Shape;101;p1"/>
          <p:cNvSpPr txBox="1"/>
          <p:nvPr>
            <p:ph idx="1" type="subTitle"/>
          </p:nvPr>
        </p:nvSpPr>
        <p:spPr>
          <a:xfrm>
            <a:off x="1066800" y="4148534"/>
            <a:ext cx="7010400" cy="762000"/>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Clr>
                <a:schemeClr val="dk1"/>
              </a:buClr>
              <a:buSzPts val="1800"/>
              <a:buNone/>
            </a:pPr>
            <a:r>
              <a:rPr b="1" lang="en-US" sz="1800"/>
              <a:t>Nhập môn lập trình </a:t>
            </a:r>
            <a:endParaRPr/>
          </a:p>
          <a:p>
            <a:pPr indent="0" lvl="0" marL="0" rtl="0" algn="ctr">
              <a:spcBef>
                <a:spcPts val="360"/>
              </a:spcBef>
              <a:spcAft>
                <a:spcPts val="0"/>
              </a:spcAft>
              <a:buClr>
                <a:schemeClr val="dk1"/>
              </a:buClr>
              <a:buSzPts val="1800"/>
              <a:buNone/>
            </a:pPr>
            <a:r>
              <a:rPr lang="en-US" sz="1800"/>
              <a:t>Trình bày: …; Email: …@fit.hcmus.edu.vn</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0"/>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Ví dụ về hàm tự viết thêm</a:t>
            </a:r>
            <a:endParaRPr/>
          </a:p>
        </p:txBody>
      </p:sp>
      <p:sp>
        <p:nvSpPr>
          <p:cNvPr id="214" name="Google Shape;214;p10"/>
          <p:cNvSpPr txBox="1"/>
          <p:nvPr>
            <p:ph idx="1" type="body"/>
          </p:nvPr>
        </p:nvSpPr>
        <p:spPr>
          <a:xfrm>
            <a:off x="457200" y="1600200"/>
            <a:ext cx="8229600" cy="4525963"/>
          </a:xfrm>
          <a:prstGeom prst="rect">
            <a:avLst/>
          </a:prstGeom>
          <a:blipFill rotWithShape="1">
            <a:blip r:embed="rId3">
              <a:alphaModFix/>
            </a:blip>
            <a:stretch>
              <a:fillRect b="0" l="-1629" r="0" t="-1751"/>
            </a:stretch>
          </a:blip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200"/>
              <a:buChar char="•"/>
            </a:pPr>
            <a:r>
              <a:rPr lang="en-US"/>
              <a:t> </a:t>
            </a:r>
            <a:endParaRPr/>
          </a:p>
        </p:txBody>
      </p:sp>
      <p:sp>
        <p:nvSpPr>
          <p:cNvPr id="215" name="Google Shape;215;p10"/>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216" name="Google Shape;216;p10"/>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217" name="Google Shape;217;p10"/>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1"/>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Định nghĩa hàm sqrt3()</a:t>
            </a:r>
            <a:endParaRPr/>
          </a:p>
        </p:txBody>
      </p:sp>
      <p:sp>
        <p:nvSpPr>
          <p:cNvPr id="224" name="Google Shape;224;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FF"/>
              </a:buClr>
              <a:buSzPts val="2400"/>
              <a:buNone/>
            </a:pPr>
            <a:r>
              <a:rPr lang="en-US" sz="2400">
                <a:solidFill>
                  <a:srgbClr val="0000FF"/>
                </a:solidFill>
              </a:rPr>
              <a:t>double</a:t>
            </a:r>
            <a:r>
              <a:rPr lang="en-US" sz="2400"/>
              <a:t> sqrt3(</a:t>
            </a:r>
            <a:r>
              <a:rPr lang="en-US" sz="2400">
                <a:solidFill>
                  <a:srgbClr val="0000FF"/>
                </a:solidFill>
              </a:rPr>
              <a:t>double</a:t>
            </a:r>
            <a:r>
              <a:rPr lang="en-US" sz="2400"/>
              <a:t> x) {</a:t>
            </a:r>
            <a:endParaRPr/>
          </a:p>
          <a:p>
            <a:pPr indent="0" lvl="0" marL="0" rtl="0" algn="l">
              <a:spcBef>
                <a:spcPts val="480"/>
              </a:spcBef>
              <a:spcAft>
                <a:spcPts val="0"/>
              </a:spcAft>
              <a:buClr>
                <a:schemeClr val="dk1"/>
              </a:buClr>
              <a:buSzPts val="2400"/>
              <a:buNone/>
            </a:pPr>
            <a:r>
              <a:rPr lang="en-US" sz="2400"/>
              <a:t>	</a:t>
            </a:r>
            <a:r>
              <a:rPr lang="en-US" sz="2400">
                <a:solidFill>
                  <a:srgbClr val="0000FF"/>
                </a:solidFill>
              </a:rPr>
              <a:t>double</a:t>
            </a:r>
            <a:r>
              <a:rPr lang="en-US" sz="2400"/>
              <a:t> y = 0;	</a:t>
            </a:r>
            <a:r>
              <a:rPr lang="en-US" sz="2400">
                <a:solidFill>
                  <a:srgbClr val="00B050"/>
                </a:solidFill>
              </a:rPr>
              <a:t>// temporary variable</a:t>
            </a:r>
            <a:endParaRPr/>
          </a:p>
          <a:p>
            <a:pPr indent="0" lvl="0" marL="0" rtl="0" algn="l">
              <a:spcBef>
                <a:spcPts val="480"/>
              </a:spcBef>
              <a:spcAft>
                <a:spcPts val="0"/>
              </a:spcAft>
              <a:buClr>
                <a:schemeClr val="dk1"/>
              </a:buClr>
              <a:buSzPts val="2400"/>
              <a:buNone/>
            </a:pPr>
            <a:r>
              <a:rPr lang="en-US" sz="2400"/>
              <a:t>	</a:t>
            </a:r>
            <a:r>
              <a:rPr lang="en-US" sz="2400">
                <a:solidFill>
                  <a:srgbClr val="0000FF"/>
                </a:solidFill>
              </a:rPr>
              <a:t>if</a:t>
            </a:r>
            <a:r>
              <a:rPr lang="en-US" sz="2400"/>
              <a:t> (x &gt; 0)</a:t>
            </a:r>
            <a:endParaRPr/>
          </a:p>
          <a:p>
            <a:pPr indent="0" lvl="0" marL="0" rtl="0" algn="l">
              <a:spcBef>
                <a:spcPts val="480"/>
              </a:spcBef>
              <a:spcAft>
                <a:spcPts val="0"/>
              </a:spcAft>
              <a:buClr>
                <a:schemeClr val="dk1"/>
              </a:buClr>
              <a:buSzPts val="2400"/>
              <a:buNone/>
            </a:pPr>
            <a:r>
              <a:rPr lang="en-US" sz="2400"/>
              <a:t>		y = pow(x, 1/(</a:t>
            </a:r>
            <a:r>
              <a:rPr lang="en-US" sz="2400">
                <a:solidFill>
                  <a:srgbClr val="0000FF"/>
                </a:solidFill>
              </a:rPr>
              <a:t>double</a:t>
            </a:r>
            <a:r>
              <a:rPr lang="en-US" sz="2400"/>
              <a:t>)3);</a:t>
            </a:r>
            <a:endParaRPr/>
          </a:p>
          <a:p>
            <a:pPr indent="0" lvl="0" marL="0" rtl="0" algn="l">
              <a:spcBef>
                <a:spcPts val="480"/>
              </a:spcBef>
              <a:spcAft>
                <a:spcPts val="0"/>
              </a:spcAft>
              <a:buClr>
                <a:schemeClr val="dk1"/>
              </a:buClr>
              <a:buSzPts val="2400"/>
              <a:buNone/>
            </a:pPr>
            <a:r>
              <a:rPr lang="en-US" sz="2400"/>
              <a:t>	</a:t>
            </a:r>
            <a:r>
              <a:rPr lang="en-US" sz="2400">
                <a:solidFill>
                  <a:srgbClr val="0000FF"/>
                </a:solidFill>
              </a:rPr>
              <a:t>else</a:t>
            </a:r>
            <a:endParaRPr/>
          </a:p>
          <a:p>
            <a:pPr indent="0" lvl="0" marL="0" rtl="0" algn="l">
              <a:spcBef>
                <a:spcPts val="480"/>
              </a:spcBef>
              <a:spcAft>
                <a:spcPts val="0"/>
              </a:spcAft>
              <a:buClr>
                <a:schemeClr val="dk1"/>
              </a:buClr>
              <a:buSzPts val="2400"/>
              <a:buNone/>
            </a:pPr>
            <a:r>
              <a:rPr lang="en-US" sz="2400"/>
              <a:t>		</a:t>
            </a:r>
            <a:r>
              <a:rPr lang="en-US" sz="2400">
                <a:solidFill>
                  <a:srgbClr val="0000FF"/>
                </a:solidFill>
              </a:rPr>
              <a:t>if</a:t>
            </a:r>
            <a:r>
              <a:rPr lang="en-US" sz="2400"/>
              <a:t> (x &lt; 0)</a:t>
            </a:r>
            <a:endParaRPr/>
          </a:p>
          <a:p>
            <a:pPr indent="0" lvl="0" marL="0" rtl="0" algn="l">
              <a:spcBef>
                <a:spcPts val="480"/>
              </a:spcBef>
              <a:spcAft>
                <a:spcPts val="0"/>
              </a:spcAft>
              <a:buClr>
                <a:schemeClr val="dk1"/>
              </a:buClr>
              <a:buSzPts val="2400"/>
              <a:buNone/>
            </a:pPr>
            <a:r>
              <a:rPr lang="en-US" sz="2400"/>
              <a:t>			y = -pow(-x, 1/(</a:t>
            </a:r>
            <a:r>
              <a:rPr lang="en-US" sz="2400">
                <a:solidFill>
                  <a:srgbClr val="0000FF"/>
                </a:solidFill>
              </a:rPr>
              <a:t>double</a:t>
            </a:r>
            <a:r>
              <a:rPr lang="en-US" sz="2400"/>
              <a:t>)3);</a:t>
            </a:r>
            <a:endParaRPr/>
          </a:p>
          <a:p>
            <a:pPr indent="0" lvl="0" marL="0" rtl="0" algn="l">
              <a:spcBef>
                <a:spcPts val="480"/>
              </a:spcBef>
              <a:spcAft>
                <a:spcPts val="0"/>
              </a:spcAft>
              <a:buClr>
                <a:schemeClr val="dk1"/>
              </a:buClr>
              <a:buSzPts val="2400"/>
              <a:buNone/>
            </a:pPr>
            <a:r>
              <a:rPr lang="en-US" sz="2400"/>
              <a:t>	</a:t>
            </a:r>
            <a:r>
              <a:rPr lang="en-US" sz="2400">
                <a:solidFill>
                  <a:srgbClr val="0000FF"/>
                </a:solidFill>
              </a:rPr>
              <a:t>return</a:t>
            </a:r>
            <a:r>
              <a:rPr lang="en-US" sz="2400"/>
              <a:t> y;		</a:t>
            </a:r>
            <a:r>
              <a:rPr lang="en-US" sz="2400">
                <a:solidFill>
                  <a:srgbClr val="00B050"/>
                </a:solidFill>
              </a:rPr>
              <a:t>// returns result</a:t>
            </a:r>
            <a:endParaRPr/>
          </a:p>
          <a:p>
            <a:pPr indent="0" lvl="0" marL="0" rtl="0" algn="l">
              <a:spcBef>
                <a:spcPts val="480"/>
              </a:spcBef>
              <a:spcAft>
                <a:spcPts val="0"/>
              </a:spcAft>
              <a:buClr>
                <a:schemeClr val="dk1"/>
              </a:buClr>
              <a:buSzPts val="2400"/>
              <a:buNone/>
            </a:pPr>
            <a:r>
              <a:rPr lang="en-US" sz="2400"/>
              <a:t>} </a:t>
            </a:r>
            <a:r>
              <a:rPr lang="en-US" sz="2400">
                <a:solidFill>
                  <a:srgbClr val="00B050"/>
                </a:solidFill>
              </a:rPr>
              <a:t>// end of function</a:t>
            </a:r>
            <a:endParaRPr sz="2400">
              <a:solidFill>
                <a:srgbClr val="00B050"/>
              </a:solidFill>
            </a:endParaRPr>
          </a:p>
        </p:txBody>
      </p:sp>
      <p:sp>
        <p:nvSpPr>
          <p:cNvPr id="225" name="Google Shape;225;p11"/>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226" name="Google Shape;226;p11"/>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227" name="Google Shape;227;p11"/>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2"/>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Ví dụ về hàm tự viết thêm</a:t>
            </a:r>
            <a:endParaRPr/>
          </a:p>
        </p:txBody>
      </p:sp>
      <p:sp>
        <p:nvSpPr>
          <p:cNvPr id="234" name="Google Shape;234;p12"/>
          <p:cNvSpPr txBox="1"/>
          <p:nvPr>
            <p:ph idx="1" type="body"/>
          </p:nvPr>
        </p:nvSpPr>
        <p:spPr>
          <a:xfrm>
            <a:off x="457200" y="1600200"/>
            <a:ext cx="8229600" cy="4525963"/>
          </a:xfrm>
          <a:prstGeom prst="rect">
            <a:avLst/>
          </a:prstGeom>
          <a:blipFill rotWithShape="1">
            <a:blip r:embed="rId3">
              <a:alphaModFix/>
            </a:blip>
            <a:stretch>
              <a:fillRect b="-269" l="-1629" r="0" t="-1751"/>
            </a:stretch>
          </a:blip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200"/>
              <a:buChar char="•"/>
            </a:pPr>
            <a:r>
              <a:rPr lang="en-US"/>
              <a:t> </a:t>
            </a:r>
            <a:endParaRPr/>
          </a:p>
        </p:txBody>
      </p:sp>
      <p:sp>
        <p:nvSpPr>
          <p:cNvPr id="235" name="Google Shape;235;p12"/>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236" name="Google Shape;236;p12"/>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237" name="Google Shape;237;p12"/>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13"/>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Khai báo hàm kèm ghi chú</a:t>
            </a:r>
            <a:endParaRPr/>
          </a:p>
        </p:txBody>
      </p:sp>
      <p:sp>
        <p:nvSpPr>
          <p:cNvPr id="244" name="Google Shape;244;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B050"/>
              </a:buClr>
              <a:buSzPts val="2400"/>
              <a:buNone/>
            </a:pPr>
            <a:r>
              <a:rPr lang="en-US" sz="2400">
                <a:solidFill>
                  <a:srgbClr val="00B050"/>
                </a:solidFill>
              </a:rPr>
              <a:t>// Function name	: sqrtN</a:t>
            </a:r>
            <a:endParaRPr/>
          </a:p>
          <a:p>
            <a:pPr indent="0" lvl="0" marL="0" rtl="0" algn="l">
              <a:spcBef>
                <a:spcPts val="480"/>
              </a:spcBef>
              <a:spcAft>
                <a:spcPts val="0"/>
              </a:spcAft>
              <a:buClr>
                <a:srgbClr val="00B050"/>
              </a:buClr>
              <a:buSzPts val="2400"/>
              <a:buNone/>
            </a:pPr>
            <a:r>
              <a:rPr lang="en-US" sz="2400">
                <a:solidFill>
                  <a:srgbClr val="00B050"/>
                </a:solidFill>
              </a:rPr>
              <a:t>// Description		: calculates n-th root of x</a:t>
            </a:r>
            <a:endParaRPr/>
          </a:p>
          <a:p>
            <a:pPr indent="0" lvl="0" marL="0" rtl="0" algn="l">
              <a:spcBef>
                <a:spcPts val="480"/>
              </a:spcBef>
              <a:spcAft>
                <a:spcPts val="0"/>
              </a:spcAft>
              <a:buClr>
                <a:srgbClr val="00B050"/>
              </a:buClr>
              <a:buSzPts val="2400"/>
              <a:buNone/>
            </a:pPr>
            <a:r>
              <a:rPr lang="en-US" sz="2400">
                <a:solidFill>
                  <a:srgbClr val="00B050"/>
                </a:solidFill>
              </a:rPr>
              <a:t>// Parameter 		: double x</a:t>
            </a:r>
            <a:endParaRPr/>
          </a:p>
          <a:p>
            <a:pPr indent="0" lvl="0" marL="0" rtl="0" algn="l">
              <a:spcBef>
                <a:spcPts val="480"/>
              </a:spcBef>
              <a:spcAft>
                <a:spcPts val="0"/>
              </a:spcAft>
              <a:buClr>
                <a:srgbClr val="00B050"/>
              </a:buClr>
              <a:buSzPts val="2400"/>
              <a:buNone/>
            </a:pPr>
            <a:r>
              <a:rPr lang="en-US" sz="2400">
                <a:solidFill>
                  <a:srgbClr val="00B050"/>
                </a:solidFill>
              </a:rPr>
              <a:t>// Return type	: double</a:t>
            </a:r>
            <a:endParaRPr/>
          </a:p>
          <a:p>
            <a:pPr indent="0" lvl="0" marL="0" rtl="0" algn="l">
              <a:spcBef>
                <a:spcPts val="480"/>
              </a:spcBef>
              <a:spcAft>
                <a:spcPts val="0"/>
              </a:spcAft>
              <a:buClr>
                <a:srgbClr val="00B050"/>
              </a:buClr>
              <a:buSzPts val="2400"/>
              <a:buNone/>
            </a:pPr>
            <a:r>
              <a:rPr lang="en-US" sz="2400">
                <a:solidFill>
                  <a:srgbClr val="00B050"/>
                </a:solidFill>
              </a:rPr>
              <a:t>//	0		if n &lt; 0</a:t>
            </a:r>
            <a:endParaRPr/>
          </a:p>
          <a:p>
            <a:pPr indent="0" lvl="0" marL="0" rtl="0" algn="l">
              <a:spcBef>
                <a:spcPts val="480"/>
              </a:spcBef>
              <a:spcAft>
                <a:spcPts val="0"/>
              </a:spcAft>
              <a:buClr>
                <a:srgbClr val="00B050"/>
              </a:buClr>
              <a:buSzPts val="2400"/>
              <a:buNone/>
            </a:pPr>
            <a:r>
              <a:rPr lang="en-US" sz="2400">
                <a:solidFill>
                  <a:srgbClr val="00B050"/>
                </a:solidFill>
              </a:rPr>
              <a:t>//	1		if n = 0</a:t>
            </a:r>
            <a:endParaRPr/>
          </a:p>
          <a:p>
            <a:pPr indent="0" lvl="0" marL="0" rtl="0" algn="l">
              <a:spcBef>
                <a:spcPts val="480"/>
              </a:spcBef>
              <a:spcAft>
                <a:spcPts val="0"/>
              </a:spcAft>
              <a:buClr>
                <a:srgbClr val="00B050"/>
              </a:buClr>
              <a:buSzPts val="2400"/>
              <a:buNone/>
            </a:pPr>
            <a:r>
              <a:rPr lang="en-US" sz="2400">
                <a:solidFill>
                  <a:srgbClr val="00B050"/>
                </a:solidFill>
              </a:rPr>
              <a:t>//	x^(1/n)	if n odd</a:t>
            </a:r>
            <a:endParaRPr/>
          </a:p>
          <a:p>
            <a:pPr indent="0" lvl="0" marL="0" rtl="0" algn="l">
              <a:spcBef>
                <a:spcPts val="480"/>
              </a:spcBef>
              <a:spcAft>
                <a:spcPts val="0"/>
              </a:spcAft>
              <a:buClr>
                <a:srgbClr val="00B050"/>
              </a:buClr>
              <a:buSzPts val="2400"/>
              <a:buNone/>
            </a:pPr>
            <a:r>
              <a:rPr lang="en-US" sz="2400">
                <a:solidFill>
                  <a:srgbClr val="00B050"/>
                </a:solidFill>
              </a:rPr>
              <a:t>//	x^(1/n)	if n even and x &gt;= 0</a:t>
            </a:r>
            <a:endParaRPr/>
          </a:p>
          <a:p>
            <a:pPr indent="0" lvl="0" marL="0" rtl="0" algn="l">
              <a:spcBef>
                <a:spcPts val="480"/>
              </a:spcBef>
              <a:spcAft>
                <a:spcPts val="0"/>
              </a:spcAft>
              <a:buClr>
                <a:srgbClr val="00B050"/>
              </a:buClr>
              <a:buSzPts val="2400"/>
              <a:buNone/>
            </a:pPr>
            <a:r>
              <a:rPr lang="en-US" sz="2400">
                <a:solidFill>
                  <a:srgbClr val="00B050"/>
                </a:solidFill>
              </a:rPr>
              <a:t>//	0		if n even and x &lt; 0</a:t>
            </a:r>
            <a:endParaRPr/>
          </a:p>
          <a:p>
            <a:pPr indent="0" lvl="0" marL="0" rtl="0" algn="l">
              <a:spcBef>
                <a:spcPts val="480"/>
              </a:spcBef>
              <a:spcAft>
                <a:spcPts val="0"/>
              </a:spcAft>
              <a:buClr>
                <a:srgbClr val="0000FF"/>
              </a:buClr>
              <a:buSzPts val="2400"/>
              <a:buNone/>
            </a:pPr>
            <a:r>
              <a:rPr lang="en-US" sz="2400">
                <a:solidFill>
                  <a:srgbClr val="0000FF"/>
                </a:solidFill>
              </a:rPr>
              <a:t>double</a:t>
            </a:r>
            <a:r>
              <a:rPr lang="en-US" sz="2400"/>
              <a:t> sqrtN(</a:t>
            </a:r>
            <a:r>
              <a:rPr lang="en-US" sz="2400">
                <a:solidFill>
                  <a:srgbClr val="0000FF"/>
                </a:solidFill>
              </a:rPr>
              <a:t>double</a:t>
            </a:r>
            <a:r>
              <a:rPr lang="en-US" sz="2400"/>
              <a:t> x);</a:t>
            </a:r>
            <a:endParaRPr/>
          </a:p>
        </p:txBody>
      </p:sp>
      <p:sp>
        <p:nvSpPr>
          <p:cNvPr id="245" name="Google Shape;245;p13"/>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246" name="Google Shape;246;p13"/>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247" name="Google Shape;247;p13"/>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14"/>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Định nghĩa hàm sqrtN()</a:t>
            </a:r>
            <a:endParaRPr/>
          </a:p>
        </p:txBody>
      </p:sp>
      <p:sp>
        <p:nvSpPr>
          <p:cNvPr id="254" name="Google Shape;254;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FF"/>
              </a:buClr>
              <a:buSzPts val="2400"/>
              <a:buNone/>
            </a:pPr>
            <a:r>
              <a:rPr lang="en-US" sz="2400">
                <a:solidFill>
                  <a:srgbClr val="0000FF"/>
                </a:solidFill>
              </a:rPr>
              <a:t>double</a:t>
            </a:r>
            <a:r>
              <a:rPr lang="en-US" sz="2400"/>
              <a:t> sqrtN(</a:t>
            </a:r>
            <a:r>
              <a:rPr lang="en-US" sz="2400">
                <a:solidFill>
                  <a:srgbClr val="0000FF"/>
                </a:solidFill>
              </a:rPr>
              <a:t>double</a:t>
            </a:r>
            <a:r>
              <a:rPr lang="en-US" sz="2400"/>
              <a:t> x)</a:t>
            </a:r>
            <a:endParaRPr/>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chemeClr val="dk1"/>
              </a:buClr>
              <a:buSzPts val="2400"/>
              <a:buNone/>
            </a:pPr>
            <a:r>
              <a:rPr lang="en-US" sz="2400"/>
              <a:t>	</a:t>
            </a:r>
            <a:r>
              <a:rPr lang="en-US" sz="2400">
                <a:solidFill>
                  <a:srgbClr val="0000FF"/>
                </a:solidFill>
              </a:rPr>
              <a:t>double</a:t>
            </a:r>
            <a:r>
              <a:rPr lang="en-US" sz="2400"/>
              <a:t> y = 0;</a:t>
            </a:r>
            <a:endParaRPr/>
          </a:p>
          <a:p>
            <a:pPr indent="0" lvl="0" marL="0" rtl="0" algn="l">
              <a:spcBef>
                <a:spcPts val="480"/>
              </a:spcBef>
              <a:spcAft>
                <a:spcPts val="0"/>
              </a:spcAft>
              <a:buClr>
                <a:schemeClr val="dk1"/>
              </a:buClr>
              <a:buSzPts val="2400"/>
              <a:buNone/>
            </a:pPr>
            <a:r>
              <a:t/>
            </a:r>
            <a:endParaRPr sz="2400"/>
          </a:p>
          <a:p>
            <a:pPr indent="0" lvl="0" marL="0" rtl="0" algn="l">
              <a:spcBef>
                <a:spcPts val="480"/>
              </a:spcBef>
              <a:spcAft>
                <a:spcPts val="0"/>
              </a:spcAft>
              <a:buClr>
                <a:schemeClr val="dk1"/>
              </a:buClr>
              <a:buSzPts val="2400"/>
              <a:buNone/>
            </a:pPr>
            <a:r>
              <a:rPr lang="en-US" sz="2400"/>
              <a:t>	</a:t>
            </a:r>
            <a:r>
              <a:rPr lang="en-US" sz="2400">
                <a:solidFill>
                  <a:srgbClr val="0000FF"/>
                </a:solidFill>
              </a:rPr>
              <a:t>if</a:t>
            </a:r>
            <a:r>
              <a:rPr lang="en-US" sz="2400"/>
              <a:t> (n &lt;= 0 || (n % 2 ==0 &amp;&amp; x &lt; 0))</a:t>
            </a:r>
            <a:endParaRPr/>
          </a:p>
          <a:p>
            <a:pPr indent="0" lvl="0" marL="0" rtl="0" algn="l">
              <a:spcBef>
                <a:spcPts val="480"/>
              </a:spcBef>
              <a:spcAft>
                <a:spcPts val="0"/>
              </a:spcAft>
              <a:buClr>
                <a:schemeClr val="dk1"/>
              </a:buClr>
              <a:buSzPts val="2400"/>
              <a:buNone/>
            </a:pPr>
            <a:r>
              <a:rPr lang="en-US" sz="2400"/>
              <a:t>		return 0;</a:t>
            </a:r>
            <a:endParaRPr/>
          </a:p>
          <a:p>
            <a:pPr indent="0" lvl="0" marL="0" rtl="0" algn="l">
              <a:spcBef>
                <a:spcPts val="480"/>
              </a:spcBef>
              <a:spcAft>
                <a:spcPts val="0"/>
              </a:spcAft>
              <a:buClr>
                <a:schemeClr val="dk1"/>
              </a:buClr>
              <a:buSzPts val="2400"/>
              <a:buNone/>
            </a:pPr>
            <a:r>
              <a:rPr lang="en-US" sz="2400"/>
              <a:t>	</a:t>
            </a:r>
            <a:r>
              <a:rPr lang="en-US" sz="2400">
                <a:solidFill>
                  <a:srgbClr val="0000FF"/>
                </a:solidFill>
              </a:rPr>
              <a:t>if</a:t>
            </a:r>
            <a:r>
              <a:rPr lang="en-US" sz="2400"/>
              <a:t> (n % 2 != 0)</a:t>
            </a:r>
            <a:endParaRPr/>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chemeClr val="dk1"/>
              </a:buClr>
              <a:buSzPts val="2400"/>
              <a:buNone/>
            </a:pPr>
            <a:r>
              <a:rPr lang="en-US" sz="2400"/>
              <a:t>		</a:t>
            </a:r>
            <a:r>
              <a:rPr lang="en-US" sz="2400">
                <a:solidFill>
                  <a:srgbClr val="0000FF"/>
                </a:solidFill>
              </a:rPr>
              <a:t>if</a:t>
            </a:r>
            <a:r>
              <a:rPr lang="en-US" sz="2400"/>
              <a:t> (x &gt; 0)</a:t>
            </a:r>
            <a:endParaRPr/>
          </a:p>
          <a:p>
            <a:pPr indent="0" lvl="0" marL="0" rtl="0" algn="l">
              <a:spcBef>
                <a:spcPts val="480"/>
              </a:spcBef>
              <a:spcAft>
                <a:spcPts val="0"/>
              </a:spcAft>
              <a:buClr>
                <a:schemeClr val="dk1"/>
              </a:buClr>
              <a:buSzPts val="2400"/>
              <a:buNone/>
            </a:pPr>
            <a:r>
              <a:rPr lang="en-US" sz="2400"/>
              <a:t>			y = pow(x, 1.0/n);</a:t>
            </a:r>
            <a:endParaRPr/>
          </a:p>
        </p:txBody>
      </p:sp>
      <p:sp>
        <p:nvSpPr>
          <p:cNvPr id="255" name="Google Shape;255;p14"/>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256" name="Google Shape;256;p14"/>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257" name="Google Shape;257;p14"/>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5"/>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Định nghĩa hàm sqrtN()</a:t>
            </a:r>
            <a:endParaRPr/>
          </a:p>
        </p:txBody>
      </p:sp>
      <p:sp>
        <p:nvSpPr>
          <p:cNvPr id="264" name="Google Shape;264;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None/>
            </a:pPr>
            <a:r>
              <a:rPr lang="en-US" sz="2400"/>
              <a:t>		</a:t>
            </a:r>
            <a:r>
              <a:rPr lang="en-US" sz="2400">
                <a:solidFill>
                  <a:srgbClr val="0000FF"/>
                </a:solidFill>
              </a:rPr>
              <a:t>else </a:t>
            </a:r>
            <a:r>
              <a:rPr lang="en-US" sz="2400">
                <a:solidFill>
                  <a:srgbClr val="00B050"/>
                </a:solidFill>
              </a:rPr>
              <a:t>// n odd and x &lt;= 0</a:t>
            </a:r>
            <a:endParaRPr sz="2400">
              <a:solidFill>
                <a:srgbClr val="0000FF"/>
              </a:solidFill>
            </a:endParaRPr>
          </a:p>
          <a:p>
            <a:pPr indent="0" lvl="0" marL="0" rtl="0" algn="l">
              <a:spcBef>
                <a:spcPts val="480"/>
              </a:spcBef>
              <a:spcAft>
                <a:spcPts val="0"/>
              </a:spcAft>
              <a:buClr>
                <a:srgbClr val="0000FF"/>
              </a:buClr>
              <a:buSzPts val="2400"/>
              <a:buNone/>
            </a:pPr>
            <a:r>
              <a:rPr lang="en-US" sz="2400">
                <a:solidFill>
                  <a:srgbClr val="0000FF"/>
                </a:solidFill>
              </a:rPr>
              <a:t>			if</a:t>
            </a:r>
            <a:r>
              <a:rPr lang="en-US" sz="2400"/>
              <a:t> (x &lt; 0)</a:t>
            </a:r>
            <a:endParaRPr/>
          </a:p>
          <a:p>
            <a:pPr indent="0" lvl="0" marL="0" rtl="0" algn="l">
              <a:spcBef>
                <a:spcPts val="480"/>
              </a:spcBef>
              <a:spcAft>
                <a:spcPts val="0"/>
              </a:spcAft>
              <a:buClr>
                <a:schemeClr val="dk1"/>
              </a:buClr>
              <a:buSzPts val="2400"/>
              <a:buNone/>
            </a:pPr>
            <a:r>
              <a:rPr lang="en-US" sz="2400"/>
              <a:t>				y = -pow(-x, 1.0/n);</a:t>
            </a:r>
            <a:endParaRPr/>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chemeClr val="dk1"/>
              </a:buClr>
              <a:buSzPts val="2400"/>
              <a:buNone/>
            </a:pPr>
            <a:r>
              <a:rPr lang="en-US" sz="2400"/>
              <a:t>	</a:t>
            </a:r>
            <a:r>
              <a:rPr lang="en-US" sz="2400">
                <a:solidFill>
                  <a:srgbClr val="0000FF"/>
                </a:solidFill>
              </a:rPr>
              <a:t>else</a:t>
            </a:r>
            <a:r>
              <a:rPr lang="en-US" sz="2400"/>
              <a:t> </a:t>
            </a:r>
            <a:r>
              <a:rPr lang="en-US" sz="2400">
                <a:solidFill>
                  <a:srgbClr val="00B050"/>
                </a:solidFill>
              </a:rPr>
              <a:t>// n even and x &gt; 0</a:t>
            </a:r>
            <a:endParaRPr/>
          </a:p>
          <a:p>
            <a:pPr indent="0" lvl="0" marL="0" rtl="0" algn="l">
              <a:spcBef>
                <a:spcPts val="480"/>
              </a:spcBef>
              <a:spcAft>
                <a:spcPts val="0"/>
              </a:spcAft>
              <a:buClr>
                <a:schemeClr val="dk1"/>
              </a:buClr>
              <a:buSzPts val="2400"/>
              <a:buNone/>
            </a:pPr>
            <a:r>
              <a:rPr lang="en-US" sz="2400"/>
              <a:t>		y = pow(x, 1.0/n);</a:t>
            </a:r>
            <a:endParaRPr/>
          </a:p>
          <a:p>
            <a:pPr indent="0" lvl="0" marL="0" rtl="0" algn="l">
              <a:spcBef>
                <a:spcPts val="480"/>
              </a:spcBef>
              <a:spcAft>
                <a:spcPts val="0"/>
              </a:spcAft>
              <a:buClr>
                <a:schemeClr val="dk1"/>
              </a:buClr>
              <a:buSzPts val="2400"/>
              <a:buNone/>
            </a:pPr>
            <a:r>
              <a:t/>
            </a:r>
            <a:endParaRPr sz="2400"/>
          </a:p>
          <a:p>
            <a:pPr indent="0" lvl="0" marL="0" rtl="0" algn="l">
              <a:spcBef>
                <a:spcPts val="480"/>
              </a:spcBef>
              <a:spcAft>
                <a:spcPts val="0"/>
              </a:spcAft>
              <a:buClr>
                <a:schemeClr val="dk1"/>
              </a:buClr>
              <a:buSzPts val="2400"/>
              <a:buNone/>
            </a:pPr>
            <a:r>
              <a:rPr lang="en-US" sz="2400"/>
              <a:t>	</a:t>
            </a:r>
            <a:r>
              <a:rPr lang="en-US" sz="2400">
                <a:solidFill>
                  <a:srgbClr val="0000FF"/>
                </a:solidFill>
              </a:rPr>
              <a:t>return</a:t>
            </a:r>
            <a:r>
              <a:rPr lang="en-US" sz="2400"/>
              <a:t> y;</a:t>
            </a:r>
            <a:endParaRPr/>
          </a:p>
          <a:p>
            <a:pPr indent="0" lvl="0" marL="0" rtl="0" algn="l">
              <a:spcBef>
                <a:spcPts val="480"/>
              </a:spcBef>
              <a:spcAft>
                <a:spcPts val="0"/>
              </a:spcAft>
              <a:buClr>
                <a:schemeClr val="dk1"/>
              </a:buClr>
              <a:buSzPts val="2400"/>
              <a:buNone/>
            </a:pPr>
            <a:r>
              <a:rPr lang="en-US" sz="2400"/>
              <a:t>}</a:t>
            </a:r>
            <a:endParaRPr sz="2400">
              <a:solidFill>
                <a:srgbClr val="00B050"/>
              </a:solidFill>
            </a:endParaRPr>
          </a:p>
        </p:txBody>
      </p:sp>
      <p:sp>
        <p:nvSpPr>
          <p:cNvPr id="265" name="Google Shape;265;p15"/>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266" name="Google Shape;266;p15"/>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267" name="Google Shape;267;p15"/>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16"/>
          <p:cNvSpPr txBox="1"/>
          <p:nvPr>
            <p:ph type="ctrTitle"/>
          </p:nvPr>
        </p:nvSpPr>
        <p:spPr>
          <a:xfrm>
            <a:off x="381000" y="2492375"/>
            <a:ext cx="8534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C7876"/>
              </a:buClr>
              <a:buSzPts val="4400"/>
              <a:buFont typeface="Tahoma"/>
              <a:buNone/>
            </a:pPr>
            <a:r>
              <a:rPr lang="en-US">
                <a:solidFill>
                  <a:srgbClr val="FC7876"/>
                </a:solidFill>
              </a:rPr>
              <a:t>Truyền tham số cho hàm</a:t>
            </a:r>
            <a:endParaRPr>
              <a:solidFill>
                <a:srgbClr val="FC7876"/>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17"/>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Sự thực thi của hàm</a:t>
            </a:r>
            <a:endParaRPr/>
          </a:p>
        </p:txBody>
      </p:sp>
      <p:sp>
        <p:nvSpPr>
          <p:cNvPr id="280" name="Google Shape;280;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Các câu lệnh bên trong hàm chỉ được thực thi khi hàm được gọi từ một phần khác của chương trình.</a:t>
            </a:r>
            <a:endParaRPr/>
          </a:p>
          <a:p>
            <a:pPr indent="-342900" lvl="0" marL="342900" rtl="0" algn="l">
              <a:spcBef>
                <a:spcPts val="640"/>
              </a:spcBef>
              <a:spcAft>
                <a:spcPts val="0"/>
              </a:spcAft>
              <a:buClr>
                <a:schemeClr val="dk1"/>
              </a:buClr>
              <a:buSzPts val="3200"/>
              <a:buChar char="•"/>
            </a:pPr>
            <a:r>
              <a:rPr lang="en-US"/>
              <a:t>Khi gọi hàm, chương trình có thể truyền đến hàm thông tin dưới dạng một hay nhiều đối số.</a:t>
            </a:r>
            <a:endParaRPr/>
          </a:p>
        </p:txBody>
      </p:sp>
      <p:sp>
        <p:nvSpPr>
          <p:cNvPr id="281" name="Google Shape;281;p17"/>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282" name="Google Shape;282;p17"/>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283" name="Google Shape;283;p17"/>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4" name="Google Shape;284;p17"/>
          <p:cNvSpPr txBox="1"/>
          <p:nvPr/>
        </p:nvSpPr>
        <p:spPr>
          <a:xfrm>
            <a:off x="794657" y="4572001"/>
            <a:ext cx="2514600" cy="1354217"/>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Courier New"/>
                <a:ea typeface="Courier New"/>
                <a:cs typeface="Courier New"/>
                <a:sym typeface="Courier New"/>
              </a:rPr>
              <a:t>main() {</a:t>
            </a:r>
            <a:endParaRPr/>
          </a:p>
          <a:p>
            <a:pPr indent="0" lvl="0" marL="0" marR="0" rtl="0" algn="l">
              <a:spcBef>
                <a:spcPts val="600"/>
              </a:spcBef>
              <a:spcAft>
                <a:spcPts val="0"/>
              </a:spcAft>
              <a:buNone/>
            </a:pPr>
            <a:r>
              <a:rPr b="0" i="0" lang="en-US" sz="2400" u="none" cap="none" strike="noStrike">
                <a:solidFill>
                  <a:schemeClr val="dk1"/>
                </a:solidFill>
                <a:latin typeface="Courier New"/>
                <a:ea typeface="Courier New"/>
                <a:cs typeface="Courier New"/>
                <a:sym typeface="Courier New"/>
              </a:rPr>
              <a:t>	call f1</a:t>
            </a:r>
            <a:endParaRPr/>
          </a:p>
          <a:p>
            <a:pPr indent="0" lvl="0" marL="0" marR="0" rtl="0" algn="l">
              <a:spcBef>
                <a:spcPts val="600"/>
              </a:spcBef>
              <a:spcAft>
                <a:spcPts val="0"/>
              </a:spcAft>
              <a:buNone/>
            </a:pPr>
            <a:r>
              <a:rPr b="0" i="0" lang="en-US" sz="2400" u="none" cap="none" strike="noStrike">
                <a:solidFill>
                  <a:schemeClr val="dk1"/>
                </a:solidFill>
                <a:latin typeface="Courier New"/>
                <a:ea typeface="Courier New"/>
                <a:cs typeface="Courier New"/>
                <a:sym typeface="Courier New"/>
              </a:rPr>
              <a:t>}</a:t>
            </a:r>
            <a:endParaRPr b="0" i="0" sz="2400" u="none" cap="none" strike="noStrike">
              <a:solidFill>
                <a:schemeClr val="dk1"/>
              </a:solidFill>
              <a:latin typeface="Courier New"/>
              <a:ea typeface="Courier New"/>
              <a:cs typeface="Courier New"/>
              <a:sym typeface="Courier New"/>
            </a:endParaRPr>
          </a:p>
        </p:txBody>
      </p:sp>
      <p:sp>
        <p:nvSpPr>
          <p:cNvPr id="285" name="Google Shape;285;p17"/>
          <p:cNvSpPr txBox="1"/>
          <p:nvPr/>
        </p:nvSpPr>
        <p:spPr>
          <a:xfrm>
            <a:off x="3886200" y="4572000"/>
            <a:ext cx="2514600" cy="1354217"/>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Courier New"/>
                <a:ea typeface="Courier New"/>
                <a:cs typeface="Courier New"/>
                <a:sym typeface="Courier New"/>
              </a:rPr>
              <a:t>f1() {</a:t>
            </a:r>
            <a:endParaRPr/>
          </a:p>
          <a:p>
            <a:pPr indent="0" lvl="0" marL="0" marR="0" rtl="0" algn="l">
              <a:spcBef>
                <a:spcPts val="600"/>
              </a:spcBef>
              <a:spcAft>
                <a:spcPts val="0"/>
              </a:spcAft>
              <a:buNone/>
            </a:pPr>
            <a:r>
              <a:rPr b="0" i="0" lang="en-US" sz="2400" u="none" cap="none" strike="noStrike">
                <a:solidFill>
                  <a:schemeClr val="dk1"/>
                </a:solidFill>
                <a:latin typeface="Courier New"/>
                <a:ea typeface="Courier New"/>
                <a:cs typeface="Courier New"/>
                <a:sym typeface="Courier New"/>
              </a:rPr>
              <a:t>	call f2</a:t>
            </a:r>
            <a:endParaRPr/>
          </a:p>
          <a:p>
            <a:pPr indent="0" lvl="0" marL="0" marR="0" rtl="0" algn="l">
              <a:spcBef>
                <a:spcPts val="600"/>
              </a:spcBef>
              <a:spcAft>
                <a:spcPts val="0"/>
              </a:spcAft>
              <a:buNone/>
            </a:pPr>
            <a:r>
              <a:rPr b="0" i="0" lang="en-US" sz="2400" u="none" cap="none" strike="noStrike">
                <a:solidFill>
                  <a:schemeClr val="dk1"/>
                </a:solidFill>
                <a:latin typeface="Courier New"/>
                <a:ea typeface="Courier New"/>
                <a:cs typeface="Courier New"/>
                <a:sym typeface="Courier New"/>
              </a:rPr>
              <a:t>}</a:t>
            </a:r>
            <a:endParaRPr b="0" i="0" sz="2400" u="none" cap="none" strike="noStrike">
              <a:solidFill>
                <a:schemeClr val="dk1"/>
              </a:solidFill>
              <a:latin typeface="Courier New"/>
              <a:ea typeface="Courier New"/>
              <a:cs typeface="Courier New"/>
              <a:sym typeface="Courier New"/>
            </a:endParaRPr>
          </a:p>
        </p:txBody>
      </p:sp>
      <p:sp>
        <p:nvSpPr>
          <p:cNvPr id="286" name="Google Shape;286;p17"/>
          <p:cNvSpPr txBox="1"/>
          <p:nvPr/>
        </p:nvSpPr>
        <p:spPr>
          <a:xfrm>
            <a:off x="6934200" y="4572001"/>
            <a:ext cx="1371600" cy="907941"/>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400" u="none" cap="none" strike="noStrike">
                <a:solidFill>
                  <a:schemeClr val="dk1"/>
                </a:solidFill>
                <a:latin typeface="Courier New"/>
                <a:ea typeface="Courier New"/>
                <a:cs typeface="Courier New"/>
                <a:sym typeface="Courier New"/>
              </a:rPr>
              <a:t>f2() {</a:t>
            </a:r>
            <a:endParaRPr/>
          </a:p>
          <a:p>
            <a:pPr indent="0" lvl="0" marL="0" marR="0" rtl="0" algn="l">
              <a:spcBef>
                <a:spcPts val="600"/>
              </a:spcBef>
              <a:spcAft>
                <a:spcPts val="0"/>
              </a:spcAft>
              <a:buNone/>
            </a:pPr>
            <a:r>
              <a:rPr b="0" i="0" lang="en-US" sz="2400" u="none" cap="none" strike="noStrike">
                <a:solidFill>
                  <a:schemeClr val="dk1"/>
                </a:solidFill>
                <a:latin typeface="Courier New"/>
                <a:ea typeface="Courier New"/>
                <a:cs typeface="Courier New"/>
                <a:sym typeface="Courier New"/>
              </a:rPr>
              <a:t>}</a:t>
            </a:r>
            <a:endParaRPr b="0" i="0" sz="2400" u="none" cap="none" strike="noStrike">
              <a:solidFill>
                <a:schemeClr val="dk1"/>
              </a:solidFill>
              <a:latin typeface="Courier New"/>
              <a:ea typeface="Courier New"/>
              <a:cs typeface="Courier New"/>
              <a:sym typeface="Courier New"/>
            </a:endParaRPr>
          </a:p>
        </p:txBody>
      </p:sp>
      <p:sp>
        <p:nvSpPr>
          <p:cNvPr id="287" name="Google Shape;287;p17"/>
          <p:cNvSpPr/>
          <p:nvPr/>
        </p:nvSpPr>
        <p:spPr>
          <a:xfrm>
            <a:off x="2895600" y="4267200"/>
            <a:ext cx="1371600" cy="1735217"/>
          </a:xfrm>
          <a:prstGeom prst="arc">
            <a:avLst>
              <a:gd fmla="val 11359778" name="adj1"/>
              <a:gd fmla="val 19018930" name="adj2"/>
            </a:avLst>
          </a:prstGeom>
          <a:noFill/>
          <a:ln cap="flat" cmpd="sng" w="19050">
            <a:solidFill>
              <a:schemeClr val="accent6"/>
            </a:solidFill>
            <a:prstDash val="solid"/>
            <a:round/>
            <a:headEnd len="sm" w="sm" type="none"/>
            <a:tailEnd len="med" w="med" type="stealth"/>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88" name="Google Shape;288;p17"/>
          <p:cNvSpPr/>
          <p:nvPr/>
        </p:nvSpPr>
        <p:spPr>
          <a:xfrm>
            <a:off x="6019800" y="4267200"/>
            <a:ext cx="1371600" cy="1735217"/>
          </a:xfrm>
          <a:prstGeom prst="arc">
            <a:avLst>
              <a:gd fmla="val 11359778" name="adj1"/>
              <a:gd fmla="val 19018930" name="adj2"/>
            </a:avLst>
          </a:prstGeom>
          <a:noFill/>
          <a:ln cap="flat" cmpd="sng" w="19050">
            <a:solidFill>
              <a:srgbClr val="92D050"/>
            </a:solidFill>
            <a:prstDash val="solid"/>
            <a:round/>
            <a:headEnd len="sm" w="sm" type="none"/>
            <a:tailEnd len="med" w="med" type="stealth"/>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89" name="Google Shape;289;p17"/>
          <p:cNvSpPr/>
          <p:nvPr/>
        </p:nvSpPr>
        <p:spPr>
          <a:xfrm rot="5400000">
            <a:off x="5253508" y="3462699"/>
            <a:ext cx="465784" cy="3810001"/>
          </a:xfrm>
          <a:prstGeom prst="arc">
            <a:avLst>
              <a:gd fmla="val 16033026" name="adj1"/>
              <a:gd fmla="val 4077709" name="adj2"/>
            </a:avLst>
          </a:prstGeom>
          <a:noFill/>
          <a:ln cap="flat" cmpd="sng" w="19050">
            <a:solidFill>
              <a:srgbClr val="92D050"/>
            </a:solidFill>
            <a:prstDash val="solid"/>
            <a:round/>
            <a:headEnd len="sm" w="sm" type="none"/>
            <a:tailEnd len="med" w="med" type="stealth"/>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290" name="Google Shape;290;p17"/>
          <p:cNvSpPr/>
          <p:nvPr/>
        </p:nvSpPr>
        <p:spPr>
          <a:xfrm rot="5400000">
            <a:off x="2634361" y="4351909"/>
            <a:ext cx="522475" cy="2895598"/>
          </a:xfrm>
          <a:prstGeom prst="arc">
            <a:avLst>
              <a:gd fmla="val 15901248" name="adj1"/>
              <a:gd fmla="val 6025152" name="adj2"/>
            </a:avLst>
          </a:prstGeom>
          <a:noFill/>
          <a:ln cap="flat" cmpd="sng" w="19050">
            <a:solidFill>
              <a:schemeClr val="accent6"/>
            </a:solidFill>
            <a:prstDash val="solid"/>
            <a:round/>
            <a:headEnd len="sm" w="sm" type="none"/>
            <a:tailEnd len="med" w="med" type="stealth"/>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8"/>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Khái niệm đối số</a:t>
            </a:r>
            <a:endParaRPr/>
          </a:p>
        </p:txBody>
      </p:sp>
      <p:sp>
        <p:nvSpPr>
          <p:cNvPr id="297" name="Google Shape;297;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3200"/>
              <a:buChar char="•"/>
            </a:pPr>
            <a:r>
              <a:rPr lang="en-US"/>
              <a:t>Đối số (argument) hay tham số thực (actual parameter) là dữ liệu của chương trình truyền đến hàm có kiểu dữ liệu ứng với tham số hình thức được khai báo trong nguyên mẫu hàm. Dữ liệu này thường được hàm sử dụng để thực hiện công việc của nó.</a:t>
            </a:r>
            <a:endParaRPr/>
          </a:p>
          <a:p>
            <a:pPr indent="0" lvl="0" marL="0" rtl="0" algn="just">
              <a:spcBef>
                <a:spcPts val="480"/>
              </a:spcBef>
              <a:spcAft>
                <a:spcPts val="0"/>
              </a:spcAft>
              <a:buClr>
                <a:schemeClr val="dk1"/>
              </a:buClr>
              <a:buSzPts val="2400"/>
              <a:buNone/>
            </a:pPr>
            <a:r>
              <a:t/>
            </a:r>
            <a:endParaRPr sz="2400"/>
          </a:p>
          <a:p>
            <a:pPr indent="0" lvl="0" marL="0" rtl="0" algn="just">
              <a:spcBef>
                <a:spcPts val="480"/>
              </a:spcBef>
              <a:spcAft>
                <a:spcPts val="0"/>
              </a:spcAft>
              <a:buClr>
                <a:schemeClr val="dk1"/>
              </a:buClr>
              <a:buSzPts val="2400"/>
              <a:buNone/>
            </a:pPr>
            <a:r>
              <a:t/>
            </a:r>
            <a:endParaRPr sz="2400">
              <a:solidFill>
                <a:srgbClr val="0000FF"/>
              </a:solidFill>
            </a:endParaRPr>
          </a:p>
          <a:p>
            <a:pPr indent="0" lvl="0" marL="0" rtl="0" algn="just">
              <a:spcBef>
                <a:spcPts val="480"/>
              </a:spcBef>
              <a:spcAft>
                <a:spcPts val="0"/>
              </a:spcAft>
              <a:buClr>
                <a:srgbClr val="0000FF"/>
              </a:buClr>
              <a:buSzPts val="2400"/>
              <a:buNone/>
            </a:pPr>
            <a:r>
              <a:rPr lang="en-US" sz="2400">
                <a:solidFill>
                  <a:srgbClr val="0000FF"/>
                </a:solidFill>
              </a:rPr>
              <a:t>	int</a:t>
            </a:r>
            <a:r>
              <a:rPr lang="en-US" sz="2400"/>
              <a:t> SolveEq1(</a:t>
            </a:r>
            <a:r>
              <a:rPr lang="en-US" sz="2400">
                <a:solidFill>
                  <a:srgbClr val="0000FF"/>
                </a:solidFill>
              </a:rPr>
              <a:t>double</a:t>
            </a:r>
            <a:r>
              <a:rPr lang="en-US" sz="2400"/>
              <a:t> a, </a:t>
            </a:r>
            <a:r>
              <a:rPr lang="en-US" sz="2400">
                <a:solidFill>
                  <a:srgbClr val="0000FF"/>
                </a:solidFill>
              </a:rPr>
              <a:t>double</a:t>
            </a:r>
            <a:r>
              <a:rPr lang="en-US" sz="2400"/>
              <a:t> b, </a:t>
            </a:r>
            <a:r>
              <a:rPr lang="en-US" sz="2400">
                <a:solidFill>
                  <a:srgbClr val="0000FF"/>
                </a:solidFill>
              </a:rPr>
              <a:t>double</a:t>
            </a:r>
            <a:r>
              <a:rPr lang="en-US" sz="2400"/>
              <a:t> &amp;x);</a:t>
            </a:r>
            <a:endParaRPr sz="2400"/>
          </a:p>
        </p:txBody>
      </p:sp>
      <p:sp>
        <p:nvSpPr>
          <p:cNvPr id="298" name="Google Shape;298;p18"/>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299" name="Google Shape;299;p18"/>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300" name="Google Shape;300;p18"/>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01" name="Google Shape;301;p18"/>
          <p:cNvSpPr/>
          <p:nvPr/>
        </p:nvSpPr>
        <p:spPr>
          <a:xfrm>
            <a:off x="4419600" y="4605026"/>
            <a:ext cx="2590800" cy="1295400"/>
          </a:xfrm>
          <a:prstGeom prst="irregularSeal2">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chemeClr val="dk1"/>
                </a:solidFill>
                <a:latin typeface="Tahoma"/>
                <a:ea typeface="Tahoma"/>
                <a:cs typeface="Tahoma"/>
                <a:sym typeface="Tahoma"/>
              </a:rPr>
              <a:t>Đối số</a:t>
            </a:r>
            <a:endParaRPr/>
          </a:p>
          <a:p>
            <a:pPr indent="0" lvl="0" marL="0" marR="0" rtl="0" algn="ctr">
              <a:spcBef>
                <a:spcPts val="0"/>
              </a:spcBef>
              <a:spcAft>
                <a:spcPts val="0"/>
              </a:spcAft>
              <a:buNone/>
            </a:pPr>
            <a:r>
              <a:rPr b="0" i="0" lang="en-US" sz="2000" u="none" cap="none" strike="noStrike">
                <a:solidFill>
                  <a:srgbClr val="FF0000"/>
                </a:solidFill>
                <a:latin typeface="Tahoma"/>
                <a:ea typeface="Tahoma"/>
                <a:cs typeface="Tahoma"/>
                <a:sym typeface="Tahoma"/>
              </a:rPr>
              <a:t>2</a:t>
            </a:r>
            <a:r>
              <a:rPr b="0" i="0" lang="en-US" sz="2000" u="none" cap="none" strike="noStrike">
                <a:solidFill>
                  <a:schemeClr val="dk1"/>
                </a:solidFill>
                <a:latin typeface="Tahoma"/>
                <a:ea typeface="Tahoma"/>
                <a:cs typeface="Tahoma"/>
                <a:sym typeface="Tahoma"/>
              </a:rPr>
              <a:t>, </a:t>
            </a:r>
            <a:r>
              <a:rPr b="0" i="0" lang="en-US" sz="2000" u="none" cap="none" strike="noStrike">
                <a:solidFill>
                  <a:srgbClr val="FF0000"/>
                </a:solidFill>
                <a:latin typeface="Tahoma"/>
                <a:ea typeface="Tahoma"/>
                <a:cs typeface="Tahoma"/>
                <a:sym typeface="Tahoma"/>
              </a:rPr>
              <a:t>3</a:t>
            </a:r>
            <a:r>
              <a:rPr b="0" i="0" lang="en-US" sz="2000" u="none" cap="none" strike="noStrike">
                <a:solidFill>
                  <a:schemeClr val="dk1"/>
                </a:solidFill>
                <a:latin typeface="Tahoma"/>
                <a:ea typeface="Tahoma"/>
                <a:cs typeface="Tahoma"/>
                <a:sym typeface="Tahoma"/>
              </a:rPr>
              <a:t>, </a:t>
            </a:r>
            <a:r>
              <a:rPr b="0" i="0" lang="en-US" sz="2000" u="none" cap="none" strike="noStrike">
                <a:solidFill>
                  <a:srgbClr val="FF0000"/>
                </a:solidFill>
                <a:latin typeface="Tahoma"/>
                <a:ea typeface="Tahoma"/>
                <a:cs typeface="Tahoma"/>
                <a:sym typeface="Tahoma"/>
              </a:rPr>
              <a:t>x</a:t>
            </a:r>
            <a:endParaRPr b="0" i="0" sz="2000" u="none" cap="none" strike="noStrike">
              <a:solidFill>
                <a:srgbClr val="FF0000"/>
              </a:solidFill>
              <a:latin typeface="Tahoma"/>
              <a:ea typeface="Tahoma"/>
              <a:cs typeface="Tahoma"/>
              <a:sym typeface="Tahoma"/>
            </a:endParaRPr>
          </a:p>
        </p:txBody>
      </p:sp>
      <p:cxnSp>
        <p:nvCxnSpPr>
          <p:cNvPr id="302" name="Google Shape;302;p18"/>
          <p:cNvCxnSpPr/>
          <p:nvPr/>
        </p:nvCxnSpPr>
        <p:spPr>
          <a:xfrm>
            <a:off x="5629275" y="5581650"/>
            <a:ext cx="9525" cy="471176"/>
          </a:xfrm>
          <a:prstGeom prst="straightConnector1">
            <a:avLst/>
          </a:prstGeom>
          <a:noFill/>
          <a:ln cap="flat" cmpd="sng" w="19050">
            <a:solidFill>
              <a:schemeClr val="accent6"/>
            </a:solidFill>
            <a:prstDash val="solid"/>
            <a:round/>
            <a:headEnd len="sm" w="sm" type="none"/>
            <a:tailEnd len="med" w="med" type="stealth"/>
          </a:ln>
          <a:effectLst>
            <a:outerShdw blurRad="40000" rotWithShape="0" dir="5400000" dist="23000">
              <a:srgbClr val="000000">
                <a:alpha val="34901"/>
              </a:srgbClr>
            </a:outerShdw>
          </a:effectLst>
        </p:spPr>
      </p:cxnSp>
      <p:sp>
        <p:nvSpPr>
          <p:cNvPr id="303" name="Google Shape;303;p18"/>
          <p:cNvSpPr/>
          <p:nvPr/>
        </p:nvSpPr>
        <p:spPr>
          <a:xfrm flipH="1" rot="3721014">
            <a:off x="4599381" y="5139866"/>
            <a:ext cx="859136" cy="1615000"/>
          </a:xfrm>
          <a:prstGeom prst="arc">
            <a:avLst>
              <a:gd fmla="val 18812473" name="adj1"/>
              <a:gd fmla="val 4502827" name="adj2"/>
            </a:avLst>
          </a:prstGeom>
          <a:noFill/>
          <a:ln cap="flat" cmpd="sng" w="19050">
            <a:solidFill>
              <a:schemeClr val="accent6"/>
            </a:solidFill>
            <a:prstDash val="solid"/>
            <a:round/>
            <a:headEnd len="sm" w="sm" type="none"/>
            <a:tailEnd len="med" w="med" type="stealth"/>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04" name="Google Shape;304;p18"/>
          <p:cNvSpPr/>
          <p:nvPr/>
        </p:nvSpPr>
        <p:spPr>
          <a:xfrm rot="-3758007">
            <a:off x="6037423" y="5128647"/>
            <a:ext cx="896897" cy="1615000"/>
          </a:xfrm>
          <a:prstGeom prst="arc">
            <a:avLst>
              <a:gd fmla="val 17565754" name="adj1"/>
              <a:gd fmla="val 4502827" name="adj2"/>
            </a:avLst>
          </a:prstGeom>
          <a:noFill/>
          <a:ln cap="flat" cmpd="sng" w="19050">
            <a:solidFill>
              <a:schemeClr val="accent6"/>
            </a:solidFill>
            <a:prstDash val="solid"/>
            <a:round/>
            <a:headEnd len="sm" w="sm" type="none"/>
            <a:tailEnd len="med" w="med" type="stealth"/>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9"/>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Truyền đối số cho hàm</a:t>
            </a:r>
            <a:endParaRPr/>
          </a:p>
        </p:txBody>
      </p:sp>
      <p:sp>
        <p:nvSpPr>
          <p:cNvPr id="311" name="Google Shape;311;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3200"/>
              <a:buChar char="•"/>
            </a:pPr>
            <a:r>
              <a:rPr lang="en-US"/>
              <a:t>Có hai cách truyền đối số</a:t>
            </a:r>
            <a:endParaRPr/>
          </a:p>
          <a:p>
            <a:pPr indent="-285750" lvl="1" marL="742950" rtl="0" algn="just">
              <a:spcBef>
                <a:spcPts val="560"/>
              </a:spcBef>
              <a:spcAft>
                <a:spcPts val="0"/>
              </a:spcAft>
              <a:buClr>
                <a:schemeClr val="dk1"/>
              </a:buClr>
              <a:buSzPts val="2800"/>
              <a:buChar char="–"/>
            </a:pPr>
            <a:r>
              <a:rPr lang="en-US"/>
              <a:t>Truyền bằng giá trị (pass by value)</a:t>
            </a:r>
            <a:endParaRPr/>
          </a:p>
          <a:p>
            <a:pPr indent="-228600" lvl="2" marL="1143000" rtl="0" algn="just">
              <a:spcBef>
                <a:spcPts val="480"/>
              </a:spcBef>
              <a:spcAft>
                <a:spcPts val="0"/>
              </a:spcAft>
              <a:buClr>
                <a:schemeClr val="dk1"/>
              </a:buClr>
              <a:buSzPts val="2400"/>
              <a:buChar char="•"/>
            </a:pPr>
            <a:r>
              <a:rPr lang="en-US"/>
              <a:t>Đối số không đổi do hàm tạo bản sao của đối số khi nhận.</a:t>
            </a:r>
            <a:endParaRPr/>
          </a:p>
          <a:p>
            <a:pPr indent="-228600" lvl="2" marL="1143000" rtl="0" algn="just">
              <a:spcBef>
                <a:spcPts val="480"/>
              </a:spcBef>
              <a:spcAft>
                <a:spcPts val="0"/>
              </a:spcAft>
              <a:buClr>
                <a:schemeClr val="dk1"/>
              </a:buClr>
              <a:buSzPts val="2400"/>
              <a:buChar char="•"/>
            </a:pPr>
            <a:r>
              <a:rPr lang="en-US"/>
              <a:t>Thông thường là dữ liệu có sẵn.</a:t>
            </a:r>
            <a:endParaRPr/>
          </a:p>
          <a:p>
            <a:pPr indent="-228600" lvl="2" marL="1143000" rtl="0" algn="just">
              <a:spcBef>
                <a:spcPts val="480"/>
              </a:spcBef>
              <a:spcAft>
                <a:spcPts val="0"/>
              </a:spcAft>
              <a:buClr>
                <a:schemeClr val="dk1"/>
              </a:buClr>
              <a:buSzPts val="2400"/>
              <a:buChar char="•"/>
            </a:pPr>
            <a:r>
              <a:rPr lang="en-US"/>
              <a:t>Tham số hình thức tương ứng được gọi là tham trị.</a:t>
            </a:r>
            <a:endParaRPr/>
          </a:p>
          <a:p>
            <a:pPr indent="-285750" lvl="1" marL="742950" rtl="0" algn="just">
              <a:spcBef>
                <a:spcPts val="560"/>
              </a:spcBef>
              <a:spcAft>
                <a:spcPts val="0"/>
              </a:spcAft>
              <a:buClr>
                <a:schemeClr val="dk1"/>
              </a:buClr>
              <a:buSzPts val="2800"/>
              <a:buChar char="–"/>
            </a:pPr>
            <a:r>
              <a:rPr lang="en-US"/>
              <a:t>Truyền bằng tham chiếu (pass by reference): C++</a:t>
            </a:r>
            <a:endParaRPr/>
          </a:p>
          <a:p>
            <a:pPr indent="-228600" lvl="2" marL="1143000" rtl="0" algn="just">
              <a:spcBef>
                <a:spcPts val="480"/>
              </a:spcBef>
              <a:spcAft>
                <a:spcPts val="0"/>
              </a:spcAft>
              <a:buClr>
                <a:schemeClr val="dk1"/>
              </a:buClr>
              <a:buSzPts val="2400"/>
              <a:buChar char="•"/>
            </a:pPr>
            <a:r>
              <a:rPr lang="en-US"/>
              <a:t>Đối số có thể thay đổi khi gọi hàm.</a:t>
            </a:r>
            <a:endParaRPr/>
          </a:p>
          <a:p>
            <a:pPr indent="-228600" lvl="2" marL="1143000" rtl="0" algn="just">
              <a:spcBef>
                <a:spcPts val="480"/>
              </a:spcBef>
              <a:spcAft>
                <a:spcPts val="0"/>
              </a:spcAft>
              <a:buClr>
                <a:schemeClr val="dk1"/>
              </a:buClr>
              <a:buSzPts val="2400"/>
              <a:buChar char="•"/>
            </a:pPr>
            <a:r>
              <a:rPr lang="en-US"/>
              <a:t>Thông thường là dữ liệu cần tính toán, xác định.</a:t>
            </a:r>
            <a:endParaRPr/>
          </a:p>
          <a:p>
            <a:pPr indent="-228600" lvl="2" marL="1143000" rtl="0" algn="just">
              <a:spcBef>
                <a:spcPts val="480"/>
              </a:spcBef>
              <a:spcAft>
                <a:spcPts val="0"/>
              </a:spcAft>
              <a:buClr>
                <a:schemeClr val="dk1"/>
              </a:buClr>
              <a:buSzPts val="2400"/>
              <a:buChar char="•"/>
            </a:pPr>
            <a:r>
              <a:rPr lang="en-US"/>
              <a:t>Tham số hình thức tương ứng được gọi là tham chiếu hay tham biến.</a:t>
            </a:r>
            <a:endParaRPr/>
          </a:p>
        </p:txBody>
      </p:sp>
      <p:sp>
        <p:nvSpPr>
          <p:cNvPr id="312" name="Google Shape;312;p19"/>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313" name="Google Shape;313;p19"/>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314" name="Google Shape;314;p19"/>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Nội dung</a:t>
            </a:r>
            <a:endParaRPr/>
          </a:p>
        </p:txBody>
      </p:sp>
      <p:sp>
        <p:nvSpPr>
          <p:cNvPr id="108" name="Google Shape;108;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960"/>
              <a:buFont typeface="Noto Sans Symbols"/>
              <a:buChar char="⮚"/>
            </a:pPr>
            <a:r>
              <a:rPr lang="en-US" sz="2960"/>
              <a:t>Giới thiệu</a:t>
            </a:r>
            <a:endParaRPr sz="2960"/>
          </a:p>
          <a:p>
            <a:pPr indent="-342900" lvl="0" marL="342900" rtl="0" algn="l">
              <a:lnSpc>
                <a:spcPct val="90000"/>
              </a:lnSpc>
              <a:spcBef>
                <a:spcPts val="592"/>
              </a:spcBef>
              <a:spcAft>
                <a:spcPts val="0"/>
              </a:spcAft>
              <a:buClr>
                <a:schemeClr val="dk1"/>
              </a:buClr>
              <a:buSzPts val="2960"/>
              <a:buFont typeface="Noto Sans Symbols"/>
              <a:buChar char="⮚"/>
            </a:pPr>
            <a:r>
              <a:rPr lang="en-US" sz="2960"/>
              <a:t>Truyền tham số cho hàm</a:t>
            </a:r>
            <a:endParaRPr sz="2960"/>
          </a:p>
          <a:p>
            <a:pPr indent="-342900" lvl="0" marL="342900" rtl="0" algn="l">
              <a:lnSpc>
                <a:spcPct val="90000"/>
              </a:lnSpc>
              <a:spcBef>
                <a:spcPts val="592"/>
              </a:spcBef>
              <a:spcAft>
                <a:spcPts val="0"/>
              </a:spcAft>
              <a:buClr>
                <a:schemeClr val="dk1"/>
              </a:buClr>
              <a:buSzPts val="2960"/>
              <a:buFont typeface="Noto Sans Symbols"/>
              <a:buChar char="⮚"/>
            </a:pPr>
            <a:r>
              <a:rPr lang="en-US" sz="2960"/>
              <a:t>Biến toàn cục và biến cục bộ</a:t>
            </a:r>
            <a:endParaRPr sz="2960"/>
          </a:p>
          <a:p>
            <a:pPr indent="-342900" lvl="0" marL="342900" rtl="0" algn="l">
              <a:lnSpc>
                <a:spcPct val="90000"/>
              </a:lnSpc>
              <a:spcBef>
                <a:spcPts val="592"/>
              </a:spcBef>
              <a:spcAft>
                <a:spcPts val="0"/>
              </a:spcAft>
              <a:buClr>
                <a:schemeClr val="dk1"/>
              </a:buClr>
              <a:buSzPts val="2960"/>
              <a:buFont typeface="Noto Sans Symbols"/>
              <a:buChar char="⮚"/>
            </a:pPr>
            <a:r>
              <a:rPr lang="en-US" sz="2960"/>
              <a:t>Các ví dụ về ứng dụng hàm trong lập trình</a:t>
            </a:r>
            <a:endParaRPr sz="2960"/>
          </a:p>
          <a:p>
            <a:pPr indent="-342900" lvl="0" marL="342900" rtl="0" algn="l">
              <a:lnSpc>
                <a:spcPct val="90000"/>
              </a:lnSpc>
              <a:spcBef>
                <a:spcPts val="592"/>
              </a:spcBef>
              <a:spcAft>
                <a:spcPts val="0"/>
              </a:spcAft>
              <a:buClr>
                <a:schemeClr val="dk1"/>
              </a:buClr>
              <a:buSzPts val="2960"/>
              <a:buFont typeface="Noto Sans Symbols"/>
              <a:buChar char="⮚"/>
            </a:pPr>
            <a:r>
              <a:rPr lang="en-US" sz="2960"/>
              <a:t>Hàm trong chương trình nhiều tập tin</a:t>
            </a:r>
            <a:br>
              <a:rPr lang="en-US" sz="2960"/>
            </a:br>
            <a:r>
              <a:rPr lang="en-US" sz="2960"/>
              <a:t>mã nguồn</a:t>
            </a:r>
            <a:endParaRPr sz="2960"/>
          </a:p>
          <a:p>
            <a:pPr indent="-342900" lvl="0" marL="342900" rtl="0" algn="l">
              <a:lnSpc>
                <a:spcPct val="90000"/>
              </a:lnSpc>
              <a:spcBef>
                <a:spcPts val="592"/>
              </a:spcBef>
              <a:spcAft>
                <a:spcPts val="0"/>
              </a:spcAft>
              <a:buClr>
                <a:schemeClr val="dk1"/>
              </a:buClr>
              <a:buSzPts val="2960"/>
              <a:buFont typeface="Noto Sans Symbols"/>
              <a:buChar char="⮚"/>
            </a:pPr>
            <a:r>
              <a:rPr lang="en-US" sz="2960"/>
              <a:t>Các vấn đề tìm hiểu mở rộng kiến thức</a:t>
            </a:r>
            <a:br>
              <a:rPr lang="en-US" sz="2960"/>
            </a:br>
            <a:r>
              <a:rPr lang="en-US" sz="2960"/>
              <a:t>nghề nghiệp</a:t>
            </a:r>
            <a:endParaRPr sz="2960"/>
          </a:p>
          <a:p>
            <a:pPr indent="-342900" lvl="0" marL="342900" rtl="0" algn="l">
              <a:lnSpc>
                <a:spcPct val="90000"/>
              </a:lnSpc>
              <a:spcBef>
                <a:spcPts val="592"/>
              </a:spcBef>
              <a:spcAft>
                <a:spcPts val="0"/>
              </a:spcAft>
              <a:buClr>
                <a:schemeClr val="dk1"/>
              </a:buClr>
              <a:buSzPts val="2960"/>
              <a:buFont typeface="Noto Sans Symbols"/>
              <a:buChar char="⮚"/>
            </a:pPr>
            <a:r>
              <a:rPr lang="en-US" sz="2960"/>
              <a:t>Thuật ngữ và bài đọc thêm tiếng Anh</a:t>
            </a:r>
            <a:endParaRPr sz="2960"/>
          </a:p>
        </p:txBody>
      </p:sp>
      <p:sp>
        <p:nvSpPr>
          <p:cNvPr id="109" name="Google Shape;109;p2"/>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110" name="Google Shape;110;p2"/>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111" name="Google Shape;111;p2"/>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0"/>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Ví dụ về tham trị</a:t>
            </a:r>
            <a:endParaRPr/>
          </a:p>
        </p:txBody>
      </p:sp>
      <p:sp>
        <p:nvSpPr>
          <p:cNvPr id="321" name="Google Shape;321;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FF"/>
              </a:buClr>
              <a:buSzPts val="2400"/>
              <a:buNone/>
            </a:pPr>
            <a:r>
              <a:rPr lang="en-US" sz="2400">
                <a:solidFill>
                  <a:srgbClr val="0000FF"/>
                </a:solidFill>
              </a:rPr>
              <a:t>int</a:t>
            </a:r>
            <a:r>
              <a:rPr lang="en-US" sz="2400"/>
              <a:t> Inc(</a:t>
            </a:r>
            <a:r>
              <a:rPr lang="en-US" sz="2400">
                <a:solidFill>
                  <a:srgbClr val="0000FF"/>
                </a:solidFill>
              </a:rPr>
              <a:t>int</a:t>
            </a:r>
            <a:r>
              <a:rPr lang="en-US" sz="2400"/>
              <a:t> x);</a:t>
            </a:r>
            <a:endParaRPr/>
          </a:p>
          <a:p>
            <a:pPr indent="0" lvl="0" marL="0" rtl="0" algn="l">
              <a:spcBef>
                <a:spcPts val="480"/>
              </a:spcBef>
              <a:spcAft>
                <a:spcPts val="0"/>
              </a:spcAft>
              <a:buClr>
                <a:srgbClr val="0000FF"/>
              </a:buClr>
              <a:buSzPts val="2400"/>
              <a:buNone/>
            </a:pPr>
            <a:r>
              <a:rPr lang="en-US" sz="2400">
                <a:solidFill>
                  <a:srgbClr val="0000FF"/>
                </a:solidFill>
              </a:rPr>
              <a:t>void</a:t>
            </a:r>
            <a:r>
              <a:rPr lang="en-US" sz="2400"/>
              <a:t> main() {</a:t>
            </a:r>
            <a:endParaRPr/>
          </a:p>
          <a:p>
            <a:pPr indent="0" lvl="0" marL="0" rtl="0" algn="l">
              <a:spcBef>
                <a:spcPts val="480"/>
              </a:spcBef>
              <a:spcAft>
                <a:spcPts val="0"/>
              </a:spcAft>
              <a:buClr>
                <a:schemeClr val="dk1"/>
              </a:buClr>
              <a:buSzPts val="2400"/>
              <a:buNone/>
            </a:pPr>
            <a:r>
              <a:rPr lang="en-US" sz="2400"/>
              <a:t>	</a:t>
            </a:r>
            <a:r>
              <a:rPr lang="en-US" sz="2400">
                <a:solidFill>
                  <a:srgbClr val="0000FF"/>
                </a:solidFill>
              </a:rPr>
              <a:t>int</a:t>
            </a:r>
            <a:r>
              <a:rPr lang="en-US" sz="2400"/>
              <a:t> a = 9, b;</a:t>
            </a:r>
            <a:endParaRPr/>
          </a:p>
          <a:p>
            <a:pPr indent="0" lvl="0" marL="0" rtl="0" algn="l">
              <a:spcBef>
                <a:spcPts val="480"/>
              </a:spcBef>
              <a:spcAft>
                <a:spcPts val="0"/>
              </a:spcAft>
              <a:buClr>
                <a:schemeClr val="dk1"/>
              </a:buClr>
              <a:buSzPts val="2400"/>
              <a:buNone/>
            </a:pPr>
            <a:r>
              <a:rPr lang="en-US" sz="2400"/>
              <a:t>	b = Inc(a); </a:t>
            </a:r>
            <a:r>
              <a:rPr lang="en-US" sz="2400">
                <a:solidFill>
                  <a:srgbClr val="00B050"/>
                </a:solidFill>
              </a:rPr>
              <a:t>// a is passed by value</a:t>
            </a:r>
            <a:endParaRPr/>
          </a:p>
          <a:p>
            <a:pPr indent="0" lvl="0" marL="0" rtl="0" algn="l">
              <a:spcBef>
                <a:spcPts val="480"/>
              </a:spcBef>
              <a:spcAft>
                <a:spcPts val="0"/>
              </a:spcAft>
              <a:buClr>
                <a:schemeClr val="dk1"/>
              </a:buClr>
              <a:buSzPts val="2400"/>
              <a:buNone/>
            </a:pPr>
            <a:r>
              <a:rPr lang="en-US" sz="2400"/>
              <a:t>	printf(“a = %d, b = %d\n”, a, b);</a:t>
            </a:r>
            <a:endParaRPr/>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rgbClr val="0000FF"/>
              </a:buClr>
              <a:buSzPts val="2400"/>
              <a:buNone/>
            </a:pPr>
            <a:r>
              <a:rPr lang="en-US" sz="2400">
                <a:solidFill>
                  <a:srgbClr val="0000FF"/>
                </a:solidFill>
              </a:rPr>
              <a:t>int</a:t>
            </a:r>
            <a:r>
              <a:rPr lang="en-US" sz="2400"/>
              <a:t> Inc(</a:t>
            </a:r>
            <a:r>
              <a:rPr lang="en-US" sz="2400">
                <a:solidFill>
                  <a:srgbClr val="0000FF"/>
                </a:solidFill>
              </a:rPr>
              <a:t>int</a:t>
            </a:r>
            <a:r>
              <a:rPr lang="en-US" sz="2400"/>
              <a:t> x) {</a:t>
            </a:r>
            <a:endParaRPr/>
          </a:p>
          <a:p>
            <a:pPr indent="0" lvl="0" marL="0" rtl="0" algn="l">
              <a:spcBef>
                <a:spcPts val="480"/>
              </a:spcBef>
              <a:spcAft>
                <a:spcPts val="0"/>
              </a:spcAft>
              <a:buClr>
                <a:schemeClr val="dk1"/>
              </a:buClr>
              <a:buSzPts val="2400"/>
              <a:buNone/>
            </a:pPr>
            <a:r>
              <a:rPr lang="en-US" sz="2400"/>
              <a:t>	x++;</a:t>
            </a:r>
            <a:endParaRPr/>
          </a:p>
          <a:p>
            <a:pPr indent="0" lvl="0" marL="0" rtl="0" algn="l">
              <a:spcBef>
                <a:spcPts val="480"/>
              </a:spcBef>
              <a:spcAft>
                <a:spcPts val="0"/>
              </a:spcAft>
              <a:buClr>
                <a:schemeClr val="dk1"/>
              </a:buClr>
              <a:buSzPts val="2400"/>
              <a:buNone/>
            </a:pPr>
            <a:r>
              <a:rPr lang="en-US" sz="2400"/>
              <a:t>	</a:t>
            </a:r>
            <a:r>
              <a:rPr lang="en-US" sz="2400">
                <a:solidFill>
                  <a:srgbClr val="0000FF"/>
                </a:solidFill>
              </a:rPr>
              <a:t>return</a:t>
            </a:r>
            <a:r>
              <a:rPr lang="en-US" sz="2400"/>
              <a:t> x;</a:t>
            </a:r>
            <a:endParaRPr/>
          </a:p>
          <a:p>
            <a:pPr indent="0" lvl="0" marL="0" rtl="0" algn="l">
              <a:spcBef>
                <a:spcPts val="480"/>
              </a:spcBef>
              <a:spcAft>
                <a:spcPts val="0"/>
              </a:spcAft>
              <a:buClr>
                <a:schemeClr val="dk1"/>
              </a:buClr>
              <a:buSzPts val="2400"/>
              <a:buNone/>
            </a:pPr>
            <a:r>
              <a:rPr lang="en-US" sz="2400"/>
              <a:t>}</a:t>
            </a:r>
            <a:endParaRPr sz="2400"/>
          </a:p>
        </p:txBody>
      </p:sp>
      <p:sp>
        <p:nvSpPr>
          <p:cNvPr id="322" name="Google Shape;322;p20"/>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323" name="Google Shape;323;p20"/>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324" name="Google Shape;324;p20"/>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25" name="Google Shape;325;p20"/>
          <p:cNvSpPr/>
          <p:nvPr/>
        </p:nvSpPr>
        <p:spPr>
          <a:xfrm flipH="1" rot="1814795">
            <a:off x="2126108" y="3299840"/>
            <a:ext cx="738886" cy="1273109"/>
          </a:xfrm>
          <a:prstGeom prst="arc">
            <a:avLst>
              <a:gd fmla="val 17565754" name="adj1"/>
              <a:gd fmla="val 4502827" name="adj2"/>
            </a:avLst>
          </a:prstGeom>
          <a:noFill/>
          <a:ln cap="flat" cmpd="sng" w="19050">
            <a:solidFill>
              <a:schemeClr val="accent6"/>
            </a:solidFill>
            <a:prstDash val="solid"/>
            <a:round/>
            <a:headEnd len="sm" w="sm" type="none"/>
            <a:tailEnd len="med" w="med" type="stealth"/>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26" name="Google Shape;326;p20"/>
          <p:cNvSpPr/>
          <p:nvPr/>
        </p:nvSpPr>
        <p:spPr>
          <a:xfrm>
            <a:off x="1775552" y="4037223"/>
            <a:ext cx="1981200" cy="2325477"/>
          </a:xfrm>
          <a:prstGeom prst="arc">
            <a:avLst>
              <a:gd fmla="val 14136410" name="adj1"/>
              <a:gd fmla="val 18307078" name="adj2"/>
            </a:avLst>
          </a:prstGeom>
          <a:noFill/>
          <a:ln cap="flat" cmpd="sng" w="19050">
            <a:solidFill>
              <a:schemeClr val="accent6"/>
            </a:solidFill>
            <a:prstDash val="solid"/>
            <a:round/>
            <a:headEnd len="sm" w="sm" type="none"/>
            <a:tailEnd len="med" w="med" type="stealth"/>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27" name="Google Shape;327;p20"/>
          <p:cNvSpPr/>
          <p:nvPr/>
        </p:nvSpPr>
        <p:spPr>
          <a:xfrm>
            <a:off x="3276600" y="3733800"/>
            <a:ext cx="2590800" cy="1295400"/>
          </a:xfrm>
          <a:prstGeom prst="irregularSeal2">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chemeClr val="dk1"/>
                </a:solidFill>
                <a:latin typeface="Tahoma"/>
                <a:ea typeface="Tahoma"/>
                <a:cs typeface="Tahoma"/>
                <a:sym typeface="Tahoma"/>
              </a:rPr>
              <a:t>int x = 9;</a:t>
            </a:r>
            <a:endParaRPr b="0" i="0" sz="2000" u="none" cap="none" strike="noStrike">
              <a:solidFill>
                <a:schemeClr val="dk1"/>
              </a:solidFill>
              <a:latin typeface="Tahoma"/>
              <a:ea typeface="Tahoma"/>
              <a:cs typeface="Tahoma"/>
              <a:sym typeface="Tahoma"/>
            </a:endParaRPr>
          </a:p>
        </p:txBody>
      </p:sp>
      <p:cxnSp>
        <p:nvCxnSpPr>
          <p:cNvPr id="328" name="Google Shape;328;p20"/>
          <p:cNvCxnSpPr/>
          <p:nvPr/>
        </p:nvCxnSpPr>
        <p:spPr>
          <a:xfrm>
            <a:off x="2514600" y="2819400"/>
            <a:ext cx="152400" cy="228600"/>
          </a:xfrm>
          <a:prstGeom prst="straightConnector1">
            <a:avLst/>
          </a:prstGeom>
          <a:noFill/>
          <a:ln cap="flat" cmpd="sng" w="19050">
            <a:solidFill>
              <a:schemeClr val="accent6"/>
            </a:solidFill>
            <a:prstDash val="solid"/>
            <a:round/>
            <a:headEnd len="sm" w="sm" type="none"/>
            <a:tailEnd len="med" w="med" type="stealth"/>
          </a:ln>
          <a:effectLst>
            <a:outerShdw blurRad="40000" rotWithShape="0" dir="5400000" dist="23000">
              <a:srgbClr val="000000">
                <a:alpha val="34901"/>
              </a:srgbClr>
            </a:outerShdw>
          </a:effectLst>
        </p:spPr>
      </p:cxnSp>
      <p:sp>
        <p:nvSpPr>
          <p:cNvPr id="329" name="Google Shape;329;p20"/>
          <p:cNvSpPr/>
          <p:nvPr/>
        </p:nvSpPr>
        <p:spPr>
          <a:xfrm rot="706757">
            <a:off x="2864185" y="1972775"/>
            <a:ext cx="2825434" cy="2590800"/>
          </a:xfrm>
          <a:prstGeom prst="arc">
            <a:avLst>
              <a:gd fmla="val 11709070" name="adj1"/>
              <a:gd fmla="val 21288950" name="adj2"/>
            </a:avLst>
          </a:prstGeom>
          <a:noFill/>
          <a:ln cap="flat" cmpd="sng" w="19050">
            <a:solidFill>
              <a:schemeClr val="accent6"/>
            </a:solidFill>
            <a:prstDash val="solid"/>
            <a:round/>
            <a:headEnd len="sm" w="sm" type="none"/>
            <a:tailEnd len="med" w="med" type="stealth"/>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21"/>
          <p:cNvSpPr txBox="1"/>
          <p:nvPr>
            <p:ph type="title"/>
          </p:nvPr>
        </p:nvSpPr>
        <p:spPr>
          <a:xfrm>
            <a:off x="457200" y="152400"/>
            <a:ext cx="85344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Ví dụ về tham biến</a:t>
            </a:r>
            <a:endParaRPr/>
          </a:p>
        </p:txBody>
      </p:sp>
      <p:sp>
        <p:nvSpPr>
          <p:cNvPr id="336" name="Google Shape;336;p21"/>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FF"/>
              </a:buClr>
              <a:buSzPts val="2400"/>
              <a:buNone/>
            </a:pPr>
            <a:r>
              <a:rPr lang="en-US" sz="2400">
                <a:solidFill>
                  <a:srgbClr val="0000FF"/>
                </a:solidFill>
              </a:rPr>
              <a:t>int</a:t>
            </a:r>
            <a:r>
              <a:rPr lang="en-US" sz="2400"/>
              <a:t> Inc(</a:t>
            </a:r>
            <a:r>
              <a:rPr lang="en-US" sz="2400">
                <a:solidFill>
                  <a:srgbClr val="0000FF"/>
                </a:solidFill>
              </a:rPr>
              <a:t>int</a:t>
            </a:r>
            <a:r>
              <a:rPr lang="en-US" sz="2400"/>
              <a:t> &amp;x); </a:t>
            </a:r>
            <a:r>
              <a:rPr lang="en-US" sz="2400">
                <a:solidFill>
                  <a:srgbClr val="00B050"/>
                </a:solidFill>
              </a:rPr>
              <a:t>// C++</a:t>
            </a:r>
            <a:r>
              <a:rPr lang="en-US" sz="2400"/>
              <a:t> </a:t>
            </a:r>
            <a:endParaRPr/>
          </a:p>
          <a:p>
            <a:pPr indent="0" lvl="0" marL="0" rtl="0" algn="l">
              <a:spcBef>
                <a:spcPts val="480"/>
              </a:spcBef>
              <a:spcAft>
                <a:spcPts val="0"/>
              </a:spcAft>
              <a:buClr>
                <a:srgbClr val="0000FF"/>
              </a:buClr>
              <a:buSzPts val="2400"/>
              <a:buNone/>
            </a:pPr>
            <a:r>
              <a:rPr lang="en-US" sz="2400">
                <a:solidFill>
                  <a:srgbClr val="0000FF"/>
                </a:solidFill>
              </a:rPr>
              <a:t>void</a:t>
            </a:r>
            <a:r>
              <a:rPr lang="en-US" sz="2400"/>
              <a:t> main() {</a:t>
            </a:r>
            <a:endParaRPr sz="2400"/>
          </a:p>
          <a:p>
            <a:pPr indent="0" lvl="0" marL="0" rtl="0" algn="l">
              <a:spcBef>
                <a:spcPts val="480"/>
              </a:spcBef>
              <a:spcAft>
                <a:spcPts val="0"/>
              </a:spcAft>
              <a:buClr>
                <a:schemeClr val="dk1"/>
              </a:buClr>
              <a:buSzPts val="2400"/>
              <a:buNone/>
            </a:pPr>
            <a:r>
              <a:rPr lang="en-US" sz="2400"/>
              <a:t>	</a:t>
            </a:r>
            <a:r>
              <a:rPr lang="en-US" sz="2400">
                <a:solidFill>
                  <a:srgbClr val="0000FF"/>
                </a:solidFill>
              </a:rPr>
              <a:t>int</a:t>
            </a:r>
            <a:r>
              <a:rPr lang="en-US" sz="2400"/>
              <a:t> a = 9, b;</a:t>
            </a:r>
            <a:endParaRPr/>
          </a:p>
          <a:p>
            <a:pPr indent="0" lvl="0" marL="0" rtl="0" algn="l">
              <a:spcBef>
                <a:spcPts val="480"/>
              </a:spcBef>
              <a:spcAft>
                <a:spcPts val="0"/>
              </a:spcAft>
              <a:buClr>
                <a:schemeClr val="dk1"/>
              </a:buClr>
              <a:buSzPts val="2400"/>
              <a:buNone/>
            </a:pPr>
            <a:r>
              <a:rPr lang="en-US" sz="2400"/>
              <a:t>	b = Inc(a);</a:t>
            </a:r>
            <a:endParaRPr/>
          </a:p>
          <a:p>
            <a:pPr indent="0" lvl="0" marL="0" rtl="0" algn="l">
              <a:spcBef>
                <a:spcPts val="480"/>
              </a:spcBef>
              <a:spcAft>
                <a:spcPts val="0"/>
              </a:spcAft>
              <a:buClr>
                <a:schemeClr val="dk1"/>
              </a:buClr>
              <a:buSzPts val="2400"/>
              <a:buNone/>
            </a:pPr>
            <a:r>
              <a:rPr lang="en-US" sz="2400"/>
              <a:t>	printf(“a = %d,</a:t>
            </a:r>
            <a:endParaRPr/>
          </a:p>
          <a:p>
            <a:pPr indent="0" lvl="0" marL="0" rtl="0" algn="l">
              <a:spcBef>
                <a:spcPts val="480"/>
              </a:spcBef>
              <a:spcAft>
                <a:spcPts val="0"/>
              </a:spcAft>
              <a:buClr>
                <a:schemeClr val="dk1"/>
              </a:buClr>
              <a:buSzPts val="2400"/>
              <a:buNone/>
            </a:pPr>
            <a:r>
              <a:rPr lang="en-US" sz="2400"/>
              <a:t>	b = %d\n”, a, b);</a:t>
            </a:r>
            <a:endParaRPr/>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rgbClr val="0000FF"/>
              </a:buClr>
              <a:buSzPts val="2400"/>
              <a:buNone/>
            </a:pPr>
            <a:r>
              <a:rPr lang="en-US" sz="2400">
                <a:solidFill>
                  <a:srgbClr val="0000FF"/>
                </a:solidFill>
              </a:rPr>
              <a:t>int</a:t>
            </a:r>
            <a:r>
              <a:rPr lang="en-US" sz="2400"/>
              <a:t> Inc(</a:t>
            </a:r>
            <a:r>
              <a:rPr lang="en-US" sz="2400">
                <a:solidFill>
                  <a:srgbClr val="0000FF"/>
                </a:solidFill>
              </a:rPr>
              <a:t>int</a:t>
            </a:r>
            <a:r>
              <a:rPr lang="en-US" sz="2400"/>
              <a:t> &amp;x) {</a:t>
            </a:r>
            <a:endParaRPr/>
          </a:p>
          <a:p>
            <a:pPr indent="0" lvl="0" marL="0" rtl="0" algn="l">
              <a:spcBef>
                <a:spcPts val="480"/>
              </a:spcBef>
              <a:spcAft>
                <a:spcPts val="0"/>
              </a:spcAft>
              <a:buClr>
                <a:schemeClr val="dk1"/>
              </a:buClr>
              <a:buSzPts val="2400"/>
              <a:buNone/>
            </a:pPr>
            <a:r>
              <a:rPr lang="en-US" sz="2400"/>
              <a:t>	x++;</a:t>
            </a:r>
            <a:endParaRPr/>
          </a:p>
          <a:p>
            <a:pPr indent="0" lvl="0" marL="0" rtl="0" algn="l">
              <a:spcBef>
                <a:spcPts val="480"/>
              </a:spcBef>
              <a:spcAft>
                <a:spcPts val="0"/>
              </a:spcAft>
              <a:buClr>
                <a:schemeClr val="dk1"/>
              </a:buClr>
              <a:buSzPts val="2400"/>
              <a:buNone/>
            </a:pPr>
            <a:r>
              <a:rPr lang="en-US" sz="2400"/>
              <a:t>	</a:t>
            </a:r>
            <a:r>
              <a:rPr lang="en-US" sz="2400">
                <a:solidFill>
                  <a:srgbClr val="0000FF"/>
                </a:solidFill>
              </a:rPr>
              <a:t>return</a:t>
            </a:r>
            <a:r>
              <a:rPr lang="en-US" sz="2400"/>
              <a:t> x;</a:t>
            </a:r>
            <a:endParaRPr/>
          </a:p>
          <a:p>
            <a:pPr indent="0" lvl="0" marL="0" rtl="0" algn="l">
              <a:spcBef>
                <a:spcPts val="480"/>
              </a:spcBef>
              <a:spcAft>
                <a:spcPts val="0"/>
              </a:spcAft>
              <a:buClr>
                <a:schemeClr val="dk1"/>
              </a:buClr>
              <a:buSzPts val="2400"/>
              <a:buNone/>
            </a:pPr>
            <a:r>
              <a:rPr lang="en-US" sz="2400"/>
              <a:t>}</a:t>
            </a:r>
            <a:endParaRPr sz="2400"/>
          </a:p>
        </p:txBody>
      </p:sp>
      <p:sp>
        <p:nvSpPr>
          <p:cNvPr id="337" name="Google Shape;337;p21"/>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FF"/>
              </a:buClr>
              <a:buSzPts val="2400"/>
              <a:buNone/>
            </a:pPr>
            <a:r>
              <a:rPr lang="en-US" sz="2400">
                <a:solidFill>
                  <a:srgbClr val="0000FF"/>
                </a:solidFill>
              </a:rPr>
              <a:t>int</a:t>
            </a:r>
            <a:r>
              <a:rPr lang="en-US" sz="2400"/>
              <a:t> Inc(</a:t>
            </a:r>
            <a:r>
              <a:rPr lang="en-US" sz="2400">
                <a:solidFill>
                  <a:srgbClr val="0000FF"/>
                </a:solidFill>
              </a:rPr>
              <a:t>int</a:t>
            </a:r>
            <a:r>
              <a:rPr lang="en-US" sz="2400"/>
              <a:t> *x); </a:t>
            </a:r>
            <a:r>
              <a:rPr lang="en-US" sz="2400">
                <a:solidFill>
                  <a:srgbClr val="00B050"/>
                </a:solidFill>
              </a:rPr>
              <a:t>/* C */</a:t>
            </a:r>
            <a:endParaRPr sz="2400">
              <a:solidFill>
                <a:srgbClr val="00B050"/>
              </a:solidFill>
            </a:endParaRPr>
          </a:p>
          <a:p>
            <a:pPr indent="0" lvl="0" marL="0" rtl="0" algn="l">
              <a:spcBef>
                <a:spcPts val="480"/>
              </a:spcBef>
              <a:spcAft>
                <a:spcPts val="0"/>
              </a:spcAft>
              <a:buClr>
                <a:srgbClr val="0000FF"/>
              </a:buClr>
              <a:buSzPts val="2400"/>
              <a:buNone/>
            </a:pPr>
            <a:r>
              <a:rPr lang="en-US" sz="2400">
                <a:solidFill>
                  <a:srgbClr val="0000FF"/>
                </a:solidFill>
              </a:rPr>
              <a:t>void</a:t>
            </a:r>
            <a:r>
              <a:rPr lang="en-US" sz="2400"/>
              <a:t> main() {</a:t>
            </a:r>
            <a:endParaRPr sz="2400"/>
          </a:p>
          <a:p>
            <a:pPr indent="0" lvl="0" marL="0" rtl="0" algn="l">
              <a:spcBef>
                <a:spcPts val="480"/>
              </a:spcBef>
              <a:spcAft>
                <a:spcPts val="0"/>
              </a:spcAft>
              <a:buClr>
                <a:schemeClr val="dk1"/>
              </a:buClr>
              <a:buSzPts val="2400"/>
              <a:buNone/>
            </a:pPr>
            <a:r>
              <a:rPr lang="en-US" sz="2400"/>
              <a:t>	</a:t>
            </a:r>
            <a:r>
              <a:rPr lang="en-US" sz="2400">
                <a:solidFill>
                  <a:srgbClr val="0000FF"/>
                </a:solidFill>
              </a:rPr>
              <a:t>int</a:t>
            </a:r>
            <a:r>
              <a:rPr lang="en-US" sz="2400"/>
              <a:t> a = 9, b;</a:t>
            </a:r>
            <a:endParaRPr/>
          </a:p>
          <a:p>
            <a:pPr indent="0" lvl="0" marL="0" rtl="0" algn="l">
              <a:spcBef>
                <a:spcPts val="480"/>
              </a:spcBef>
              <a:spcAft>
                <a:spcPts val="0"/>
              </a:spcAft>
              <a:buClr>
                <a:schemeClr val="dk1"/>
              </a:buClr>
              <a:buSzPts val="2400"/>
              <a:buNone/>
            </a:pPr>
            <a:r>
              <a:rPr lang="en-US" sz="2400"/>
              <a:t>	b = Inc(&amp;a);</a:t>
            </a:r>
            <a:endParaRPr/>
          </a:p>
          <a:p>
            <a:pPr indent="0" lvl="0" marL="0" rtl="0" algn="l">
              <a:spcBef>
                <a:spcPts val="480"/>
              </a:spcBef>
              <a:spcAft>
                <a:spcPts val="0"/>
              </a:spcAft>
              <a:buClr>
                <a:schemeClr val="dk1"/>
              </a:buClr>
              <a:buSzPts val="2400"/>
              <a:buNone/>
            </a:pPr>
            <a:r>
              <a:rPr lang="en-US" sz="2400"/>
              <a:t>	printf(“a = %d,</a:t>
            </a:r>
            <a:endParaRPr/>
          </a:p>
          <a:p>
            <a:pPr indent="0" lvl="0" marL="0" rtl="0" algn="l">
              <a:spcBef>
                <a:spcPts val="480"/>
              </a:spcBef>
              <a:spcAft>
                <a:spcPts val="0"/>
              </a:spcAft>
              <a:buClr>
                <a:schemeClr val="dk1"/>
              </a:buClr>
              <a:buSzPts val="2400"/>
              <a:buNone/>
            </a:pPr>
            <a:r>
              <a:rPr lang="en-US" sz="2400"/>
              <a:t>	b = %d\n”, a, b);</a:t>
            </a:r>
            <a:endParaRPr/>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rgbClr val="0000FF"/>
              </a:buClr>
              <a:buSzPts val="2400"/>
              <a:buNone/>
            </a:pPr>
            <a:r>
              <a:rPr lang="en-US" sz="2400">
                <a:solidFill>
                  <a:srgbClr val="0000FF"/>
                </a:solidFill>
              </a:rPr>
              <a:t>int</a:t>
            </a:r>
            <a:r>
              <a:rPr lang="en-US" sz="2400"/>
              <a:t> Inc(</a:t>
            </a:r>
            <a:r>
              <a:rPr lang="en-US" sz="2400">
                <a:solidFill>
                  <a:srgbClr val="0000FF"/>
                </a:solidFill>
              </a:rPr>
              <a:t>int</a:t>
            </a:r>
            <a:r>
              <a:rPr lang="en-US" sz="2400"/>
              <a:t> *x) {</a:t>
            </a:r>
            <a:endParaRPr/>
          </a:p>
          <a:p>
            <a:pPr indent="0" lvl="0" marL="0" rtl="0" algn="l">
              <a:spcBef>
                <a:spcPts val="480"/>
              </a:spcBef>
              <a:spcAft>
                <a:spcPts val="0"/>
              </a:spcAft>
              <a:buClr>
                <a:schemeClr val="dk1"/>
              </a:buClr>
              <a:buSzPts val="2400"/>
              <a:buNone/>
            </a:pPr>
            <a:r>
              <a:rPr lang="en-US" sz="2400"/>
              <a:t>	(*x)++;</a:t>
            </a:r>
            <a:endParaRPr/>
          </a:p>
          <a:p>
            <a:pPr indent="0" lvl="0" marL="0" rtl="0" algn="l">
              <a:spcBef>
                <a:spcPts val="480"/>
              </a:spcBef>
              <a:spcAft>
                <a:spcPts val="0"/>
              </a:spcAft>
              <a:buClr>
                <a:schemeClr val="dk1"/>
              </a:buClr>
              <a:buSzPts val="2400"/>
              <a:buNone/>
            </a:pPr>
            <a:r>
              <a:rPr lang="en-US" sz="2400"/>
              <a:t>	</a:t>
            </a:r>
            <a:r>
              <a:rPr lang="en-US" sz="2400">
                <a:solidFill>
                  <a:srgbClr val="0000FF"/>
                </a:solidFill>
              </a:rPr>
              <a:t>return</a:t>
            </a:r>
            <a:r>
              <a:rPr lang="en-US" sz="2400"/>
              <a:t> (*x);</a:t>
            </a:r>
            <a:endParaRPr/>
          </a:p>
          <a:p>
            <a:pPr indent="0" lvl="0" marL="0" rtl="0" algn="l">
              <a:spcBef>
                <a:spcPts val="480"/>
              </a:spcBef>
              <a:spcAft>
                <a:spcPts val="0"/>
              </a:spcAft>
              <a:buClr>
                <a:schemeClr val="dk1"/>
              </a:buClr>
              <a:buSzPts val="2400"/>
              <a:buNone/>
            </a:pPr>
            <a:r>
              <a:rPr lang="en-US" sz="2400"/>
              <a:t>}</a:t>
            </a:r>
            <a:endParaRPr sz="2400"/>
          </a:p>
        </p:txBody>
      </p:sp>
      <p:sp>
        <p:nvSpPr>
          <p:cNvPr id="338" name="Google Shape;338;p21"/>
          <p:cNvSpPr txBox="1"/>
          <p:nvPr>
            <p:ph idx="10" type="dt"/>
          </p:nvPr>
        </p:nvSpPr>
        <p:spPr>
          <a:xfrm>
            <a:off x="457200" y="6356350"/>
            <a:ext cx="914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339" name="Google Shape;339;p21"/>
          <p:cNvSpPr txBox="1"/>
          <p:nvPr>
            <p:ph idx="11" type="ftr"/>
          </p:nvPr>
        </p:nvSpPr>
        <p:spPr>
          <a:xfrm>
            <a:off x="1524000" y="6356350"/>
            <a:ext cx="640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340" name="Google Shape;340;p21"/>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cxnSp>
        <p:nvCxnSpPr>
          <p:cNvPr id="341" name="Google Shape;341;p21"/>
          <p:cNvCxnSpPr/>
          <p:nvPr/>
        </p:nvCxnSpPr>
        <p:spPr>
          <a:xfrm>
            <a:off x="2133600" y="2819400"/>
            <a:ext cx="440399" cy="228601"/>
          </a:xfrm>
          <a:prstGeom prst="straightConnector1">
            <a:avLst/>
          </a:prstGeom>
          <a:noFill/>
          <a:ln cap="flat" cmpd="sng" w="19050">
            <a:solidFill>
              <a:schemeClr val="accent6"/>
            </a:solidFill>
            <a:prstDash val="solid"/>
            <a:round/>
            <a:headEnd len="sm" w="sm" type="none"/>
            <a:tailEnd len="med" w="med" type="stealth"/>
          </a:ln>
          <a:effectLst>
            <a:outerShdw blurRad="40000" rotWithShape="0" dir="5400000" dist="23000">
              <a:srgbClr val="000000">
                <a:alpha val="34901"/>
              </a:srgbClr>
            </a:outerShdw>
          </a:effectLst>
        </p:spPr>
      </p:cxnSp>
      <p:sp>
        <p:nvSpPr>
          <p:cNvPr id="342" name="Google Shape;342;p21"/>
          <p:cNvSpPr/>
          <p:nvPr/>
        </p:nvSpPr>
        <p:spPr>
          <a:xfrm>
            <a:off x="6400800" y="1004391"/>
            <a:ext cx="1162879" cy="2043610"/>
          </a:xfrm>
          <a:prstGeom prst="arc">
            <a:avLst>
              <a:gd fmla="val 17460903" name="adj1"/>
              <a:gd fmla="val 4924331" name="adj2"/>
            </a:avLst>
          </a:prstGeom>
          <a:noFill/>
          <a:ln cap="flat" cmpd="sng" w="19050">
            <a:solidFill>
              <a:schemeClr val="accent6"/>
            </a:solidFill>
            <a:prstDash val="solid"/>
            <a:round/>
            <a:headEnd len="sm" w="sm" type="none"/>
            <a:tailEnd len="med" w="med" type="stealth"/>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43" name="Google Shape;343;p21"/>
          <p:cNvSpPr/>
          <p:nvPr/>
        </p:nvSpPr>
        <p:spPr>
          <a:xfrm>
            <a:off x="5943600" y="228600"/>
            <a:ext cx="2590800" cy="1295400"/>
          </a:xfrm>
          <a:prstGeom prst="irregularSeal2">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chemeClr val="dk1"/>
                </a:solidFill>
                <a:latin typeface="Tahoma"/>
                <a:ea typeface="Tahoma"/>
                <a:cs typeface="Tahoma"/>
                <a:sym typeface="Tahoma"/>
              </a:rPr>
              <a:t>Địa chỉ</a:t>
            </a:r>
            <a:endParaRPr/>
          </a:p>
          <a:p>
            <a:pPr indent="0" lvl="0" marL="0" marR="0" rtl="0" algn="ctr">
              <a:spcBef>
                <a:spcPts val="0"/>
              </a:spcBef>
              <a:spcAft>
                <a:spcPts val="0"/>
              </a:spcAft>
              <a:buNone/>
            </a:pPr>
            <a:r>
              <a:rPr b="0" i="0" lang="en-US" sz="2000" u="none" cap="none" strike="noStrike">
                <a:solidFill>
                  <a:schemeClr val="dk1"/>
                </a:solidFill>
                <a:latin typeface="Tahoma"/>
                <a:ea typeface="Tahoma"/>
                <a:cs typeface="Tahoma"/>
                <a:sym typeface="Tahoma"/>
              </a:rPr>
              <a:t>của a</a:t>
            </a:r>
            <a:endParaRPr b="0" i="0" sz="2000" u="none" cap="none" strike="noStrike">
              <a:solidFill>
                <a:schemeClr val="dk1"/>
              </a:solidFill>
              <a:latin typeface="Tahoma"/>
              <a:ea typeface="Tahoma"/>
              <a:cs typeface="Tahoma"/>
              <a:sym typeface="Tahoma"/>
            </a:endParaRPr>
          </a:p>
        </p:txBody>
      </p:sp>
      <p:cxnSp>
        <p:nvCxnSpPr>
          <p:cNvPr id="344" name="Google Shape;344;p21"/>
          <p:cNvCxnSpPr/>
          <p:nvPr/>
        </p:nvCxnSpPr>
        <p:spPr>
          <a:xfrm flipH="1">
            <a:off x="6400800" y="3309257"/>
            <a:ext cx="562992" cy="1491343"/>
          </a:xfrm>
          <a:prstGeom prst="straightConnector1">
            <a:avLst/>
          </a:prstGeom>
          <a:noFill/>
          <a:ln cap="flat" cmpd="sng" w="19050">
            <a:solidFill>
              <a:schemeClr val="accent6"/>
            </a:solidFill>
            <a:prstDash val="solid"/>
            <a:round/>
            <a:headEnd len="sm" w="sm" type="none"/>
            <a:tailEnd len="med" w="med" type="stealth"/>
          </a:ln>
          <a:effectLst>
            <a:outerShdw blurRad="40000" rotWithShape="0" dir="5400000" dist="23000">
              <a:srgbClr val="000000">
                <a:alpha val="34901"/>
              </a:srgbClr>
            </a:outerShdw>
          </a:effectLst>
        </p:spPr>
      </p:cxnSp>
      <p:sp>
        <p:nvSpPr>
          <p:cNvPr id="345" name="Google Shape;345;p21"/>
          <p:cNvSpPr/>
          <p:nvPr/>
        </p:nvSpPr>
        <p:spPr>
          <a:xfrm>
            <a:off x="2747839" y="5016057"/>
            <a:ext cx="2590800" cy="1295400"/>
          </a:xfrm>
          <a:prstGeom prst="irregularSeal2">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chemeClr val="dk1"/>
                </a:solidFill>
                <a:latin typeface="Tahoma"/>
                <a:ea typeface="Tahoma"/>
                <a:cs typeface="Tahoma"/>
                <a:sym typeface="Tahoma"/>
              </a:rPr>
              <a:t>int *x = &amp;a;</a:t>
            </a:r>
            <a:endParaRPr b="0" i="0" sz="2000" u="none" cap="none" strike="noStrike">
              <a:solidFill>
                <a:schemeClr val="dk1"/>
              </a:solidFill>
              <a:latin typeface="Tahoma"/>
              <a:ea typeface="Tahoma"/>
              <a:cs typeface="Tahoma"/>
              <a:sym typeface="Tahoma"/>
            </a:endParaRPr>
          </a:p>
        </p:txBody>
      </p:sp>
      <p:sp>
        <p:nvSpPr>
          <p:cNvPr id="346" name="Google Shape;346;p21"/>
          <p:cNvSpPr/>
          <p:nvPr/>
        </p:nvSpPr>
        <p:spPr>
          <a:xfrm flipH="1" rot="5124264">
            <a:off x="4446248" y="4118790"/>
            <a:ext cx="1767958" cy="2311725"/>
          </a:xfrm>
          <a:prstGeom prst="arc">
            <a:avLst>
              <a:gd fmla="val 17634066" name="adj1"/>
              <a:gd fmla="val 4683757" name="adj2"/>
            </a:avLst>
          </a:prstGeom>
          <a:noFill/>
          <a:ln cap="flat" cmpd="sng" w="19050">
            <a:solidFill>
              <a:schemeClr val="accent6"/>
            </a:solidFill>
            <a:prstDash val="solid"/>
            <a:round/>
            <a:headEnd len="sm" w="sm" type="none"/>
            <a:tailEnd len="med" w="med" type="stealth"/>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cxnSp>
        <p:nvCxnSpPr>
          <p:cNvPr id="347" name="Google Shape;347;p21"/>
          <p:cNvCxnSpPr/>
          <p:nvPr/>
        </p:nvCxnSpPr>
        <p:spPr>
          <a:xfrm flipH="1">
            <a:off x="1752600" y="5073599"/>
            <a:ext cx="381000" cy="228601"/>
          </a:xfrm>
          <a:prstGeom prst="straightConnector1">
            <a:avLst/>
          </a:prstGeom>
          <a:noFill/>
          <a:ln cap="flat" cmpd="sng" w="19050">
            <a:solidFill>
              <a:schemeClr val="accent6"/>
            </a:solidFill>
            <a:prstDash val="solid"/>
            <a:round/>
            <a:headEnd len="sm" w="sm" type="none"/>
            <a:tailEnd len="med" w="med" type="stealth"/>
          </a:ln>
          <a:effectLst>
            <a:outerShdw blurRad="40000" rotWithShape="0" dir="5400000" dist="23000">
              <a:srgbClr val="000000">
                <a:alpha val="34901"/>
              </a:srgbClr>
            </a:outerShdw>
          </a:effectLst>
        </p:spPr>
      </p:cxnSp>
      <p:cxnSp>
        <p:nvCxnSpPr>
          <p:cNvPr id="348" name="Google Shape;348;p21"/>
          <p:cNvCxnSpPr/>
          <p:nvPr/>
        </p:nvCxnSpPr>
        <p:spPr>
          <a:xfrm flipH="1">
            <a:off x="2286000" y="3309257"/>
            <a:ext cx="440399" cy="1491343"/>
          </a:xfrm>
          <a:prstGeom prst="straightConnector1">
            <a:avLst/>
          </a:prstGeom>
          <a:noFill/>
          <a:ln cap="flat" cmpd="sng" w="19050">
            <a:solidFill>
              <a:schemeClr val="accent6"/>
            </a:solidFill>
            <a:prstDash val="solid"/>
            <a:round/>
            <a:headEnd len="sm" w="sm" type="none"/>
            <a:tailEnd len="med" w="med" type="stealth"/>
          </a:ln>
          <a:effectLst>
            <a:outerShdw blurRad="40000" rotWithShape="0" dir="5400000" dist="23000">
              <a:srgbClr val="000000">
                <a:alpha val="34901"/>
              </a:srgbClr>
            </a:outerShdw>
          </a:effectLst>
        </p:spPr>
      </p:cxn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2"/>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Tham biến hằng</a:t>
            </a:r>
            <a:endParaRPr/>
          </a:p>
        </p:txBody>
      </p:sp>
      <p:sp>
        <p:nvSpPr>
          <p:cNvPr id="355" name="Google Shape;355;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FF"/>
              </a:buClr>
              <a:buSzPts val="2400"/>
              <a:buNone/>
            </a:pPr>
            <a:r>
              <a:rPr lang="en-US" sz="2400">
                <a:solidFill>
                  <a:srgbClr val="0000FF"/>
                </a:solidFill>
              </a:rPr>
              <a:t>void</a:t>
            </a:r>
            <a:r>
              <a:rPr lang="en-US" sz="2400"/>
              <a:t> f1(</a:t>
            </a:r>
            <a:r>
              <a:rPr lang="en-US" sz="2400">
                <a:solidFill>
                  <a:srgbClr val="0000FF"/>
                </a:solidFill>
              </a:rPr>
              <a:t>double</a:t>
            </a:r>
            <a:r>
              <a:rPr lang="en-US" sz="2400"/>
              <a:t> x);</a:t>
            </a:r>
            <a:endParaRPr/>
          </a:p>
          <a:p>
            <a:pPr indent="0" lvl="0" marL="0" rtl="0" algn="l">
              <a:spcBef>
                <a:spcPts val="480"/>
              </a:spcBef>
              <a:spcAft>
                <a:spcPts val="0"/>
              </a:spcAft>
              <a:buClr>
                <a:srgbClr val="0000FF"/>
              </a:buClr>
              <a:buSzPts val="2400"/>
              <a:buNone/>
            </a:pPr>
            <a:r>
              <a:rPr lang="en-US" sz="2400">
                <a:solidFill>
                  <a:srgbClr val="0000FF"/>
                </a:solidFill>
              </a:rPr>
              <a:t>void</a:t>
            </a:r>
            <a:r>
              <a:rPr lang="en-US" sz="2400"/>
              <a:t> f2(</a:t>
            </a:r>
            <a:r>
              <a:rPr lang="en-US" sz="2400">
                <a:solidFill>
                  <a:srgbClr val="0000FF"/>
                </a:solidFill>
              </a:rPr>
              <a:t>double</a:t>
            </a:r>
            <a:r>
              <a:rPr lang="en-US" sz="2400"/>
              <a:t> &amp;x);</a:t>
            </a:r>
            <a:endParaRPr/>
          </a:p>
          <a:p>
            <a:pPr indent="0" lvl="0" marL="0" rtl="0" algn="l">
              <a:spcBef>
                <a:spcPts val="480"/>
              </a:spcBef>
              <a:spcAft>
                <a:spcPts val="0"/>
              </a:spcAft>
              <a:buClr>
                <a:srgbClr val="0000FF"/>
              </a:buClr>
              <a:buSzPts val="2400"/>
              <a:buNone/>
            </a:pPr>
            <a:r>
              <a:rPr lang="en-US" sz="2400">
                <a:solidFill>
                  <a:srgbClr val="0000FF"/>
                </a:solidFill>
              </a:rPr>
              <a:t>void</a:t>
            </a:r>
            <a:r>
              <a:rPr lang="en-US" sz="2400"/>
              <a:t> f3(</a:t>
            </a:r>
            <a:r>
              <a:rPr lang="en-US" sz="2400">
                <a:solidFill>
                  <a:srgbClr val="0000FF"/>
                </a:solidFill>
              </a:rPr>
              <a:t>const</a:t>
            </a:r>
            <a:r>
              <a:rPr lang="en-US" sz="2400"/>
              <a:t> </a:t>
            </a:r>
            <a:r>
              <a:rPr lang="en-US" sz="2400">
                <a:solidFill>
                  <a:srgbClr val="0000FF"/>
                </a:solidFill>
              </a:rPr>
              <a:t>double</a:t>
            </a:r>
            <a:r>
              <a:rPr lang="en-US" sz="2400"/>
              <a:t> &amp;x);</a:t>
            </a:r>
            <a:endParaRPr/>
          </a:p>
          <a:p>
            <a:pPr indent="0" lvl="0" marL="0" rtl="0" algn="l">
              <a:spcBef>
                <a:spcPts val="480"/>
              </a:spcBef>
              <a:spcAft>
                <a:spcPts val="0"/>
              </a:spcAft>
              <a:buClr>
                <a:srgbClr val="0000FF"/>
              </a:buClr>
              <a:buSzPts val="2400"/>
              <a:buNone/>
            </a:pPr>
            <a:r>
              <a:rPr lang="en-US" sz="2400">
                <a:solidFill>
                  <a:srgbClr val="0000FF"/>
                </a:solidFill>
              </a:rPr>
              <a:t>void</a:t>
            </a:r>
            <a:r>
              <a:rPr lang="en-US" sz="2400"/>
              <a:t> main() {</a:t>
            </a:r>
            <a:endParaRPr/>
          </a:p>
          <a:p>
            <a:pPr indent="0" lvl="0" marL="0" rtl="0" algn="l">
              <a:spcBef>
                <a:spcPts val="480"/>
              </a:spcBef>
              <a:spcAft>
                <a:spcPts val="0"/>
              </a:spcAft>
              <a:buClr>
                <a:schemeClr val="dk1"/>
              </a:buClr>
              <a:buSzPts val="2400"/>
              <a:buNone/>
            </a:pPr>
            <a:r>
              <a:rPr lang="en-US" sz="2400"/>
              <a:t>	</a:t>
            </a:r>
            <a:r>
              <a:rPr lang="en-US" sz="2400">
                <a:solidFill>
                  <a:srgbClr val="0000FF"/>
                </a:solidFill>
              </a:rPr>
              <a:t>double</a:t>
            </a:r>
            <a:r>
              <a:rPr lang="en-US" sz="2400"/>
              <a:t> a = 15.06;</a:t>
            </a:r>
            <a:endParaRPr/>
          </a:p>
          <a:p>
            <a:pPr indent="0" lvl="0" marL="0" rtl="0" algn="l">
              <a:spcBef>
                <a:spcPts val="480"/>
              </a:spcBef>
              <a:spcAft>
                <a:spcPts val="0"/>
              </a:spcAft>
              <a:buClr>
                <a:schemeClr val="dk1"/>
              </a:buClr>
              <a:buSzPts val="2400"/>
              <a:buNone/>
            </a:pPr>
            <a:r>
              <a:rPr lang="en-US" sz="2400"/>
              <a:t>	f1(a); </a:t>
            </a:r>
            <a:r>
              <a:rPr lang="en-US" sz="2400">
                <a:solidFill>
                  <a:srgbClr val="00B050"/>
                </a:solidFill>
              </a:rPr>
              <a:t>// passed by value</a:t>
            </a:r>
            <a:endParaRPr/>
          </a:p>
          <a:p>
            <a:pPr indent="0" lvl="0" marL="0" rtl="0" algn="l">
              <a:spcBef>
                <a:spcPts val="480"/>
              </a:spcBef>
              <a:spcAft>
                <a:spcPts val="0"/>
              </a:spcAft>
              <a:buClr>
                <a:schemeClr val="dk1"/>
              </a:buClr>
              <a:buSzPts val="2400"/>
              <a:buNone/>
            </a:pPr>
            <a:r>
              <a:rPr lang="en-US" sz="2400"/>
              <a:t>	f2(a); </a:t>
            </a:r>
            <a:r>
              <a:rPr lang="en-US" sz="2400">
                <a:solidFill>
                  <a:srgbClr val="00B050"/>
                </a:solidFill>
              </a:rPr>
              <a:t>// passed by reference</a:t>
            </a:r>
            <a:endParaRPr/>
          </a:p>
          <a:p>
            <a:pPr indent="0" lvl="0" marL="0" rtl="0" algn="l">
              <a:spcBef>
                <a:spcPts val="480"/>
              </a:spcBef>
              <a:spcAft>
                <a:spcPts val="0"/>
              </a:spcAft>
              <a:buClr>
                <a:schemeClr val="dk1"/>
              </a:buClr>
              <a:buSzPts val="2400"/>
              <a:buNone/>
            </a:pPr>
            <a:r>
              <a:rPr lang="en-US" sz="2400"/>
              <a:t>	f3(a); </a:t>
            </a:r>
            <a:r>
              <a:rPr lang="en-US" sz="2400">
                <a:solidFill>
                  <a:srgbClr val="00B050"/>
                </a:solidFill>
              </a:rPr>
              <a:t>// passed by const reference </a:t>
            </a:r>
            <a:endParaRPr sz="2400">
              <a:solidFill>
                <a:srgbClr val="00B050"/>
              </a:solidFill>
            </a:endParaRPr>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rgbClr val="00B050"/>
              </a:buClr>
              <a:buSzPts val="2400"/>
              <a:buNone/>
            </a:pPr>
            <a:r>
              <a:rPr lang="en-US" sz="2400">
                <a:solidFill>
                  <a:srgbClr val="00B050"/>
                </a:solidFill>
              </a:rPr>
              <a:t>// defines f1(), f2(), f3() here…</a:t>
            </a:r>
            <a:endParaRPr sz="2400">
              <a:solidFill>
                <a:srgbClr val="00B050"/>
              </a:solidFill>
            </a:endParaRPr>
          </a:p>
        </p:txBody>
      </p:sp>
      <p:sp>
        <p:nvSpPr>
          <p:cNvPr id="356" name="Google Shape;356;p22"/>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357" name="Google Shape;357;p22"/>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358" name="Google Shape;358;p22"/>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59" name="Google Shape;359;p22"/>
          <p:cNvSpPr/>
          <p:nvPr/>
        </p:nvSpPr>
        <p:spPr>
          <a:xfrm rot="-9922261">
            <a:off x="1731049" y="1941745"/>
            <a:ext cx="1389012" cy="2191758"/>
          </a:xfrm>
          <a:prstGeom prst="arc">
            <a:avLst>
              <a:gd fmla="val 17349136" name="adj1"/>
              <a:gd fmla="val 4891664" name="adj2"/>
            </a:avLst>
          </a:prstGeom>
          <a:noFill/>
          <a:ln cap="flat" cmpd="sng" w="19050">
            <a:solidFill>
              <a:schemeClr val="accent6"/>
            </a:solidFill>
            <a:prstDash val="solid"/>
            <a:round/>
            <a:headEnd len="sm" w="sm" type="none"/>
            <a:tailEnd len="med" w="med" type="stealth"/>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60" name="Google Shape;360;p22"/>
          <p:cNvSpPr/>
          <p:nvPr/>
        </p:nvSpPr>
        <p:spPr>
          <a:xfrm rot="-5400000">
            <a:off x="3171547" y="714654"/>
            <a:ext cx="1252069" cy="2565962"/>
          </a:xfrm>
          <a:prstGeom prst="arc">
            <a:avLst>
              <a:gd fmla="val 17108873" name="adj1"/>
              <a:gd fmla="val 5125473" name="adj2"/>
            </a:avLst>
          </a:prstGeom>
          <a:noFill/>
          <a:ln cap="flat" cmpd="sng" w="19050">
            <a:solidFill>
              <a:schemeClr val="accent6"/>
            </a:solidFill>
            <a:prstDash val="solid"/>
            <a:round/>
            <a:headEnd len="sm" w="sm" type="none"/>
            <a:tailEnd len="med" w="med" type="stealth"/>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61" name="Google Shape;361;p22"/>
          <p:cNvSpPr/>
          <p:nvPr/>
        </p:nvSpPr>
        <p:spPr>
          <a:xfrm>
            <a:off x="4556868" y="1463845"/>
            <a:ext cx="2590800" cy="1295400"/>
          </a:xfrm>
          <a:prstGeom prst="irregularSeal2">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rgbClr val="0000FF"/>
                </a:solidFill>
                <a:latin typeface="Tahoma"/>
                <a:ea typeface="Tahoma"/>
                <a:cs typeface="Tahoma"/>
                <a:sym typeface="Tahoma"/>
              </a:rPr>
              <a:t>double</a:t>
            </a:r>
            <a:r>
              <a:rPr b="0" i="0" lang="en-US" sz="2000" u="none" cap="none" strike="noStrike">
                <a:solidFill>
                  <a:schemeClr val="dk1"/>
                </a:solidFill>
                <a:latin typeface="Tahoma"/>
                <a:ea typeface="Tahoma"/>
                <a:cs typeface="Tahoma"/>
                <a:sym typeface="Tahoma"/>
              </a:rPr>
              <a:t> x = 15.06;</a:t>
            </a:r>
            <a:endParaRPr b="0" i="0" sz="2000" u="none" cap="none" strike="noStrike">
              <a:solidFill>
                <a:schemeClr val="dk1"/>
              </a:solidFill>
              <a:latin typeface="Tahoma"/>
              <a:ea typeface="Tahoma"/>
              <a:cs typeface="Tahoma"/>
              <a:sym typeface="Tahoma"/>
            </a:endParaRPr>
          </a:p>
        </p:txBody>
      </p:sp>
      <p:sp>
        <p:nvSpPr>
          <p:cNvPr id="362" name="Google Shape;362;p22"/>
          <p:cNvSpPr/>
          <p:nvPr/>
        </p:nvSpPr>
        <p:spPr>
          <a:xfrm flipH="1" rot="5124264">
            <a:off x="1881674" y="3316044"/>
            <a:ext cx="1674396" cy="1604817"/>
          </a:xfrm>
          <a:prstGeom prst="arc">
            <a:avLst>
              <a:gd fmla="val 18761994" name="adj1"/>
              <a:gd fmla="val 4325406" name="adj2"/>
            </a:avLst>
          </a:prstGeom>
          <a:noFill/>
          <a:ln cap="flat" cmpd="sng" w="19050">
            <a:solidFill>
              <a:schemeClr val="accent6"/>
            </a:solidFill>
            <a:prstDash val="solid"/>
            <a:round/>
            <a:headEnd len="sm" w="sm" type="none"/>
            <a:tailEnd len="med" w="med" type="stealth"/>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63" name="Google Shape;363;p22"/>
          <p:cNvSpPr/>
          <p:nvPr/>
        </p:nvSpPr>
        <p:spPr>
          <a:xfrm>
            <a:off x="5461563" y="2911645"/>
            <a:ext cx="2590800" cy="1295400"/>
          </a:xfrm>
          <a:prstGeom prst="irregularSeal2">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chemeClr val="dk1"/>
                </a:solidFill>
                <a:latin typeface="Tahoma"/>
                <a:ea typeface="Tahoma"/>
                <a:cs typeface="Tahoma"/>
                <a:sym typeface="Tahoma"/>
              </a:rPr>
              <a:t>Tốn bộ nhớ</a:t>
            </a:r>
            <a:endParaRPr/>
          </a:p>
          <a:p>
            <a:pPr indent="0" lvl="0" marL="0" marR="0" rtl="0" algn="ctr">
              <a:spcBef>
                <a:spcPts val="0"/>
              </a:spcBef>
              <a:spcAft>
                <a:spcPts val="0"/>
              </a:spcAft>
              <a:buNone/>
            </a:pPr>
            <a:r>
              <a:rPr b="0" i="0" lang="en-US" sz="2000" u="none" cap="none" strike="noStrike">
                <a:solidFill>
                  <a:schemeClr val="dk1"/>
                </a:solidFill>
                <a:latin typeface="Tahoma"/>
                <a:ea typeface="Tahoma"/>
                <a:cs typeface="Tahoma"/>
                <a:sym typeface="Tahoma"/>
              </a:rPr>
              <a:t>khi x lớn</a:t>
            </a:r>
            <a:endParaRPr b="0" i="0" sz="2000" u="none" cap="none" strike="noStrike">
              <a:solidFill>
                <a:schemeClr val="dk1"/>
              </a:solidFill>
              <a:latin typeface="Tahoma"/>
              <a:ea typeface="Tahoma"/>
              <a:cs typeface="Tahoma"/>
              <a:sym typeface="Tahoma"/>
            </a:endParaRPr>
          </a:p>
        </p:txBody>
      </p:sp>
      <p:cxnSp>
        <p:nvCxnSpPr>
          <p:cNvPr id="364" name="Google Shape;364;p22"/>
          <p:cNvCxnSpPr/>
          <p:nvPr/>
        </p:nvCxnSpPr>
        <p:spPr>
          <a:xfrm>
            <a:off x="6071163" y="2623670"/>
            <a:ext cx="381000" cy="516575"/>
          </a:xfrm>
          <a:prstGeom prst="straightConnector1">
            <a:avLst/>
          </a:prstGeom>
          <a:noFill/>
          <a:ln cap="flat" cmpd="sng" w="19050">
            <a:solidFill>
              <a:schemeClr val="accent6"/>
            </a:solidFill>
            <a:prstDash val="solid"/>
            <a:round/>
            <a:headEnd len="sm" w="sm" type="none"/>
            <a:tailEnd len="med" w="med" type="stealth"/>
          </a:ln>
          <a:effectLst>
            <a:outerShdw blurRad="40000" rotWithShape="0" dir="5400000" dist="23000">
              <a:srgbClr val="000000">
                <a:alpha val="34901"/>
              </a:srgbClr>
            </a:outerShdw>
          </a:effectLst>
        </p:spPr>
      </p:cxn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23"/>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Lời gọi hàm</a:t>
            </a:r>
            <a:endParaRPr/>
          </a:p>
        </p:txBody>
      </p:sp>
      <p:sp>
        <p:nvSpPr>
          <p:cNvPr id="371" name="Google Shape;371;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Có hai cách để gọi hàm</a:t>
            </a:r>
            <a:endParaRPr/>
          </a:p>
          <a:p>
            <a:pPr indent="-285750" lvl="1" marL="742950" rtl="0" algn="l">
              <a:spcBef>
                <a:spcPts val="560"/>
              </a:spcBef>
              <a:spcAft>
                <a:spcPts val="0"/>
              </a:spcAft>
              <a:buClr>
                <a:schemeClr val="dk1"/>
              </a:buClr>
              <a:buSzPts val="2800"/>
              <a:buChar char="–"/>
            </a:pPr>
            <a:r>
              <a:rPr lang="en-US"/>
              <a:t>Mọi hàm đều có thể được gọi bằng cách sử dụng tên hàm kèm danh sách các đối số trong một câu lệnh đơn. Nếu hàm có giá trị trả về, giá trị này sẽ bị bỏ qua.</a:t>
            </a:r>
            <a:endParaRPr/>
          </a:p>
          <a:p>
            <a:pPr indent="-285750" lvl="1" marL="742950" rtl="0" algn="l">
              <a:spcBef>
                <a:spcPts val="560"/>
              </a:spcBef>
              <a:spcAft>
                <a:spcPts val="0"/>
              </a:spcAft>
              <a:buClr>
                <a:schemeClr val="dk1"/>
              </a:buClr>
              <a:buSzPts val="2800"/>
              <a:buChar char="–"/>
            </a:pPr>
            <a:r>
              <a:rPr lang="en-US"/>
              <a:t>Đối với các hàm có giá trị trả về, do các hàm này được quy thành một giá trị (do hàm trả về) nên chúng là các biểu thức C hợp lệ và có thể được sử dụng ở bất kỳ nơi đâu mà một biểu thức C có thể được sử dụng.</a:t>
            </a:r>
            <a:endParaRPr/>
          </a:p>
        </p:txBody>
      </p:sp>
      <p:sp>
        <p:nvSpPr>
          <p:cNvPr id="372" name="Google Shape;372;p23"/>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373" name="Google Shape;373;p23"/>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374" name="Google Shape;374;p23"/>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24"/>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Ví dụ lời gọi hàm</a:t>
            </a:r>
            <a:endParaRPr/>
          </a:p>
        </p:txBody>
      </p:sp>
      <p:sp>
        <p:nvSpPr>
          <p:cNvPr id="381" name="Google Shape;381;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0000FF"/>
              </a:buClr>
              <a:buSzPts val="2400"/>
              <a:buNone/>
            </a:pPr>
            <a:r>
              <a:rPr lang="en-US" sz="2400">
                <a:solidFill>
                  <a:srgbClr val="0000FF"/>
                </a:solidFill>
              </a:rPr>
              <a:t>void</a:t>
            </a:r>
            <a:r>
              <a:rPr lang="en-US" sz="2400"/>
              <a:t> DoSomething();</a:t>
            </a:r>
            <a:endParaRPr/>
          </a:p>
          <a:p>
            <a:pPr indent="0" lvl="0" marL="0" rtl="0" algn="l">
              <a:spcBef>
                <a:spcPts val="480"/>
              </a:spcBef>
              <a:spcAft>
                <a:spcPts val="0"/>
              </a:spcAft>
              <a:buClr>
                <a:srgbClr val="0000FF"/>
              </a:buClr>
              <a:buSzPts val="2400"/>
              <a:buNone/>
            </a:pPr>
            <a:r>
              <a:rPr lang="en-US" sz="2400">
                <a:solidFill>
                  <a:srgbClr val="0000FF"/>
                </a:solidFill>
              </a:rPr>
              <a:t>int</a:t>
            </a:r>
            <a:r>
              <a:rPr lang="en-US" sz="2400"/>
              <a:t> Sum(</a:t>
            </a:r>
            <a:r>
              <a:rPr lang="en-US" sz="2400">
                <a:solidFill>
                  <a:srgbClr val="0000FF"/>
                </a:solidFill>
              </a:rPr>
              <a:t>int</a:t>
            </a:r>
            <a:r>
              <a:rPr lang="en-US" sz="2400"/>
              <a:t> x, </a:t>
            </a:r>
            <a:r>
              <a:rPr lang="en-US" sz="2400">
                <a:solidFill>
                  <a:srgbClr val="0000FF"/>
                </a:solidFill>
              </a:rPr>
              <a:t>int</a:t>
            </a:r>
            <a:r>
              <a:rPr lang="en-US" sz="2400"/>
              <a:t> y);</a:t>
            </a:r>
            <a:endParaRPr/>
          </a:p>
          <a:p>
            <a:pPr indent="0" lvl="0" marL="0" rtl="0" algn="l">
              <a:spcBef>
                <a:spcPts val="480"/>
              </a:spcBef>
              <a:spcAft>
                <a:spcPts val="0"/>
              </a:spcAft>
              <a:buClr>
                <a:srgbClr val="0000FF"/>
              </a:buClr>
              <a:buSzPts val="2400"/>
              <a:buNone/>
            </a:pPr>
            <a:r>
              <a:rPr lang="en-US" sz="2400">
                <a:solidFill>
                  <a:srgbClr val="0000FF"/>
                </a:solidFill>
              </a:rPr>
              <a:t>void</a:t>
            </a:r>
            <a:r>
              <a:rPr lang="en-US" sz="2400"/>
              <a:t> main() {</a:t>
            </a:r>
            <a:endParaRPr/>
          </a:p>
          <a:p>
            <a:pPr indent="0" lvl="0" marL="0" rtl="0" algn="l">
              <a:spcBef>
                <a:spcPts val="480"/>
              </a:spcBef>
              <a:spcAft>
                <a:spcPts val="0"/>
              </a:spcAft>
              <a:buClr>
                <a:schemeClr val="dk1"/>
              </a:buClr>
              <a:buSzPts val="2400"/>
              <a:buNone/>
            </a:pPr>
            <a:r>
              <a:rPr lang="en-US" sz="2400"/>
              <a:t>	DoSomething();</a:t>
            </a:r>
            <a:endParaRPr/>
          </a:p>
          <a:p>
            <a:pPr indent="0" lvl="0" marL="0" rtl="0" algn="l">
              <a:spcBef>
                <a:spcPts val="480"/>
              </a:spcBef>
              <a:spcAft>
                <a:spcPts val="0"/>
              </a:spcAft>
              <a:buClr>
                <a:schemeClr val="dk1"/>
              </a:buClr>
              <a:buSzPts val="2400"/>
              <a:buNone/>
            </a:pPr>
            <a:r>
              <a:rPr lang="en-US" sz="2400"/>
              <a:t>	Sum(1, 2); </a:t>
            </a:r>
            <a:r>
              <a:rPr lang="en-US" sz="2400">
                <a:solidFill>
                  <a:srgbClr val="00B050"/>
                </a:solidFill>
              </a:rPr>
              <a:t>// the return value is discarded</a:t>
            </a:r>
            <a:endParaRPr/>
          </a:p>
          <a:p>
            <a:pPr indent="0" lvl="0" marL="0" rtl="0" algn="l">
              <a:spcBef>
                <a:spcPts val="480"/>
              </a:spcBef>
              <a:spcAft>
                <a:spcPts val="0"/>
              </a:spcAft>
              <a:buClr>
                <a:schemeClr val="dk1"/>
              </a:buClr>
              <a:buSzPts val="2400"/>
              <a:buNone/>
            </a:pPr>
            <a:r>
              <a:rPr lang="en-US" sz="2400"/>
              <a:t>	</a:t>
            </a:r>
            <a:r>
              <a:rPr lang="en-US" sz="2400">
                <a:solidFill>
                  <a:srgbClr val="0000FF"/>
                </a:solidFill>
              </a:rPr>
              <a:t>int</a:t>
            </a:r>
            <a:r>
              <a:rPr lang="en-US" sz="2400"/>
              <a:t> x = Sum(1, 2);</a:t>
            </a:r>
            <a:endParaRPr/>
          </a:p>
          <a:p>
            <a:pPr indent="0" lvl="0" marL="0" rtl="0" algn="l">
              <a:spcBef>
                <a:spcPts val="480"/>
              </a:spcBef>
              <a:spcAft>
                <a:spcPts val="0"/>
              </a:spcAft>
              <a:buClr>
                <a:schemeClr val="dk1"/>
              </a:buClr>
              <a:buSzPts val="2400"/>
              <a:buNone/>
            </a:pPr>
            <a:r>
              <a:rPr lang="en-US" sz="2400"/>
              <a:t>	</a:t>
            </a:r>
            <a:r>
              <a:rPr lang="en-US" sz="2400">
                <a:solidFill>
                  <a:srgbClr val="0000FF"/>
                </a:solidFill>
              </a:rPr>
              <a:t>int</a:t>
            </a:r>
            <a:r>
              <a:rPr lang="en-US" sz="2400"/>
              <a:t> y = Sum(1, Sum(2, 3));</a:t>
            </a:r>
            <a:endParaRPr/>
          </a:p>
          <a:p>
            <a:pPr indent="0" lvl="0" marL="0" rtl="0" algn="l">
              <a:spcBef>
                <a:spcPts val="480"/>
              </a:spcBef>
              <a:spcAft>
                <a:spcPts val="0"/>
              </a:spcAft>
              <a:buClr>
                <a:schemeClr val="dk1"/>
              </a:buClr>
              <a:buSzPts val="2400"/>
              <a:buNone/>
            </a:pPr>
            <a:r>
              <a:rPr lang="en-US" sz="2400"/>
              <a:t>	printf(“%d\n”, Sum(1, 2));</a:t>
            </a:r>
            <a:endParaRPr sz="2400"/>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rgbClr val="00B050"/>
              </a:buClr>
              <a:buSzPts val="2400"/>
              <a:buNone/>
            </a:pPr>
            <a:r>
              <a:rPr lang="en-US" sz="2400">
                <a:solidFill>
                  <a:srgbClr val="00B050"/>
                </a:solidFill>
              </a:rPr>
              <a:t>// defines DoSomething() and Sum() here…</a:t>
            </a:r>
            <a:endParaRPr sz="2400">
              <a:solidFill>
                <a:srgbClr val="00B050"/>
              </a:solidFill>
            </a:endParaRPr>
          </a:p>
        </p:txBody>
      </p:sp>
      <p:sp>
        <p:nvSpPr>
          <p:cNvPr id="382" name="Google Shape;382;p24"/>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383" name="Google Shape;383;p24"/>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384" name="Google Shape;384;p24"/>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85" name="Google Shape;385;p24"/>
          <p:cNvSpPr/>
          <p:nvPr/>
        </p:nvSpPr>
        <p:spPr>
          <a:xfrm flipH="1" rot="5400000">
            <a:off x="2019298" y="3695701"/>
            <a:ext cx="533401" cy="609596"/>
          </a:xfrm>
          <a:prstGeom prst="arc">
            <a:avLst>
              <a:gd fmla="val 17796093" name="adj1"/>
              <a:gd fmla="val 4769623" name="adj2"/>
            </a:avLst>
          </a:prstGeom>
          <a:noFill/>
          <a:ln cap="flat" cmpd="sng" w="19050">
            <a:solidFill>
              <a:schemeClr val="accent6"/>
            </a:solidFill>
            <a:prstDash val="solid"/>
            <a:round/>
            <a:headEnd len="sm" w="sm" type="none"/>
            <a:tailEnd len="med" w="med" type="stealth"/>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86" name="Google Shape;386;p24"/>
          <p:cNvSpPr/>
          <p:nvPr/>
        </p:nvSpPr>
        <p:spPr>
          <a:xfrm rot="5400000">
            <a:off x="2895600" y="4724400"/>
            <a:ext cx="609600" cy="762000"/>
          </a:xfrm>
          <a:prstGeom prst="arc">
            <a:avLst>
              <a:gd fmla="val 16154589" name="adj1"/>
              <a:gd fmla="val 5375124" name="adj2"/>
            </a:avLst>
          </a:prstGeom>
          <a:noFill/>
          <a:ln cap="flat" cmpd="sng" w="19050">
            <a:solidFill>
              <a:schemeClr val="accent6"/>
            </a:solidFill>
            <a:prstDash val="solid"/>
            <a:round/>
            <a:headEnd len="sm" w="sm" type="none"/>
            <a:tailEnd len="med" w="med" type="stealth"/>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87" name="Google Shape;387;p24"/>
          <p:cNvSpPr/>
          <p:nvPr/>
        </p:nvSpPr>
        <p:spPr>
          <a:xfrm flipH="1" rot="5400000">
            <a:off x="3423555" y="4272643"/>
            <a:ext cx="315690" cy="152400"/>
          </a:xfrm>
          <a:prstGeom prst="arc">
            <a:avLst>
              <a:gd fmla="val 17292892" name="adj1"/>
              <a:gd fmla="val 8174252" name="adj2"/>
            </a:avLst>
          </a:prstGeom>
          <a:noFill/>
          <a:ln cap="flat" cmpd="sng" w="19050">
            <a:solidFill>
              <a:schemeClr val="accent6"/>
            </a:solidFill>
            <a:prstDash val="solid"/>
            <a:round/>
            <a:headEnd len="sm" w="sm" type="none"/>
            <a:tailEnd len="med" w="med" type="stealth"/>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388" name="Google Shape;388;p24"/>
          <p:cNvSpPr/>
          <p:nvPr/>
        </p:nvSpPr>
        <p:spPr>
          <a:xfrm flipH="1" rot="5400000">
            <a:off x="2019301" y="4152901"/>
            <a:ext cx="533401" cy="609596"/>
          </a:xfrm>
          <a:prstGeom prst="arc">
            <a:avLst>
              <a:gd fmla="val 17796093" name="adj1"/>
              <a:gd fmla="val 4769623" name="adj2"/>
            </a:avLst>
          </a:prstGeom>
          <a:noFill/>
          <a:ln cap="flat" cmpd="sng" w="19050">
            <a:solidFill>
              <a:schemeClr val="accent6"/>
            </a:solidFill>
            <a:prstDash val="solid"/>
            <a:round/>
            <a:headEnd len="sm" w="sm" type="none"/>
            <a:tailEnd len="med" w="med" type="stealth"/>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25"/>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Lưu ý về lời gọi hàm</a:t>
            </a:r>
            <a:endParaRPr/>
          </a:p>
        </p:txBody>
      </p:sp>
      <p:sp>
        <p:nvSpPr>
          <p:cNvPr id="395" name="Google Shape;395;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Nếu cố sử dụng các hàm có kiểu trả về là </a:t>
            </a:r>
            <a:r>
              <a:rPr lang="en-US" sz="2400">
                <a:solidFill>
                  <a:srgbClr val="0000FF"/>
                </a:solidFill>
              </a:rPr>
              <a:t>void</a:t>
            </a:r>
            <a:r>
              <a:rPr lang="en-US"/>
              <a:t> như một biểu thức thì trình biên dịch sẽ phát sinh một thông báo lỗi.</a:t>
            </a:r>
            <a:endParaRPr/>
          </a:p>
          <a:p>
            <a:pPr indent="0" lvl="0" marL="0" rtl="0" algn="l">
              <a:spcBef>
                <a:spcPts val="480"/>
              </a:spcBef>
              <a:spcAft>
                <a:spcPts val="0"/>
              </a:spcAft>
              <a:buClr>
                <a:srgbClr val="0000FF"/>
              </a:buClr>
              <a:buSzPts val="2400"/>
              <a:buNone/>
            </a:pPr>
            <a:r>
              <a:rPr lang="en-US" sz="2400">
                <a:solidFill>
                  <a:srgbClr val="0000FF"/>
                </a:solidFill>
              </a:rPr>
              <a:t>void</a:t>
            </a:r>
            <a:r>
              <a:rPr lang="en-US" sz="2400"/>
              <a:t> DoSomething();</a:t>
            </a:r>
            <a:endParaRPr/>
          </a:p>
          <a:p>
            <a:pPr indent="0" lvl="0" marL="0" rtl="0" algn="l">
              <a:spcBef>
                <a:spcPts val="480"/>
              </a:spcBef>
              <a:spcAft>
                <a:spcPts val="0"/>
              </a:spcAft>
              <a:buClr>
                <a:srgbClr val="0000FF"/>
              </a:buClr>
              <a:buSzPts val="2400"/>
              <a:buNone/>
            </a:pPr>
            <a:r>
              <a:rPr lang="en-US" sz="2400">
                <a:solidFill>
                  <a:srgbClr val="0000FF"/>
                </a:solidFill>
              </a:rPr>
              <a:t>void</a:t>
            </a:r>
            <a:r>
              <a:rPr lang="en-US" sz="2400"/>
              <a:t> main() {</a:t>
            </a:r>
            <a:endParaRPr/>
          </a:p>
          <a:p>
            <a:pPr indent="0" lvl="0" marL="0" rtl="0" algn="l">
              <a:spcBef>
                <a:spcPts val="480"/>
              </a:spcBef>
              <a:spcAft>
                <a:spcPts val="0"/>
              </a:spcAft>
              <a:buClr>
                <a:schemeClr val="dk1"/>
              </a:buClr>
              <a:buSzPts val="2400"/>
              <a:buNone/>
            </a:pPr>
            <a:r>
              <a:rPr lang="en-US" sz="2400"/>
              <a:t>	DoSomething();</a:t>
            </a:r>
            <a:endParaRPr/>
          </a:p>
          <a:p>
            <a:pPr indent="0" lvl="0" marL="0" rtl="0" algn="l">
              <a:spcBef>
                <a:spcPts val="480"/>
              </a:spcBef>
              <a:spcAft>
                <a:spcPts val="0"/>
              </a:spcAft>
              <a:buClr>
                <a:schemeClr val="dk1"/>
              </a:buClr>
              <a:buSzPts val="2400"/>
              <a:buNone/>
            </a:pPr>
            <a:r>
              <a:rPr lang="en-US" sz="2400"/>
              <a:t>	</a:t>
            </a:r>
            <a:r>
              <a:rPr lang="en-US" sz="2400">
                <a:solidFill>
                  <a:srgbClr val="0000FF"/>
                </a:solidFill>
              </a:rPr>
              <a:t>int</a:t>
            </a:r>
            <a:r>
              <a:rPr lang="en-US" sz="2400"/>
              <a:t> x = DoSomething(); </a:t>
            </a:r>
            <a:r>
              <a:rPr lang="en-US" sz="2400">
                <a:solidFill>
                  <a:srgbClr val="00B050"/>
                </a:solidFill>
              </a:rPr>
              <a:t>// error</a:t>
            </a:r>
            <a:endParaRPr/>
          </a:p>
          <a:p>
            <a:pPr indent="0" lvl="0" marL="0" rtl="0" algn="l">
              <a:spcBef>
                <a:spcPts val="480"/>
              </a:spcBef>
              <a:spcAft>
                <a:spcPts val="0"/>
              </a:spcAft>
              <a:buClr>
                <a:schemeClr val="dk1"/>
              </a:buClr>
              <a:buSzPts val="2400"/>
              <a:buNone/>
            </a:pPr>
            <a:r>
              <a:rPr lang="en-US" sz="2400"/>
              <a:t>	printf(“%d\n”, DoSomething()); </a:t>
            </a:r>
            <a:r>
              <a:rPr lang="en-US" sz="2400">
                <a:solidFill>
                  <a:srgbClr val="00B050"/>
                </a:solidFill>
              </a:rPr>
              <a:t>// error</a:t>
            </a:r>
            <a:endParaRPr/>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rgbClr val="00B050"/>
              </a:buClr>
              <a:buSzPts val="2400"/>
              <a:buNone/>
            </a:pPr>
            <a:r>
              <a:rPr lang="en-US" sz="2400">
                <a:solidFill>
                  <a:srgbClr val="00B050"/>
                </a:solidFill>
              </a:rPr>
              <a:t>// defines DoSomething() here…</a:t>
            </a:r>
            <a:endParaRPr/>
          </a:p>
        </p:txBody>
      </p:sp>
      <p:sp>
        <p:nvSpPr>
          <p:cNvPr id="396" name="Google Shape;396;p25"/>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397" name="Google Shape;397;p25"/>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398" name="Google Shape;398;p25"/>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26"/>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Lưu ý về lời gọi hàm</a:t>
            </a:r>
            <a:endParaRPr/>
          </a:p>
        </p:txBody>
      </p:sp>
      <p:sp>
        <p:nvSpPr>
          <p:cNvPr id="405" name="Google Shape;405;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1" marL="342900" rtl="0" algn="l">
              <a:spcBef>
                <a:spcPts val="0"/>
              </a:spcBef>
              <a:spcAft>
                <a:spcPts val="0"/>
              </a:spcAft>
              <a:buClr>
                <a:schemeClr val="dk1"/>
              </a:buClr>
              <a:buSzPts val="3200"/>
              <a:buFont typeface="Arial"/>
              <a:buChar char="•"/>
            </a:pPr>
            <a:r>
              <a:rPr lang="en-US" sz="3200"/>
              <a:t>Hãy truyền đối số vào hàm để làm cho hàm tổng quát để có thể tái sử dụng.</a:t>
            </a:r>
            <a:endParaRPr/>
          </a:p>
          <a:p>
            <a:pPr indent="0" lvl="0" marL="0" rtl="0" algn="l">
              <a:spcBef>
                <a:spcPts val="480"/>
              </a:spcBef>
              <a:spcAft>
                <a:spcPts val="0"/>
              </a:spcAft>
              <a:buClr>
                <a:srgbClr val="0000FF"/>
              </a:buClr>
              <a:buSzPts val="2400"/>
              <a:buNone/>
            </a:pPr>
            <a:r>
              <a:rPr lang="en-US" sz="2400">
                <a:solidFill>
                  <a:srgbClr val="0000FF"/>
                </a:solidFill>
              </a:rPr>
              <a:t>int</a:t>
            </a:r>
            <a:r>
              <a:rPr lang="en-US" sz="2400"/>
              <a:t> Sum() { </a:t>
            </a:r>
            <a:r>
              <a:rPr lang="en-US" sz="2400">
                <a:solidFill>
                  <a:srgbClr val="00B050"/>
                </a:solidFill>
              </a:rPr>
              <a:t>// non generic</a:t>
            </a:r>
            <a:endParaRPr/>
          </a:p>
          <a:p>
            <a:pPr indent="0" lvl="0" marL="0" rtl="0" algn="l">
              <a:spcBef>
                <a:spcPts val="480"/>
              </a:spcBef>
              <a:spcAft>
                <a:spcPts val="0"/>
              </a:spcAft>
              <a:buClr>
                <a:schemeClr val="dk1"/>
              </a:buClr>
              <a:buSzPts val="2400"/>
              <a:buNone/>
            </a:pPr>
            <a:r>
              <a:rPr lang="en-US" sz="2400"/>
              <a:t>	</a:t>
            </a:r>
            <a:r>
              <a:rPr lang="en-US" sz="2400">
                <a:solidFill>
                  <a:srgbClr val="0000FF"/>
                </a:solidFill>
              </a:rPr>
              <a:t>int</a:t>
            </a:r>
            <a:r>
              <a:rPr lang="en-US" sz="2400"/>
              <a:t> x, y;</a:t>
            </a:r>
            <a:endParaRPr/>
          </a:p>
          <a:p>
            <a:pPr indent="0" lvl="0" marL="0" rtl="0" algn="l">
              <a:spcBef>
                <a:spcPts val="480"/>
              </a:spcBef>
              <a:spcAft>
                <a:spcPts val="0"/>
              </a:spcAft>
              <a:buClr>
                <a:schemeClr val="dk1"/>
              </a:buClr>
              <a:buSzPts val="2400"/>
              <a:buNone/>
            </a:pPr>
            <a:r>
              <a:rPr lang="en-US" sz="2400"/>
              <a:t>	</a:t>
            </a:r>
            <a:r>
              <a:rPr lang="en-US" sz="2400">
                <a:solidFill>
                  <a:srgbClr val="00B050"/>
                </a:solidFill>
              </a:rPr>
              <a:t>// inputs x, y here…</a:t>
            </a:r>
            <a:endParaRPr/>
          </a:p>
          <a:p>
            <a:pPr indent="0" lvl="0" marL="0" rtl="0" algn="l">
              <a:spcBef>
                <a:spcPts val="480"/>
              </a:spcBef>
              <a:spcAft>
                <a:spcPts val="0"/>
              </a:spcAft>
              <a:buClr>
                <a:schemeClr val="dk1"/>
              </a:buClr>
              <a:buSzPts val="2400"/>
              <a:buNone/>
            </a:pPr>
            <a:r>
              <a:rPr lang="en-US" sz="2400"/>
              <a:t>	</a:t>
            </a:r>
            <a:r>
              <a:rPr lang="en-US" sz="2400">
                <a:solidFill>
                  <a:srgbClr val="0000FF"/>
                </a:solidFill>
              </a:rPr>
              <a:t>return</a:t>
            </a:r>
            <a:r>
              <a:rPr lang="en-US" sz="2400"/>
              <a:t> x + y;</a:t>
            </a:r>
            <a:endParaRPr/>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rgbClr val="0000FF"/>
              </a:buClr>
              <a:buSzPts val="2400"/>
              <a:buNone/>
            </a:pPr>
            <a:r>
              <a:rPr lang="en-US" sz="2400">
                <a:solidFill>
                  <a:srgbClr val="0000FF"/>
                </a:solidFill>
              </a:rPr>
              <a:t>int</a:t>
            </a:r>
            <a:r>
              <a:rPr lang="en-US" sz="2400"/>
              <a:t> Sum(</a:t>
            </a:r>
            <a:r>
              <a:rPr lang="en-US" sz="2400">
                <a:solidFill>
                  <a:srgbClr val="0000FF"/>
                </a:solidFill>
              </a:rPr>
              <a:t>int</a:t>
            </a:r>
            <a:r>
              <a:rPr lang="en-US" sz="2400"/>
              <a:t> x, </a:t>
            </a:r>
            <a:r>
              <a:rPr lang="en-US" sz="2400">
                <a:solidFill>
                  <a:srgbClr val="0000FF"/>
                </a:solidFill>
              </a:rPr>
              <a:t>int</a:t>
            </a:r>
            <a:r>
              <a:rPr lang="en-US" sz="2400"/>
              <a:t> y) { </a:t>
            </a:r>
            <a:r>
              <a:rPr lang="en-US" sz="2400">
                <a:solidFill>
                  <a:srgbClr val="00B050"/>
                </a:solidFill>
              </a:rPr>
              <a:t>// generic and thus reusable</a:t>
            </a:r>
            <a:endParaRPr/>
          </a:p>
          <a:p>
            <a:pPr indent="0" lvl="0" marL="0" rtl="0" algn="l">
              <a:spcBef>
                <a:spcPts val="480"/>
              </a:spcBef>
              <a:spcAft>
                <a:spcPts val="0"/>
              </a:spcAft>
              <a:buClr>
                <a:schemeClr val="dk1"/>
              </a:buClr>
              <a:buSzPts val="2400"/>
              <a:buNone/>
            </a:pPr>
            <a:r>
              <a:rPr lang="en-US" sz="2400"/>
              <a:t>	</a:t>
            </a:r>
            <a:r>
              <a:rPr lang="en-US" sz="2400">
                <a:solidFill>
                  <a:srgbClr val="0000FF"/>
                </a:solidFill>
              </a:rPr>
              <a:t>return</a:t>
            </a:r>
            <a:r>
              <a:rPr lang="en-US" sz="2400"/>
              <a:t> x + y;</a:t>
            </a:r>
            <a:endParaRPr/>
          </a:p>
          <a:p>
            <a:pPr indent="0" lvl="0" marL="0" rtl="0" algn="l">
              <a:spcBef>
                <a:spcPts val="480"/>
              </a:spcBef>
              <a:spcAft>
                <a:spcPts val="0"/>
              </a:spcAft>
              <a:buClr>
                <a:schemeClr val="dk1"/>
              </a:buClr>
              <a:buSzPts val="2400"/>
              <a:buNone/>
            </a:pPr>
            <a:r>
              <a:rPr lang="en-US" sz="2400"/>
              <a:t>}</a:t>
            </a:r>
            <a:endParaRPr/>
          </a:p>
        </p:txBody>
      </p:sp>
      <p:sp>
        <p:nvSpPr>
          <p:cNvPr id="406" name="Google Shape;406;p26"/>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407" name="Google Shape;407;p26"/>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408" name="Google Shape;408;p26"/>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27"/>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Lưu ý về lời gọi hàm</a:t>
            </a:r>
            <a:endParaRPr/>
          </a:p>
        </p:txBody>
      </p:sp>
      <p:sp>
        <p:nvSpPr>
          <p:cNvPr id="415" name="Google Shape;415;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1" marL="342900" rtl="0" algn="l">
              <a:spcBef>
                <a:spcPts val="0"/>
              </a:spcBef>
              <a:spcAft>
                <a:spcPts val="0"/>
              </a:spcAft>
              <a:buClr>
                <a:schemeClr val="dk1"/>
              </a:buClr>
              <a:buSzPts val="3200"/>
              <a:buFont typeface="Arial"/>
              <a:buChar char="•"/>
            </a:pPr>
            <a:r>
              <a:rPr lang="en-US" sz="3200"/>
              <a:t>Nên tận dụng ưu điểm của khả năng đặt hàm vào trong biểu thức nhưng tránh làm cho câu lệnh dài dòng, khó hiểu.</a:t>
            </a:r>
            <a:endParaRPr sz="3200"/>
          </a:p>
          <a:p>
            <a:pPr indent="0" lvl="0" marL="0" rtl="0" algn="l">
              <a:spcBef>
                <a:spcPts val="480"/>
              </a:spcBef>
              <a:spcAft>
                <a:spcPts val="0"/>
              </a:spcAft>
              <a:buClr>
                <a:srgbClr val="0000FF"/>
              </a:buClr>
              <a:buSzPts val="2400"/>
              <a:buNone/>
            </a:pPr>
            <a:r>
              <a:rPr lang="en-US" sz="2400">
                <a:solidFill>
                  <a:srgbClr val="0000FF"/>
                </a:solidFill>
              </a:rPr>
              <a:t>int</a:t>
            </a:r>
            <a:r>
              <a:rPr lang="en-US" sz="2400"/>
              <a:t> Sum(</a:t>
            </a:r>
            <a:r>
              <a:rPr lang="en-US" sz="2400">
                <a:solidFill>
                  <a:srgbClr val="0000FF"/>
                </a:solidFill>
              </a:rPr>
              <a:t>int</a:t>
            </a:r>
            <a:r>
              <a:rPr lang="en-US" sz="2400"/>
              <a:t> x, </a:t>
            </a:r>
            <a:r>
              <a:rPr lang="en-US" sz="2400">
                <a:solidFill>
                  <a:srgbClr val="0000FF"/>
                </a:solidFill>
              </a:rPr>
              <a:t>int</a:t>
            </a:r>
            <a:r>
              <a:rPr lang="en-US" sz="2400"/>
              <a:t> y);</a:t>
            </a:r>
            <a:endParaRPr/>
          </a:p>
          <a:p>
            <a:pPr indent="0" lvl="0" marL="0" rtl="0" algn="l">
              <a:spcBef>
                <a:spcPts val="480"/>
              </a:spcBef>
              <a:spcAft>
                <a:spcPts val="0"/>
              </a:spcAft>
              <a:buClr>
                <a:srgbClr val="0000FF"/>
              </a:buClr>
              <a:buSzPts val="2400"/>
              <a:buNone/>
            </a:pPr>
            <a:r>
              <a:rPr lang="en-US" sz="2400">
                <a:solidFill>
                  <a:srgbClr val="0000FF"/>
                </a:solidFill>
              </a:rPr>
              <a:t>void</a:t>
            </a:r>
            <a:r>
              <a:rPr lang="en-US" sz="2400"/>
              <a:t> main() {</a:t>
            </a:r>
            <a:endParaRPr/>
          </a:p>
          <a:p>
            <a:pPr indent="0" lvl="0" marL="0" rtl="0" algn="l">
              <a:spcBef>
                <a:spcPts val="480"/>
              </a:spcBef>
              <a:spcAft>
                <a:spcPts val="0"/>
              </a:spcAft>
              <a:buClr>
                <a:schemeClr val="dk1"/>
              </a:buClr>
              <a:buSzPts val="2400"/>
              <a:buNone/>
            </a:pPr>
            <a:r>
              <a:rPr lang="en-US" sz="2400"/>
              <a:t>	</a:t>
            </a:r>
            <a:r>
              <a:rPr lang="en-US" sz="2400">
                <a:solidFill>
                  <a:srgbClr val="0000FF"/>
                </a:solidFill>
              </a:rPr>
              <a:t>int</a:t>
            </a:r>
            <a:r>
              <a:rPr lang="en-US" sz="2400"/>
              <a:t> a = 1, b = 2 , c = 3, x;</a:t>
            </a:r>
            <a:endParaRPr/>
          </a:p>
          <a:p>
            <a:pPr indent="0" lvl="0" marL="0" rtl="0" algn="l">
              <a:spcBef>
                <a:spcPts val="480"/>
              </a:spcBef>
              <a:spcAft>
                <a:spcPts val="0"/>
              </a:spcAft>
              <a:buClr>
                <a:schemeClr val="dk1"/>
              </a:buClr>
              <a:buSzPts val="2400"/>
              <a:buNone/>
            </a:pPr>
            <a:r>
              <a:rPr lang="en-US" sz="2400"/>
              <a:t>	printf(“%d”, Sum(a, Sum(b, c)));	</a:t>
            </a:r>
            <a:r>
              <a:rPr lang="en-US" sz="2400">
                <a:solidFill>
                  <a:srgbClr val="00B050"/>
                </a:solidFill>
              </a:rPr>
              <a:t>// !!!</a:t>
            </a:r>
            <a:endParaRPr/>
          </a:p>
          <a:p>
            <a:pPr indent="0" lvl="0" marL="0" rtl="0" algn="l">
              <a:spcBef>
                <a:spcPts val="480"/>
              </a:spcBef>
              <a:spcAft>
                <a:spcPts val="0"/>
              </a:spcAft>
              <a:buClr>
                <a:schemeClr val="dk1"/>
              </a:buClr>
              <a:buSzPts val="2400"/>
              <a:buNone/>
            </a:pPr>
            <a:r>
              <a:rPr lang="en-US" sz="2400"/>
              <a:t>	x = Sum(b, c);</a:t>
            </a:r>
            <a:endParaRPr/>
          </a:p>
          <a:p>
            <a:pPr indent="0" lvl="0" marL="0" rtl="0" algn="l">
              <a:spcBef>
                <a:spcPts val="480"/>
              </a:spcBef>
              <a:spcAft>
                <a:spcPts val="0"/>
              </a:spcAft>
              <a:buClr>
                <a:schemeClr val="dk1"/>
              </a:buClr>
              <a:buSzPts val="2400"/>
              <a:buNone/>
            </a:pPr>
            <a:r>
              <a:rPr lang="en-US" sz="2400"/>
              <a:t>	printf(“%d”, Sum(a, x));		</a:t>
            </a:r>
            <a:r>
              <a:rPr lang="en-US" sz="2400">
                <a:solidFill>
                  <a:srgbClr val="00B050"/>
                </a:solidFill>
              </a:rPr>
              <a:t>// better</a:t>
            </a:r>
            <a:endParaRPr/>
          </a:p>
          <a:p>
            <a:pPr indent="0" lvl="0" marL="0" rtl="0" algn="l">
              <a:spcBef>
                <a:spcPts val="480"/>
              </a:spcBef>
              <a:spcAft>
                <a:spcPts val="0"/>
              </a:spcAft>
              <a:buClr>
                <a:schemeClr val="dk1"/>
              </a:buClr>
              <a:buSzPts val="2400"/>
              <a:buNone/>
            </a:pPr>
            <a:r>
              <a:rPr lang="en-US" sz="2400"/>
              <a:t>}</a:t>
            </a:r>
            <a:endParaRPr/>
          </a:p>
        </p:txBody>
      </p:sp>
      <p:sp>
        <p:nvSpPr>
          <p:cNvPr id="416" name="Google Shape;416;p27"/>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417" name="Google Shape;417;p27"/>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418" name="Google Shape;418;p27"/>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28"/>
          <p:cNvSpPr txBox="1"/>
          <p:nvPr>
            <p:ph type="ctrTitle"/>
          </p:nvPr>
        </p:nvSpPr>
        <p:spPr>
          <a:xfrm>
            <a:off x="381000" y="2492375"/>
            <a:ext cx="8534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C7876"/>
              </a:buClr>
              <a:buSzPts val="4400"/>
              <a:buFont typeface="Tahoma"/>
              <a:buNone/>
            </a:pPr>
            <a:r>
              <a:rPr lang="en-US">
                <a:solidFill>
                  <a:srgbClr val="FC7876"/>
                </a:solidFill>
              </a:rPr>
              <a:t>Biến toàn cục và biến cục bộ</a:t>
            </a:r>
            <a:endParaRPr>
              <a:solidFill>
                <a:srgbClr val="FC7876"/>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29"/>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Khái niệm tầm vực của biến</a:t>
            </a:r>
            <a:endParaRPr/>
          </a:p>
        </p:txBody>
      </p:sp>
      <p:sp>
        <p:nvSpPr>
          <p:cNvPr id="431" name="Google Shape;431;p2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Là phạm vi hiệu quả của biến khi được khai báo trong chương trình</a:t>
            </a:r>
            <a:endParaRPr/>
          </a:p>
          <a:p>
            <a:pPr indent="-342900" lvl="0" marL="342900" rtl="0" algn="l">
              <a:spcBef>
                <a:spcPts val="640"/>
              </a:spcBef>
              <a:spcAft>
                <a:spcPts val="0"/>
              </a:spcAft>
              <a:buClr>
                <a:schemeClr val="dk1"/>
              </a:buClr>
              <a:buSzPts val="3200"/>
              <a:buChar char="•"/>
            </a:pPr>
            <a:r>
              <a:rPr lang="en-US"/>
              <a:t>Biến cục bộ (local variable)</a:t>
            </a:r>
            <a:endParaRPr/>
          </a:p>
          <a:p>
            <a:pPr indent="-285750" lvl="1" marL="742950" rtl="0" algn="l">
              <a:spcBef>
                <a:spcPts val="560"/>
              </a:spcBef>
              <a:spcAft>
                <a:spcPts val="0"/>
              </a:spcAft>
              <a:buClr>
                <a:schemeClr val="dk1"/>
              </a:buClr>
              <a:buSzPts val="2800"/>
              <a:buChar char="–"/>
            </a:pPr>
            <a:r>
              <a:rPr lang="en-US"/>
              <a:t>Được khai báo bên trong hàm.</a:t>
            </a:r>
            <a:endParaRPr/>
          </a:p>
          <a:p>
            <a:pPr indent="-285750" lvl="1" marL="742950" rtl="0" algn="l">
              <a:spcBef>
                <a:spcPts val="560"/>
              </a:spcBef>
              <a:spcAft>
                <a:spcPts val="0"/>
              </a:spcAft>
              <a:buClr>
                <a:schemeClr val="dk1"/>
              </a:buClr>
              <a:buSzPts val="2800"/>
              <a:buChar char="–"/>
            </a:pPr>
            <a:r>
              <a:rPr lang="en-US"/>
              <a:t>Chỉ có tác dụng trong hàm đó.</a:t>
            </a:r>
            <a:endParaRPr/>
          </a:p>
          <a:p>
            <a:pPr indent="-285750" lvl="1" marL="742950" rtl="0" algn="l">
              <a:spcBef>
                <a:spcPts val="560"/>
              </a:spcBef>
              <a:spcAft>
                <a:spcPts val="0"/>
              </a:spcAft>
              <a:buClr>
                <a:schemeClr val="dk1"/>
              </a:buClr>
              <a:buSzPts val="2800"/>
              <a:buChar char="–"/>
            </a:pPr>
            <a:r>
              <a:rPr lang="en-US"/>
              <a:t>Được khởi tạo bởi một hằng số hoặc một biểu thức tương ứng với kiểu của biến.</a:t>
            </a:r>
            <a:endParaRPr/>
          </a:p>
          <a:p>
            <a:pPr indent="-285750" lvl="1" marL="742950" rtl="0" algn="l">
              <a:spcBef>
                <a:spcPts val="560"/>
              </a:spcBef>
              <a:spcAft>
                <a:spcPts val="0"/>
              </a:spcAft>
              <a:buClr>
                <a:schemeClr val="dk1"/>
              </a:buClr>
              <a:buSzPts val="2800"/>
              <a:buChar char="–"/>
            </a:pPr>
            <a:r>
              <a:rPr lang="en-US"/>
              <a:t>Biến cục bộ sẽ bị xóa khỏi bộ nhớ ngay khi kết thúc hàm.</a:t>
            </a:r>
            <a:endParaRPr/>
          </a:p>
        </p:txBody>
      </p:sp>
      <p:sp>
        <p:nvSpPr>
          <p:cNvPr id="432" name="Google Shape;432;p29"/>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433" name="Google Shape;433;p29"/>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434" name="Google Shape;434;p29"/>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3"/>
          <p:cNvSpPr txBox="1"/>
          <p:nvPr>
            <p:ph type="ctrTitle"/>
          </p:nvPr>
        </p:nvSpPr>
        <p:spPr>
          <a:xfrm>
            <a:off x="381000" y="2492375"/>
            <a:ext cx="8534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C7876"/>
              </a:buClr>
              <a:buSzPts val="4400"/>
              <a:buFont typeface="Tahoma"/>
              <a:buNone/>
            </a:pPr>
            <a:r>
              <a:rPr lang="en-US">
                <a:solidFill>
                  <a:srgbClr val="FC7876"/>
                </a:solidFill>
              </a:rPr>
              <a:t>Giới thiệu</a:t>
            </a:r>
            <a:endParaRPr>
              <a:solidFill>
                <a:srgbClr val="FC7876"/>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30"/>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Khái niệm tầm vực của biến</a:t>
            </a:r>
            <a:endParaRPr/>
          </a:p>
        </p:txBody>
      </p:sp>
      <p:sp>
        <p:nvSpPr>
          <p:cNvPr id="441" name="Google Shape;441;p3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Biến toàn cục (global variable)</a:t>
            </a:r>
            <a:endParaRPr/>
          </a:p>
          <a:p>
            <a:pPr indent="-285750" lvl="1" marL="742950" rtl="0" algn="l">
              <a:spcBef>
                <a:spcPts val="560"/>
              </a:spcBef>
              <a:spcAft>
                <a:spcPts val="0"/>
              </a:spcAft>
              <a:buClr>
                <a:schemeClr val="dk1"/>
              </a:buClr>
              <a:buSzPts val="2800"/>
              <a:buChar char="–"/>
            </a:pPr>
            <a:r>
              <a:rPr lang="en-US"/>
              <a:t>Được khai báo bên ngoài tất cả các hàm (kể cả hàm </a:t>
            </a:r>
            <a:r>
              <a:rPr lang="en-US" sz="2400"/>
              <a:t>main()</a:t>
            </a:r>
            <a:r>
              <a:rPr lang="en-US"/>
              <a:t>).</a:t>
            </a:r>
            <a:endParaRPr/>
          </a:p>
          <a:p>
            <a:pPr indent="-285750" lvl="1" marL="742950" rtl="0" algn="l">
              <a:spcBef>
                <a:spcPts val="560"/>
              </a:spcBef>
              <a:spcAft>
                <a:spcPts val="0"/>
              </a:spcAft>
              <a:buClr>
                <a:schemeClr val="dk1"/>
              </a:buClr>
              <a:buSzPts val="2800"/>
              <a:buChar char="–"/>
            </a:pPr>
            <a:r>
              <a:rPr lang="en-US"/>
              <a:t>Có tác dụng trên toàn bộ chương trình(!).</a:t>
            </a:r>
            <a:endParaRPr/>
          </a:p>
          <a:p>
            <a:pPr indent="-285750" lvl="1" marL="742950" rtl="0" algn="l">
              <a:spcBef>
                <a:spcPts val="560"/>
              </a:spcBef>
              <a:spcAft>
                <a:spcPts val="0"/>
              </a:spcAft>
              <a:buClr>
                <a:schemeClr val="dk1"/>
              </a:buClr>
              <a:buSzPts val="2800"/>
              <a:buChar char="–"/>
            </a:pPr>
            <a:r>
              <a:rPr lang="en-US"/>
              <a:t>Được khởi tạo một lần duy nhất bởi một hằng số tương ứng với kiểu của nó trước khi được sử dụng bên trong các hàm (tự động được gán giá trị 0 nếu không khởi gán tường minh).</a:t>
            </a:r>
            <a:endParaRPr/>
          </a:p>
          <a:p>
            <a:pPr indent="-285750" lvl="1" marL="742950" rtl="0" algn="l">
              <a:spcBef>
                <a:spcPts val="560"/>
              </a:spcBef>
              <a:spcAft>
                <a:spcPts val="0"/>
              </a:spcAft>
              <a:buClr>
                <a:schemeClr val="dk1"/>
              </a:buClr>
              <a:buSzPts val="2800"/>
              <a:buChar char="–"/>
            </a:pPr>
            <a:r>
              <a:rPr lang="en-US"/>
              <a:t>Chỉ được giải phóng khi kết thúc chương trình.</a:t>
            </a:r>
            <a:endParaRPr/>
          </a:p>
        </p:txBody>
      </p:sp>
      <p:sp>
        <p:nvSpPr>
          <p:cNvPr id="442" name="Google Shape;442;p30"/>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443" name="Google Shape;443;p30"/>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444" name="Google Shape;444;p30"/>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31"/>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FF0000"/>
              </a:buClr>
              <a:buSzPts val="2400"/>
              <a:buNone/>
            </a:pPr>
            <a:r>
              <a:rPr lang="en-US" sz="2400">
                <a:solidFill>
                  <a:srgbClr val="FF0000"/>
                </a:solidFill>
              </a:rPr>
              <a:t>Biến toàn cục</a:t>
            </a:r>
            <a:endParaRPr/>
          </a:p>
          <a:p>
            <a:pPr indent="0" lvl="0" marL="0" rtl="0" algn="l">
              <a:spcBef>
                <a:spcPts val="480"/>
              </a:spcBef>
              <a:spcAft>
                <a:spcPts val="0"/>
              </a:spcAft>
              <a:buClr>
                <a:srgbClr val="0000FF"/>
              </a:buClr>
              <a:buSzPts val="2400"/>
              <a:buNone/>
            </a:pPr>
            <a:r>
              <a:rPr lang="en-US" sz="2400">
                <a:solidFill>
                  <a:srgbClr val="0000FF"/>
                </a:solidFill>
              </a:rPr>
              <a:t>int</a:t>
            </a:r>
            <a:r>
              <a:rPr lang="en-US" sz="2400"/>
              <a:t> x = 999;</a:t>
            </a:r>
            <a:endParaRPr/>
          </a:p>
          <a:p>
            <a:pPr indent="0" lvl="0" marL="0" rtl="0" algn="l">
              <a:spcBef>
                <a:spcPts val="480"/>
              </a:spcBef>
              <a:spcAft>
                <a:spcPts val="0"/>
              </a:spcAft>
              <a:buClr>
                <a:srgbClr val="0000FF"/>
              </a:buClr>
              <a:buSzPts val="2400"/>
              <a:buNone/>
            </a:pPr>
            <a:r>
              <a:rPr lang="en-US" sz="2400">
                <a:solidFill>
                  <a:srgbClr val="0000FF"/>
                </a:solidFill>
              </a:rPr>
              <a:t>void</a:t>
            </a:r>
            <a:r>
              <a:rPr lang="en-US" sz="2400"/>
              <a:t> f();</a:t>
            </a:r>
            <a:endParaRPr/>
          </a:p>
          <a:p>
            <a:pPr indent="0" lvl="0" marL="0" rtl="0" algn="l">
              <a:spcBef>
                <a:spcPts val="480"/>
              </a:spcBef>
              <a:spcAft>
                <a:spcPts val="0"/>
              </a:spcAft>
              <a:buClr>
                <a:srgbClr val="0000FF"/>
              </a:buClr>
              <a:buSzPts val="2400"/>
              <a:buNone/>
            </a:pPr>
            <a:r>
              <a:rPr lang="en-US" sz="2400">
                <a:solidFill>
                  <a:srgbClr val="0000FF"/>
                </a:solidFill>
              </a:rPr>
              <a:t>void</a:t>
            </a:r>
            <a:r>
              <a:rPr lang="en-US" sz="2400"/>
              <a:t> main() {</a:t>
            </a:r>
            <a:endParaRPr/>
          </a:p>
          <a:p>
            <a:pPr indent="0" lvl="0" marL="0" rtl="0" algn="l">
              <a:spcBef>
                <a:spcPts val="480"/>
              </a:spcBef>
              <a:spcAft>
                <a:spcPts val="0"/>
              </a:spcAft>
              <a:buClr>
                <a:schemeClr val="dk1"/>
              </a:buClr>
              <a:buSzPts val="2400"/>
              <a:buNone/>
            </a:pPr>
            <a:r>
              <a:rPr lang="en-US" sz="2400"/>
              <a:t>	printf(“%d\n”, x);</a:t>
            </a:r>
            <a:endParaRPr/>
          </a:p>
          <a:p>
            <a:pPr indent="0" lvl="0" marL="0" rtl="0" algn="l">
              <a:spcBef>
                <a:spcPts val="480"/>
              </a:spcBef>
              <a:spcAft>
                <a:spcPts val="0"/>
              </a:spcAft>
              <a:buClr>
                <a:schemeClr val="dk1"/>
              </a:buClr>
              <a:buSzPts val="2400"/>
              <a:buNone/>
            </a:pPr>
            <a:r>
              <a:rPr lang="en-US" sz="2400"/>
              <a:t>	f();</a:t>
            </a:r>
            <a:endParaRPr/>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rgbClr val="0000FF"/>
              </a:buClr>
              <a:buSzPts val="2400"/>
              <a:buNone/>
            </a:pPr>
            <a:r>
              <a:rPr lang="en-US" sz="2400">
                <a:solidFill>
                  <a:srgbClr val="0000FF"/>
                </a:solidFill>
              </a:rPr>
              <a:t>void</a:t>
            </a:r>
            <a:r>
              <a:rPr lang="en-US" sz="2400"/>
              <a:t> f() {</a:t>
            </a:r>
            <a:endParaRPr/>
          </a:p>
          <a:p>
            <a:pPr indent="0" lvl="0" marL="0" rtl="0" algn="l">
              <a:spcBef>
                <a:spcPts val="480"/>
              </a:spcBef>
              <a:spcAft>
                <a:spcPts val="0"/>
              </a:spcAft>
              <a:buClr>
                <a:schemeClr val="dk1"/>
              </a:buClr>
              <a:buSzPts val="2400"/>
              <a:buNone/>
            </a:pPr>
            <a:r>
              <a:rPr lang="en-US" sz="2400"/>
              <a:t>	printf(“%d\n”, x);</a:t>
            </a:r>
            <a:endParaRPr/>
          </a:p>
          <a:p>
            <a:pPr indent="0" lvl="0" marL="0" rtl="0" algn="l">
              <a:spcBef>
                <a:spcPts val="480"/>
              </a:spcBef>
              <a:spcAft>
                <a:spcPts val="0"/>
              </a:spcAft>
              <a:buClr>
                <a:schemeClr val="dk1"/>
              </a:buClr>
              <a:buSzPts val="2400"/>
              <a:buNone/>
            </a:pPr>
            <a:r>
              <a:rPr lang="en-US" sz="2400"/>
              <a:t>}</a:t>
            </a:r>
            <a:endParaRPr sz="2400"/>
          </a:p>
        </p:txBody>
      </p:sp>
      <p:sp>
        <p:nvSpPr>
          <p:cNvPr id="451" name="Google Shape;451;p31"/>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FF0000"/>
              </a:buClr>
              <a:buSzPts val="2400"/>
              <a:buNone/>
            </a:pPr>
            <a:r>
              <a:rPr lang="en-US" sz="2400">
                <a:solidFill>
                  <a:srgbClr val="FF0000"/>
                </a:solidFill>
              </a:rPr>
              <a:t>Biến cục bộ</a:t>
            </a:r>
            <a:endParaRPr/>
          </a:p>
          <a:p>
            <a:pPr indent="0" lvl="0" marL="0" rtl="0" algn="l">
              <a:spcBef>
                <a:spcPts val="480"/>
              </a:spcBef>
              <a:spcAft>
                <a:spcPts val="0"/>
              </a:spcAft>
              <a:buClr>
                <a:srgbClr val="0000FF"/>
              </a:buClr>
              <a:buSzPts val="2400"/>
              <a:buNone/>
            </a:pPr>
            <a:r>
              <a:rPr lang="en-US" sz="2400">
                <a:solidFill>
                  <a:srgbClr val="0000FF"/>
                </a:solidFill>
              </a:rPr>
              <a:t>void</a:t>
            </a:r>
            <a:r>
              <a:rPr lang="en-US" sz="2400"/>
              <a:t> f();</a:t>
            </a:r>
            <a:endParaRPr/>
          </a:p>
          <a:p>
            <a:pPr indent="0" lvl="0" marL="0" rtl="0" algn="l">
              <a:spcBef>
                <a:spcPts val="480"/>
              </a:spcBef>
              <a:spcAft>
                <a:spcPts val="0"/>
              </a:spcAft>
              <a:buClr>
                <a:srgbClr val="0000FF"/>
              </a:buClr>
              <a:buSzPts val="2400"/>
              <a:buNone/>
            </a:pPr>
            <a:r>
              <a:rPr lang="en-US" sz="2400">
                <a:solidFill>
                  <a:srgbClr val="0000FF"/>
                </a:solidFill>
              </a:rPr>
              <a:t>void</a:t>
            </a:r>
            <a:r>
              <a:rPr lang="en-US" sz="2400"/>
              <a:t> main() {</a:t>
            </a:r>
            <a:endParaRPr/>
          </a:p>
          <a:p>
            <a:pPr indent="0" lvl="0" marL="0" rtl="0" algn="l">
              <a:spcBef>
                <a:spcPts val="480"/>
              </a:spcBef>
              <a:spcAft>
                <a:spcPts val="0"/>
              </a:spcAft>
              <a:buClr>
                <a:srgbClr val="0000FF"/>
              </a:buClr>
              <a:buSzPts val="2400"/>
              <a:buNone/>
            </a:pPr>
            <a:r>
              <a:rPr lang="en-US" sz="2400">
                <a:solidFill>
                  <a:srgbClr val="0000FF"/>
                </a:solidFill>
              </a:rPr>
              <a:t>	int</a:t>
            </a:r>
            <a:r>
              <a:rPr lang="en-US" sz="2400"/>
              <a:t> x = 999;</a:t>
            </a:r>
            <a:endParaRPr/>
          </a:p>
          <a:p>
            <a:pPr indent="0" lvl="0" marL="0" rtl="0" algn="l">
              <a:spcBef>
                <a:spcPts val="480"/>
              </a:spcBef>
              <a:spcAft>
                <a:spcPts val="0"/>
              </a:spcAft>
              <a:buClr>
                <a:schemeClr val="dk1"/>
              </a:buClr>
              <a:buSzPts val="2400"/>
              <a:buNone/>
            </a:pPr>
            <a:r>
              <a:rPr lang="en-US" sz="2400"/>
              <a:t>	printf(“%d\n”, x);</a:t>
            </a:r>
            <a:endParaRPr/>
          </a:p>
          <a:p>
            <a:pPr indent="0" lvl="0" marL="0" rtl="0" algn="l">
              <a:spcBef>
                <a:spcPts val="480"/>
              </a:spcBef>
              <a:spcAft>
                <a:spcPts val="0"/>
              </a:spcAft>
              <a:buClr>
                <a:schemeClr val="dk1"/>
              </a:buClr>
              <a:buSzPts val="2400"/>
              <a:buNone/>
            </a:pPr>
            <a:r>
              <a:rPr lang="en-US" sz="2400"/>
              <a:t>	f();</a:t>
            </a:r>
            <a:endParaRPr/>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rgbClr val="0000FF"/>
              </a:buClr>
              <a:buSzPts val="2400"/>
              <a:buNone/>
            </a:pPr>
            <a:r>
              <a:rPr lang="en-US" sz="2400">
                <a:solidFill>
                  <a:srgbClr val="0000FF"/>
                </a:solidFill>
              </a:rPr>
              <a:t>void</a:t>
            </a:r>
            <a:r>
              <a:rPr lang="en-US" sz="2400"/>
              <a:t> f() {</a:t>
            </a:r>
            <a:endParaRPr/>
          </a:p>
          <a:p>
            <a:pPr indent="0" lvl="0" marL="0" rtl="0" algn="l">
              <a:spcBef>
                <a:spcPts val="480"/>
              </a:spcBef>
              <a:spcAft>
                <a:spcPts val="0"/>
              </a:spcAft>
              <a:buClr>
                <a:schemeClr val="dk1"/>
              </a:buClr>
              <a:buSzPts val="2400"/>
              <a:buNone/>
            </a:pPr>
            <a:r>
              <a:rPr lang="en-US" sz="2400"/>
              <a:t>	</a:t>
            </a:r>
            <a:r>
              <a:rPr lang="en-US" sz="2400">
                <a:solidFill>
                  <a:srgbClr val="FF0000"/>
                </a:solidFill>
              </a:rPr>
              <a:t>printf(“%d\n”, x);</a:t>
            </a:r>
            <a:endParaRPr/>
          </a:p>
          <a:p>
            <a:pPr indent="0" lvl="0" marL="0" rtl="0" algn="l">
              <a:spcBef>
                <a:spcPts val="480"/>
              </a:spcBef>
              <a:spcAft>
                <a:spcPts val="0"/>
              </a:spcAft>
              <a:buClr>
                <a:schemeClr val="dk1"/>
              </a:buClr>
              <a:buSzPts val="2400"/>
              <a:buNone/>
            </a:pPr>
            <a:r>
              <a:rPr lang="en-US" sz="2400"/>
              <a:t>}</a:t>
            </a:r>
            <a:endParaRPr sz="2400"/>
          </a:p>
        </p:txBody>
      </p:sp>
      <p:sp>
        <p:nvSpPr>
          <p:cNvPr id="452" name="Google Shape;452;p31"/>
          <p:cNvSpPr txBox="1"/>
          <p:nvPr>
            <p:ph idx="10" type="dt"/>
          </p:nvPr>
        </p:nvSpPr>
        <p:spPr>
          <a:xfrm>
            <a:off x="457200" y="6356350"/>
            <a:ext cx="9144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453" name="Google Shape;453;p31"/>
          <p:cNvSpPr txBox="1"/>
          <p:nvPr>
            <p:ph idx="11" type="ftr"/>
          </p:nvPr>
        </p:nvSpPr>
        <p:spPr>
          <a:xfrm>
            <a:off x="1524000" y="6356350"/>
            <a:ext cx="64008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454" name="Google Shape;454;p31"/>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55" name="Google Shape;455;p31"/>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Ví dụ biến toàn cục, cục bộ</a:t>
            </a:r>
            <a:endParaRPr/>
          </a:p>
        </p:txBody>
      </p:sp>
      <p:sp>
        <p:nvSpPr>
          <p:cNvPr id="456" name="Google Shape;456;p31"/>
          <p:cNvSpPr/>
          <p:nvPr/>
        </p:nvSpPr>
        <p:spPr>
          <a:xfrm>
            <a:off x="1371600" y="2057400"/>
            <a:ext cx="2133600" cy="2819400"/>
          </a:xfrm>
          <a:prstGeom prst="arc">
            <a:avLst>
              <a:gd fmla="val 15314005" name="adj1"/>
              <a:gd fmla="val 21529540" name="adj2"/>
            </a:avLst>
          </a:prstGeom>
          <a:noFill/>
          <a:ln cap="flat" cmpd="sng" w="19050">
            <a:solidFill>
              <a:schemeClr val="accent6"/>
            </a:solidFill>
            <a:prstDash val="solid"/>
            <a:round/>
            <a:headEnd len="sm" w="sm" type="none"/>
            <a:tailEnd len="med" w="med" type="stealth"/>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57" name="Google Shape;457;p31"/>
          <p:cNvSpPr/>
          <p:nvPr/>
        </p:nvSpPr>
        <p:spPr>
          <a:xfrm>
            <a:off x="6781800" y="2819400"/>
            <a:ext cx="609600" cy="1828800"/>
          </a:xfrm>
          <a:prstGeom prst="arc">
            <a:avLst>
              <a:gd fmla="val 15472498" name="adj1"/>
              <a:gd fmla="val 19104952" name="adj2"/>
            </a:avLst>
          </a:prstGeom>
          <a:noFill/>
          <a:ln cap="flat" cmpd="sng" w="19050">
            <a:solidFill>
              <a:schemeClr val="accent6"/>
            </a:solidFill>
            <a:prstDash val="solid"/>
            <a:round/>
            <a:headEnd len="sm" w="sm" type="none"/>
            <a:tailEnd len="med" w="med" type="stealth"/>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cxnSp>
        <p:nvCxnSpPr>
          <p:cNvPr id="458" name="Google Shape;458;p31"/>
          <p:cNvCxnSpPr/>
          <p:nvPr/>
        </p:nvCxnSpPr>
        <p:spPr>
          <a:xfrm>
            <a:off x="1828800" y="2438400"/>
            <a:ext cx="1600200" cy="2819400"/>
          </a:xfrm>
          <a:prstGeom prst="straightConnector1">
            <a:avLst/>
          </a:prstGeom>
          <a:noFill/>
          <a:ln cap="flat" cmpd="sng" w="19050">
            <a:solidFill>
              <a:schemeClr val="accent6"/>
            </a:solidFill>
            <a:prstDash val="solid"/>
            <a:round/>
            <a:headEnd len="sm" w="sm" type="none"/>
            <a:tailEnd len="med" w="med" type="stealth"/>
          </a:ln>
          <a:effectLst>
            <a:outerShdw blurRad="40000" rotWithShape="0" dir="5400000" dist="23000">
              <a:srgbClr val="000000">
                <a:alpha val="34901"/>
              </a:srgbClr>
            </a:outerShdw>
          </a:effectLst>
        </p:spPr>
      </p:cxn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32"/>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Ví dụ biến toàn cục, cục bộ</a:t>
            </a:r>
            <a:endParaRPr/>
          </a:p>
        </p:txBody>
      </p:sp>
      <p:sp>
        <p:nvSpPr>
          <p:cNvPr id="465" name="Google Shape;465;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FF"/>
              </a:buClr>
              <a:buSzPts val="2400"/>
              <a:buNone/>
            </a:pPr>
            <a:r>
              <a:rPr lang="en-US" sz="2400">
                <a:solidFill>
                  <a:srgbClr val="0000FF"/>
                </a:solidFill>
              </a:rPr>
              <a:t>int </a:t>
            </a:r>
            <a:r>
              <a:rPr lang="en-US" sz="2400"/>
              <a:t>x = 1, y = 2;</a:t>
            </a:r>
            <a:endParaRPr sz="2400">
              <a:solidFill>
                <a:srgbClr val="0000FF"/>
              </a:solidFill>
            </a:endParaRPr>
          </a:p>
          <a:p>
            <a:pPr indent="0" lvl="0" marL="0" rtl="0" algn="l">
              <a:spcBef>
                <a:spcPts val="480"/>
              </a:spcBef>
              <a:spcAft>
                <a:spcPts val="0"/>
              </a:spcAft>
              <a:buClr>
                <a:srgbClr val="0000FF"/>
              </a:buClr>
              <a:buSzPts val="2400"/>
              <a:buNone/>
            </a:pPr>
            <a:r>
              <a:rPr lang="en-US" sz="2400">
                <a:solidFill>
                  <a:srgbClr val="0000FF"/>
                </a:solidFill>
              </a:rPr>
              <a:t>void</a:t>
            </a:r>
            <a:r>
              <a:rPr lang="en-US" sz="2400"/>
              <a:t> f() {</a:t>
            </a:r>
            <a:endParaRPr/>
          </a:p>
          <a:p>
            <a:pPr indent="0" lvl="0" marL="0" rtl="0" algn="l">
              <a:spcBef>
                <a:spcPts val="480"/>
              </a:spcBef>
              <a:spcAft>
                <a:spcPts val="0"/>
              </a:spcAft>
              <a:buClr>
                <a:schemeClr val="dk1"/>
              </a:buClr>
              <a:buSzPts val="2400"/>
              <a:buNone/>
            </a:pPr>
            <a:r>
              <a:rPr lang="en-US" sz="2400"/>
              <a:t>	</a:t>
            </a:r>
            <a:r>
              <a:rPr lang="en-US" sz="2400">
                <a:solidFill>
                  <a:srgbClr val="0000FF"/>
                </a:solidFill>
              </a:rPr>
              <a:t>int</a:t>
            </a:r>
            <a:r>
              <a:rPr lang="en-US" sz="2400"/>
              <a:t> x = 3;</a:t>
            </a:r>
            <a:endParaRPr/>
          </a:p>
          <a:p>
            <a:pPr indent="0" lvl="0" marL="0" rtl="0" algn="l">
              <a:spcBef>
                <a:spcPts val="480"/>
              </a:spcBef>
              <a:spcAft>
                <a:spcPts val="0"/>
              </a:spcAft>
              <a:buClr>
                <a:schemeClr val="dk1"/>
              </a:buClr>
              <a:buSzPts val="2400"/>
              <a:buNone/>
            </a:pPr>
            <a:r>
              <a:rPr lang="en-US" sz="2400"/>
              <a:t>	printf(“x = %d, y = %d\n”, x, y);</a:t>
            </a:r>
            <a:endParaRPr sz="2400"/>
          </a:p>
          <a:p>
            <a:pPr indent="0" lvl="0" marL="0" rtl="0" algn="l">
              <a:spcBef>
                <a:spcPts val="480"/>
              </a:spcBef>
              <a:spcAft>
                <a:spcPts val="0"/>
              </a:spcAft>
              <a:buClr>
                <a:schemeClr val="dk1"/>
              </a:buClr>
              <a:buSzPts val="2400"/>
              <a:buNone/>
            </a:pPr>
            <a:r>
              <a:rPr lang="en-US" sz="2400"/>
              <a:t>	</a:t>
            </a:r>
            <a:r>
              <a:rPr lang="en-US" sz="2400">
                <a:solidFill>
                  <a:srgbClr val="0000FF"/>
                </a:solidFill>
              </a:rPr>
              <a:t>if</a:t>
            </a:r>
            <a:r>
              <a:rPr lang="en-US" sz="2400"/>
              <a:t> (y &gt; 0) {</a:t>
            </a:r>
            <a:endParaRPr/>
          </a:p>
          <a:p>
            <a:pPr indent="0" lvl="0" marL="0" rtl="0" algn="l">
              <a:spcBef>
                <a:spcPts val="480"/>
              </a:spcBef>
              <a:spcAft>
                <a:spcPts val="0"/>
              </a:spcAft>
              <a:buClr>
                <a:schemeClr val="dk1"/>
              </a:buClr>
              <a:buSzPts val="2400"/>
              <a:buNone/>
            </a:pPr>
            <a:r>
              <a:rPr lang="en-US" sz="2400"/>
              <a:t>		</a:t>
            </a:r>
            <a:r>
              <a:rPr lang="en-US" sz="2400">
                <a:solidFill>
                  <a:srgbClr val="0000FF"/>
                </a:solidFill>
              </a:rPr>
              <a:t>int</a:t>
            </a:r>
            <a:r>
              <a:rPr lang="en-US" sz="2400"/>
              <a:t> z = 4;</a:t>
            </a:r>
            <a:endParaRPr/>
          </a:p>
          <a:p>
            <a:pPr indent="0" lvl="0" marL="0" rtl="0" algn="l">
              <a:spcBef>
                <a:spcPts val="480"/>
              </a:spcBef>
              <a:spcAft>
                <a:spcPts val="0"/>
              </a:spcAft>
              <a:buClr>
                <a:schemeClr val="dk1"/>
              </a:buClr>
              <a:buSzPts val="2400"/>
              <a:buNone/>
            </a:pPr>
            <a:r>
              <a:rPr lang="en-US" sz="2400"/>
              <a:t>		printf(“%d\n”, z);</a:t>
            </a:r>
            <a:endParaRPr sz="2400"/>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chemeClr val="dk1"/>
              </a:buClr>
              <a:buSzPts val="2400"/>
              <a:buNone/>
            </a:pPr>
            <a:r>
              <a:rPr lang="en-US" sz="2400"/>
              <a:t>	printf(“x = %d\n”, x);</a:t>
            </a:r>
            <a:endParaRPr/>
          </a:p>
          <a:p>
            <a:pPr indent="0" lvl="0" marL="0" rtl="0" algn="l">
              <a:spcBef>
                <a:spcPts val="480"/>
              </a:spcBef>
              <a:spcAft>
                <a:spcPts val="0"/>
              </a:spcAft>
              <a:buClr>
                <a:schemeClr val="dk1"/>
              </a:buClr>
              <a:buSzPts val="2400"/>
              <a:buNone/>
            </a:pPr>
            <a:r>
              <a:rPr lang="en-US" sz="2400"/>
              <a:t>	printf(“z = %d\n”, z); </a:t>
            </a:r>
            <a:r>
              <a:rPr lang="en-US" sz="2400">
                <a:solidFill>
                  <a:srgbClr val="00B050"/>
                </a:solidFill>
              </a:rPr>
              <a:t>// error</a:t>
            </a:r>
            <a:endParaRPr sz="2400">
              <a:solidFill>
                <a:srgbClr val="00B050"/>
              </a:solidFill>
            </a:endParaRPr>
          </a:p>
          <a:p>
            <a:pPr indent="0" lvl="0" marL="0" rtl="0" algn="l">
              <a:spcBef>
                <a:spcPts val="480"/>
              </a:spcBef>
              <a:spcAft>
                <a:spcPts val="0"/>
              </a:spcAft>
              <a:buClr>
                <a:schemeClr val="dk1"/>
              </a:buClr>
              <a:buSzPts val="2400"/>
              <a:buNone/>
            </a:pPr>
            <a:r>
              <a:rPr lang="en-US" sz="2400"/>
              <a:t>}</a:t>
            </a:r>
            <a:endParaRPr sz="2400"/>
          </a:p>
        </p:txBody>
      </p:sp>
      <p:sp>
        <p:nvSpPr>
          <p:cNvPr id="466" name="Google Shape;466;p32"/>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467" name="Google Shape;467;p32"/>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468" name="Google Shape;468;p32"/>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cxnSp>
        <p:nvCxnSpPr>
          <p:cNvPr id="469" name="Google Shape;469;p32"/>
          <p:cNvCxnSpPr/>
          <p:nvPr/>
        </p:nvCxnSpPr>
        <p:spPr>
          <a:xfrm>
            <a:off x="1922742" y="2057400"/>
            <a:ext cx="0" cy="1409700"/>
          </a:xfrm>
          <a:prstGeom prst="straightConnector1">
            <a:avLst/>
          </a:prstGeom>
          <a:noFill/>
          <a:ln cap="flat" cmpd="sng" w="19050">
            <a:solidFill>
              <a:schemeClr val="accent6"/>
            </a:solidFill>
            <a:prstDash val="solid"/>
            <a:round/>
            <a:headEnd len="sm" w="sm" type="none"/>
            <a:tailEnd len="med" w="med" type="stealth"/>
          </a:ln>
          <a:effectLst>
            <a:outerShdw blurRad="40000" rotWithShape="0" dir="5400000" dist="23000">
              <a:srgbClr val="000000">
                <a:alpha val="34901"/>
              </a:srgbClr>
            </a:outerShdw>
          </a:effectLst>
        </p:spPr>
      </p:cxnSp>
      <p:sp>
        <p:nvSpPr>
          <p:cNvPr id="470" name="Google Shape;470;p32"/>
          <p:cNvSpPr/>
          <p:nvPr/>
        </p:nvSpPr>
        <p:spPr>
          <a:xfrm rot="634712">
            <a:off x="2102261" y="1339772"/>
            <a:ext cx="3557539" cy="3014626"/>
          </a:xfrm>
          <a:prstGeom prst="arc">
            <a:avLst>
              <a:gd fmla="val 12778207" name="adj1"/>
              <a:gd fmla="val 21342118" name="adj2"/>
            </a:avLst>
          </a:prstGeom>
          <a:noFill/>
          <a:ln cap="flat" cmpd="sng" w="19050">
            <a:solidFill>
              <a:schemeClr val="accent6"/>
            </a:solidFill>
            <a:prstDash val="solid"/>
            <a:round/>
            <a:headEnd len="sm" w="sm" type="none"/>
            <a:tailEnd len="med" w="med" type="stealth"/>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71" name="Google Shape;471;p32"/>
          <p:cNvSpPr/>
          <p:nvPr/>
        </p:nvSpPr>
        <p:spPr>
          <a:xfrm rot="372886">
            <a:off x="2199138" y="2066290"/>
            <a:ext cx="3131177" cy="2788563"/>
          </a:xfrm>
          <a:prstGeom prst="arc">
            <a:avLst>
              <a:gd fmla="val 12778207" name="adj1"/>
              <a:gd fmla="val 20301551" name="adj2"/>
            </a:avLst>
          </a:prstGeom>
          <a:noFill/>
          <a:ln cap="flat" cmpd="sng" w="19050">
            <a:solidFill>
              <a:schemeClr val="accent3"/>
            </a:solidFill>
            <a:prstDash val="solid"/>
            <a:round/>
            <a:headEnd len="sm" w="sm" type="none"/>
            <a:tailEnd len="med" w="med" type="stealth"/>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472" name="Google Shape;472;p32"/>
          <p:cNvSpPr/>
          <p:nvPr/>
        </p:nvSpPr>
        <p:spPr>
          <a:xfrm rot="1289572">
            <a:off x="3139836" y="3667054"/>
            <a:ext cx="1235453" cy="1854336"/>
          </a:xfrm>
          <a:prstGeom prst="arc">
            <a:avLst>
              <a:gd fmla="val 13946642" name="adj1"/>
              <a:gd fmla="val 19013484" name="adj2"/>
            </a:avLst>
          </a:prstGeom>
          <a:noFill/>
          <a:ln cap="flat" cmpd="sng" w="19050">
            <a:solidFill>
              <a:schemeClr val="accent2"/>
            </a:solidFill>
            <a:prstDash val="solid"/>
            <a:round/>
            <a:headEnd len="sm" w="sm" type="none"/>
            <a:tailEnd len="med" w="med" type="stealth"/>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cxnSp>
        <p:nvCxnSpPr>
          <p:cNvPr id="473" name="Google Shape;473;p32"/>
          <p:cNvCxnSpPr/>
          <p:nvPr/>
        </p:nvCxnSpPr>
        <p:spPr>
          <a:xfrm>
            <a:off x="2590800" y="2895600"/>
            <a:ext cx="1447800" cy="2286000"/>
          </a:xfrm>
          <a:prstGeom prst="straightConnector1">
            <a:avLst/>
          </a:prstGeom>
          <a:noFill/>
          <a:ln cap="flat" cmpd="sng" w="19050">
            <a:solidFill>
              <a:schemeClr val="accent3"/>
            </a:solidFill>
            <a:prstDash val="solid"/>
            <a:round/>
            <a:headEnd len="sm" w="sm" type="none"/>
            <a:tailEnd len="med" w="med" type="stealth"/>
          </a:ln>
          <a:effectLst>
            <a:outerShdw blurRad="40000" rotWithShape="0" dir="5400000" dist="23000">
              <a:srgbClr val="000000">
                <a:alpha val="34901"/>
              </a:srgbClr>
            </a:outerShdw>
          </a:effectLst>
        </p:spPr>
      </p:cxn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33"/>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Nói thêm về biến toàn cục</a:t>
            </a:r>
            <a:endParaRPr/>
          </a:p>
        </p:txBody>
      </p:sp>
      <p:sp>
        <p:nvSpPr>
          <p:cNvPr id="480" name="Google Shape;480;p3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960"/>
              <a:buChar char="•"/>
            </a:pPr>
            <a:r>
              <a:rPr lang="en-US" sz="2960"/>
              <a:t>Biến toàn cục (global variable) là cách gọi khác của biến ngoài (external variable).</a:t>
            </a:r>
            <a:endParaRPr/>
          </a:p>
          <a:p>
            <a:pPr indent="-342900" lvl="0" marL="342900" rtl="0" algn="l">
              <a:lnSpc>
                <a:spcPct val="90000"/>
              </a:lnSpc>
              <a:spcBef>
                <a:spcPts val="592"/>
              </a:spcBef>
              <a:spcAft>
                <a:spcPts val="0"/>
              </a:spcAft>
              <a:buClr>
                <a:schemeClr val="dk1"/>
              </a:buClr>
              <a:buSzPts val="2960"/>
              <a:buChar char="•"/>
            </a:pPr>
            <a:r>
              <a:rPr lang="en-US" sz="2960"/>
              <a:t>Nói đúng ra, tầm vực của biến ngoài (hay biến toàn cục) là trong toàn bộ mã nguồn của tập tin chứa khai báo biến đó.</a:t>
            </a:r>
            <a:endParaRPr/>
          </a:p>
          <a:p>
            <a:pPr indent="-342900" lvl="0" marL="342900" rtl="0" algn="l">
              <a:lnSpc>
                <a:spcPct val="90000"/>
              </a:lnSpc>
              <a:spcBef>
                <a:spcPts val="592"/>
              </a:spcBef>
              <a:spcAft>
                <a:spcPts val="0"/>
              </a:spcAft>
              <a:buClr>
                <a:schemeClr val="dk1"/>
              </a:buClr>
              <a:buSzPts val="2960"/>
              <a:buChar char="•"/>
            </a:pPr>
            <a:r>
              <a:rPr lang="en-US" sz="2960"/>
              <a:t>Các chương trình C có kích thước không lớn chỉ được chứa trong một tập tin mã nguồn nên tầm vực là toàn bộ chương trình.</a:t>
            </a:r>
            <a:endParaRPr/>
          </a:p>
          <a:p>
            <a:pPr indent="-342900" lvl="0" marL="342900" rtl="0" algn="l">
              <a:lnSpc>
                <a:spcPct val="90000"/>
              </a:lnSpc>
              <a:spcBef>
                <a:spcPts val="592"/>
              </a:spcBef>
              <a:spcAft>
                <a:spcPts val="0"/>
              </a:spcAft>
              <a:buClr>
                <a:schemeClr val="dk1"/>
              </a:buClr>
              <a:buSzPts val="2960"/>
              <a:buChar char="•"/>
            </a:pPr>
            <a:r>
              <a:rPr lang="en-US" sz="2960"/>
              <a:t>Biến ngoài được khai báo tường minh bằng từ khóa </a:t>
            </a:r>
            <a:r>
              <a:rPr lang="en-US" sz="2405">
                <a:solidFill>
                  <a:srgbClr val="0000FF"/>
                </a:solidFill>
              </a:rPr>
              <a:t>extern</a:t>
            </a:r>
            <a:r>
              <a:rPr lang="en-US" sz="2960"/>
              <a:t>.</a:t>
            </a:r>
            <a:endParaRPr sz="2960"/>
          </a:p>
        </p:txBody>
      </p:sp>
      <p:sp>
        <p:nvSpPr>
          <p:cNvPr id="481" name="Google Shape;481;p33"/>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482" name="Google Shape;482;p33"/>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483" name="Google Shape;483;p33"/>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34"/>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Ví dụ khai báo biến ngoài</a:t>
            </a:r>
            <a:endParaRPr/>
          </a:p>
        </p:txBody>
      </p:sp>
      <p:sp>
        <p:nvSpPr>
          <p:cNvPr id="489" name="Google Shape;489;p3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FF"/>
              </a:buClr>
              <a:buSzPts val="2400"/>
              <a:buNone/>
            </a:pPr>
            <a:r>
              <a:rPr lang="en-US" sz="2400">
                <a:solidFill>
                  <a:srgbClr val="0000FF"/>
                </a:solidFill>
              </a:rPr>
              <a:t>int</a:t>
            </a:r>
            <a:r>
              <a:rPr lang="en-US" sz="2400"/>
              <a:t> x = 999; </a:t>
            </a:r>
            <a:r>
              <a:rPr lang="en-US" sz="2400">
                <a:solidFill>
                  <a:srgbClr val="00B050"/>
                </a:solidFill>
              </a:rPr>
              <a:t>// external/global variable</a:t>
            </a:r>
            <a:endParaRPr sz="2400">
              <a:solidFill>
                <a:srgbClr val="00B050"/>
              </a:solidFill>
            </a:endParaRPr>
          </a:p>
          <a:p>
            <a:pPr indent="0" lvl="0" marL="0" rtl="0" algn="l">
              <a:spcBef>
                <a:spcPts val="480"/>
              </a:spcBef>
              <a:spcAft>
                <a:spcPts val="0"/>
              </a:spcAft>
              <a:buClr>
                <a:srgbClr val="0000FF"/>
              </a:buClr>
              <a:buSzPts val="2400"/>
              <a:buNone/>
            </a:pPr>
            <a:r>
              <a:rPr lang="en-US" sz="2400">
                <a:solidFill>
                  <a:srgbClr val="0000FF"/>
                </a:solidFill>
              </a:rPr>
              <a:t>void</a:t>
            </a:r>
            <a:r>
              <a:rPr lang="en-US" sz="2400"/>
              <a:t> f();</a:t>
            </a:r>
            <a:endParaRPr/>
          </a:p>
          <a:p>
            <a:pPr indent="0" lvl="0" marL="0" rtl="0" algn="l">
              <a:spcBef>
                <a:spcPts val="480"/>
              </a:spcBef>
              <a:spcAft>
                <a:spcPts val="0"/>
              </a:spcAft>
              <a:buClr>
                <a:srgbClr val="0000FF"/>
              </a:buClr>
              <a:buSzPts val="2400"/>
              <a:buNone/>
            </a:pPr>
            <a:r>
              <a:rPr lang="en-US" sz="2400">
                <a:solidFill>
                  <a:srgbClr val="0000FF"/>
                </a:solidFill>
              </a:rPr>
              <a:t>void</a:t>
            </a:r>
            <a:r>
              <a:rPr lang="en-US" sz="2400"/>
              <a:t> main() {</a:t>
            </a:r>
            <a:endParaRPr/>
          </a:p>
          <a:p>
            <a:pPr indent="0" lvl="0" marL="0" rtl="0" algn="l">
              <a:spcBef>
                <a:spcPts val="480"/>
              </a:spcBef>
              <a:spcAft>
                <a:spcPts val="0"/>
              </a:spcAft>
              <a:buClr>
                <a:schemeClr val="dk1"/>
              </a:buClr>
              <a:buSzPts val="2400"/>
              <a:buNone/>
            </a:pPr>
            <a:r>
              <a:rPr lang="en-US" sz="2400"/>
              <a:t>	</a:t>
            </a:r>
            <a:r>
              <a:rPr lang="en-US" sz="2400">
                <a:solidFill>
                  <a:srgbClr val="0000FF"/>
                </a:solidFill>
              </a:rPr>
              <a:t>extern</a:t>
            </a:r>
            <a:r>
              <a:rPr lang="en-US" sz="2400"/>
              <a:t> int x;</a:t>
            </a:r>
            <a:endParaRPr sz="2400"/>
          </a:p>
          <a:p>
            <a:pPr indent="0" lvl="0" marL="0" rtl="0" algn="l">
              <a:spcBef>
                <a:spcPts val="480"/>
              </a:spcBef>
              <a:spcAft>
                <a:spcPts val="0"/>
              </a:spcAft>
              <a:buClr>
                <a:schemeClr val="dk1"/>
              </a:buClr>
              <a:buSzPts val="2400"/>
              <a:buNone/>
            </a:pPr>
            <a:r>
              <a:rPr lang="en-US" sz="2400"/>
              <a:t>	printf(“%d\n”, x);</a:t>
            </a:r>
            <a:endParaRPr/>
          </a:p>
          <a:p>
            <a:pPr indent="0" lvl="0" marL="0" rtl="0" algn="l">
              <a:spcBef>
                <a:spcPts val="480"/>
              </a:spcBef>
              <a:spcAft>
                <a:spcPts val="0"/>
              </a:spcAft>
              <a:buClr>
                <a:schemeClr val="dk1"/>
              </a:buClr>
              <a:buSzPts val="2400"/>
              <a:buNone/>
            </a:pPr>
            <a:r>
              <a:rPr lang="en-US" sz="2400"/>
              <a:t>	f();</a:t>
            </a:r>
            <a:endParaRPr/>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rgbClr val="0000FF"/>
              </a:buClr>
              <a:buSzPts val="2400"/>
              <a:buNone/>
            </a:pPr>
            <a:r>
              <a:rPr lang="en-US" sz="2400">
                <a:solidFill>
                  <a:srgbClr val="0000FF"/>
                </a:solidFill>
              </a:rPr>
              <a:t>void</a:t>
            </a:r>
            <a:r>
              <a:rPr lang="en-US" sz="2400"/>
              <a:t> f() {</a:t>
            </a:r>
            <a:endParaRPr/>
          </a:p>
          <a:p>
            <a:pPr indent="0" lvl="0" marL="0" rtl="0" algn="l">
              <a:spcBef>
                <a:spcPts val="480"/>
              </a:spcBef>
              <a:spcAft>
                <a:spcPts val="0"/>
              </a:spcAft>
              <a:buClr>
                <a:schemeClr val="dk1"/>
              </a:buClr>
              <a:buSzPts val="2400"/>
              <a:buNone/>
            </a:pPr>
            <a:r>
              <a:rPr lang="en-US" sz="2400"/>
              <a:t>	</a:t>
            </a:r>
            <a:r>
              <a:rPr lang="en-US" sz="2400">
                <a:solidFill>
                  <a:srgbClr val="0000FF"/>
                </a:solidFill>
              </a:rPr>
              <a:t>extern</a:t>
            </a:r>
            <a:r>
              <a:rPr lang="en-US" sz="2400"/>
              <a:t> int x;</a:t>
            </a:r>
            <a:endParaRPr/>
          </a:p>
          <a:p>
            <a:pPr indent="0" lvl="0" marL="0" rtl="0" algn="l">
              <a:spcBef>
                <a:spcPts val="480"/>
              </a:spcBef>
              <a:spcAft>
                <a:spcPts val="0"/>
              </a:spcAft>
              <a:buClr>
                <a:schemeClr val="dk1"/>
              </a:buClr>
              <a:buSzPts val="2400"/>
              <a:buNone/>
            </a:pPr>
            <a:r>
              <a:rPr lang="en-US" sz="2400"/>
              <a:t>	printf(“%d\n”, x);</a:t>
            </a:r>
            <a:endParaRPr/>
          </a:p>
          <a:p>
            <a:pPr indent="0" lvl="0" marL="0" rtl="0" algn="l">
              <a:spcBef>
                <a:spcPts val="480"/>
              </a:spcBef>
              <a:spcAft>
                <a:spcPts val="0"/>
              </a:spcAft>
              <a:buClr>
                <a:schemeClr val="dk1"/>
              </a:buClr>
              <a:buSzPts val="2400"/>
              <a:buNone/>
            </a:pPr>
            <a:r>
              <a:rPr lang="en-US" sz="2400"/>
              <a:t>}</a:t>
            </a:r>
            <a:endParaRPr sz="2400"/>
          </a:p>
        </p:txBody>
      </p:sp>
      <p:sp>
        <p:nvSpPr>
          <p:cNvPr id="490" name="Google Shape;490;p34"/>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491" name="Google Shape;491;p34"/>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492" name="Google Shape;492;p34"/>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93" name="Google Shape;493;p34"/>
          <p:cNvSpPr/>
          <p:nvPr/>
        </p:nvSpPr>
        <p:spPr>
          <a:xfrm>
            <a:off x="4114800" y="3048000"/>
            <a:ext cx="4750926" cy="2133600"/>
          </a:xfrm>
          <a:prstGeom prst="irregularSeal2">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chemeClr val="dk1"/>
                </a:solidFill>
                <a:latin typeface="Tahoma"/>
                <a:ea typeface="Tahoma"/>
                <a:cs typeface="Tahoma"/>
                <a:sym typeface="Tahoma"/>
              </a:rPr>
              <a:t>Có thể bỏ từ khóa </a:t>
            </a:r>
            <a:r>
              <a:rPr b="0" i="0" lang="en-US" sz="2000" u="none" cap="none" strike="noStrike">
                <a:solidFill>
                  <a:srgbClr val="0000FF"/>
                </a:solidFill>
                <a:latin typeface="Tahoma"/>
                <a:ea typeface="Tahoma"/>
                <a:cs typeface="Tahoma"/>
                <a:sym typeface="Tahoma"/>
              </a:rPr>
              <a:t>extern</a:t>
            </a:r>
            <a:endParaRPr/>
          </a:p>
          <a:p>
            <a:pPr indent="0" lvl="0" marL="0" marR="0" rtl="0" algn="ctr">
              <a:spcBef>
                <a:spcPts val="0"/>
              </a:spcBef>
              <a:spcAft>
                <a:spcPts val="0"/>
              </a:spcAft>
              <a:buNone/>
            </a:pPr>
            <a:r>
              <a:rPr b="0" i="0" lang="en-US" sz="2000" u="none" cap="none" strike="noStrike">
                <a:solidFill>
                  <a:schemeClr val="dk1"/>
                </a:solidFill>
                <a:latin typeface="Tahoma"/>
                <a:ea typeface="Tahoma"/>
                <a:cs typeface="Tahoma"/>
                <a:sym typeface="Tahoma"/>
              </a:rPr>
              <a:t>nếu trong cùng</a:t>
            </a:r>
            <a:endParaRPr/>
          </a:p>
          <a:p>
            <a:pPr indent="0" lvl="0" marL="0" marR="0" rtl="0" algn="ctr">
              <a:spcBef>
                <a:spcPts val="0"/>
              </a:spcBef>
              <a:spcAft>
                <a:spcPts val="0"/>
              </a:spcAft>
              <a:buNone/>
            </a:pPr>
            <a:r>
              <a:rPr b="0" i="0" lang="en-US" sz="2000" u="none" cap="none" strike="noStrike">
                <a:solidFill>
                  <a:schemeClr val="dk1"/>
                </a:solidFill>
                <a:latin typeface="Tahoma"/>
                <a:ea typeface="Tahoma"/>
                <a:cs typeface="Tahoma"/>
                <a:sym typeface="Tahoma"/>
              </a:rPr>
              <a:t>một tập tin mã nguồn</a:t>
            </a:r>
            <a:endParaRPr b="0" i="0" sz="2000" u="none" cap="none" strike="noStrike">
              <a:solidFill>
                <a:schemeClr val="dk1"/>
              </a:solidFill>
              <a:latin typeface="Tahoma"/>
              <a:ea typeface="Tahoma"/>
              <a:cs typeface="Tahoma"/>
              <a:sym typeface="Tahoma"/>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35"/>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Sử dụng biến cục bộ</a:t>
            </a:r>
            <a:endParaRPr/>
          </a:p>
        </p:txBody>
      </p:sp>
      <p:sp>
        <p:nvSpPr>
          <p:cNvPr id="500" name="Google Shape;500;p3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80000"/>
              </a:lnSpc>
              <a:spcBef>
                <a:spcPts val="0"/>
              </a:spcBef>
              <a:spcAft>
                <a:spcPts val="0"/>
              </a:spcAft>
              <a:buClr>
                <a:schemeClr val="dk1"/>
              </a:buClr>
              <a:buSzPts val="2720"/>
              <a:buChar char="•"/>
            </a:pPr>
            <a:r>
              <a:rPr lang="en-US" sz="2720"/>
              <a:t>Hạn chế sử dụng biến ngoài/toàn cục vì điều này phá vỡ tính độc lập đơn thể (modular independence), nguyên lý trung tâm của lập tình cấu trúc.</a:t>
            </a:r>
            <a:endParaRPr sz="2720"/>
          </a:p>
          <a:p>
            <a:pPr indent="-342900" lvl="0" marL="342900" rtl="0" algn="l">
              <a:lnSpc>
                <a:spcPct val="80000"/>
              </a:lnSpc>
              <a:spcBef>
                <a:spcPts val="544"/>
              </a:spcBef>
              <a:spcAft>
                <a:spcPts val="0"/>
              </a:spcAft>
              <a:buClr>
                <a:schemeClr val="dk1"/>
              </a:buClr>
              <a:buSzPts val="2720"/>
              <a:buChar char="•"/>
            </a:pPr>
            <a:r>
              <a:rPr lang="en-US" sz="2720"/>
              <a:t>Độc lập đơn thể là ý tưởng mỗi hàm hay đơn thể trong một chương trình chứa tất cả mã nguồn và dữ liệu cần thiết để thực hiện công việc của nó.</a:t>
            </a:r>
            <a:endParaRPr/>
          </a:p>
          <a:p>
            <a:pPr indent="-342900" lvl="0" marL="342900" rtl="0" algn="l">
              <a:lnSpc>
                <a:spcPct val="80000"/>
              </a:lnSpc>
              <a:spcBef>
                <a:spcPts val="544"/>
              </a:spcBef>
              <a:spcAft>
                <a:spcPts val="0"/>
              </a:spcAft>
              <a:buClr>
                <a:schemeClr val="dk1"/>
              </a:buClr>
              <a:buSzPts val="2720"/>
              <a:buChar char="•"/>
            </a:pPr>
            <a:r>
              <a:rPr lang="en-US" sz="2720"/>
              <a:t>Đối với các chương trình nhỏ thì việc sử dụng chung biến ngoài/toàn cục không quan trọng nhưng khi làm việc với các chương trình lớn hơn và phức tạp hơn thì sự quá ràng buộc vào biến ngoài sẽ nảy sinh nhiều vấn đề rắc rối.</a:t>
            </a:r>
            <a:endParaRPr/>
          </a:p>
        </p:txBody>
      </p:sp>
      <p:sp>
        <p:nvSpPr>
          <p:cNvPr id="501" name="Google Shape;501;p35"/>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502" name="Google Shape;502;p35"/>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503" name="Google Shape;503;p35"/>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36"/>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Khái niệm biến cục bộ tĩnh</a:t>
            </a:r>
            <a:endParaRPr/>
          </a:p>
        </p:txBody>
      </p:sp>
      <p:sp>
        <p:nvSpPr>
          <p:cNvPr id="510" name="Google Shape;510;p3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Mỗi khi chương trình thực thi lời khai báo biến cục bộ, một bản sao riêng biệt của biến cục bộ đó được tạo ra.</a:t>
            </a:r>
            <a:endParaRPr/>
          </a:p>
          <a:p>
            <a:pPr indent="-342900" lvl="0" marL="342900" rtl="0" algn="l">
              <a:spcBef>
                <a:spcPts val="640"/>
              </a:spcBef>
              <a:spcAft>
                <a:spcPts val="0"/>
              </a:spcAft>
              <a:buClr>
                <a:schemeClr val="dk1"/>
              </a:buClr>
              <a:buSzPts val="3200"/>
              <a:buChar char="•"/>
            </a:pPr>
            <a:r>
              <a:rPr lang="en-US"/>
              <a:t>Nếu biến cục bộ được khai báo là tĩnh (</a:t>
            </a:r>
            <a:r>
              <a:rPr lang="en-US" sz="2400">
                <a:solidFill>
                  <a:srgbClr val="0000FF"/>
                </a:solidFill>
              </a:rPr>
              <a:t>static</a:t>
            </a:r>
            <a:r>
              <a:rPr lang="en-US"/>
              <a:t>) thì biến này sẽ được tạo ra một lần duy nhất ở lần đầu tiên khi chương trình thực thi lời khai báo của nó.</a:t>
            </a:r>
            <a:endParaRPr/>
          </a:p>
          <a:p>
            <a:pPr indent="-342900" lvl="0" marL="342900" rtl="0" algn="l">
              <a:spcBef>
                <a:spcPts val="640"/>
              </a:spcBef>
              <a:spcAft>
                <a:spcPts val="0"/>
              </a:spcAft>
              <a:buClr>
                <a:schemeClr val="dk1"/>
              </a:buClr>
              <a:buSzPts val="3200"/>
              <a:buChar char="•"/>
            </a:pPr>
            <a:r>
              <a:rPr lang="en-US"/>
              <a:t>Không như biến toàn cục, biến cục bộ tĩnh không bị truy cập và thay đổi bởi các hàm khác.</a:t>
            </a:r>
            <a:endParaRPr/>
          </a:p>
        </p:txBody>
      </p:sp>
      <p:sp>
        <p:nvSpPr>
          <p:cNvPr id="511" name="Google Shape;511;p36"/>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512" name="Google Shape;512;p36"/>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513" name="Google Shape;513;p36"/>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37"/>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Ví dụ biến cục bộ tĩnh</a:t>
            </a:r>
            <a:endParaRPr/>
          </a:p>
        </p:txBody>
      </p:sp>
      <p:sp>
        <p:nvSpPr>
          <p:cNvPr id="520" name="Google Shape;520;p3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FF"/>
              </a:buClr>
              <a:buSzPts val="2400"/>
              <a:buNone/>
            </a:pPr>
            <a:r>
              <a:rPr lang="en-US" sz="2400">
                <a:solidFill>
                  <a:srgbClr val="0000FF"/>
                </a:solidFill>
              </a:rPr>
              <a:t>void</a:t>
            </a:r>
            <a:r>
              <a:rPr lang="en-US" sz="2400"/>
              <a:t> f() {</a:t>
            </a:r>
            <a:endParaRPr/>
          </a:p>
          <a:p>
            <a:pPr indent="0" lvl="0" marL="0" rtl="0" algn="l">
              <a:spcBef>
                <a:spcPts val="480"/>
              </a:spcBef>
              <a:spcAft>
                <a:spcPts val="0"/>
              </a:spcAft>
              <a:buClr>
                <a:schemeClr val="dk1"/>
              </a:buClr>
              <a:buSzPts val="2400"/>
              <a:buNone/>
            </a:pPr>
            <a:r>
              <a:rPr lang="en-US" sz="2400"/>
              <a:t>	</a:t>
            </a:r>
            <a:r>
              <a:rPr lang="en-US" sz="2400">
                <a:solidFill>
                  <a:srgbClr val="0000FF"/>
                </a:solidFill>
              </a:rPr>
              <a:t>static</a:t>
            </a:r>
            <a:r>
              <a:rPr lang="en-US" sz="2400"/>
              <a:t> </a:t>
            </a:r>
            <a:r>
              <a:rPr lang="en-US" sz="2400">
                <a:solidFill>
                  <a:srgbClr val="0000FF"/>
                </a:solidFill>
              </a:rPr>
              <a:t>int</a:t>
            </a:r>
            <a:r>
              <a:rPr lang="en-US" sz="2400"/>
              <a:t> n = 0;	</a:t>
            </a:r>
            <a:r>
              <a:rPr lang="en-US" sz="2400">
                <a:solidFill>
                  <a:srgbClr val="00B050"/>
                </a:solidFill>
              </a:rPr>
              <a:t>// initialized once</a:t>
            </a:r>
            <a:endParaRPr/>
          </a:p>
          <a:p>
            <a:pPr indent="0" lvl="0" marL="0" rtl="0" algn="l">
              <a:spcBef>
                <a:spcPts val="480"/>
              </a:spcBef>
              <a:spcAft>
                <a:spcPts val="0"/>
              </a:spcAft>
              <a:buClr>
                <a:schemeClr val="dk1"/>
              </a:buClr>
              <a:buSzPts val="2400"/>
              <a:buNone/>
            </a:pPr>
            <a:r>
              <a:rPr lang="en-US" sz="2400"/>
              <a:t>	</a:t>
            </a:r>
            <a:r>
              <a:rPr lang="en-US" sz="2400">
                <a:solidFill>
                  <a:srgbClr val="0000FF"/>
                </a:solidFill>
              </a:rPr>
              <a:t>int</a:t>
            </a:r>
            <a:r>
              <a:rPr lang="en-US" sz="2400"/>
              <a:t> x = 0;		</a:t>
            </a:r>
            <a:r>
              <a:rPr lang="en-US" sz="2400">
                <a:solidFill>
                  <a:srgbClr val="00B050"/>
                </a:solidFill>
              </a:rPr>
              <a:t>// initialized n times</a:t>
            </a:r>
            <a:r>
              <a:rPr lang="en-US" sz="2400"/>
              <a:t> </a:t>
            </a:r>
            <a:endParaRPr/>
          </a:p>
          <a:p>
            <a:pPr indent="0" lvl="0" marL="0" rtl="0" algn="l">
              <a:spcBef>
                <a:spcPts val="480"/>
              </a:spcBef>
              <a:spcAft>
                <a:spcPts val="0"/>
              </a:spcAft>
              <a:buClr>
                <a:schemeClr val="dk1"/>
              </a:buClr>
              <a:buSzPts val="2400"/>
              <a:buNone/>
            </a:pPr>
            <a:r>
              <a:rPr lang="en-US" sz="2400"/>
              <a:t>	printf(“n = %d, x = %d\n”, n++, x++);</a:t>
            </a:r>
            <a:endParaRPr/>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chemeClr val="dk1"/>
              </a:buClr>
              <a:buSzPts val="2400"/>
              <a:buNone/>
            </a:pPr>
            <a:r>
              <a:t/>
            </a:r>
            <a:endParaRPr sz="2400">
              <a:solidFill>
                <a:srgbClr val="0000FF"/>
              </a:solidFill>
            </a:endParaRPr>
          </a:p>
          <a:p>
            <a:pPr indent="0" lvl="0" marL="0" rtl="0" algn="l">
              <a:spcBef>
                <a:spcPts val="480"/>
              </a:spcBef>
              <a:spcAft>
                <a:spcPts val="0"/>
              </a:spcAft>
              <a:buClr>
                <a:srgbClr val="0000FF"/>
              </a:buClr>
              <a:buSzPts val="2400"/>
              <a:buNone/>
            </a:pPr>
            <a:r>
              <a:rPr lang="en-US" sz="2400">
                <a:solidFill>
                  <a:srgbClr val="0000FF"/>
                </a:solidFill>
              </a:rPr>
              <a:t>void</a:t>
            </a:r>
            <a:r>
              <a:rPr lang="en-US" sz="2400"/>
              <a:t> main() {</a:t>
            </a:r>
            <a:endParaRPr/>
          </a:p>
          <a:p>
            <a:pPr indent="0" lvl="0" marL="0" rtl="0" algn="l">
              <a:spcBef>
                <a:spcPts val="480"/>
              </a:spcBef>
              <a:spcAft>
                <a:spcPts val="0"/>
              </a:spcAft>
              <a:buClr>
                <a:schemeClr val="dk1"/>
              </a:buClr>
              <a:buSzPts val="2400"/>
              <a:buNone/>
            </a:pPr>
            <a:r>
              <a:rPr lang="en-US" sz="2400"/>
              <a:t>	</a:t>
            </a:r>
            <a:r>
              <a:rPr lang="en-US" sz="2400">
                <a:solidFill>
                  <a:srgbClr val="0000FF"/>
                </a:solidFill>
              </a:rPr>
              <a:t>int</a:t>
            </a:r>
            <a:r>
              <a:rPr lang="en-US" sz="2400"/>
              <a:t> i;</a:t>
            </a:r>
            <a:endParaRPr/>
          </a:p>
          <a:p>
            <a:pPr indent="0" lvl="0" marL="0" rtl="0" algn="l">
              <a:spcBef>
                <a:spcPts val="480"/>
              </a:spcBef>
              <a:spcAft>
                <a:spcPts val="0"/>
              </a:spcAft>
              <a:buClr>
                <a:schemeClr val="dk1"/>
              </a:buClr>
              <a:buSzPts val="2400"/>
              <a:buNone/>
            </a:pPr>
            <a:r>
              <a:rPr lang="en-US" sz="2400"/>
              <a:t>	for (i = 0; i &lt; 3; i++)</a:t>
            </a:r>
            <a:endParaRPr/>
          </a:p>
          <a:p>
            <a:pPr indent="0" lvl="0" marL="0" rtl="0" algn="l">
              <a:spcBef>
                <a:spcPts val="480"/>
              </a:spcBef>
              <a:spcAft>
                <a:spcPts val="0"/>
              </a:spcAft>
              <a:buClr>
                <a:schemeClr val="dk1"/>
              </a:buClr>
              <a:buSzPts val="2400"/>
              <a:buNone/>
            </a:pPr>
            <a:r>
              <a:rPr lang="en-US" sz="2400"/>
              <a:t>		f();</a:t>
            </a:r>
            <a:endParaRPr sz="2400"/>
          </a:p>
          <a:p>
            <a:pPr indent="0" lvl="0" marL="0" rtl="0" algn="l">
              <a:spcBef>
                <a:spcPts val="480"/>
              </a:spcBef>
              <a:spcAft>
                <a:spcPts val="0"/>
              </a:spcAft>
              <a:buClr>
                <a:schemeClr val="dk1"/>
              </a:buClr>
              <a:buSzPts val="2400"/>
              <a:buNone/>
            </a:pPr>
            <a:r>
              <a:rPr lang="en-US" sz="2400"/>
              <a:t>}</a:t>
            </a:r>
            <a:endParaRPr sz="2400"/>
          </a:p>
        </p:txBody>
      </p:sp>
      <p:sp>
        <p:nvSpPr>
          <p:cNvPr id="521" name="Google Shape;521;p37"/>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522" name="Google Shape;522;p37"/>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523" name="Google Shape;523;p37"/>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24" name="Google Shape;524;p37"/>
          <p:cNvSpPr/>
          <p:nvPr/>
        </p:nvSpPr>
        <p:spPr>
          <a:xfrm>
            <a:off x="4800600" y="3390900"/>
            <a:ext cx="3886200" cy="1943100"/>
          </a:xfrm>
          <a:prstGeom prst="irregularSeal2">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2000">
                <a:solidFill>
                  <a:schemeClr val="dk1"/>
                </a:solidFill>
                <a:latin typeface="Tahoma"/>
                <a:ea typeface="Tahoma"/>
                <a:cs typeface="Tahoma"/>
                <a:sym typeface="Tahoma"/>
              </a:rPr>
              <a:t>x</a:t>
            </a:r>
            <a:r>
              <a:rPr b="0" i="0" lang="en-US" sz="2000" u="none" cap="none" strike="noStrike">
                <a:solidFill>
                  <a:schemeClr val="dk1"/>
                </a:solidFill>
                <a:latin typeface="Tahoma"/>
                <a:ea typeface="Tahoma"/>
                <a:cs typeface="Tahoma"/>
                <a:sym typeface="Tahoma"/>
              </a:rPr>
              <a:t> = 0, </a:t>
            </a:r>
            <a:r>
              <a:rPr lang="en-US" sz="2000">
                <a:solidFill>
                  <a:schemeClr val="dk1"/>
                </a:solidFill>
                <a:latin typeface="Tahoma"/>
                <a:ea typeface="Tahoma"/>
                <a:cs typeface="Tahoma"/>
                <a:sym typeface="Tahoma"/>
              </a:rPr>
              <a:t>n</a:t>
            </a:r>
            <a:r>
              <a:rPr b="0" i="0" lang="en-US" sz="2000" u="none" cap="none" strike="noStrike">
                <a:solidFill>
                  <a:schemeClr val="dk1"/>
                </a:solidFill>
                <a:latin typeface="Tahoma"/>
                <a:ea typeface="Tahoma"/>
                <a:cs typeface="Tahoma"/>
                <a:sym typeface="Tahoma"/>
              </a:rPr>
              <a:t> = 0</a:t>
            </a:r>
            <a:endParaRPr/>
          </a:p>
          <a:p>
            <a:pPr indent="0" lvl="0" marL="0" marR="0" rtl="0" algn="ctr">
              <a:spcBef>
                <a:spcPts val="0"/>
              </a:spcBef>
              <a:spcAft>
                <a:spcPts val="0"/>
              </a:spcAft>
              <a:buNone/>
            </a:pPr>
            <a:r>
              <a:rPr lang="en-US" sz="2000">
                <a:solidFill>
                  <a:schemeClr val="dk1"/>
                </a:solidFill>
                <a:latin typeface="Tahoma"/>
                <a:ea typeface="Tahoma"/>
                <a:cs typeface="Tahoma"/>
                <a:sym typeface="Tahoma"/>
              </a:rPr>
              <a:t>x</a:t>
            </a:r>
            <a:r>
              <a:rPr b="0" i="0" lang="en-US" sz="2000" u="none" cap="none" strike="noStrike">
                <a:solidFill>
                  <a:schemeClr val="dk1"/>
                </a:solidFill>
                <a:latin typeface="Tahoma"/>
                <a:ea typeface="Tahoma"/>
                <a:cs typeface="Tahoma"/>
                <a:sym typeface="Tahoma"/>
              </a:rPr>
              <a:t> = 0, </a:t>
            </a:r>
            <a:r>
              <a:rPr lang="en-US" sz="2000">
                <a:solidFill>
                  <a:schemeClr val="dk1"/>
                </a:solidFill>
                <a:latin typeface="Tahoma"/>
                <a:ea typeface="Tahoma"/>
                <a:cs typeface="Tahoma"/>
                <a:sym typeface="Tahoma"/>
              </a:rPr>
              <a:t>n</a:t>
            </a:r>
            <a:r>
              <a:rPr b="0" i="0" lang="en-US" sz="2000" u="none" cap="none" strike="noStrike">
                <a:solidFill>
                  <a:schemeClr val="dk1"/>
                </a:solidFill>
                <a:latin typeface="Tahoma"/>
                <a:ea typeface="Tahoma"/>
                <a:cs typeface="Tahoma"/>
                <a:sym typeface="Tahoma"/>
              </a:rPr>
              <a:t> = 1</a:t>
            </a:r>
            <a:endParaRPr b="0" i="0" sz="2000" u="none" cap="none" strike="noStrike">
              <a:solidFill>
                <a:schemeClr val="dk1"/>
              </a:solidFill>
              <a:latin typeface="Tahoma"/>
              <a:ea typeface="Tahoma"/>
              <a:cs typeface="Tahoma"/>
              <a:sym typeface="Tahoma"/>
            </a:endParaRPr>
          </a:p>
          <a:p>
            <a:pPr indent="0" lvl="0" marL="0" marR="0" rtl="0" algn="ctr">
              <a:spcBef>
                <a:spcPts val="0"/>
              </a:spcBef>
              <a:spcAft>
                <a:spcPts val="0"/>
              </a:spcAft>
              <a:buNone/>
            </a:pPr>
            <a:r>
              <a:rPr lang="en-US" sz="2000">
                <a:solidFill>
                  <a:schemeClr val="dk1"/>
                </a:solidFill>
                <a:latin typeface="Tahoma"/>
                <a:ea typeface="Tahoma"/>
                <a:cs typeface="Tahoma"/>
                <a:sym typeface="Tahoma"/>
              </a:rPr>
              <a:t>x</a:t>
            </a:r>
            <a:r>
              <a:rPr b="0" i="0" lang="en-US" sz="2000" u="none" cap="none" strike="noStrike">
                <a:solidFill>
                  <a:schemeClr val="dk1"/>
                </a:solidFill>
                <a:latin typeface="Tahoma"/>
                <a:ea typeface="Tahoma"/>
                <a:cs typeface="Tahoma"/>
                <a:sym typeface="Tahoma"/>
              </a:rPr>
              <a:t> = 0, </a:t>
            </a:r>
            <a:r>
              <a:rPr lang="en-US" sz="2000">
                <a:solidFill>
                  <a:schemeClr val="dk1"/>
                </a:solidFill>
                <a:latin typeface="Tahoma"/>
                <a:ea typeface="Tahoma"/>
                <a:cs typeface="Tahoma"/>
                <a:sym typeface="Tahoma"/>
              </a:rPr>
              <a:t>n</a:t>
            </a:r>
            <a:r>
              <a:rPr b="0" i="0" lang="en-US" sz="2000" u="none" cap="none" strike="noStrike">
                <a:solidFill>
                  <a:schemeClr val="dk1"/>
                </a:solidFill>
                <a:latin typeface="Tahoma"/>
                <a:ea typeface="Tahoma"/>
                <a:cs typeface="Tahoma"/>
                <a:sym typeface="Tahoma"/>
              </a:rPr>
              <a:t> = 2</a:t>
            </a:r>
            <a:endParaRPr b="0" i="0" sz="2000" u="none" cap="none" strike="noStrike">
              <a:solidFill>
                <a:schemeClr val="dk1"/>
              </a:solidFill>
              <a:latin typeface="Tahoma"/>
              <a:ea typeface="Tahoma"/>
              <a:cs typeface="Tahoma"/>
              <a:sym typeface="Tahoma"/>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38"/>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C7876"/>
              </a:buClr>
              <a:buSzPts val="4400"/>
              <a:buFont typeface="Tahoma"/>
              <a:buNone/>
            </a:pPr>
            <a:r>
              <a:rPr lang="en-US"/>
              <a:t>Dữ liệu nhập, xuất, trung gian</a:t>
            </a:r>
            <a:endParaRPr/>
          </a:p>
        </p:txBody>
      </p:sp>
      <p:sp>
        <p:nvSpPr>
          <p:cNvPr id="531" name="Google Shape;531;p3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960"/>
              <a:buChar char="•"/>
            </a:pPr>
            <a:r>
              <a:rPr lang="en-US" sz="2960"/>
              <a:t>Có 3 loại dữ liệu sau khi thực hiện yêu cầu gọi hàm:</a:t>
            </a:r>
            <a:endParaRPr/>
          </a:p>
          <a:p>
            <a:pPr indent="-285750" lvl="1" marL="742950" rtl="0" algn="l">
              <a:lnSpc>
                <a:spcPct val="90000"/>
              </a:lnSpc>
              <a:spcBef>
                <a:spcPts val="518"/>
              </a:spcBef>
              <a:spcAft>
                <a:spcPts val="0"/>
              </a:spcAft>
              <a:buClr>
                <a:schemeClr val="dk1"/>
              </a:buClr>
              <a:buSzPts val="2590"/>
              <a:buChar char="–"/>
            </a:pPr>
            <a:r>
              <a:rPr lang="en-US" sz="2590"/>
              <a:t>Dữ liệu nhập: dữ liệu có sẵn, cần thiết để thực hiện hàm, thường được truyền ở dạng tham trị hoặc tham biến.</a:t>
            </a:r>
            <a:endParaRPr/>
          </a:p>
          <a:p>
            <a:pPr indent="-285750" lvl="1" marL="742950" rtl="0" algn="l">
              <a:lnSpc>
                <a:spcPct val="90000"/>
              </a:lnSpc>
              <a:spcBef>
                <a:spcPts val="518"/>
              </a:spcBef>
              <a:spcAft>
                <a:spcPts val="0"/>
              </a:spcAft>
              <a:buClr>
                <a:schemeClr val="dk1"/>
              </a:buClr>
              <a:buSzPts val="2590"/>
              <a:buChar char="–"/>
            </a:pPr>
            <a:r>
              <a:rPr lang="en-US" sz="2590"/>
              <a:t>Dữ liệu xuất: dữ liệu hàm tính toán được, thường được trả về bằng lệnh </a:t>
            </a:r>
            <a:r>
              <a:rPr lang="en-US" sz="2405">
                <a:solidFill>
                  <a:srgbClr val="0000FF"/>
                </a:solidFill>
              </a:rPr>
              <a:t>return</a:t>
            </a:r>
            <a:r>
              <a:rPr lang="en-US" sz="2590"/>
              <a:t> hoặc ở dạng tham biến.</a:t>
            </a:r>
            <a:endParaRPr/>
          </a:p>
          <a:p>
            <a:pPr indent="-285750" lvl="1" marL="742950" rtl="0" algn="l">
              <a:lnSpc>
                <a:spcPct val="90000"/>
              </a:lnSpc>
              <a:spcBef>
                <a:spcPts val="518"/>
              </a:spcBef>
              <a:spcAft>
                <a:spcPts val="0"/>
              </a:spcAft>
              <a:buClr>
                <a:schemeClr val="dk1"/>
              </a:buClr>
              <a:buSzPts val="2590"/>
              <a:buChar char="–"/>
            </a:pPr>
            <a:r>
              <a:rPr lang="en-US" sz="2590"/>
              <a:t>Dữ liệu trung gian: dữ liệu do hàm tạo ra trong quá trình thực hiện công việc, thường phục vụ cho việc tính toán dữ liệu xuất.</a:t>
            </a:r>
            <a:endParaRPr sz="2590"/>
          </a:p>
        </p:txBody>
      </p:sp>
      <p:sp>
        <p:nvSpPr>
          <p:cNvPr id="532" name="Google Shape;532;p38"/>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533" name="Google Shape;533;p38"/>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534" name="Google Shape;534;p38"/>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39"/>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Ví dụ các loại dữ liệu</a:t>
            </a:r>
            <a:endParaRPr/>
          </a:p>
        </p:txBody>
      </p:sp>
      <p:sp>
        <p:nvSpPr>
          <p:cNvPr id="541" name="Google Shape;541;p3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00B050"/>
              </a:buClr>
              <a:buSzPts val="2220"/>
              <a:buNone/>
            </a:pPr>
            <a:r>
              <a:rPr lang="en-US" sz="2220">
                <a:solidFill>
                  <a:srgbClr val="00B050"/>
                </a:solidFill>
              </a:rPr>
              <a:t>// returns f(x, y) = ax + by and reverses the signs of a, b if f &lt; 0</a:t>
            </a:r>
            <a:endParaRPr/>
          </a:p>
          <a:p>
            <a:pPr indent="0" lvl="0" marL="0" rtl="0" algn="l">
              <a:lnSpc>
                <a:spcPct val="90000"/>
              </a:lnSpc>
              <a:spcBef>
                <a:spcPts val="444"/>
              </a:spcBef>
              <a:spcAft>
                <a:spcPts val="0"/>
              </a:spcAft>
              <a:buClr>
                <a:srgbClr val="0000FF"/>
              </a:buClr>
              <a:buSzPts val="2220"/>
              <a:buNone/>
            </a:pPr>
            <a:r>
              <a:rPr lang="en-US" sz="2220">
                <a:solidFill>
                  <a:srgbClr val="0000FF"/>
                </a:solidFill>
              </a:rPr>
              <a:t>int</a:t>
            </a:r>
            <a:r>
              <a:rPr lang="en-US" sz="2220"/>
              <a:t> Calculate(</a:t>
            </a:r>
            <a:r>
              <a:rPr lang="en-US" sz="2220">
                <a:solidFill>
                  <a:srgbClr val="0000FF"/>
                </a:solidFill>
              </a:rPr>
              <a:t>float</a:t>
            </a:r>
            <a:r>
              <a:rPr lang="en-US" sz="2220"/>
              <a:t> &amp;a, </a:t>
            </a:r>
            <a:r>
              <a:rPr lang="en-US" sz="2220">
                <a:solidFill>
                  <a:srgbClr val="0000FF"/>
                </a:solidFill>
              </a:rPr>
              <a:t>float</a:t>
            </a:r>
            <a:r>
              <a:rPr lang="en-US" sz="2220"/>
              <a:t> &amp;b, </a:t>
            </a:r>
            <a:r>
              <a:rPr lang="en-US" sz="2220">
                <a:solidFill>
                  <a:srgbClr val="0000FF"/>
                </a:solidFill>
              </a:rPr>
              <a:t>float</a:t>
            </a:r>
            <a:r>
              <a:rPr lang="en-US" sz="2220"/>
              <a:t> x, </a:t>
            </a:r>
            <a:r>
              <a:rPr lang="en-US" sz="2220">
                <a:solidFill>
                  <a:srgbClr val="0000FF"/>
                </a:solidFill>
              </a:rPr>
              <a:t>float</a:t>
            </a:r>
            <a:r>
              <a:rPr lang="en-US" sz="2220"/>
              <a:t> y) {</a:t>
            </a:r>
            <a:endParaRPr/>
          </a:p>
          <a:p>
            <a:pPr indent="0" lvl="0" marL="0" rtl="0" algn="l">
              <a:lnSpc>
                <a:spcPct val="90000"/>
              </a:lnSpc>
              <a:spcBef>
                <a:spcPts val="444"/>
              </a:spcBef>
              <a:spcAft>
                <a:spcPts val="0"/>
              </a:spcAft>
              <a:buClr>
                <a:schemeClr val="dk1"/>
              </a:buClr>
              <a:buSzPts val="2220"/>
              <a:buNone/>
            </a:pPr>
            <a:r>
              <a:rPr lang="en-US" sz="2220"/>
              <a:t>	</a:t>
            </a:r>
            <a:r>
              <a:rPr lang="en-US" sz="2220">
                <a:solidFill>
                  <a:srgbClr val="0000FF"/>
                </a:solidFill>
              </a:rPr>
              <a:t>int</a:t>
            </a:r>
            <a:r>
              <a:rPr lang="en-US" sz="2220"/>
              <a:t> temp1, temp2, f;</a:t>
            </a:r>
            <a:endParaRPr/>
          </a:p>
          <a:p>
            <a:pPr indent="0" lvl="0" marL="0" rtl="0" algn="l">
              <a:lnSpc>
                <a:spcPct val="90000"/>
              </a:lnSpc>
              <a:spcBef>
                <a:spcPts val="444"/>
              </a:spcBef>
              <a:spcAft>
                <a:spcPts val="0"/>
              </a:spcAft>
              <a:buClr>
                <a:schemeClr val="dk1"/>
              </a:buClr>
              <a:buSzPts val="2220"/>
              <a:buNone/>
            </a:pPr>
            <a:r>
              <a:rPr lang="en-US" sz="2220"/>
              <a:t>	temp1 = a * x;</a:t>
            </a:r>
            <a:endParaRPr/>
          </a:p>
          <a:p>
            <a:pPr indent="0" lvl="0" marL="0" rtl="0" algn="l">
              <a:lnSpc>
                <a:spcPct val="90000"/>
              </a:lnSpc>
              <a:spcBef>
                <a:spcPts val="444"/>
              </a:spcBef>
              <a:spcAft>
                <a:spcPts val="0"/>
              </a:spcAft>
              <a:buClr>
                <a:schemeClr val="dk1"/>
              </a:buClr>
              <a:buSzPts val="2220"/>
              <a:buNone/>
            </a:pPr>
            <a:r>
              <a:rPr lang="en-US" sz="2220"/>
              <a:t>	temp2 = b * y;</a:t>
            </a:r>
            <a:endParaRPr/>
          </a:p>
          <a:p>
            <a:pPr indent="0" lvl="0" marL="0" rtl="0" algn="l">
              <a:lnSpc>
                <a:spcPct val="90000"/>
              </a:lnSpc>
              <a:spcBef>
                <a:spcPts val="444"/>
              </a:spcBef>
              <a:spcAft>
                <a:spcPts val="0"/>
              </a:spcAft>
              <a:buClr>
                <a:schemeClr val="dk1"/>
              </a:buClr>
              <a:buSzPts val="2220"/>
              <a:buNone/>
            </a:pPr>
            <a:r>
              <a:rPr lang="en-US" sz="2220"/>
              <a:t>	f = temp1 + temp2;</a:t>
            </a:r>
            <a:endParaRPr/>
          </a:p>
          <a:p>
            <a:pPr indent="0" lvl="0" marL="0" rtl="0" algn="l">
              <a:lnSpc>
                <a:spcPct val="90000"/>
              </a:lnSpc>
              <a:spcBef>
                <a:spcPts val="444"/>
              </a:spcBef>
              <a:spcAft>
                <a:spcPts val="0"/>
              </a:spcAft>
              <a:buClr>
                <a:schemeClr val="dk1"/>
              </a:buClr>
              <a:buSzPts val="2220"/>
              <a:buNone/>
            </a:pPr>
            <a:r>
              <a:rPr lang="en-US" sz="2220"/>
              <a:t>	if (f &lt; 0) {</a:t>
            </a:r>
            <a:endParaRPr/>
          </a:p>
          <a:p>
            <a:pPr indent="0" lvl="0" marL="0" rtl="0" algn="l">
              <a:lnSpc>
                <a:spcPct val="90000"/>
              </a:lnSpc>
              <a:spcBef>
                <a:spcPts val="444"/>
              </a:spcBef>
              <a:spcAft>
                <a:spcPts val="0"/>
              </a:spcAft>
              <a:buClr>
                <a:schemeClr val="dk1"/>
              </a:buClr>
              <a:buSzPts val="2220"/>
              <a:buNone/>
            </a:pPr>
            <a:r>
              <a:rPr lang="en-US" sz="2220"/>
              <a:t>		a = -a;</a:t>
            </a:r>
            <a:endParaRPr/>
          </a:p>
          <a:p>
            <a:pPr indent="0" lvl="0" marL="0" rtl="0" algn="l">
              <a:lnSpc>
                <a:spcPct val="90000"/>
              </a:lnSpc>
              <a:spcBef>
                <a:spcPts val="444"/>
              </a:spcBef>
              <a:spcAft>
                <a:spcPts val="0"/>
              </a:spcAft>
              <a:buClr>
                <a:schemeClr val="dk1"/>
              </a:buClr>
              <a:buSzPts val="2220"/>
              <a:buNone/>
            </a:pPr>
            <a:r>
              <a:rPr lang="en-US" sz="2220"/>
              <a:t>		b = -b;</a:t>
            </a:r>
            <a:endParaRPr/>
          </a:p>
          <a:p>
            <a:pPr indent="0" lvl="0" marL="0" rtl="0" algn="l">
              <a:lnSpc>
                <a:spcPct val="90000"/>
              </a:lnSpc>
              <a:spcBef>
                <a:spcPts val="444"/>
              </a:spcBef>
              <a:spcAft>
                <a:spcPts val="0"/>
              </a:spcAft>
              <a:buClr>
                <a:schemeClr val="dk1"/>
              </a:buClr>
              <a:buSzPts val="2220"/>
              <a:buNone/>
            </a:pPr>
            <a:r>
              <a:rPr lang="en-US" sz="2220"/>
              <a:t>	}</a:t>
            </a:r>
            <a:endParaRPr/>
          </a:p>
          <a:p>
            <a:pPr indent="0" lvl="0" marL="0" rtl="0" algn="l">
              <a:lnSpc>
                <a:spcPct val="90000"/>
              </a:lnSpc>
              <a:spcBef>
                <a:spcPts val="444"/>
              </a:spcBef>
              <a:spcAft>
                <a:spcPts val="0"/>
              </a:spcAft>
              <a:buClr>
                <a:schemeClr val="dk1"/>
              </a:buClr>
              <a:buSzPts val="2220"/>
              <a:buNone/>
            </a:pPr>
            <a:r>
              <a:rPr lang="en-US" sz="2220"/>
              <a:t>	</a:t>
            </a:r>
            <a:r>
              <a:rPr lang="en-US" sz="2220">
                <a:solidFill>
                  <a:srgbClr val="0000FF"/>
                </a:solidFill>
              </a:rPr>
              <a:t>return</a:t>
            </a:r>
            <a:r>
              <a:rPr lang="en-US" sz="2220"/>
              <a:t> f;</a:t>
            </a:r>
            <a:endParaRPr/>
          </a:p>
          <a:p>
            <a:pPr indent="0" lvl="0" marL="0" rtl="0" algn="l">
              <a:lnSpc>
                <a:spcPct val="90000"/>
              </a:lnSpc>
              <a:spcBef>
                <a:spcPts val="444"/>
              </a:spcBef>
              <a:spcAft>
                <a:spcPts val="0"/>
              </a:spcAft>
              <a:buClr>
                <a:schemeClr val="dk1"/>
              </a:buClr>
              <a:buSzPts val="2220"/>
              <a:buNone/>
            </a:pPr>
            <a:r>
              <a:rPr lang="en-US" sz="2220"/>
              <a:t>}</a:t>
            </a:r>
            <a:endParaRPr sz="2220"/>
          </a:p>
        </p:txBody>
      </p:sp>
      <p:sp>
        <p:nvSpPr>
          <p:cNvPr id="542" name="Google Shape;542;p39"/>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543" name="Google Shape;543;p39"/>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544" name="Google Shape;544;p39"/>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545" name="Google Shape;545;p39"/>
          <p:cNvSpPr/>
          <p:nvPr/>
        </p:nvSpPr>
        <p:spPr>
          <a:xfrm>
            <a:off x="4800600" y="3390900"/>
            <a:ext cx="3886200" cy="1943100"/>
          </a:xfrm>
          <a:prstGeom prst="irregularSeal2">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chemeClr val="dk1"/>
                </a:solidFill>
                <a:latin typeface="Tahoma"/>
                <a:ea typeface="Tahoma"/>
                <a:cs typeface="Tahoma"/>
                <a:sym typeface="Tahoma"/>
              </a:rPr>
              <a:t>Dữ liệu nhập?</a:t>
            </a:r>
            <a:endParaRPr/>
          </a:p>
          <a:p>
            <a:pPr indent="0" lvl="0" marL="0" marR="0" rtl="0" algn="ctr">
              <a:spcBef>
                <a:spcPts val="0"/>
              </a:spcBef>
              <a:spcAft>
                <a:spcPts val="0"/>
              </a:spcAft>
              <a:buNone/>
            </a:pPr>
            <a:r>
              <a:rPr b="0" i="0" lang="en-US" sz="2000" u="none" cap="none" strike="noStrike">
                <a:solidFill>
                  <a:schemeClr val="dk1"/>
                </a:solidFill>
                <a:latin typeface="Tahoma"/>
                <a:ea typeface="Tahoma"/>
                <a:cs typeface="Tahoma"/>
                <a:sym typeface="Tahoma"/>
              </a:rPr>
              <a:t>Dữ liệu trung gian?</a:t>
            </a:r>
            <a:endParaRPr/>
          </a:p>
          <a:p>
            <a:pPr indent="0" lvl="0" marL="0" marR="0" rtl="0" algn="ctr">
              <a:spcBef>
                <a:spcPts val="0"/>
              </a:spcBef>
              <a:spcAft>
                <a:spcPts val="0"/>
              </a:spcAft>
              <a:buNone/>
            </a:pPr>
            <a:r>
              <a:rPr b="0" i="0" lang="en-US" sz="2000" u="none" cap="none" strike="noStrike">
                <a:solidFill>
                  <a:schemeClr val="dk1"/>
                </a:solidFill>
                <a:latin typeface="Tahoma"/>
                <a:ea typeface="Tahoma"/>
                <a:cs typeface="Tahoma"/>
                <a:sym typeface="Tahoma"/>
              </a:rPr>
              <a:t>Dữ liệu xuất?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4"/>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Tiếp cận top-down</a:t>
            </a:r>
            <a:endParaRPr/>
          </a:p>
        </p:txBody>
      </p:sp>
      <p:sp>
        <p:nvSpPr>
          <p:cNvPr id="124" name="Google Shape;124;p4"/>
          <p:cNvSpPr txBox="1"/>
          <p:nvPr>
            <p:ph idx="1"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p>
            <a:pPr indent="0" lvl="0" marL="0" rtl="0" algn="just">
              <a:spcBef>
                <a:spcPts val="0"/>
              </a:spcBef>
              <a:spcAft>
                <a:spcPts val="0"/>
              </a:spcAft>
              <a:buClr>
                <a:schemeClr val="dk1"/>
              </a:buClr>
              <a:buSzPts val="3200"/>
              <a:buNone/>
            </a:pPr>
            <a:r>
              <a:rPr lang="en-US"/>
              <a:t>Chương trình lớn được chia thành các chương trình con nhỏ hơn nhằm dễ dàng phân chia và kiểm tra công việc hay sử dụng lại những bộ phận đã hoàn tất.</a:t>
            </a:r>
            <a:endParaRPr/>
          </a:p>
        </p:txBody>
      </p:sp>
      <p:sp>
        <p:nvSpPr>
          <p:cNvPr id="125" name="Google Shape;125;p4"/>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126" name="Google Shape;126;p4"/>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127" name="Google Shape;127;p4"/>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cxnSp>
        <p:nvCxnSpPr>
          <p:cNvPr id="128" name="Google Shape;128;p4"/>
          <p:cNvCxnSpPr>
            <a:stCxn id="129" idx="2"/>
            <a:endCxn id="130" idx="0"/>
          </p:cNvCxnSpPr>
          <p:nvPr/>
        </p:nvCxnSpPr>
        <p:spPr>
          <a:xfrm flipH="1">
            <a:off x="1037690" y="2438400"/>
            <a:ext cx="1371600" cy="685800"/>
          </a:xfrm>
          <a:prstGeom prst="straightConnector1">
            <a:avLst/>
          </a:prstGeom>
          <a:noFill/>
          <a:ln cap="flat" cmpd="sng" w="25400">
            <a:solidFill>
              <a:schemeClr val="accent1"/>
            </a:solidFill>
            <a:prstDash val="solid"/>
            <a:round/>
            <a:headEnd len="sm" w="sm" type="none"/>
            <a:tailEnd len="med" w="med" type="stealth"/>
          </a:ln>
          <a:effectLst>
            <a:outerShdw blurRad="40000" rotWithShape="0" dir="5400000" dist="20000">
              <a:srgbClr val="000000">
                <a:alpha val="37647"/>
              </a:srgbClr>
            </a:outerShdw>
          </a:effectLst>
        </p:spPr>
      </p:cxnSp>
      <p:sp>
        <p:nvSpPr>
          <p:cNvPr id="130" name="Google Shape;130;p4"/>
          <p:cNvSpPr/>
          <p:nvPr/>
        </p:nvSpPr>
        <p:spPr>
          <a:xfrm>
            <a:off x="551380" y="3124200"/>
            <a:ext cx="972620" cy="685800"/>
          </a:xfrm>
          <a:prstGeom prst="roundRect">
            <a:avLst>
              <a:gd fmla="val 16667" name="adj"/>
            </a:avLst>
          </a:prstGeom>
          <a:gradFill>
            <a:gsLst>
              <a:gs pos="0">
                <a:srgbClr val="FFBB82"/>
              </a:gs>
              <a:gs pos="35000">
                <a:srgbClr val="FFCFA8"/>
              </a:gs>
              <a:gs pos="100000">
                <a:srgbClr val="FFEBD9"/>
              </a:gs>
            </a:gsLst>
            <a:lin ang="16200000" scaled="0"/>
          </a:gradFill>
          <a:ln cap="flat" cmpd="sng" w="9525">
            <a:solidFill>
              <a:srgbClr val="F5913F"/>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rgbClr val="666666"/>
                </a:solidFill>
                <a:latin typeface="Tahoma"/>
                <a:ea typeface="Tahoma"/>
                <a:cs typeface="Tahoma"/>
                <a:sym typeface="Tahoma"/>
              </a:rPr>
              <a:t>Nhập</a:t>
            </a:r>
            <a:endParaRPr/>
          </a:p>
          <a:p>
            <a:pPr indent="0" lvl="0" marL="0" marR="0" rtl="0" algn="ctr">
              <a:spcBef>
                <a:spcPts val="0"/>
              </a:spcBef>
              <a:spcAft>
                <a:spcPts val="0"/>
              </a:spcAft>
              <a:buNone/>
            </a:pPr>
            <a:r>
              <a:rPr b="0" i="0" lang="en-US" sz="1800" u="none" cap="none" strike="noStrike">
                <a:solidFill>
                  <a:srgbClr val="666666"/>
                </a:solidFill>
                <a:latin typeface="Tahoma"/>
                <a:ea typeface="Tahoma"/>
                <a:cs typeface="Tahoma"/>
                <a:sym typeface="Tahoma"/>
              </a:rPr>
              <a:t>dữ liệu</a:t>
            </a:r>
            <a:endParaRPr/>
          </a:p>
        </p:txBody>
      </p:sp>
      <p:sp>
        <p:nvSpPr>
          <p:cNvPr id="131" name="Google Shape;131;p4"/>
          <p:cNvSpPr/>
          <p:nvPr/>
        </p:nvSpPr>
        <p:spPr>
          <a:xfrm>
            <a:off x="3294580" y="3124200"/>
            <a:ext cx="972620" cy="685800"/>
          </a:xfrm>
          <a:prstGeom prst="roundRect">
            <a:avLst>
              <a:gd fmla="val 16667" name="adj"/>
            </a:avLst>
          </a:prstGeom>
          <a:gradFill>
            <a:gsLst>
              <a:gs pos="0">
                <a:srgbClr val="FFBB82"/>
              </a:gs>
              <a:gs pos="35000">
                <a:srgbClr val="FFCFA8"/>
              </a:gs>
              <a:gs pos="100000">
                <a:srgbClr val="FFEBD9"/>
              </a:gs>
            </a:gsLst>
            <a:lin ang="16200000" scaled="0"/>
          </a:gradFill>
          <a:ln cap="flat" cmpd="sng" w="9525">
            <a:solidFill>
              <a:srgbClr val="F5913F"/>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rgbClr val="666666"/>
                </a:solidFill>
                <a:latin typeface="Tahoma"/>
                <a:ea typeface="Tahoma"/>
                <a:cs typeface="Tahoma"/>
                <a:sym typeface="Tahoma"/>
              </a:rPr>
              <a:t>Xuất</a:t>
            </a:r>
            <a:endParaRPr/>
          </a:p>
          <a:p>
            <a:pPr indent="0" lvl="0" marL="0" marR="0" rtl="0" algn="ctr">
              <a:spcBef>
                <a:spcPts val="0"/>
              </a:spcBef>
              <a:spcAft>
                <a:spcPts val="0"/>
              </a:spcAft>
              <a:buNone/>
            </a:pPr>
            <a:r>
              <a:rPr b="0" i="0" lang="en-US" sz="1800" u="none" cap="none" strike="noStrike">
                <a:solidFill>
                  <a:srgbClr val="666666"/>
                </a:solidFill>
                <a:latin typeface="Tahoma"/>
                <a:ea typeface="Tahoma"/>
                <a:cs typeface="Tahoma"/>
                <a:sym typeface="Tahoma"/>
              </a:rPr>
              <a:t>kết quả</a:t>
            </a:r>
            <a:endParaRPr b="0" i="0" sz="1800" u="none" cap="none" strike="noStrike">
              <a:solidFill>
                <a:schemeClr val="dk1"/>
              </a:solidFill>
              <a:latin typeface="Tahoma"/>
              <a:ea typeface="Tahoma"/>
              <a:cs typeface="Tahoma"/>
              <a:sym typeface="Tahoma"/>
            </a:endParaRPr>
          </a:p>
        </p:txBody>
      </p:sp>
      <p:cxnSp>
        <p:nvCxnSpPr>
          <p:cNvPr id="132" name="Google Shape;132;p4"/>
          <p:cNvCxnSpPr>
            <a:stCxn id="129" idx="2"/>
            <a:endCxn id="133" idx="0"/>
          </p:cNvCxnSpPr>
          <p:nvPr/>
        </p:nvCxnSpPr>
        <p:spPr>
          <a:xfrm>
            <a:off x="2409290" y="2438400"/>
            <a:ext cx="6000" cy="685800"/>
          </a:xfrm>
          <a:prstGeom prst="straightConnector1">
            <a:avLst/>
          </a:prstGeom>
          <a:noFill/>
          <a:ln cap="flat" cmpd="sng" w="25400">
            <a:solidFill>
              <a:schemeClr val="accent1"/>
            </a:solidFill>
            <a:prstDash val="solid"/>
            <a:round/>
            <a:headEnd len="sm" w="sm" type="none"/>
            <a:tailEnd len="med" w="med" type="stealth"/>
          </a:ln>
          <a:effectLst>
            <a:outerShdw blurRad="40000" rotWithShape="0" dir="5400000" dist="20000">
              <a:srgbClr val="000000">
                <a:alpha val="37647"/>
              </a:srgbClr>
            </a:outerShdw>
          </a:effectLst>
        </p:spPr>
      </p:cxnSp>
      <p:cxnSp>
        <p:nvCxnSpPr>
          <p:cNvPr id="134" name="Google Shape;134;p4"/>
          <p:cNvCxnSpPr>
            <a:stCxn id="129" idx="2"/>
            <a:endCxn id="131" idx="0"/>
          </p:cNvCxnSpPr>
          <p:nvPr/>
        </p:nvCxnSpPr>
        <p:spPr>
          <a:xfrm>
            <a:off x="2409290" y="2438400"/>
            <a:ext cx="1371600" cy="685800"/>
          </a:xfrm>
          <a:prstGeom prst="straightConnector1">
            <a:avLst/>
          </a:prstGeom>
          <a:noFill/>
          <a:ln cap="flat" cmpd="sng" w="25400">
            <a:solidFill>
              <a:schemeClr val="accent1"/>
            </a:solidFill>
            <a:prstDash val="solid"/>
            <a:round/>
            <a:headEnd len="sm" w="sm" type="none"/>
            <a:tailEnd len="med" w="med" type="stealth"/>
          </a:ln>
          <a:effectLst>
            <a:outerShdw blurRad="40000" rotWithShape="0" dir="5400000" dist="20000">
              <a:srgbClr val="000000">
                <a:alpha val="37647"/>
              </a:srgbClr>
            </a:outerShdw>
          </a:effectLst>
        </p:spPr>
      </p:cxnSp>
      <p:sp>
        <p:nvSpPr>
          <p:cNvPr id="135" name="Google Shape;135;p4"/>
          <p:cNvSpPr/>
          <p:nvPr/>
        </p:nvSpPr>
        <p:spPr>
          <a:xfrm>
            <a:off x="551380" y="4495800"/>
            <a:ext cx="972620" cy="685800"/>
          </a:xfrm>
          <a:prstGeom prst="roundRect">
            <a:avLst>
              <a:gd fmla="val 16667" name="adj"/>
            </a:avLst>
          </a:prstGeom>
          <a:gradFill>
            <a:gsLst>
              <a:gs pos="0">
                <a:srgbClr val="FFBB82"/>
              </a:gs>
              <a:gs pos="35000">
                <a:srgbClr val="FFCFA8"/>
              </a:gs>
              <a:gs pos="100000">
                <a:srgbClr val="FFEBD9"/>
              </a:gs>
            </a:gsLst>
            <a:lin ang="16200000" scaled="0"/>
          </a:gradFill>
          <a:ln cap="flat" cmpd="sng" w="9525">
            <a:solidFill>
              <a:srgbClr val="F5913F"/>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rgbClr val="666666"/>
                </a:solidFill>
                <a:latin typeface="Tahoma"/>
                <a:ea typeface="Tahoma"/>
                <a:cs typeface="Tahoma"/>
                <a:sym typeface="Tahoma"/>
              </a:rPr>
              <a:t>Xử lý 1</a:t>
            </a:r>
            <a:endParaRPr b="0" i="0" sz="1800" u="none" cap="none" strike="noStrike">
              <a:solidFill>
                <a:schemeClr val="dk1"/>
              </a:solidFill>
              <a:latin typeface="Tahoma"/>
              <a:ea typeface="Tahoma"/>
              <a:cs typeface="Tahoma"/>
              <a:sym typeface="Tahoma"/>
            </a:endParaRPr>
          </a:p>
        </p:txBody>
      </p:sp>
      <p:sp>
        <p:nvSpPr>
          <p:cNvPr id="136" name="Google Shape;136;p4"/>
          <p:cNvSpPr/>
          <p:nvPr/>
        </p:nvSpPr>
        <p:spPr>
          <a:xfrm>
            <a:off x="1922980" y="4495800"/>
            <a:ext cx="972620" cy="685800"/>
          </a:xfrm>
          <a:prstGeom prst="roundRect">
            <a:avLst>
              <a:gd fmla="val 16667" name="adj"/>
            </a:avLst>
          </a:prstGeom>
          <a:gradFill>
            <a:gsLst>
              <a:gs pos="0">
                <a:srgbClr val="FFBB82"/>
              </a:gs>
              <a:gs pos="35000">
                <a:srgbClr val="FFCFA8"/>
              </a:gs>
              <a:gs pos="100000">
                <a:srgbClr val="FFEBD9"/>
              </a:gs>
            </a:gsLst>
            <a:lin ang="16200000" scaled="0"/>
          </a:gradFill>
          <a:ln cap="flat" cmpd="sng" w="9525">
            <a:solidFill>
              <a:srgbClr val="F5913F"/>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rgbClr val="666666"/>
                </a:solidFill>
                <a:latin typeface="Tahoma"/>
                <a:ea typeface="Tahoma"/>
                <a:cs typeface="Tahoma"/>
                <a:sym typeface="Tahoma"/>
              </a:rPr>
              <a:t>Xử lý 2</a:t>
            </a:r>
            <a:endParaRPr b="0" i="0" sz="1800" u="none" cap="none" strike="noStrike">
              <a:solidFill>
                <a:schemeClr val="dk1"/>
              </a:solidFill>
              <a:latin typeface="Tahoma"/>
              <a:ea typeface="Tahoma"/>
              <a:cs typeface="Tahoma"/>
              <a:sym typeface="Tahoma"/>
            </a:endParaRPr>
          </a:p>
        </p:txBody>
      </p:sp>
      <p:cxnSp>
        <p:nvCxnSpPr>
          <p:cNvPr id="137" name="Google Shape;137;p4"/>
          <p:cNvCxnSpPr>
            <a:stCxn id="133" idx="2"/>
            <a:endCxn id="136" idx="0"/>
          </p:cNvCxnSpPr>
          <p:nvPr/>
        </p:nvCxnSpPr>
        <p:spPr>
          <a:xfrm flipH="1">
            <a:off x="2409283" y="3810000"/>
            <a:ext cx="6000" cy="685800"/>
          </a:xfrm>
          <a:prstGeom prst="straightConnector1">
            <a:avLst/>
          </a:prstGeom>
          <a:noFill/>
          <a:ln cap="flat" cmpd="sng" w="25400">
            <a:solidFill>
              <a:schemeClr val="accent1"/>
            </a:solidFill>
            <a:prstDash val="solid"/>
            <a:round/>
            <a:headEnd len="sm" w="sm" type="none"/>
            <a:tailEnd len="med" w="med" type="stealth"/>
          </a:ln>
          <a:effectLst>
            <a:outerShdw blurRad="40000" rotWithShape="0" dir="5400000" dist="20000">
              <a:srgbClr val="000000">
                <a:alpha val="37647"/>
              </a:srgbClr>
            </a:outerShdw>
          </a:effectLst>
        </p:spPr>
      </p:cxnSp>
      <p:cxnSp>
        <p:nvCxnSpPr>
          <p:cNvPr id="138" name="Google Shape;138;p4"/>
          <p:cNvCxnSpPr>
            <a:stCxn id="133" idx="2"/>
            <a:endCxn id="135" idx="0"/>
          </p:cNvCxnSpPr>
          <p:nvPr/>
        </p:nvCxnSpPr>
        <p:spPr>
          <a:xfrm flipH="1">
            <a:off x="1037683" y="3810000"/>
            <a:ext cx="1377600" cy="685800"/>
          </a:xfrm>
          <a:prstGeom prst="straightConnector1">
            <a:avLst/>
          </a:prstGeom>
          <a:noFill/>
          <a:ln cap="flat" cmpd="sng" w="25400">
            <a:solidFill>
              <a:schemeClr val="accent1"/>
            </a:solidFill>
            <a:prstDash val="solid"/>
            <a:round/>
            <a:headEnd len="sm" w="sm" type="none"/>
            <a:tailEnd len="med" w="med" type="stealth"/>
          </a:ln>
          <a:effectLst>
            <a:outerShdw blurRad="40000" rotWithShape="0" dir="5400000" dist="20000">
              <a:srgbClr val="000000">
                <a:alpha val="37647"/>
              </a:srgbClr>
            </a:outerShdw>
          </a:effectLst>
        </p:spPr>
      </p:cxnSp>
      <p:sp>
        <p:nvSpPr>
          <p:cNvPr id="139" name="Google Shape;139;p4"/>
          <p:cNvSpPr txBox="1"/>
          <p:nvPr/>
        </p:nvSpPr>
        <p:spPr>
          <a:xfrm>
            <a:off x="990600" y="5334000"/>
            <a:ext cx="2882840" cy="707886"/>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2000" u="none" cap="none" strike="noStrike">
                <a:solidFill>
                  <a:schemeClr val="dk1"/>
                </a:solidFill>
                <a:latin typeface="Tahoma"/>
                <a:ea typeface="Tahoma"/>
                <a:cs typeface="Tahoma"/>
                <a:sym typeface="Tahoma"/>
              </a:rPr>
              <a:t>Tiếp cận top-down</a:t>
            </a:r>
            <a:endParaRPr/>
          </a:p>
          <a:p>
            <a:pPr indent="0" lvl="0" marL="0" marR="0" rtl="0" algn="ctr">
              <a:spcBef>
                <a:spcPts val="0"/>
              </a:spcBef>
              <a:spcAft>
                <a:spcPts val="0"/>
              </a:spcAft>
              <a:buNone/>
            </a:pPr>
            <a:r>
              <a:rPr b="0" i="0" lang="en-US" sz="2000" u="none" cap="none" strike="noStrike">
                <a:solidFill>
                  <a:schemeClr val="dk1"/>
                </a:solidFill>
                <a:latin typeface="Tahoma"/>
                <a:ea typeface="Tahoma"/>
                <a:cs typeface="Tahoma"/>
                <a:sym typeface="Tahoma"/>
              </a:rPr>
              <a:t>trong lập trình cấu trúc</a:t>
            </a:r>
            <a:endParaRPr b="0" i="0" sz="2000" u="none" cap="none" strike="noStrike">
              <a:solidFill>
                <a:schemeClr val="dk1"/>
              </a:solidFill>
              <a:latin typeface="Tahoma"/>
              <a:ea typeface="Tahoma"/>
              <a:cs typeface="Tahoma"/>
              <a:sym typeface="Tahoma"/>
            </a:endParaRPr>
          </a:p>
        </p:txBody>
      </p:sp>
      <p:sp>
        <p:nvSpPr>
          <p:cNvPr id="133" name="Google Shape;133;p4"/>
          <p:cNvSpPr/>
          <p:nvPr/>
        </p:nvSpPr>
        <p:spPr>
          <a:xfrm>
            <a:off x="1928973" y="3124200"/>
            <a:ext cx="972620" cy="685800"/>
          </a:xfrm>
          <a:prstGeom prst="roundRect">
            <a:avLst>
              <a:gd fmla="val 16667" name="adj"/>
            </a:avLst>
          </a:prstGeom>
          <a:gradFill>
            <a:gsLst>
              <a:gs pos="0">
                <a:srgbClr val="FFBB82"/>
              </a:gs>
              <a:gs pos="35000">
                <a:srgbClr val="FFCFA8"/>
              </a:gs>
              <a:gs pos="100000">
                <a:srgbClr val="FFEBD9"/>
              </a:gs>
            </a:gsLst>
            <a:lin ang="16200000" scaled="0"/>
          </a:gradFill>
          <a:ln cap="flat" cmpd="sng" w="9525">
            <a:solidFill>
              <a:srgbClr val="F5913F"/>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rgbClr val="666666"/>
                </a:solidFill>
                <a:latin typeface="Tahoma"/>
                <a:ea typeface="Tahoma"/>
                <a:cs typeface="Tahoma"/>
                <a:sym typeface="Tahoma"/>
              </a:rPr>
              <a:t>Xử lý</a:t>
            </a:r>
            <a:endParaRPr b="0" i="0" sz="1800" u="none" cap="none" strike="noStrike">
              <a:solidFill>
                <a:schemeClr val="dk1"/>
              </a:solidFill>
              <a:latin typeface="Tahoma"/>
              <a:ea typeface="Tahoma"/>
              <a:cs typeface="Tahoma"/>
              <a:sym typeface="Tahoma"/>
            </a:endParaRPr>
          </a:p>
        </p:txBody>
      </p:sp>
      <p:sp>
        <p:nvSpPr>
          <p:cNvPr id="129" name="Google Shape;129;p4"/>
          <p:cNvSpPr/>
          <p:nvPr/>
        </p:nvSpPr>
        <p:spPr>
          <a:xfrm>
            <a:off x="1922980" y="1752600"/>
            <a:ext cx="972620" cy="685800"/>
          </a:xfrm>
          <a:prstGeom prst="roundRect">
            <a:avLst>
              <a:gd fmla="val 16667" name="adj"/>
            </a:avLst>
          </a:prstGeom>
          <a:gradFill>
            <a:gsLst>
              <a:gs pos="0">
                <a:srgbClr val="FFBB82"/>
              </a:gs>
              <a:gs pos="35000">
                <a:srgbClr val="FFCFA8"/>
              </a:gs>
              <a:gs pos="100000">
                <a:srgbClr val="FFEBD9"/>
              </a:gs>
            </a:gsLst>
            <a:lin ang="16200000" scaled="0"/>
          </a:gradFill>
          <a:ln cap="flat" cmpd="sng" w="9525">
            <a:solidFill>
              <a:srgbClr val="F5913F"/>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rgbClr val="666666"/>
                </a:solidFill>
                <a:latin typeface="Tahoma"/>
                <a:ea typeface="Tahoma"/>
                <a:cs typeface="Tahoma"/>
                <a:sym typeface="Tahoma"/>
              </a:rPr>
              <a:t>Chương</a:t>
            </a:r>
            <a:endParaRPr/>
          </a:p>
          <a:p>
            <a:pPr indent="0" lvl="0" marL="0" marR="0" rtl="0" algn="ctr">
              <a:spcBef>
                <a:spcPts val="0"/>
              </a:spcBef>
              <a:spcAft>
                <a:spcPts val="0"/>
              </a:spcAft>
              <a:buNone/>
            </a:pPr>
            <a:r>
              <a:rPr b="0" i="0" lang="en-US" sz="1800" u="none" cap="none" strike="noStrike">
                <a:solidFill>
                  <a:srgbClr val="666666"/>
                </a:solidFill>
                <a:latin typeface="Tahoma"/>
                <a:ea typeface="Tahoma"/>
                <a:cs typeface="Tahoma"/>
                <a:sym typeface="Tahoma"/>
              </a:rPr>
              <a:t>trình</a:t>
            </a:r>
            <a:endParaRPr b="0" i="0" sz="1800" u="none" cap="none" strike="noStrike">
              <a:solidFill>
                <a:schemeClr val="dk1"/>
              </a:solidFill>
              <a:latin typeface="Tahoma"/>
              <a:ea typeface="Tahoma"/>
              <a:cs typeface="Tahoma"/>
              <a:sym typeface="Tahoma"/>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40"/>
          <p:cNvSpPr txBox="1"/>
          <p:nvPr>
            <p:ph type="ctrTitle"/>
          </p:nvPr>
        </p:nvSpPr>
        <p:spPr>
          <a:xfrm>
            <a:off x="381000" y="2492375"/>
            <a:ext cx="8534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C7876"/>
              </a:buClr>
              <a:buSzPts val="4400"/>
              <a:buFont typeface="Tahoma"/>
              <a:buNone/>
            </a:pPr>
            <a:r>
              <a:rPr lang="en-US">
                <a:solidFill>
                  <a:srgbClr val="FC7876"/>
                </a:solidFill>
              </a:rPr>
              <a:t>Các ví dụ về ứng dụng hàm trong lập trình</a:t>
            </a:r>
            <a:endParaRPr>
              <a:solidFill>
                <a:srgbClr val="FC7876"/>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41"/>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Ví dụ 1: Hàm giải PT bậc 1</a:t>
            </a:r>
            <a:endParaRPr/>
          </a:p>
        </p:txBody>
      </p:sp>
      <p:sp>
        <p:nvSpPr>
          <p:cNvPr id="558" name="Google Shape;558;p41"/>
          <p:cNvSpPr txBox="1"/>
          <p:nvPr>
            <p:ph idx="1" type="body"/>
          </p:nvPr>
        </p:nvSpPr>
        <p:spPr>
          <a:xfrm>
            <a:off x="457200" y="1600200"/>
            <a:ext cx="8229600" cy="4525963"/>
          </a:xfrm>
          <a:prstGeom prst="rect">
            <a:avLst/>
          </a:prstGeom>
          <a:blipFill rotWithShape="1">
            <a:blip r:embed="rId3">
              <a:alphaModFix/>
            </a:blip>
            <a:stretch>
              <a:fillRect b="0" l="-1629" r="-1479" t="-1885"/>
            </a:stretch>
          </a:blip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200"/>
              <a:buChar char="•"/>
            </a:pPr>
            <a:r>
              <a:rPr lang="en-US"/>
              <a:t> </a:t>
            </a:r>
            <a:endParaRPr/>
          </a:p>
        </p:txBody>
      </p:sp>
      <p:sp>
        <p:nvSpPr>
          <p:cNvPr id="559" name="Google Shape;559;p41"/>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560" name="Google Shape;560;p41"/>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561" name="Google Shape;561;p41"/>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42"/>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Khai báo hàm SolveEq1()</a:t>
            </a:r>
            <a:endParaRPr/>
          </a:p>
        </p:txBody>
      </p:sp>
      <p:sp>
        <p:nvSpPr>
          <p:cNvPr id="568" name="Google Shape;568;p42"/>
          <p:cNvSpPr txBox="1"/>
          <p:nvPr>
            <p:ph idx="1" type="body"/>
          </p:nvPr>
        </p:nvSpPr>
        <p:spPr>
          <a:xfrm>
            <a:off x="457200" y="1600200"/>
            <a:ext cx="8229600" cy="4525963"/>
          </a:xfrm>
          <a:prstGeom prst="rect">
            <a:avLst/>
          </a:prstGeom>
          <a:blipFill rotWithShape="1">
            <a:blip r:embed="rId3">
              <a:alphaModFix/>
            </a:blip>
            <a:stretch>
              <a:fillRect b="0" l="-1629" r="-3183" t="0"/>
            </a:stretch>
          </a:blip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200"/>
              <a:buChar char="•"/>
            </a:pPr>
            <a:r>
              <a:rPr lang="en-US"/>
              <a:t> </a:t>
            </a:r>
            <a:endParaRPr/>
          </a:p>
        </p:txBody>
      </p:sp>
      <p:sp>
        <p:nvSpPr>
          <p:cNvPr id="569" name="Google Shape;569;p42"/>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570" name="Google Shape;570;p42"/>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571" name="Google Shape;571;p42"/>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43"/>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Định nghĩa hàm SolveEq1()</a:t>
            </a:r>
            <a:endParaRPr/>
          </a:p>
        </p:txBody>
      </p:sp>
      <p:sp>
        <p:nvSpPr>
          <p:cNvPr id="578" name="Google Shape;578;p4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FF"/>
              </a:buClr>
              <a:buSzPts val="2400"/>
              <a:buNone/>
            </a:pPr>
            <a:r>
              <a:rPr lang="en-US" sz="2400">
                <a:solidFill>
                  <a:srgbClr val="0000FF"/>
                </a:solidFill>
              </a:rPr>
              <a:t>int</a:t>
            </a:r>
            <a:r>
              <a:rPr lang="en-US" sz="2400"/>
              <a:t> SolveEq1(</a:t>
            </a:r>
            <a:r>
              <a:rPr lang="en-US" sz="2400">
                <a:solidFill>
                  <a:srgbClr val="0000FF"/>
                </a:solidFill>
              </a:rPr>
              <a:t>float</a:t>
            </a:r>
            <a:r>
              <a:rPr lang="en-US" sz="2400"/>
              <a:t> a, </a:t>
            </a:r>
            <a:r>
              <a:rPr lang="en-US" sz="2400">
                <a:solidFill>
                  <a:srgbClr val="0000FF"/>
                </a:solidFill>
              </a:rPr>
              <a:t>float</a:t>
            </a:r>
            <a:r>
              <a:rPr lang="en-US" sz="2400"/>
              <a:t> b, </a:t>
            </a:r>
            <a:r>
              <a:rPr lang="en-US" sz="2400">
                <a:solidFill>
                  <a:srgbClr val="0000FF"/>
                </a:solidFill>
              </a:rPr>
              <a:t>float</a:t>
            </a:r>
            <a:r>
              <a:rPr lang="en-US" sz="2400"/>
              <a:t> &amp;x) {</a:t>
            </a:r>
            <a:endParaRPr/>
          </a:p>
          <a:p>
            <a:pPr indent="0" lvl="0" marL="0" rtl="0" algn="l">
              <a:spcBef>
                <a:spcPts val="480"/>
              </a:spcBef>
              <a:spcAft>
                <a:spcPts val="0"/>
              </a:spcAft>
              <a:buClr>
                <a:schemeClr val="dk1"/>
              </a:buClr>
              <a:buSzPts val="2400"/>
              <a:buNone/>
            </a:pPr>
            <a:r>
              <a:rPr lang="en-US" sz="2400"/>
              <a:t>	</a:t>
            </a:r>
            <a:r>
              <a:rPr lang="en-US" sz="2400">
                <a:solidFill>
                  <a:srgbClr val="0000FF"/>
                </a:solidFill>
              </a:rPr>
              <a:t>int</a:t>
            </a:r>
            <a:r>
              <a:rPr lang="en-US" sz="2400"/>
              <a:t> nSol = 0;</a:t>
            </a:r>
            <a:endParaRPr/>
          </a:p>
          <a:p>
            <a:pPr indent="0" lvl="0" marL="0" rtl="0" algn="l">
              <a:spcBef>
                <a:spcPts val="480"/>
              </a:spcBef>
              <a:spcAft>
                <a:spcPts val="0"/>
              </a:spcAft>
              <a:buClr>
                <a:schemeClr val="dk1"/>
              </a:buClr>
              <a:buSzPts val="2400"/>
              <a:buNone/>
            </a:pPr>
            <a:r>
              <a:rPr lang="en-US" sz="2400"/>
              <a:t>	</a:t>
            </a:r>
            <a:r>
              <a:rPr lang="en-US" sz="2400">
                <a:solidFill>
                  <a:srgbClr val="0000FF"/>
                </a:solidFill>
              </a:rPr>
              <a:t>if</a:t>
            </a:r>
            <a:r>
              <a:rPr lang="en-US" sz="2400"/>
              <a:t> (a != 0) {</a:t>
            </a:r>
            <a:endParaRPr/>
          </a:p>
          <a:p>
            <a:pPr indent="0" lvl="0" marL="0" rtl="0" algn="l">
              <a:spcBef>
                <a:spcPts val="480"/>
              </a:spcBef>
              <a:spcAft>
                <a:spcPts val="0"/>
              </a:spcAft>
              <a:buClr>
                <a:schemeClr val="dk1"/>
              </a:buClr>
              <a:buSzPts val="2400"/>
              <a:buNone/>
            </a:pPr>
            <a:r>
              <a:rPr lang="en-US" sz="2400"/>
              <a:t>		x = -b/a;</a:t>
            </a:r>
            <a:endParaRPr/>
          </a:p>
          <a:p>
            <a:pPr indent="0" lvl="0" marL="0" rtl="0" algn="l">
              <a:spcBef>
                <a:spcPts val="480"/>
              </a:spcBef>
              <a:spcAft>
                <a:spcPts val="0"/>
              </a:spcAft>
              <a:buClr>
                <a:schemeClr val="dk1"/>
              </a:buClr>
              <a:buSzPts val="2400"/>
              <a:buNone/>
            </a:pPr>
            <a:r>
              <a:rPr lang="en-US" sz="2400"/>
              <a:t>		nSol = 1;</a:t>
            </a:r>
            <a:endParaRPr/>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chemeClr val="dk1"/>
              </a:buClr>
              <a:buSzPts val="2400"/>
              <a:buNone/>
            </a:pPr>
            <a:r>
              <a:rPr lang="en-US" sz="2400"/>
              <a:t>	</a:t>
            </a:r>
            <a:r>
              <a:rPr lang="en-US" sz="2400">
                <a:solidFill>
                  <a:srgbClr val="0000FF"/>
                </a:solidFill>
              </a:rPr>
              <a:t>else</a:t>
            </a:r>
            <a:endParaRPr/>
          </a:p>
          <a:p>
            <a:pPr indent="0" lvl="0" marL="0" rtl="0" algn="l">
              <a:spcBef>
                <a:spcPts val="480"/>
              </a:spcBef>
              <a:spcAft>
                <a:spcPts val="0"/>
              </a:spcAft>
              <a:buClr>
                <a:schemeClr val="dk1"/>
              </a:buClr>
              <a:buSzPts val="2400"/>
              <a:buNone/>
            </a:pPr>
            <a:r>
              <a:rPr lang="en-US" sz="2400"/>
              <a:t>		</a:t>
            </a:r>
            <a:r>
              <a:rPr lang="en-US" sz="2400">
                <a:solidFill>
                  <a:srgbClr val="0000FF"/>
                </a:solidFill>
              </a:rPr>
              <a:t>if</a:t>
            </a:r>
            <a:r>
              <a:rPr lang="en-US" sz="2400"/>
              <a:t> (b == 0)</a:t>
            </a:r>
            <a:endParaRPr/>
          </a:p>
          <a:p>
            <a:pPr indent="0" lvl="0" marL="0" rtl="0" algn="l">
              <a:spcBef>
                <a:spcPts val="480"/>
              </a:spcBef>
              <a:spcAft>
                <a:spcPts val="0"/>
              </a:spcAft>
              <a:buClr>
                <a:schemeClr val="dk1"/>
              </a:buClr>
              <a:buSzPts val="2400"/>
              <a:buNone/>
            </a:pPr>
            <a:r>
              <a:rPr lang="en-US" sz="2400"/>
              <a:t>			nSol = VODINH;</a:t>
            </a:r>
            <a:endParaRPr/>
          </a:p>
          <a:p>
            <a:pPr indent="0" lvl="0" marL="0" rtl="0" algn="l">
              <a:spcBef>
                <a:spcPts val="480"/>
              </a:spcBef>
              <a:spcAft>
                <a:spcPts val="0"/>
              </a:spcAft>
              <a:buClr>
                <a:schemeClr val="dk1"/>
              </a:buClr>
              <a:buSzPts val="2400"/>
              <a:buNone/>
            </a:pPr>
            <a:r>
              <a:rPr lang="en-US" sz="2400"/>
              <a:t>	</a:t>
            </a:r>
            <a:r>
              <a:rPr lang="en-US" sz="2400">
                <a:solidFill>
                  <a:srgbClr val="0000FF"/>
                </a:solidFill>
              </a:rPr>
              <a:t>return</a:t>
            </a:r>
            <a:r>
              <a:rPr lang="en-US" sz="2400"/>
              <a:t> nSol;</a:t>
            </a:r>
            <a:endParaRPr/>
          </a:p>
          <a:p>
            <a:pPr indent="0" lvl="0" marL="0" rtl="0" algn="l">
              <a:spcBef>
                <a:spcPts val="480"/>
              </a:spcBef>
              <a:spcAft>
                <a:spcPts val="0"/>
              </a:spcAft>
              <a:buClr>
                <a:schemeClr val="dk1"/>
              </a:buClr>
              <a:buSzPts val="2400"/>
              <a:buNone/>
            </a:pPr>
            <a:r>
              <a:rPr lang="en-US" sz="2400"/>
              <a:t>}</a:t>
            </a:r>
            <a:endParaRPr sz="2400"/>
          </a:p>
        </p:txBody>
      </p:sp>
      <p:sp>
        <p:nvSpPr>
          <p:cNvPr id="579" name="Google Shape;579;p43"/>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580" name="Google Shape;580;p43"/>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581" name="Google Shape;581;p43"/>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6" name="Shape 586"/>
        <p:cNvGrpSpPr/>
        <p:nvPr/>
      </p:nvGrpSpPr>
      <p:grpSpPr>
        <a:xfrm>
          <a:off x="0" y="0"/>
          <a:ext cx="0" cy="0"/>
          <a:chOff x="0" y="0"/>
          <a:chExt cx="0" cy="0"/>
        </a:xfrm>
      </p:grpSpPr>
      <p:sp>
        <p:nvSpPr>
          <p:cNvPr id="587" name="Google Shape;587;p44"/>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Sử dụng hàm SolveEq1()</a:t>
            </a:r>
            <a:endParaRPr/>
          </a:p>
        </p:txBody>
      </p:sp>
      <p:sp>
        <p:nvSpPr>
          <p:cNvPr id="588" name="Google Shape;588;p4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FF"/>
              </a:buClr>
              <a:buSzPts val="2400"/>
              <a:buNone/>
            </a:pPr>
            <a:r>
              <a:rPr lang="en-US" sz="2400">
                <a:solidFill>
                  <a:srgbClr val="0000FF"/>
                </a:solidFill>
              </a:rPr>
              <a:t>void</a:t>
            </a:r>
            <a:r>
              <a:rPr lang="en-US" sz="2400"/>
              <a:t> main() {</a:t>
            </a:r>
            <a:endParaRPr/>
          </a:p>
          <a:p>
            <a:pPr indent="0" lvl="0" marL="0" rtl="0" algn="l">
              <a:spcBef>
                <a:spcPts val="480"/>
              </a:spcBef>
              <a:spcAft>
                <a:spcPts val="0"/>
              </a:spcAft>
              <a:buClr>
                <a:schemeClr val="dk1"/>
              </a:buClr>
              <a:buSzPts val="2400"/>
              <a:buNone/>
            </a:pPr>
            <a:r>
              <a:rPr lang="en-US" sz="2400"/>
              <a:t>	</a:t>
            </a:r>
            <a:r>
              <a:rPr lang="en-US" sz="2400">
                <a:solidFill>
                  <a:srgbClr val="0000FF"/>
                </a:solidFill>
              </a:rPr>
              <a:t>float</a:t>
            </a:r>
            <a:r>
              <a:rPr lang="en-US" sz="2400"/>
              <a:t> a, b, x;</a:t>
            </a:r>
            <a:endParaRPr/>
          </a:p>
          <a:p>
            <a:pPr indent="0" lvl="0" marL="0" rtl="0" algn="l">
              <a:spcBef>
                <a:spcPts val="480"/>
              </a:spcBef>
              <a:spcAft>
                <a:spcPts val="0"/>
              </a:spcAft>
              <a:buClr>
                <a:schemeClr val="dk1"/>
              </a:buClr>
              <a:buSzPts val="2400"/>
              <a:buNone/>
            </a:pPr>
            <a:r>
              <a:rPr lang="en-US" sz="2400"/>
              <a:t>	</a:t>
            </a:r>
            <a:endParaRPr sz="2400"/>
          </a:p>
          <a:p>
            <a:pPr indent="0" lvl="0" marL="0" rtl="0" algn="l">
              <a:spcBef>
                <a:spcPts val="480"/>
              </a:spcBef>
              <a:spcAft>
                <a:spcPts val="0"/>
              </a:spcAft>
              <a:buClr>
                <a:srgbClr val="00B050"/>
              </a:buClr>
              <a:buSzPts val="2400"/>
              <a:buNone/>
            </a:pPr>
            <a:r>
              <a:rPr lang="en-US" sz="2400">
                <a:solidFill>
                  <a:srgbClr val="00B050"/>
                </a:solidFill>
              </a:rPr>
              <a:t>	// inputs a, b here…</a:t>
            </a:r>
            <a:endParaRPr/>
          </a:p>
          <a:p>
            <a:pPr indent="0" lvl="0" marL="0" rtl="0" algn="l">
              <a:spcBef>
                <a:spcPts val="480"/>
              </a:spcBef>
              <a:spcAft>
                <a:spcPts val="0"/>
              </a:spcAft>
              <a:buClr>
                <a:schemeClr val="dk1"/>
              </a:buClr>
              <a:buSzPts val="2400"/>
              <a:buNone/>
            </a:pPr>
            <a:r>
              <a:rPr lang="en-US" sz="2400"/>
              <a:t>	</a:t>
            </a:r>
            <a:endParaRPr sz="2400"/>
          </a:p>
          <a:p>
            <a:pPr indent="0" lvl="0" marL="0" rtl="0" algn="l">
              <a:spcBef>
                <a:spcPts val="480"/>
              </a:spcBef>
              <a:spcAft>
                <a:spcPts val="0"/>
              </a:spcAft>
              <a:buClr>
                <a:srgbClr val="0000FF"/>
              </a:buClr>
              <a:buSzPts val="2400"/>
              <a:buNone/>
            </a:pPr>
            <a:r>
              <a:rPr lang="en-US" sz="2400">
                <a:solidFill>
                  <a:srgbClr val="0000FF"/>
                </a:solidFill>
              </a:rPr>
              <a:t>	int</a:t>
            </a:r>
            <a:r>
              <a:rPr lang="en-US" sz="2400"/>
              <a:t> nSol = SolveEq1(a, b, x);</a:t>
            </a:r>
            <a:endParaRPr/>
          </a:p>
          <a:p>
            <a:pPr indent="0" lvl="0" marL="0" rtl="0" algn="l">
              <a:spcBef>
                <a:spcPts val="480"/>
              </a:spcBef>
              <a:spcAft>
                <a:spcPts val="0"/>
              </a:spcAft>
              <a:buClr>
                <a:srgbClr val="0000FF"/>
              </a:buClr>
              <a:buSzPts val="2400"/>
              <a:buNone/>
            </a:pPr>
            <a:r>
              <a:rPr lang="en-US" sz="2400">
                <a:solidFill>
                  <a:srgbClr val="0000FF"/>
                </a:solidFill>
              </a:rPr>
              <a:t>	switch</a:t>
            </a:r>
            <a:r>
              <a:rPr lang="en-US" sz="2400"/>
              <a:t> (nSol) {</a:t>
            </a:r>
            <a:endParaRPr/>
          </a:p>
          <a:p>
            <a:pPr indent="0" lvl="0" marL="0" rtl="0" algn="l">
              <a:spcBef>
                <a:spcPts val="480"/>
              </a:spcBef>
              <a:spcAft>
                <a:spcPts val="0"/>
              </a:spcAft>
              <a:buClr>
                <a:schemeClr val="dk1"/>
              </a:buClr>
              <a:buSzPts val="2400"/>
              <a:buNone/>
            </a:pPr>
            <a:r>
              <a:rPr lang="en-US" sz="2400"/>
              <a:t>		</a:t>
            </a:r>
            <a:r>
              <a:rPr lang="en-US" sz="2400">
                <a:solidFill>
                  <a:srgbClr val="00B050"/>
                </a:solidFill>
              </a:rPr>
              <a:t>// checks nSol here…</a:t>
            </a:r>
            <a:endParaRPr/>
          </a:p>
          <a:p>
            <a:pPr indent="0" lvl="0" marL="0" rtl="0" algn="l">
              <a:spcBef>
                <a:spcPts val="480"/>
              </a:spcBef>
              <a:spcAft>
                <a:spcPts val="0"/>
              </a:spcAft>
              <a:buClr>
                <a:schemeClr val="dk1"/>
              </a:buClr>
              <a:buSzPts val="2400"/>
              <a:buNone/>
            </a:pPr>
            <a:r>
              <a:rPr lang="en-US" sz="2400"/>
              <a:t>	}</a:t>
            </a:r>
            <a:endParaRPr sz="2400"/>
          </a:p>
          <a:p>
            <a:pPr indent="0" lvl="0" marL="0" rtl="0" algn="l">
              <a:spcBef>
                <a:spcPts val="480"/>
              </a:spcBef>
              <a:spcAft>
                <a:spcPts val="0"/>
              </a:spcAft>
              <a:buClr>
                <a:schemeClr val="dk1"/>
              </a:buClr>
              <a:buSzPts val="2400"/>
              <a:buNone/>
            </a:pPr>
            <a:r>
              <a:rPr lang="en-US" sz="2400"/>
              <a:t>}</a:t>
            </a:r>
            <a:endParaRPr/>
          </a:p>
        </p:txBody>
      </p:sp>
      <p:sp>
        <p:nvSpPr>
          <p:cNvPr id="589" name="Google Shape;589;p44"/>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590" name="Google Shape;590;p44"/>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591" name="Google Shape;591;p44"/>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45"/>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Ví dụ 2: Hàm giải PT bậc 2</a:t>
            </a:r>
            <a:endParaRPr/>
          </a:p>
        </p:txBody>
      </p:sp>
      <p:sp>
        <p:nvSpPr>
          <p:cNvPr id="598" name="Google Shape;598;p45"/>
          <p:cNvSpPr txBox="1"/>
          <p:nvPr>
            <p:ph idx="1" type="body"/>
          </p:nvPr>
        </p:nvSpPr>
        <p:spPr>
          <a:xfrm>
            <a:off x="457200" y="1600200"/>
            <a:ext cx="8229600" cy="4525963"/>
          </a:xfrm>
          <a:prstGeom prst="rect">
            <a:avLst/>
          </a:prstGeom>
          <a:blipFill rotWithShape="1">
            <a:blip r:embed="rId3">
              <a:alphaModFix/>
            </a:blip>
            <a:stretch>
              <a:fillRect b="0" l="-1629" r="0" t="-1885"/>
            </a:stretch>
          </a:blip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200"/>
              <a:buChar char="•"/>
            </a:pPr>
            <a:r>
              <a:rPr lang="en-US"/>
              <a:t> </a:t>
            </a:r>
            <a:endParaRPr/>
          </a:p>
        </p:txBody>
      </p:sp>
      <p:sp>
        <p:nvSpPr>
          <p:cNvPr id="599" name="Google Shape;599;p45"/>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600" name="Google Shape;600;p45"/>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601" name="Google Shape;601;p45"/>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46"/>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Định nghĩa hàm SolveEq2()</a:t>
            </a:r>
            <a:endParaRPr/>
          </a:p>
        </p:txBody>
      </p:sp>
      <p:sp>
        <p:nvSpPr>
          <p:cNvPr id="608" name="Google Shape;608;p4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FF"/>
              </a:buClr>
              <a:buSzPts val="2400"/>
              <a:buNone/>
            </a:pPr>
            <a:r>
              <a:rPr lang="en-US" sz="2400">
                <a:solidFill>
                  <a:srgbClr val="0000FF"/>
                </a:solidFill>
              </a:rPr>
              <a:t>int</a:t>
            </a:r>
            <a:r>
              <a:rPr lang="en-US" sz="2400"/>
              <a:t> SolveEq2(</a:t>
            </a:r>
            <a:r>
              <a:rPr lang="en-US" sz="2400">
                <a:solidFill>
                  <a:srgbClr val="0000FF"/>
                </a:solidFill>
              </a:rPr>
              <a:t>float</a:t>
            </a:r>
            <a:r>
              <a:rPr lang="en-US" sz="2400"/>
              <a:t> a, </a:t>
            </a:r>
            <a:r>
              <a:rPr lang="en-US" sz="2400">
                <a:solidFill>
                  <a:srgbClr val="0000FF"/>
                </a:solidFill>
              </a:rPr>
              <a:t>float</a:t>
            </a:r>
            <a:r>
              <a:rPr lang="en-US" sz="2400"/>
              <a:t> b, </a:t>
            </a:r>
            <a:r>
              <a:rPr lang="en-US" sz="2400">
                <a:solidFill>
                  <a:srgbClr val="0000FF"/>
                </a:solidFill>
              </a:rPr>
              <a:t>float</a:t>
            </a:r>
            <a:r>
              <a:rPr lang="en-US" sz="2400"/>
              <a:t> c, </a:t>
            </a:r>
            <a:r>
              <a:rPr lang="en-US" sz="2400">
                <a:solidFill>
                  <a:srgbClr val="0000FF"/>
                </a:solidFill>
              </a:rPr>
              <a:t>float</a:t>
            </a:r>
            <a:r>
              <a:rPr lang="en-US" sz="2400"/>
              <a:t> &amp;x1, </a:t>
            </a:r>
            <a:r>
              <a:rPr lang="en-US" sz="2400">
                <a:solidFill>
                  <a:srgbClr val="0000FF"/>
                </a:solidFill>
              </a:rPr>
              <a:t>float</a:t>
            </a:r>
            <a:r>
              <a:rPr lang="en-US" sz="2400"/>
              <a:t> &amp;x2) {</a:t>
            </a:r>
            <a:endParaRPr/>
          </a:p>
          <a:p>
            <a:pPr indent="0" lvl="0" marL="0" rtl="0" algn="l">
              <a:spcBef>
                <a:spcPts val="480"/>
              </a:spcBef>
              <a:spcAft>
                <a:spcPts val="0"/>
              </a:spcAft>
              <a:buClr>
                <a:schemeClr val="dk1"/>
              </a:buClr>
              <a:buSzPts val="2400"/>
              <a:buNone/>
            </a:pPr>
            <a:r>
              <a:rPr lang="en-US" sz="2400"/>
              <a:t>	</a:t>
            </a:r>
            <a:r>
              <a:rPr lang="en-US" sz="2400">
                <a:solidFill>
                  <a:srgbClr val="0000FF"/>
                </a:solidFill>
              </a:rPr>
              <a:t>int</a:t>
            </a:r>
            <a:r>
              <a:rPr lang="en-US" sz="2400"/>
              <a:t> nSol = 0;</a:t>
            </a:r>
            <a:endParaRPr/>
          </a:p>
          <a:p>
            <a:pPr indent="0" lvl="0" marL="0" rtl="0" algn="l">
              <a:spcBef>
                <a:spcPts val="480"/>
              </a:spcBef>
              <a:spcAft>
                <a:spcPts val="0"/>
              </a:spcAft>
              <a:buClr>
                <a:schemeClr val="dk1"/>
              </a:buClr>
              <a:buSzPts val="2400"/>
              <a:buNone/>
            </a:pPr>
            <a:r>
              <a:rPr lang="en-US" sz="2400"/>
              <a:t>	</a:t>
            </a:r>
            <a:r>
              <a:rPr lang="en-US" sz="2400">
                <a:solidFill>
                  <a:srgbClr val="0000FF"/>
                </a:solidFill>
              </a:rPr>
              <a:t>float</a:t>
            </a:r>
            <a:r>
              <a:rPr lang="en-US" sz="2400"/>
              <a:t> delta;</a:t>
            </a:r>
            <a:endParaRPr/>
          </a:p>
          <a:p>
            <a:pPr indent="0" lvl="0" marL="0" rtl="0" algn="l">
              <a:spcBef>
                <a:spcPts val="480"/>
              </a:spcBef>
              <a:spcAft>
                <a:spcPts val="0"/>
              </a:spcAft>
              <a:buClr>
                <a:schemeClr val="dk1"/>
              </a:buClr>
              <a:buSzPts val="2400"/>
              <a:buNone/>
            </a:pPr>
            <a:r>
              <a:t/>
            </a:r>
            <a:endParaRPr sz="2400">
              <a:solidFill>
                <a:srgbClr val="0000FF"/>
              </a:solidFill>
            </a:endParaRPr>
          </a:p>
          <a:p>
            <a:pPr indent="0" lvl="0" marL="0" rtl="0" algn="l">
              <a:spcBef>
                <a:spcPts val="480"/>
              </a:spcBef>
              <a:spcAft>
                <a:spcPts val="0"/>
              </a:spcAft>
              <a:buClr>
                <a:srgbClr val="0000FF"/>
              </a:buClr>
              <a:buSzPts val="2400"/>
              <a:buNone/>
            </a:pPr>
            <a:r>
              <a:rPr lang="en-US" sz="2400">
                <a:solidFill>
                  <a:srgbClr val="0000FF"/>
                </a:solidFill>
              </a:rPr>
              <a:t>	if</a:t>
            </a:r>
            <a:r>
              <a:rPr lang="en-US" sz="2400"/>
              <a:t> (a == 0)</a:t>
            </a:r>
            <a:endParaRPr/>
          </a:p>
          <a:p>
            <a:pPr indent="0" lvl="0" marL="0" rtl="0" algn="l">
              <a:spcBef>
                <a:spcPts val="480"/>
              </a:spcBef>
              <a:spcAft>
                <a:spcPts val="0"/>
              </a:spcAft>
              <a:buClr>
                <a:schemeClr val="dk1"/>
              </a:buClr>
              <a:buSzPts val="2400"/>
              <a:buNone/>
            </a:pPr>
            <a:r>
              <a:rPr lang="en-US" sz="2400"/>
              <a:t>		</a:t>
            </a:r>
            <a:r>
              <a:rPr lang="en-US" sz="2400">
                <a:solidFill>
                  <a:srgbClr val="0000FF"/>
                </a:solidFill>
              </a:rPr>
              <a:t>return</a:t>
            </a:r>
            <a:r>
              <a:rPr lang="en-US" sz="2400"/>
              <a:t> SolveEq1(a, b, x1); </a:t>
            </a:r>
            <a:r>
              <a:rPr lang="en-US" sz="2400">
                <a:solidFill>
                  <a:srgbClr val="00B050"/>
                </a:solidFill>
              </a:rPr>
              <a:t>// reuses SolveEq1()</a:t>
            </a:r>
            <a:endParaRPr/>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chemeClr val="dk1"/>
              </a:buClr>
              <a:buSzPts val="2400"/>
              <a:buNone/>
            </a:pPr>
            <a:r>
              <a:rPr lang="en-US" sz="2400"/>
              <a:t>	delta = b*b – 4*a*c;</a:t>
            </a:r>
            <a:endParaRPr/>
          </a:p>
          <a:p>
            <a:pPr indent="0" lvl="0" marL="0" rtl="0" algn="l">
              <a:spcBef>
                <a:spcPts val="480"/>
              </a:spcBef>
              <a:spcAft>
                <a:spcPts val="0"/>
              </a:spcAft>
              <a:buClr>
                <a:schemeClr val="dk1"/>
              </a:buClr>
              <a:buSzPts val="2400"/>
              <a:buNone/>
            </a:pPr>
            <a:r>
              <a:rPr lang="en-US" sz="2400"/>
              <a:t>	</a:t>
            </a:r>
            <a:r>
              <a:rPr lang="en-US" sz="2400">
                <a:solidFill>
                  <a:srgbClr val="0000FF"/>
                </a:solidFill>
              </a:rPr>
              <a:t>if</a:t>
            </a:r>
            <a:r>
              <a:rPr lang="en-US" sz="2400"/>
              <a:t> (delta &lt; 0)</a:t>
            </a:r>
            <a:endParaRPr/>
          </a:p>
          <a:p>
            <a:pPr indent="0" lvl="0" marL="0" rtl="0" algn="l">
              <a:spcBef>
                <a:spcPts val="480"/>
              </a:spcBef>
              <a:spcAft>
                <a:spcPts val="0"/>
              </a:spcAft>
              <a:buClr>
                <a:schemeClr val="dk1"/>
              </a:buClr>
              <a:buSzPts val="2400"/>
              <a:buNone/>
            </a:pPr>
            <a:r>
              <a:rPr lang="en-US" sz="2400"/>
              <a:t>		</a:t>
            </a:r>
            <a:r>
              <a:rPr lang="en-US" sz="2400">
                <a:solidFill>
                  <a:srgbClr val="0000FF"/>
                </a:solidFill>
              </a:rPr>
              <a:t>return</a:t>
            </a:r>
            <a:r>
              <a:rPr lang="en-US" sz="2400"/>
              <a:t> 0;</a:t>
            </a:r>
            <a:endParaRPr/>
          </a:p>
        </p:txBody>
      </p:sp>
      <p:sp>
        <p:nvSpPr>
          <p:cNvPr id="609" name="Google Shape;609;p46"/>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610" name="Google Shape;610;p46"/>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611" name="Google Shape;611;p46"/>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47"/>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Định nghĩa hàm SolveEq2()</a:t>
            </a:r>
            <a:endParaRPr/>
          </a:p>
        </p:txBody>
      </p:sp>
      <p:sp>
        <p:nvSpPr>
          <p:cNvPr id="618" name="Google Shape;618;p4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None/>
            </a:pPr>
            <a:r>
              <a:rPr lang="en-US" sz="2400"/>
              <a:t>	</a:t>
            </a:r>
            <a:r>
              <a:rPr lang="en-US" sz="2400">
                <a:solidFill>
                  <a:srgbClr val="0000FF"/>
                </a:solidFill>
              </a:rPr>
              <a:t>if</a:t>
            </a:r>
            <a:r>
              <a:rPr lang="en-US" sz="2400"/>
              <a:t> (delta == 0) {</a:t>
            </a:r>
            <a:endParaRPr/>
          </a:p>
          <a:p>
            <a:pPr indent="0" lvl="0" marL="0" rtl="0" algn="l">
              <a:spcBef>
                <a:spcPts val="480"/>
              </a:spcBef>
              <a:spcAft>
                <a:spcPts val="0"/>
              </a:spcAft>
              <a:buClr>
                <a:schemeClr val="dk1"/>
              </a:buClr>
              <a:buSzPts val="2400"/>
              <a:buNone/>
            </a:pPr>
            <a:r>
              <a:rPr lang="en-US" sz="2400"/>
              <a:t>		x1 = x2 = -b/(2*a);</a:t>
            </a:r>
            <a:endParaRPr/>
          </a:p>
          <a:p>
            <a:pPr indent="0" lvl="0" marL="0" rtl="0" algn="l">
              <a:spcBef>
                <a:spcPts val="480"/>
              </a:spcBef>
              <a:spcAft>
                <a:spcPts val="0"/>
              </a:spcAft>
              <a:buClr>
                <a:schemeClr val="dk1"/>
              </a:buClr>
              <a:buSzPts val="2400"/>
              <a:buNone/>
            </a:pPr>
            <a:r>
              <a:rPr lang="en-US" sz="2400"/>
              <a:t>		nSol = 1;</a:t>
            </a:r>
            <a:endParaRPr/>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chemeClr val="dk1"/>
              </a:buClr>
              <a:buSzPts val="2400"/>
              <a:buNone/>
            </a:pPr>
            <a:r>
              <a:rPr lang="en-US" sz="2400"/>
              <a:t>	</a:t>
            </a:r>
            <a:r>
              <a:rPr lang="en-US" sz="2400">
                <a:solidFill>
                  <a:srgbClr val="0000FF"/>
                </a:solidFill>
              </a:rPr>
              <a:t>else</a:t>
            </a:r>
            <a:r>
              <a:rPr lang="en-US" sz="2400"/>
              <a:t> { </a:t>
            </a:r>
            <a:r>
              <a:rPr lang="en-US" sz="2400">
                <a:solidFill>
                  <a:srgbClr val="00B050"/>
                </a:solidFill>
              </a:rPr>
              <a:t>// delta &gt; 0</a:t>
            </a:r>
            <a:endParaRPr/>
          </a:p>
          <a:p>
            <a:pPr indent="0" lvl="0" marL="0" rtl="0" algn="l">
              <a:spcBef>
                <a:spcPts val="480"/>
              </a:spcBef>
              <a:spcAft>
                <a:spcPts val="0"/>
              </a:spcAft>
              <a:buClr>
                <a:schemeClr val="dk1"/>
              </a:buClr>
              <a:buSzPts val="2400"/>
              <a:buNone/>
            </a:pPr>
            <a:r>
              <a:rPr lang="en-US" sz="2400"/>
              <a:t>		x1 = (-b – sqrt(delta))/(2*a);</a:t>
            </a:r>
            <a:endParaRPr/>
          </a:p>
          <a:p>
            <a:pPr indent="0" lvl="0" marL="0" rtl="0" algn="l">
              <a:spcBef>
                <a:spcPts val="480"/>
              </a:spcBef>
              <a:spcAft>
                <a:spcPts val="0"/>
              </a:spcAft>
              <a:buClr>
                <a:schemeClr val="dk1"/>
              </a:buClr>
              <a:buSzPts val="2400"/>
              <a:buNone/>
            </a:pPr>
            <a:r>
              <a:rPr lang="en-US" sz="2400"/>
              <a:t>		x2 = (-b + sqrt(delta))/(2*a);</a:t>
            </a:r>
            <a:endParaRPr/>
          </a:p>
          <a:p>
            <a:pPr indent="0" lvl="0" marL="0" rtl="0" algn="l">
              <a:spcBef>
                <a:spcPts val="480"/>
              </a:spcBef>
              <a:spcAft>
                <a:spcPts val="0"/>
              </a:spcAft>
              <a:buClr>
                <a:schemeClr val="dk1"/>
              </a:buClr>
              <a:buSzPts val="2400"/>
              <a:buNone/>
            </a:pPr>
            <a:r>
              <a:rPr lang="en-US" sz="2400"/>
              <a:t>		nSol = 2;</a:t>
            </a:r>
            <a:endParaRPr sz="2400"/>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chemeClr val="dk1"/>
              </a:buClr>
              <a:buSzPts val="2400"/>
              <a:buNone/>
            </a:pPr>
            <a:r>
              <a:rPr lang="en-US" sz="2400"/>
              <a:t>	</a:t>
            </a:r>
            <a:r>
              <a:rPr lang="en-US" sz="2400">
                <a:solidFill>
                  <a:srgbClr val="0000FF"/>
                </a:solidFill>
              </a:rPr>
              <a:t>return</a:t>
            </a:r>
            <a:r>
              <a:rPr lang="en-US" sz="2400"/>
              <a:t> nSol;</a:t>
            </a:r>
            <a:endParaRPr/>
          </a:p>
          <a:p>
            <a:pPr indent="0" lvl="0" marL="0" rtl="0" algn="l">
              <a:spcBef>
                <a:spcPts val="480"/>
              </a:spcBef>
              <a:spcAft>
                <a:spcPts val="0"/>
              </a:spcAft>
              <a:buClr>
                <a:schemeClr val="dk1"/>
              </a:buClr>
              <a:buSzPts val="2400"/>
              <a:buNone/>
            </a:pPr>
            <a:r>
              <a:rPr lang="en-US" sz="2400"/>
              <a:t>}</a:t>
            </a:r>
            <a:endParaRPr sz="2400"/>
          </a:p>
        </p:txBody>
      </p:sp>
      <p:sp>
        <p:nvSpPr>
          <p:cNvPr id="619" name="Google Shape;619;p47"/>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620" name="Google Shape;620;p47"/>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621" name="Google Shape;621;p47"/>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48"/>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Sử dụng hàm SolveEq2()</a:t>
            </a:r>
            <a:endParaRPr/>
          </a:p>
        </p:txBody>
      </p:sp>
      <p:sp>
        <p:nvSpPr>
          <p:cNvPr id="628" name="Google Shape;628;p4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FF"/>
              </a:buClr>
              <a:buSzPts val="2400"/>
              <a:buNone/>
            </a:pPr>
            <a:r>
              <a:rPr lang="en-US" sz="2400">
                <a:solidFill>
                  <a:srgbClr val="0000FF"/>
                </a:solidFill>
              </a:rPr>
              <a:t>void</a:t>
            </a:r>
            <a:r>
              <a:rPr lang="en-US" sz="2400"/>
              <a:t> main() {</a:t>
            </a:r>
            <a:endParaRPr/>
          </a:p>
          <a:p>
            <a:pPr indent="0" lvl="0" marL="0" rtl="0" algn="l">
              <a:spcBef>
                <a:spcPts val="480"/>
              </a:spcBef>
              <a:spcAft>
                <a:spcPts val="0"/>
              </a:spcAft>
              <a:buClr>
                <a:schemeClr val="dk1"/>
              </a:buClr>
              <a:buSzPts val="2400"/>
              <a:buNone/>
            </a:pPr>
            <a:r>
              <a:rPr lang="en-US" sz="2400"/>
              <a:t>	</a:t>
            </a:r>
            <a:r>
              <a:rPr lang="en-US" sz="2400">
                <a:solidFill>
                  <a:srgbClr val="0000FF"/>
                </a:solidFill>
              </a:rPr>
              <a:t>float</a:t>
            </a:r>
            <a:r>
              <a:rPr lang="en-US" sz="2400"/>
              <a:t> a, b, c, x1, x2;</a:t>
            </a:r>
            <a:endParaRPr sz="2400"/>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rgbClr val="00B050"/>
              </a:buClr>
              <a:buSzPts val="2400"/>
              <a:buNone/>
            </a:pPr>
            <a:r>
              <a:rPr lang="en-US" sz="2400">
                <a:solidFill>
                  <a:srgbClr val="00B050"/>
                </a:solidFill>
              </a:rPr>
              <a:t>	// inputs a, b, c here…</a:t>
            </a:r>
            <a:endParaRPr/>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rgbClr val="0000FF"/>
              </a:buClr>
              <a:buSzPts val="2400"/>
              <a:buNone/>
            </a:pPr>
            <a:r>
              <a:rPr lang="en-US" sz="2400">
                <a:solidFill>
                  <a:srgbClr val="0000FF"/>
                </a:solidFill>
              </a:rPr>
              <a:t>	int</a:t>
            </a:r>
            <a:r>
              <a:rPr lang="en-US" sz="2400"/>
              <a:t> nSol = SolveEq2(a, b, c, x1, x2);</a:t>
            </a:r>
            <a:endParaRPr sz="2400"/>
          </a:p>
          <a:p>
            <a:pPr indent="0" lvl="0" marL="0" rtl="0" algn="l">
              <a:spcBef>
                <a:spcPts val="480"/>
              </a:spcBef>
              <a:spcAft>
                <a:spcPts val="0"/>
              </a:spcAft>
              <a:buClr>
                <a:srgbClr val="0000FF"/>
              </a:buClr>
              <a:buSzPts val="2400"/>
              <a:buNone/>
            </a:pPr>
            <a:r>
              <a:rPr lang="en-US" sz="2400">
                <a:solidFill>
                  <a:srgbClr val="0000FF"/>
                </a:solidFill>
              </a:rPr>
              <a:t>	switch</a:t>
            </a:r>
            <a:r>
              <a:rPr lang="en-US" sz="2400"/>
              <a:t> (nSol) {</a:t>
            </a:r>
            <a:endParaRPr/>
          </a:p>
          <a:p>
            <a:pPr indent="0" lvl="0" marL="0" rtl="0" algn="l">
              <a:spcBef>
                <a:spcPts val="480"/>
              </a:spcBef>
              <a:spcAft>
                <a:spcPts val="0"/>
              </a:spcAft>
              <a:buClr>
                <a:schemeClr val="dk1"/>
              </a:buClr>
              <a:buSzPts val="2400"/>
              <a:buNone/>
            </a:pPr>
            <a:r>
              <a:rPr lang="en-US" sz="2400"/>
              <a:t>		</a:t>
            </a:r>
            <a:r>
              <a:rPr lang="en-US" sz="2400">
                <a:solidFill>
                  <a:srgbClr val="00B050"/>
                </a:solidFill>
              </a:rPr>
              <a:t>// checks nSol here…</a:t>
            </a:r>
            <a:endParaRPr/>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chemeClr val="dk1"/>
              </a:buClr>
              <a:buSzPts val="2400"/>
              <a:buNone/>
            </a:pPr>
            <a:r>
              <a:rPr lang="en-US" sz="2400"/>
              <a:t>}</a:t>
            </a:r>
            <a:endParaRPr/>
          </a:p>
        </p:txBody>
      </p:sp>
      <p:sp>
        <p:nvSpPr>
          <p:cNvPr id="629" name="Google Shape;629;p48"/>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630" name="Google Shape;630;p48"/>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631" name="Google Shape;631;p48"/>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49"/>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C7876"/>
              </a:buClr>
              <a:buSzPts val="4400"/>
              <a:buFont typeface="Tahoma"/>
              <a:buNone/>
            </a:pPr>
            <a:r>
              <a:rPr lang="en-US"/>
              <a:t>Ví dụ 3. Giải PT đối xứng bậc 4</a:t>
            </a:r>
            <a:endParaRPr/>
          </a:p>
        </p:txBody>
      </p:sp>
      <p:sp>
        <p:nvSpPr>
          <p:cNvPr id="638" name="Google Shape;638;p49"/>
          <p:cNvSpPr txBox="1"/>
          <p:nvPr>
            <p:ph idx="1" type="body"/>
          </p:nvPr>
        </p:nvSpPr>
        <p:spPr>
          <a:xfrm>
            <a:off x="457200" y="1600200"/>
            <a:ext cx="8229600" cy="4525963"/>
          </a:xfrm>
          <a:prstGeom prst="rect">
            <a:avLst/>
          </a:prstGeom>
          <a:blipFill rotWithShape="1">
            <a:blip r:embed="rId3">
              <a:alphaModFix/>
            </a:blip>
            <a:stretch>
              <a:fillRect b="0" l="-1628" r="-1110" t="-1885"/>
            </a:stretch>
          </a:blip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200"/>
              <a:buChar char="•"/>
            </a:pPr>
            <a:r>
              <a:rPr lang="en-US"/>
              <a:t> </a:t>
            </a:r>
            <a:endParaRPr/>
          </a:p>
        </p:txBody>
      </p:sp>
      <p:sp>
        <p:nvSpPr>
          <p:cNvPr id="639" name="Google Shape;639;p49"/>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640" name="Google Shape;640;p49"/>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641" name="Google Shape;641;p49"/>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5"/>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Đặc điểm</a:t>
            </a:r>
            <a:endParaRPr/>
          </a:p>
        </p:txBody>
      </p:sp>
      <p:sp>
        <p:nvSpPr>
          <p:cNvPr id="146" name="Google Shape;146;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3200"/>
              <a:buChar char="•"/>
            </a:pPr>
            <a:r>
              <a:rPr lang="en-US"/>
              <a:t>Hàm có các đặc điểm sau:</a:t>
            </a:r>
            <a:endParaRPr/>
          </a:p>
          <a:p>
            <a:pPr indent="-285750" lvl="1" marL="742950" rtl="0" algn="just">
              <a:spcBef>
                <a:spcPts val="560"/>
              </a:spcBef>
              <a:spcAft>
                <a:spcPts val="0"/>
              </a:spcAft>
              <a:buClr>
                <a:schemeClr val="dk1"/>
              </a:buClr>
              <a:buSzPts val="2800"/>
              <a:buChar char="–"/>
            </a:pPr>
            <a:r>
              <a:rPr lang="en-US"/>
              <a:t>Có một tên duy nhất.</a:t>
            </a:r>
            <a:endParaRPr/>
          </a:p>
          <a:p>
            <a:pPr indent="-285750" lvl="1" marL="742950" rtl="0" algn="just">
              <a:spcBef>
                <a:spcPts val="560"/>
              </a:spcBef>
              <a:spcAft>
                <a:spcPts val="0"/>
              </a:spcAft>
              <a:buClr>
                <a:schemeClr val="dk1"/>
              </a:buClr>
              <a:buSzPts val="2800"/>
              <a:buChar char="–"/>
            </a:pPr>
            <a:r>
              <a:rPr lang="en-US"/>
              <a:t>Là một thành phần độc lập.</a:t>
            </a:r>
            <a:endParaRPr/>
          </a:p>
          <a:p>
            <a:pPr indent="-285750" lvl="1" marL="742950" rtl="0" algn="just">
              <a:spcBef>
                <a:spcPts val="560"/>
              </a:spcBef>
              <a:spcAft>
                <a:spcPts val="0"/>
              </a:spcAft>
              <a:buClr>
                <a:schemeClr val="dk1"/>
              </a:buClr>
              <a:buSzPts val="2800"/>
              <a:buChar char="–"/>
            </a:pPr>
            <a:r>
              <a:rPr lang="en-US"/>
              <a:t>Thực hiện một công việc cụ thể.</a:t>
            </a:r>
            <a:endParaRPr/>
          </a:p>
          <a:p>
            <a:pPr indent="-285750" lvl="1" marL="742950" rtl="0" algn="just">
              <a:spcBef>
                <a:spcPts val="560"/>
              </a:spcBef>
              <a:spcAft>
                <a:spcPts val="0"/>
              </a:spcAft>
              <a:buClr>
                <a:schemeClr val="dk1"/>
              </a:buClr>
              <a:buSzPts val="2800"/>
              <a:buChar char="–"/>
            </a:pPr>
            <a:r>
              <a:rPr lang="en-US"/>
              <a:t>Có thể nhận các đối số.</a:t>
            </a:r>
            <a:endParaRPr/>
          </a:p>
          <a:p>
            <a:pPr indent="-285750" lvl="1" marL="742950" rtl="0" algn="just">
              <a:spcBef>
                <a:spcPts val="560"/>
              </a:spcBef>
              <a:spcAft>
                <a:spcPts val="0"/>
              </a:spcAft>
              <a:buClr>
                <a:schemeClr val="dk1"/>
              </a:buClr>
              <a:buSzPts val="2800"/>
              <a:buChar char="–"/>
            </a:pPr>
            <a:r>
              <a:rPr lang="en-US"/>
              <a:t>Có thể trả về giá trị cho chương trình gọi nó.</a:t>
            </a:r>
            <a:endParaRPr/>
          </a:p>
          <a:p>
            <a:pPr indent="-107950" lvl="1" marL="742950" rtl="0" algn="just">
              <a:spcBef>
                <a:spcPts val="560"/>
              </a:spcBef>
              <a:spcAft>
                <a:spcPts val="0"/>
              </a:spcAft>
              <a:buClr>
                <a:schemeClr val="dk1"/>
              </a:buClr>
              <a:buSzPts val="2800"/>
              <a:buNone/>
            </a:pPr>
            <a:r>
              <a:t/>
            </a:r>
            <a:endParaRPr/>
          </a:p>
        </p:txBody>
      </p:sp>
      <p:sp>
        <p:nvSpPr>
          <p:cNvPr id="147" name="Google Shape;147;p5"/>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148" name="Google Shape;148;p5"/>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149" name="Google Shape;149;p5"/>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cxnSp>
        <p:nvCxnSpPr>
          <p:cNvPr id="150" name="Google Shape;150;p5"/>
          <p:cNvCxnSpPr/>
          <p:nvPr/>
        </p:nvCxnSpPr>
        <p:spPr>
          <a:xfrm>
            <a:off x="2476700" y="5181600"/>
            <a:ext cx="1371600" cy="0"/>
          </a:xfrm>
          <a:prstGeom prst="straightConnector1">
            <a:avLst/>
          </a:prstGeom>
          <a:noFill/>
          <a:ln cap="flat" cmpd="sng" w="25400">
            <a:solidFill>
              <a:schemeClr val="accent2"/>
            </a:solidFill>
            <a:prstDash val="solid"/>
            <a:round/>
            <a:headEnd len="sm" w="sm" type="none"/>
            <a:tailEnd len="med" w="med" type="stealth"/>
          </a:ln>
          <a:effectLst>
            <a:outerShdw blurRad="40000" rotWithShape="0" dir="5400000" dist="20000">
              <a:srgbClr val="000000">
                <a:alpha val="37647"/>
              </a:srgbClr>
            </a:outerShdw>
          </a:effectLst>
        </p:spPr>
      </p:cxnSp>
      <p:cxnSp>
        <p:nvCxnSpPr>
          <p:cNvPr id="151" name="Google Shape;151;p5"/>
          <p:cNvCxnSpPr/>
          <p:nvPr/>
        </p:nvCxnSpPr>
        <p:spPr>
          <a:xfrm>
            <a:off x="2476700" y="5562600"/>
            <a:ext cx="1371600" cy="0"/>
          </a:xfrm>
          <a:prstGeom prst="straightConnector1">
            <a:avLst/>
          </a:prstGeom>
          <a:noFill/>
          <a:ln cap="flat" cmpd="sng" w="25400">
            <a:solidFill>
              <a:schemeClr val="accent2"/>
            </a:solidFill>
            <a:prstDash val="solid"/>
            <a:round/>
            <a:headEnd len="sm" w="sm" type="none"/>
            <a:tailEnd len="med" w="med" type="stealth"/>
          </a:ln>
          <a:effectLst>
            <a:outerShdw blurRad="40000" rotWithShape="0" dir="5400000" dist="20000">
              <a:srgbClr val="000000">
                <a:alpha val="37647"/>
              </a:srgbClr>
            </a:outerShdw>
          </a:effectLst>
        </p:spPr>
      </p:cxnSp>
      <p:cxnSp>
        <p:nvCxnSpPr>
          <p:cNvPr id="152" name="Google Shape;152;p5"/>
          <p:cNvCxnSpPr/>
          <p:nvPr/>
        </p:nvCxnSpPr>
        <p:spPr>
          <a:xfrm>
            <a:off x="2476700" y="5943600"/>
            <a:ext cx="1371600" cy="0"/>
          </a:xfrm>
          <a:prstGeom prst="straightConnector1">
            <a:avLst/>
          </a:prstGeom>
          <a:noFill/>
          <a:ln cap="flat" cmpd="sng" w="25400">
            <a:solidFill>
              <a:schemeClr val="accent2"/>
            </a:solidFill>
            <a:prstDash val="solid"/>
            <a:round/>
            <a:headEnd len="sm" w="sm" type="none"/>
            <a:tailEnd len="med" w="med" type="stealth"/>
          </a:ln>
          <a:effectLst>
            <a:outerShdw blurRad="40000" rotWithShape="0" dir="5400000" dist="20000">
              <a:srgbClr val="000000">
                <a:alpha val="37647"/>
              </a:srgbClr>
            </a:outerShdw>
          </a:effectLst>
        </p:spPr>
      </p:cxnSp>
      <p:sp>
        <p:nvSpPr>
          <p:cNvPr id="153" name="Google Shape;153;p5"/>
          <p:cNvSpPr txBox="1"/>
          <p:nvPr/>
        </p:nvSpPr>
        <p:spPr>
          <a:xfrm>
            <a:off x="723578" y="5221069"/>
            <a:ext cx="1699504" cy="64633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dk1"/>
                </a:solidFill>
                <a:latin typeface="Tahoma"/>
                <a:ea typeface="Tahoma"/>
                <a:cs typeface="Tahoma"/>
                <a:sym typeface="Tahoma"/>
              </a:rPr>
              <a:t>Các đối tượng</a:t>
            </a:r>
            <a:br>
              <a:rPr b="0" i="0" lang="en-US" sz="1800" u="none" cap="none" strike="noStrike">
                <a:solidFill>
                  <a:schemeClr val="dk1"/>
                </a:solidFill>
                <a:latin typeface="Tahoma"/>
                <a:ea typeface="Tahoma"/>
                <a:cs typeface="Tahoma"/>
                <a:sym typeface="Tahoma"/>
              </a:rPr>
            </a:br>
            <a:r>
              <a:rPr b="0" i="0" lang="en-US" sz="1800" u="none" cap="none" strike="noStrike">
                <a:solidFill>
                  <a:schemeClr val="dk1"/>
                </a:solidFill>
                <a:latin typeface="Tahoma"/>
                <a:ea typeface="Tahoma"/>
                <a:cs typeface="Tahoma"/>
                <a:sym typeface="Tahoma"/>
              </a:rPr>
              <a:t>có sẵn (đối số)</a:t>
            </a:r>
            <a:endParaRPr b="0" i="0" sz="1800" u="none" cap="none" strike="noStrike">
              <a:solidFill>
                <a:schemeClr val="dk1"/>
              </a:solidFill>
              <a:latin typeface="Tahoma"/>
              <a:ea typeface="Tahoma"/>
              <a:cs typeface="Tahoma"/>
              <a:sym typeface="Tahoma"/>
            </a:endParaRPr>
          </a:p>
        </p:txBody>
      </p:sp>
      <p:cxnSp>
        <p:nvCxnSpPr>
          <p:cNvPr id="154" name="Google Shape;154;p5"/>
          <p:cNvCxnSpPr/>
          <p:nvPr/>
        </p:nvCxnSpPr>
        <p:spPr>
          <a:xfrm>
            <a:off x="5524700" y="5192730"/>
            <a:ext cx="1371600" cy="0"/>
          </a:xfrm>
          <a:prstGeom prst="straightConnector1">
            <a:avLst/>
          </a:prstGeom>
          <a:noFill/>
          <a:ln cap="flat" cmpd="sng" w="25400">
            <a:solidFill>
              <a:schemeClr val="accent1"/>
            </a:solidFill>
            <a:prstDash val="solid"/>
            <a:round/>
            <a:headEnd len="sm" w="sm" type="none"/>
            <a:tailEnd len="med" w="med" type="stealth"/>
          </a:ln>
          <a:effectLst>
            <a:outerShdw blurRad="40000" rotWithShape="0" dir="5400000" dist="20000">
              <a:srgbClr val="000000">
                <a:alpha val="37647"/>
              </a:srgbClr>
            </a:outerShdw>
          </a:effectLst>
        </p:spPr>
      </p:cxnSp>
      <p:cxnSp>
        <p:nvCxnSpPr>
          <p:cNvPr id="155" name="Google Shape;155;p5"/>
          <p:cNvCxnSpPr/>
          <p:nvPr/>
        </p:nvCxnSpPr>
        <p:spPr>
          <a:xfrm>
            <a:off x="5524700" y="5562600"/>
            <a:ext cx="1371600" cy="0"/>
          </a:xfrm>
          <a:prstGeom prst="straightConnector1">
            <a:avLst/>
          </a:prstGeom>
          <a:noFill/>
          <a:ln cap="flat" cmpd="sng" w="25400">
            <a:solidFill>
              <a:schemeClr val="accent1"/>
            </a:solidFill>
            <a:prstDash val="solid"/>
            <a:round/>
            <a:headEnd len="sm" w="sm" type="none"/>
            <a:tailEnd len="med" w="med" type="stealth"/>
          </a:ln>
          <a:effectLst>
            <a:outerShdw blurRad="40000" rotWithShape="0" dir="5400000" dist="20000">
              <a:srgbClr val="000000">
                <a:alpha val="37647"/>
              </a:srgbClr>
            </a:outerShdw>
          </a:effectLst>
        </p:spPr>
      </p:cxnSp>
      <p:cxnSp>
        <p:nvCxnSpPr>
          <p:cNvPr id="156" name="Google Shape;156;p5"/>
          <p:cNvCxnSpPr/>
          <p:nvPr/>
        </p:nvCxnSpPr>
        <p:spPr>
          <a:xfrm>
            <a:off x="5524700" y="5943600"/>
            <a:ext cx="1371600" cy="0"/>
          </a:xfrm>
          <a:prstGeom prst="straightConnector1">
            <a:avLst/>
          </a:prstGeom>
          <a:noFill/>
          <a:ln cap="flat" cmpd="sng" w="25400">
            <a:solidFill>
              <a:schemeClr val="accent1"/>
            </a:solidFill>
            <a:prstDash val="solid"/>
            <a:round/>
            <a:headEnd len="sm" w="sm" type="none"/>
            <a:tailEnd len="med" w="med" type="stealth"/>
          </a:ln>
          <a:effectLst>
            <a:outerShdw blurRad="40000" rotWithShape="0" dir="5400000" dist="20000">
              <a:srgbClr val="000000">
                <a:alpha val="37647"/>
              </a:srgbClr>
            </a:outerShdw>
          </a:effectLst>
        </p:spPr>
      </p:cxnSp>
      <p:sp>
        <p:nvSpPr>
          <p:cNvPr id="157" name="Google Shape;157;p5"/>
          <p:cNvSpPr txBox="1"/>
          <p:nvPr/>
        </p:nvSpPr>
        <p:spPr>
          <a:xfrm>
            <a:off x="6918882" y="5345668"/>
            <a:ext cx="1386918" cy="369332"/>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dk1"/>
                </a:solidFill>
                <a:latin typeface="Tahoma"/>
                <a:ea typeface="Tahoma"/>
                <a:cs typeface="Tahoma"/>
                <a:sym typeface="Tahoma"/>
              </a:rPr>
              <a:t>Các kết quả</a:t>
            </a:r>
            <a:endParaRPr b="0" i="0" sz="1800" u="none" cap="none" strike="noStrike">
              <a:solidFill>
                <a:schemeClr val="dk1"/>
              </a:solidFill>
              <a:latin typeface="Tahoma"/>
              <a:ea typeface="Tahoma"/>
              <a:cs typeface="Tahoma"/>
              <a:sym typeface="Tahoma"/>
            </a:endParaRPr>
          </a:p>
        </p:txBody>
      </p:sp>
      <p:sp>
        <p:nvSpPr>
          <p:cNvPr id="158" name="Google Shape;158;p5"/>
          <p:cNvSpPr/>
          <p:nvPr/>
        </p:nvSpPr>
        <p:spPr>
          <a:xfrm>
            <a:off x="3848300" y="4901625"/>
            <a:ext cx="1681698" cy="1270575"/>
          </a:xfrm>
          <a:prstGeom prst="roundRect">
            <a:avLst>
              <a:gd fmla="val 16667" name="adj"/>
            </a:avLst>
          </a:prstGeom>
          <a:gradFill>
            <a:gsLst>
              <a:gs pos="0">
                <a:srgbClr val="FFBB82"/>
              </a:gs>
              <a:gs pos="35000">
                <a:srgbClr val="FFCFA8"/>
              </a:gs>
              <a:gs pos="100000">
                <a:srgbClr val="FFEBD9"/>
              </a:gs>
            </a:gsLst>
            <a:lin ang="16200000" scaled="0"/>
          </a:gradFill>
          <a:ln cap="flat" cmpd="sng" w="9525">
            <a:solidFill>
              <a:srgbClr val="F5913F"/>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rgbClr val="FF0000"/>
                </a:solidFill>
                <a:latin typeface="Arial"/>
                <a:ea typeface="Arial"/>
                <a:cs typeface="Arial"/>
                <a:sym typeface="Arial"/>
              </a:rPr>
              <a:t>Hàm</a:t>
            </a:r>
            <a:endParaRPr/>
          </a:p>
          <a:p>
            <a:pPr indent="0" lvl="0" marL="0" marR="0" rtl="0" algn="ctr">
              <a:spcBef>
                <a:spcPts val="0"/>
              </a:spcBef>
              <a:spcAft>
                <a:spcPts val="0"/>
              </a:spcAft>
              <a:buNone/>
            </a:pPr>
            <a:r>
              <a:t/>
            </a:r>
            <a:endParaRPr b="0" i="0" sz="2000" u="none" cap="none" strike="noStrike">
              <a:solidFill>
                <a:srgbClr val="FF0000"/>
              </a:solidFill>
              <a:latin typeface="Arial"/>
              <a:ea typeface="Arial"/>
              <a:cs typeface="Arial"/>
              <a:sym typeface="Arial"/>
            </a:endParaRPr>
          </a:p>
          <a:p>
            <a:pPr indent="0" lvl="0" marL="0" marR="0" rtl="0" algn="ctr">
              <a:spcBef>
                <a:spcPts val="0"/>
              </a:spcBef>
              <a:spcAft>
                <a:spcPts val="0"/>
              </a:spcAft>
              <a:buNone/>
            </a:pPr>
            <a:r>
              <a:t/>
            </a:r>
            <a:endParaRPr b="0" i="0" sz="2000" u="none" cap="none" strike="noStrike">
              <a:solidFill>
                <a:srgbClr val="FF0000"/>
              </a:solidFill>
              <a:latin typeface="Arial"/>
              <a:ea typeface="Arial"/>
              <a:cs typeface="Arial"/>
              <a:sym typeface="Arial"/>
            </a:endParaRPr>
          </a:p>
          <a:p>
            <a:pPr indent="0" lvl="0" marL="0" marR="0" rtl="0" algn="ctr">
              <a:spcBef>
                <a:spcPts val="0"/>
              </a:spcBef>
              <a:spcAft>
                <a:spcPts val="0"/>
              </a:spcAft>
              <a:buNone/>
            </a:pPr>
            <a:r>
              <a:t/>
            </a:r>
            <a:endParaRPr b="0" i="0" sz="2000" u="none" cap="none" strike="noStrike">
              <a:solidFill>
                <a:srgbClr val="666666"/>
              </a:solidFill>
              <a:latin typeface="Arial"/>
              <a:ea typeface="Arial"/>
              <a:cs typeface="Arial"/>
              <a:sym typeface="Arial"/>
            </a:endParaRPr>
          </a:p>
        </p:txBody>
      </p:sp>
      <p:sp>
        <p:nvSpPr>
          <p:cNvPr id="159" name="Google Shape;159;p5"/>
          <p:cNvSpPr txBox="1"/>
          <p:nvPr/>
        </p:nvSpPr>
        <p:spPr>
          <a:xfrm>
            <a:off x="3848300" y="5248870"/>
            <a:ext cx="1681698" cy="92333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dk1"/>
                </a:solidFill>
                <a:latin typeface="Tahoma"/>
                <a:ea typeface="Tahoma"/>
                <a:cs typeface="Tahoma"/>
                <a:sym typeface="Tahoma"/>
              </a:rPr>
              <a:t>Thực hiện</a:t>
            </a:r>
            <a:br>
              <a:rPr b="0" i="0" lang="en-US" sz="1800" u="none" cap="none" strike="noStrike">
                <a:solidFill>
                  <a:schemeClr val="dk1"/>
                </a:solidFill>
                <a:latin typeface="Tahoma"/>
                <a:ea typeface="Tahoma"/>
                <a:cs typeface="Tahoma"/>
                <a:sym typeface="Tahoma"/>
              </a:rPr>
            </a:br>
            <a:r>
              <a:rPr b="0" i="0" lang="en-US" sz="1800" u="none" cap="none" strike="noStrike">
                <a:solidFill>
                  <a:schemeClr val="dk1"/>
                </a:solidFill>
                <a:latin typeface="Tahoma"/>
                <a:ea typeface="Tahoma"/>
                <a:cs typeface="Tahoma"/>
                <a:sym typeface="Tahoma"/>
              </a:rPr>
              <a:t>một công việc cụ thể nào đó</a:t>
            </a:r>
            <a:endParaRPr b="0" i="0" sz="1800" u="none" cap="none" strike="noStrike">
              <a:solidFill>
                <a:schemeClr val="dk1"/>
              </a:solidFill>
              <a:latin typeface="Tahoma"/>
              <a:ea typeface="Tahoma"/>
              <a:cs typeface="Tahoma"/>
              <a:sym typeface="Tahoma"/>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50"/>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Phác thảo cách giải</a:t>
            </a:r>
            <a:endParaRPr/>
          </a:p>
        </p:txBody>
      </p:sp>
      <p:sp>
        <p:nvSpPr>
          <p:cNvPr id="648" name="Google Shape;648;p50"/>
          <p:cNvSpPr txBox="1"/>
          <p:nvPr>
            <p:ph idx="1" type="body"/>
          </p:nvPr>
        </p:nvSpPr>
        <p:spPr>
          <a:xfrm>
            <a:off x="457200" y="1600200"/>
            <a:ext cx="8229600" cy="4525963"/>
          </a:xfrm>
          <a:prstGeom prst="rect">
            <a:avLst/>
          </a:prstGeom>
          <a:blipFill rotWithShape="1">
            <a:blip r:embed="rId3">
              <a:alphaModFix/>
            </a:blip>
            <a:stretch>
              <a:fillRect b="0" l="-1629" r="0" t="-1885"/>
            </a:stretch>
          </a:blip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200"/>
              <a:buChar char="•"/>
            </a:pPr>
            <a:r>
              <a:rPr lang="en-US"/>
              <a:t> </a:t>
            </a:r>
            <a:endParaRPr/>
          </a:p>
        </p:txBody>
      </p:sp>
      <p:sp>
        <p:nvSpPr>
          <p:cNvPr id="649" name="Google Shape;649;p50"/>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650" name="Google Shape;650;p50"/>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651" name="Google Shape;651;p50"/>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51"/>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Phác thảo cách giải</a:t>
            </a:r>
            <a:endParaRPr/>
          </a:p>
        </p:txBody>
      </p:sp>
      <p:sp>
        <p:nvSpPr>
          <p:cNvPr id="658" name="Google Shape;658;p51"/>
          <p:cNvSpPr txBox="1"/>
          <p:nvPr>
            <p:ph idx="1" type="body"/>
          </p:nvPr>
        </p:nvSpPr>
        <p:spPr>
          <a:xfrm>
            <a:off x="457200" y="1600200"/>
            <a:ext cx="8229600" cy="4525963"/>
          </a:xfrm>
          <a:prstGeom prst="rect">
            <a:avLst/>
          </a:prstGeom>
          <a:blipFill rotWithShape="1">
            <a:blip r:embed="rId3">
              <a:alphaModFix/>
            </a:blip>
            <a:stretch>
              <a:fillRect b="0" l="-1629" r="0" t="-1751"/>
            </a:stretch>
          </a:blip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200"/>
              <a:buChar char="•"/>
            </a:pPr>
            <a:r>
              <a:rPr lang="en-US"/>
              <a:t> </a:t>
            </a:r>
            <a:endParaRPr/>
          </a:p>
        </p:txBody>
      </p:sp>
      <p:sp>
        <p:nvSpPr>
          <p:cNvPr id="659" name="Google Shape;659;p51"/>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660" name="Google Shape;660;p51"/>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661" name="Google Shape;661;p51"/>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52"/>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Phác thảo cách giải</a:t>
            </a:r>
            <a:endParaRPr/>
          </a:p>
        </p:txBody>
      </p:sp>
      <p:sp>
        <p:nvSpPr>
          <p:cNvPr id="668" name="Google Shape;668;p52"/>
          <p:cNvSpPr txBox="1"/>
          <p:nvPr>
            <p:ph idx="1" type="body"/>
          </p:nvPr>
        </p:nvSpPr>
        <p:spPr>
          <a:xfrm>
            <a:off x="457200" y="1600200"/>
            <a:ext cx="8229600" cy="4525963"/>
          </a:xfrm>
          <a:prstGeom prst="rect">
            <a:avLst/>
          </a:prstGeom>
          <a:blipFill rotWithShape="1">
            <a:blip r:embed="rId3">
              <a:alphaModFix/>
            </a:blip>
            <a:stretch>
              <a:fillRect b="0" l="-1629" r="-591" t="-1751"/>
            </a:stretch>
          </a:blip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200"/>
              <a:buChar char="•"/>
            </a:pPr>
            <a:r>
              <a:rPr lang="en-US"/>
              <a:t> </a:t>
            </a:r>
            <a:endParaRPr/>
          </a:p>
        </p:txBody>
      </p:sp>
      <p:sp>
        <p:nvSpPr>
          <p:cNvPr id="669" name="Google Shape;669;p52"/>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670" name="Google Shape;670;p52"/>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671" name="Google Shape;671;p52"/>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53"/>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C7876"/>
              </a:buClr>
              <a:buSzPts val="4400"/>
              <a:buFont typeface="Tahoma"/>
              <a:buNone/>
            </a:pPr>
            <a:r>
              <a:rPr lang="en-US"/>
              <a:t>Định nghĩa hàm SolveEq4Sym()</a:t>
            </a:r>
            <a:endParaRPr/>
          </a:p>
        </p:txBody>
      </p:sp>
      <p:sp>
        <p:nvSpPr>
          <p:cNvPr id="678" name="Google Shape;678;p5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FF"/>
              </a:buClr>
              <a:buSzPts val="2400"/>
              <a:buNone/>
            </a:pPr>
            <a:r>
              <a:rPr lang="en-US" sz="2400">
                <a:solidFill>
                  <a:srgbClr val="0000FF"/>
                </a:solidFill>
              </a:rPr>
              <a:t>int</a:t>
            </a:r>
            <a:r>
              <a:rPr lang="en-US" sz="2400"/>
              <a:t> SolveEq4Sym(</a:t>
            </a:r>
            <a:r>
              <a:rPr lang="en-US" sz="2400">
                <a:solidFill>
                  <a:srgbClr val="0000FF"/>
                </a:solidFill>
              </a:rPr>
              <a:t>float</a:t>
            </a:r>
            <a:r>
              <a:rPr lang="en-US" sz="2400"/>
              <a:t> a, </a:t>
            </a:r>
            <a:r>
              <a:rPr lang="en-US" sz="2400">
                <a:solidFill>
                  <a:srgbClr val="0000FF"/>
                </a:solidFill>
              </a:rPr>
              <a:t>float</a:t>
            </a:r>
            <a:r>
              <a:rPr lang="en-US" sz="2400"/>
              <a:t> b, </a:t>
            </a:r>
            <a:r>
              <a:rPr lang="en-US" sz="2400">
                <a:solidFill>
                  <a:srgbClr val="0000FF"/>
                </a:solidFill>
              </a:rPr>
              <a:t>float</a:t>
            </a:r>
            <a:r>
              <a:rPr lang="en-US" sz="2400"/>
              <a:t> c,</a:t>
            </a:r>
            <a:endParaRPr/>
          </a:p>
          <a:p>
            <a:pPr indent="0" lvl="0" marL="0" rtl="0" algn="r">
              <a:spcBef>
                <a:spcPts val="480"/>
              </a:spcBef>
              <a:spcAft>
                <a:spcPts val="0"/>
              </a:spcAft>
              <a:buClr>
                <a:srgbClr val="0000FF"/>
              </a:buClr>
              <a:buSzPts val="2400"/>
              <a:buNone/>
            </a:pPr>
            <a:r>
              <a:rPr lang="en-US" sz="2400">
                <a:solidFill>
                  <a:srgbClr val="0000FF"/>
                </a:solidFill>
              </a:rPr>
              <a:t>float</a:t>
            </a:r>
            <a:r>
              <a:rPr lang="en-US" sz="2400"/>
              <a:t> &amp;x1, </a:t>
            </a:r>
            <a:r>
              <a:rPr lang="en-US" sz="2400">
                <a:solidFill>
                  <a:srgbClr val="0000FF"/>
                </a:solidFill>
              </a:rPr>
              <a:t>float</a:t>
            </a:r>
            <a:r>
              <a:rPr lang="en-US" sz="2400"/>
              <a:t> &amp;x2, </a:t>
            </a:r>
            <a:r>
              <a:rPr lang="en-US" sz="2400">
                <a:solidFill>
                  <a:srgbClr val="0000FF"/>
                </a:solidFill>
              </a:rPr>
              <a:t>float</a:t>
            </a:r>
            <a:r>
              <a:rPr lang="en-US" sz="2400"/>
              <a:t> &amp;x3, </a:t>
            </a:r>
            <a:r>
              <a:rPr lang="en-US" sz="2400">
                <a:solidFill>
                  <a:srgbClr val="0000FF"/>
                </a:solidFill>
              </a:rPr>
              <a:t>float</a:t>
            </a:r>
            <a:r>
              <a:rPr lang="en-US" sz="2400"/>
              <a:t> &amp;x4)</a:t>
            </a:r>
            <a:endParaRPr/>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chemeClr val="dk1"/>
              </a:buClr>
              <a:buSzPts val="2400"/>
              <a:buNone/>
            </a:pPr>
            <a:r>
              <a:rPr lang="en-US" sz="2400"/>
              <a:t>	</a:t>
            </a:r>
            <a:r>
              <a:rPr lang="en-US" sz="2400">
                <a:solidFill>
                  <a:srgbClr val="0000FF"/>
                </a:solidFill>
              </a:rPr>
              <a:t>int</a:t>
            </a:r>
            <a:r>
              <a:rPr lang="en-US" sz="2400"/>
              <a:t> nSol;</a:t>
            </a:r>
            <a:endParaRPr/>
          </a:p>
          <a:p>
            <a:pPr indent="0" lvl="0" marL="0" rtl="0" algn="l">
              <a:spcBef>
                <a:spcPts val="480"/>
              </a:spcBef>
              <a:spcAft>
                <a:spcPts val="0"/>
              </a:spcAft>
              <a:buClr>
                <a:schemeClr val="dk1"/>
              </a:buClr>
              <a:buSzPts val="2400"/>
              <a:buNone/>
            </a:pPr>
            <a:r>
              <a:rPr lang="en-US" sz="2400"/>
              <a:t>	</a:t>
            </a:r>
            <a:r>
              <a:rPr lang="en-US" sz="2400">
                <a:solidFill>
                  <a:srgbClr val="0000FF"/>
                </a:solidFill>
              </a:rPr>
              <a:t>if</a:t>
            </a:r>
            <a:r>
              <a:rPr lang="en-US" sz="2400"/>
              <a:t> (a == 0) {</a:t>
            </a:r>
            <a:endParaRPr/>
          </a:p>
          <a:p>
            <a:pPr indent="0" lvl="0" marL="0" rtl="0" algn="l">
              <a:spcBef>
                <a:spcPts val="480"/>
              </a:spcBef>
              <a:spcAft>
                <a:spcPts val="0"/>
              </a:spcAft>
              <a:buClr>
                <a:schemeClr val="dk1"/>
              </a:buClr>
              <a:buSzPts val="2400"/>
              <a:buNone/>
            </a:pPr>
            <a:r>
              <a:rPr lang="en-US" sz="2400"/>
              <a:t>		x1 = 0;</a:t>
            </a:r>
            <a:endParaRPr/>
          </a:p>
          <a:p>
            <a:pPr indent="0" lvl="0" marL="0" rtl="0" algn="l">
              <a:spcBef>
                <a:spcPts val="480"/>
              </a:spcBef>
              <a:spcAft>
                <a:spcPts val="0"/>
              </a:spcAft>
              <a:buClr>
                <a:schemeClr val="dk1"/>
              </a:buClr>
              <a:buSzPts val="2400"/>
              <a:buNone/>
            </a:pPr>
            <a:r>
              <a:rPr lang="en-US" sz="2400"/>
              <a:t>		nSol = SolveEq2(b, c, b, x2, x3);</a:t>
            </a:r>
            <a:endParaRPr/>
          </a:p>
          <a:p>
            <a:pPr indent="0" lvl="0" marL="0" rtl="0" algn="l">
              <a:spcBef>
                <a:spcPts val="480"/>
              </a:spcBef>
              <a:spcAft>
                <a:spcPts val="0"/>
              </a:spcAft>
              <a:buClr>
                <a:schemeClr val="dk1"/>
              </a:buClr>
              <a:buSzPts val="2400"/>
              <a:buNone/>
            </a:pPr>
            <a:r>
              <a:rPr lang="en-US" sz="2400"/>
              <a:t>		</a:t>
            </a:r>
            <a:r>
              <a:rPr lang="en-US" sz="2400">
                <a:solidFill>
                  <a:srgbClr val="0000FF"/>
                </a:solidFill>
              </a:rPr>
              <a:t>if</a:t>
            </a:r>
            <a:r>
              <a:rPr lang="en-US" sz="2400"/>
              <a:t> (nSol != VODINH)</a:t>
            </a:r>
            <a:endParaRPr/>
          </a:p>
          <a:p>
            <a:pPr indent="0" lvl="0" marL="0" rtl="0" algn="l">
              <a:spcBef>
                <a:spcPts val="480"/>
              </a:spcBef>
              <a:spcAft>
                <a:spcPts val="0"/>
              </a:spcAft>
              <a:buClr>
                <a:schemeClr val="dk1"/>
              </a:buClr>
              <a:buSzPts val="2400"/>
              <a:buNone/>
            </a:pPr>
            <a:r>
              <a:rPr lang="en-US" sz="2400"/>
              <a:t>			nSol++;</a:t>
            </a:r>
            <a:endParaRPr/>
          </a:p>
          <a:p>
            <a:pPr indent="0" lvl="0" marL="0" rtl="0" algn="l">
              <a:spcBef>
                <a:spcPts val="480"/>
              </a:spcBef>
              <a:spcAft>
                <a:spcPts val="0"/>
              </a:spcAft>
              <a:buClr>
                <a:schemeClr val="dk1"/>
              </a:buClr>
              <a:buSzPts val="2400"/>
              <a:buNone/>
            </a:pPr>
            <a:r>
              <a:rPr lang="en-US" sz="2400"/>
              <a:t>	}</a:t>
            </a:r>
            <a:endParaRPr sz="2400"/>
          </a:p>
        </p:txBody>
      </p:sp>
      <p:sp>
        <p:nvSpPr>
          <p:cNvPr id="679" name="Google Shape;679;p53"/>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680" name="Google Shape;680;p53"/>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681" name="Google Shape;681;p53"/>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54"/>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Định nghĩa hàm SolveEq4Sym()</a:t>
            </a:r>
            <a:endParaRPr/>
          </a:p>
        </p:txBody>
      </p:sp>
      <p:sp>
        <p:nvSpPr>
          <p:cNvPr id="688" name="Google Shape;688;p5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None/>
            </a:pPr>
            <a:r>
              <a:rPr lang="en-US" sz="2400"/>
              <a:t>	</a:t>
            </a:r>
            <a:r>
              <a:rPr lang="en-US" sz="2400">
                <a:solidFill>
                  <a:srgbClr val="0000FF"/>
                </a:solidFill>
              </a:rPr>
              <a:t>else</a:t>
            </a:r>
            <a:r>
              <a:rPr lang="en-US" sz="2400"/>
              <a:t> {</a:t>
            </a:r>
            <a:endParaRPr/>
          </a:p>
          <a:p>
            <a:pPr indent="0" lvl="0" marL="0" rtl="0" algn="l">
              <a:spcBef>
                <a:spcPts val="480"/>
              </a:spcBef>
              <a:spcAft>
                <a:spcPts val="0"/>
              </a:spcAft>
              <a:buClr>
                <a:schemeClr val="dk1"/>
              </a:buClr>
              <a:buSzPts val="2400"/>
              <a:buNone/>
            </a:pPr>
            <a:r>
              <a:rPr lang="en-US" sz="2400"/>
              <a:t>		</a:t>
            </a:r>
            <a:r>
              <a:rPr lang="en-US" sz="2400">
                <a:solidFill>
                  <a:srgbClr val="0000FF"/>
                </a:solidFill>
              </a:rPr>
              <a:t>float</a:t>
            </a:r>
            <a:r>
              <a:rPr lang="en-US" sz="2400"/>
              <a:t> Y1, Y2;</a:t>
            </a:r>
            <a:endParaRPr/>
          </a:p>
          <a:p>
            <a:pPr indent="0" lvl="0" marL="0" rtl="0" algn="l">
              <a:spcBef>
                <a:spcPts val="480"/>
              </a:spcBef>
              <a:spcAft>
                <a:spcPts val="0"/>
              </a:spcAft>
              <a:buClr>
                <a:schemeClr val="dk1"/>
              </a:buClr>
              <a:buSzPts val="2400"/>
              <a:buNone/>
            </a:pPr>
            <a:r>
              <a:rPr lang="en-US" sz="2400"/>
              <a:t>		</a:t>
            </a:r>
            <a:r>
              <a:rPr lang="en-US" sz="2400">
                <a:solidFill>
                  <a:srgbClr val="0000FF"/>
                </a:solidFill>
              </a:rPr>
              <a:t>int</a:t>
            </a:r>
            <a:r>
              <a:rPr lang="en-US" sz="2400"/>
              <a:t> nSol1 = SolveEq2(a, b, c-2*a, Y1, Y2);</a:t>
            </a:r>
            <a:endParaRPr/>
          </a:p>
          <a:p>
            <a:pPr indent="0" lvl="0" marL="0" rtl="0" algn="l">
              <a:spcBef>
                <a:spcPts val="480"/>
              </a:spcBef>
              <a:spcAft>
                <a:spcPts val="0"/>
              </a:spcAft>
              <a:buClr>
                <a:schemeClr val="dk1"/>
              </a:buClr>
              <a:buSzPts val="2400"/>
              <a:buNone/>
            </a:pPr>
            <a:r>
              <a:rPr lang="en-US" sz="2400"/>
              <a:t>		</a:t>
            </a:r>
            <a:r>
              <a:rPr lang="en-US" sz="2400">
                <a:solidFill>
                  <a:srgbClr val="0000FF"/>
                </a:solidFill>
              </a:rPr>
              <a:t>switch</a:t>
            </a:r>
            <a:r>
              <a:rPr lang="en-US" sz="2400"/>
              <a:t> (nSol1) {</a:t>
            </a:r>
            <a:endParaRPr/>
          </a:p>
          <a:p>
            <a:pPr indent="0" lvl="0" marL="0" rtl="0" algn="l">
              <a:spcBef>
                <a:spcPts val="480"/>
              </a:spcBef>
              <a:spcAft>
                <a:spcPts val="0"/>
              </a:spcAft>
              <a:buClr>
                <a:schemeClr val="dk1"/>
              </a:buClr>
              <a:buSzPts val="2400"/>
              <a:buNone/>
            </a:pPr>
            <a:r>
              <a:rPr lang="en-US" sz="2400"/>
              <a:t>		</a:t>
            </a:r>
            <a:r>
              <a:rPr lang="en-US" sz="2400">
                <a:solidFill>
                  <a:srgbClr val="0000FF"/>
                </a:solidFill>
              </a:rPr>
              <a:t>case</a:t>
            </a:r>
            <a:r>
              <a:rPr lang="en-US" sz="2400"/>
              <a:t> 0:</a:t>
            </a:r>
            <a:endParaRPr/>
          </a:p>
          <a:p>
            <a:pPr indent="0" lvl="0" marL="0" rtl="0" algn="l">
              <a:spcBef>
                <a:spcPts val="480"/>
              </a:spcBef>
              <a:spcAft>
                <a:spcPts val="0"/>
              </a:spcAft>
              <a:buClr>
                <a:schemeClr val="dk1"/>
              </a:buClr>
              <a:buSzPts val="2400"/>
              <a:buNone/>
            </a:pPr>
            <a:r>
              <a:rPr lang="en-US" sz="2400"/>
              <a:t>			nSol = 0;</a:t>
            </a:r>
            <a:endParaRPr/>
          </a:p>
          <a:p>
            <a:pPr indent="0" lvl="0" marL="0" rtl="0" algn="l">
              <a:spcBef>
                <a:spcPts val="480"/>
              </a:spcBef>
              <a:spcAft>
                <a:spcPts val="0"/>
              </a:spcAft>
              <a:buClr>
                <a:schemeClr val="dk1"/>
              </a:buClr>
              <a:buSzPts val="2400"/>
              <a:buNone/>
            </a:pPr>
            <a:r>
              <a:rPr lang="en-US" sz="2400"/>
              <a:t>			</a:t>
            </a:r>
            <a:r>
              <a:rPr lang="en-US" sz="2400">
                <a:solidFill>
                  <a:srgbClr val="0000FF"/>
                </a:solidFill>
              </a:rPr>
              <a:t>break</a:t>
            </a:r>
            <a:r>
              <a:rPr lang="en-US" sz="2400"/>
              <a:t>;</a:t>
            </a:r>
            <a:endParaRPr/>
          </a:p>
          <a:p>
            <a:pPr indent="0" lvl="0" marL="0" rtl="0" algn="l">
              <a:spcBef>
                <a:spcPts val="480"/>
              </a:spcBef>
              <a:spcAft>
                <a:spcPts val="0"/>
              </a:spcAft>
              <a:buClr>
                <a:schemeClr val="dk1"/>
              </a:buClr>
              <a:buSzPts val="2400"/>
              <a:buNone/>
            </a:pPr>
            <a:r>
              <a:rPr lang="en-US" sz="2400"/>
              <a:t>		</a:t>
            </a:r>
            <a:r>
              <a:rPr lang="en-US" sz="2400">
                <a:solidFill>
                  <a:srgbClr val="0000FF"/>
                </a:solidFill>
              </a:rPr>
              <a:t>case</a:t>
            </a:r>
            <a:r>
              <a:rPr lang="en-US" sz="2400"/>
              <a:t> 1:</a:t>
            </a:r>
            <a:endParaRPr/>
          </a:p>
          <a:p>
            <a:pPr indent="0" lvl="0" marL="0" rtl="0" algn="l">
              <a:spcBef>
                <a:spcPts val="480"/>
              </a:spcBef>
              <a:spcAft>
                <a:spcPts val="0"/>
              </a:spcAft>
              <a:buClr>
                <a:schemeClr val="dk1"/>
              </a:buClr>
              <a:buSzPts val="2400"/>
              <a:buNone/>
            </a:pPr>
            <a:r>
              <a:rPr lang="en-US" sz="2400"/>
              <a:t>			nSol = SolveEq2(1, -Y1, 1, x1, x2);</a:t>
            </a:r>
            <a:endParaRPr/>
          </a:p>
          <a:p>
            <a:pPr indent="0" lvl="0" marL="0" rtl="0" algn="l">
              <a:spcBef>
                <a:spcPts val="480"/>
              </a:spcBef>
              <a:spcAft>
                <a:spcPts val="0"/>
              </a:spcAft>
              <a:buClr>
                <a:schemeClr val="dk1"/>
              </a:buClr>
              <a:buSzPts val="2400"/>
              <a:buNone/>
            </a:pPr>
            <a:r>
              <a:rPr lang="en-US" sz="2400"/>
              <a:t>			</a:t>
            </a:r>
            <a:r>
              <a:rPr lang="en-US" sz="2400">
                <a:solidFill>
                  <a:srgbClr val="0000FF"/>
                </a:solidFill>
              </a:rPr>
              <a:t>break</a:t>
            </a:r>
            <a:r>
              <a:rPr lang="en-US" sz="2400"/>
              <a:t>;</a:t>
            </a:r>
            <a:endParaRPr/>
          </a:p>
        </p:txBody>
      </p:sp>
      <p:sp>
        <p:nvSpPr>
          <p:cNvPr id="689" name="Google Shape;689;p54"/>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690" name="Google Shape;690;p54"/>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691" name="Google Shape;691;p54"/>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6" name="Shape 696"/>
        <p:cNvGrpSpPr/>
        <p:nvPr/>
      </p:nvGrpSpPr>
      <p:grpSpPr>
        <a:xfrm>
          <a:off x="0" y="0"/>
          <a:ext cx="0" cy="0"/>
          <a:chOff x="0" y="0"/>
          <a:chExt cx="0" cy="0"/>
        </a:xfrm>
      </p:grpSpPr>
      <p:sp>
        <p:nvSpPr>
          <p:cNvPr id="697" name="Google Shape;697;p55"/>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Định nghĩa hàm SolveEq4Sym()</a:t>
            </a:r>
            <a:endParaRPr/>
          </a:p>
        </p:txBody>
      </p:sp>
      <p:sp>
        <p:nvSpPr>
          <p:cNvPr id="698" name="Google Shape;698;p5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None/>
            </a:pPr>
            <a:r>
              <a:rPr lang="en-US" sz="2400"/>
              <a:t>		</a:t>
            </a:r>
            <a:r>
              <a:rPr lang="en-US" sz="2400">
                <a:solidFill>
                  <a:srgbClr val="0000FF"/>
                </a:solidFill>
              </a:rPr>
              <a:t>case</a:t>
            </a:r>
            <a:r>
              <a:rPr lang="en-US" sz="2400"/>
              <a:t> 2:</a:t>
            </a:r>
            <a:endParaRPr/>
          </a:p>
          <a:p>
            <a:pPr indent="0" lvl="0" marL="0" rtl="0" algn="l">
              <a:spcBef>
                <a:spcPts val="480"/>
              </a:spcBef>
              <a:spcAft>
                <a:spcPts val="0"/>
              </a:spcAft>
              <a:buClr>
                <a:schemeClr val="dk1"/>
              </a:buClr>
              <a:buSzPts val="2400"/>
              <a:buNone/>
            </a:pPr>
            <a:r>
              <a:rPr lang="en-US" sz="2400"/>
              <a:t>			</a:t>
            </a:r>
            <a:r>
              <a:rPr lang="en-US" sz="2400">
                <a:solidFill>
                  <a:srgbClr val="0000FF"/>
                </a:solidFill>
              </a:rPr>
              <a:t>int</a:t>
            </a:r>
            <a:r>
              <a:rPr lang="en-US" sz="2400"/>
              <a:t> nSol2 = SolveEq2(1, -Y1, 1, x1, x2);</a:t>
            </a:r>
            <a:endParaRPr/>
          </a:p>
          <a:p>
            <a:pPr indent="0" lvl="0" marL="0" rtl="0" algn="l">
              <a:spcBef>
                <a:spcPts val="480"/>
              </a:spcBef>
              <a:spcAft>
                <a:spcPts val="0"/>
              </a:spcAft>
              <a:buClr>
                <a:schemeClr val="dk1"/>
              </a:buClr>
              <a:buSzPts val="2400"/>
              <a:buNone/>
            </a:pPr>
            <a:r>
              <a:rPr lang="en-US" sz="2400"/>
              <a:t>			</a:t>
            </a:r>
            <a:r>
              <a:rPr lang="en-US" sz="2400">
                <a:solidFill>
                  <a:srgbClr val="0000FF"/>
                </a:solidFill>
              </a:rPr>
              <a:t>switch</a:t>
            </a:r>
            <a:r>
              <a:rPr lang="en-US" sz="2400"/>
              <a:t> (nSol2) {</a:t>
            </a:r>
            <a:endParaRPr/>
          </a:p>
          <a:p>
            <a:pPr indent="0" lvl="0" marL="0" rtl="0" algn="l">
              <a:spcBef>
                <a:spcPts val="480"/>
              </a:spcBef>
              <a:spcAft>
                <a:spcPts val="0"/>
              </a:spcAft>
              <a:buClr>
                <a:schemeClr val="dk1"/>
              </a:buClr>
              <a:buSzPts val="2400"/>
              <a:buNone/>
            </a:pPr>
            <a:r>
              <a:rPr lang="en-US" sz="2400"/>
              <a:t>			</a:t>
            </a:r>
            <a:r>
              <a:rPr lang="en-US" sz="2400">
                <a:solidFill>
                  <a:srgbClr val="0000FF"/>
                </a:solidFill>
              </a:rPr>
              <a:t>case</a:t>
            </a:r>
            <a:r>
              <a:rPr lang="en-US" sz="2400"/>
              <a:t> 0:</a:t>
            </a:r>
            <a:endParaRPr/>
          </a:p>
          <a:p>
            <a:pPr indent="0" lvl="0" marL="0" rtl="0" algn="l">
              <a:spcBef>
                <a:spcPts val="480"/>
              </a:spcBef>
              <a:spcAft>
                <a:spcPts val="0"/>
              </a:spcAft>
              <a:buClr>
                <a:schemeClr val="dk1"/>
              </a:buClr>
              <a:buSzPts val="2400"/>
              <a:buNone/>
            </a:pPr>
            <a:r>
              <a:rPr lang="en-US" sz="2400"/>
              <a:t>				nSol = SolveEq2(1, -Y2, 1,</a:t>
            </a:r>
            <a:endParaRPr/>
          </a:p>
          <a:p>
            <a:pPr indent="0" lvl="0" marL="0" rtl="0" algn="r">
              <a:spcBef>
                <a:spcPts val="480"/>
              </a:spcBef>
              <a:spcAft>
                <a:spcPts val="0"/>
              </a:spcAft>
              <a:buClr>
                <a:schemeClr val="dk1"/>
              </a:buClr>
              <a:buSzPts val="2400"/>
              <a:buNone/>
            </a:pPr>
            <a:r>
              <a:rPr lang="en-US" sz="2400"/>
              <a:t>x1, x2);</a:t>
            </a:r>
            <a:endParaRPr/>
          </a:p>
          <a:p>
            <a:pPr indent="0" lvl="0" marL="0" rtl="0" algn="l">
              <a:spcBef>
                <a:spcPts val="480"/>
              </a:spcBef>
              <a:spcAft>
                <a:spcPts val="0"/>
              </a:spcAft>
              <a:buClr>
                <a:srgbClr val="0000FF"/>
              </a:buClr>
              <a:buSzPts val="2400"/>
              <a:buNone/>
            </a:pPr>
            <a:r>
              <a:rPr lang="en-US" sz="2400">
                <a:solidFill>
                  <a:srgbClr val="0000FF"/>
                </a:solidFill>
              </a:rPr>
              <a:t>				break</a:t>
            </a:r>
            <a:r>
              <a:rPr lang="en-US" sz="2400"/>
              <a:t>;</a:t>
            </a:r>
            <a:endParaRPr/>
          </a:p>
          <a:p>
            <a:pPr indent="0" lvl="0" marL="0" rtl="0" algn="l">
              <a:spcBef>
                <a:spcPts val="480"/>
              </a:spcBef>
              <a:spcAft>
                <a:spcPts val="0"/>
              </a:spcAft>
              <a:buClr>
                <a:schemeClr val="dk1"/>
              </a:buClr>
              <a:buSzPts val="2400"/>
              <a:buNone/>
            </a:pPr>
            <a:r>
              <a:rPr lang="en-US" sz="2400"/>
              <a:t>			</a:t>
            </a:r>
            <a:r>
              <a:rPr lang="en-US" sz="2400">
                <a:solidFill>
                  <a:srgbClr val="0000FF"/>
                </a:solidFill>
              </a:rPr>
              <a:t>case</a:t>
            </a:r>
            <a:r>
              <a:rPr lang="en-US" sz="2400"/>
              <a:t> 1:</a:t>
            </a:r>
            <a:endParaRPr/>
          </a:p>
          <a:p>
            <a:pPr indent="0" lvl="0" marL="0" rtl="0" algn="l">
              <a:spcBef>
                <a:spcPts val="480"/>
              </a:spcBef>
              <a:spcAft>
                <a:spcPts val="0"/>
              </a:spcAft>
              <a:buClr>
                <a:schemeClr val="dk1"/>
              </a:buClr>
              <a:buSzPts val="2400"/>
              <a:buNone/>
            </a:pPr>
            <a:r>
              <a:rPr lang="en-US" sz="2400"/>
              <a:t>				nSol = SolveEq2(1, -Y2, 1,</a:t>
            </a:r>
            <a:endParaRPr/>
          </a:p>
          <a:p>
            <a:pPr indent="0" lvl="0" marL="0" rtl="0" algn="r">
              <a:spcBef>
                <a:spcPts val="480"/>
              </a:spcBef>
              <a:spcAft>
                <a:spcPts val="0"/>
              </a:spcAft>
              <a:buClr>
                <a:schemeClr val="dk1"/>
              </a:buClr>
              <a:buSzPts val="2400"/>
              <a:buNone/>
            </a:pPr>
            <a:r>
              <a:rPr lang="en-US" sz="2400"/>
              <a:t>x2, x3);</a:t>
            </a:r>
            <a:endParaRPr/>
          </a:p>
          <a:p>
            <a:pPr indent="0" lvl="0" marL="0" rtl="0" algn="l">
              <a:spcBef>
                <a:spcPts val="480"/>
              </a:spcBef>
              <a:spcAft>
                <a:spcPts val="0"/>
              </a:spcAft>
              <a:buClr>
                <a:srgbClr val="0000FF"/>
              </a:buClr>
              <a:buSzPts val="2400"/>
              <a:buNone/>
            </a:pPr>
            <a:r>
              <a:rPr lang="en-US" sz="2400">
                <a:solidFill>
                  <a:srgbClr val="0000FF"/>
                </a:solidFill>
              </a:rPr>
              <a:t>				break</a:t>
            </a:r>
            <a:r>
              <a:rPr lang="en-US" sz="2400"/>
              <a:t>;</a:t>
            </a:r>
            <a:endParaRPr sz="2400"/>
          </a:p>
        </p:txBody>
      </p:sp>
      <p:sp>
        <p:nvSpPr>
          <p:cNvPr id="699" name="Google Shape;699;p55"/>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700" name="Google Shape;700;p55"/>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701" name="Google Shape;701;p55"/>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6" name="Shape 706"/>
        <p:cNvGrpSpPr/>
        <p:nvPr/>
      </p:nvGrpSpPr>
      <p:grpSpPr>
        <a:xfrm>
          <a:off x="0" y="0"/>
          <a:ext cx="0" cy="0"/>
          <a:chOff x="0" y="0"/>
          <a:chExt cx="0" cy="0"/>
        </a:xfrm>
      </p:grpSpPr>
      <p:sp>
        <p:nvSpPr>
          <p:cNvPr id="707" name="Google Shape;707;p56"/>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Định nghĩa hàm SolveEq4Sym()</a:t>
            </a:r>
            <a:endParaRPr/>
          </a:p>
        </p:txBody>
      </p:sp>
      <p:sp>
        <p:nvSpPr>
          <p:cNvPr id="708" name="Google Shape;708;p5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None/>
            </a:pPr>
            <a:r>
              <a:rPr lang="en-US" sz="2400"/>
              <a:t>			</a:t>
            </a:r>
            <a:r>
              <a:rPr lang="en-US" sz="2400">
                <a:solidFill>
                  <a:srgbClr val="0000FF"/>
                </a:solidFill>
              </a:rPr>
              <a:t>case</a:t>
            </a:r>
            <a:r>
              <a:rPr lang="en-US" sz="2400"/>
              <a:t> 2:</a:t>
            </a:r>
            <a:endParaRPr sz="2400"/>
          </a:p>
          <a:p>
            <a:pPr indent="0" lvl="0" marL="0" rtl="0" algn="l">
              <a:spcBef>
                <a:spcPts val="480"/>
              </a:spcBef>
              <a:spcAft>
                <a:spcPts val="0"/>
              </a:spcAft>
              <a:buClr>
                <a:schemeClr val="dk1"/>
              </a:buClr>
              <a:buSzPts val="2400"/>
              <a:buNone/>
            </a:pPr>
            <a:r>
              <a:rPr lang="en-US" sz="2400"/>
              <a:t>				nSol = SolveEq2(1, -Y2, 1,</a:t>
            </a:r>
            <a:endParaRPr/>
          </a:p>
          <a:p>
            <a:pPr indent="0" lvl="0" marL="0" rtl="0" algn="r">
              <a:spcBef>
                <a:spcPts val="480"/>
              </a:spcBef>
              <a:spcAft>
                <a:spcPts val="0"/>
              </a:spcAft>
              <a:buClr>
                <a:schemeClr val="dk1"/>
              </a:buClr>
              <a:buSzPts val="2400"/>
              <a:buNone/>
            </a:pPr>
            <a:r>
              <a:rPr lang="en-US" sz="2400"/>
              <a:t>x3, x4);</a:t>
            </a:r>
            <a:endParaRPr sz="2400"/>
          </a:p>
          <a:p>
            <a:pPr indent="0" lvl="0" marL="0" rtl="0" algn="l">
              <a:spcBef>
                <a:spcPts val="480"/>
              </a:spcBef>
              <a:spcAft>
                <a:spcPts val="0"/>
              </a:spcAft>
              <a:buClr>
                <a:schemeClr val="dk1"/>
              </a:buClr>
              <a:buSzPts val="2400"/>
              <a:buNone/>
            </a:pPr>
            <a:r>
              <a:rPr lang="en-US" sz="2400"/>
              <a:t>				</a:t>
            </a:r>
            <a:r>
              <a:rPr lang="en-US" sz="2400">
                <a:solidFill>
                  <a:srgbClr val="0000FF"/>
                </a:solidFill>
              </a:rPr>
              <a:t>break</a:t>
            </a:r>
            <a:r>
              <a:rPr lang="en-US" sz="2400"/>
              <a:t>;</a:t>
            </a:r>
            <a:endParaRPr/>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chemeClr val="dk1"/>
              </a:buClr>
              <a:buSzPts val="2400"/>
              <a:buNone/>
            </a:pPr>
            <a:r>
              <a:rPr lang="en-US" sz="2400"/>
              <a:t>			</a:t>
            </a:r>
            <a:r>
              <a:rPr lang="en-US" sz="2400">
                <a:solidFill>
                  <a:srgbClr val="0000FF"/>
                </a:solidFill>
              </a:rPr>
              <a:t>break</a:t>
            </a:r>
            <a:r>
              <a:rPr lang="en-US" sz="2400"/>
              <a:t>;</a:t>
            </a:r>
            <a:endParaRPr/>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chemeClr val="dk1"/>
              </a:buClr>
              <a:buSzPts val="2400"/>
              <a:buNone/>
            </a:pPr>
            <a:r>
              <a:rPr lang="en-US" sz="2400"/>
              <a:t>	</a:t>
            </a:r>
            <a:r>
              <a:rPr lang="en-US" sz="2400">
                <a:solidFill>
                  <a:srgbClr val="0000FF"/>
                </a:solidFill>
              </a:rPr>
              <a:t>return</a:t>
            </a:r>
            <a:r>
              <a:rPr lang="en-US" sz="2400"/>
              <a:t> nSol;</a:t>
            </a:r>
            <a:endParaRPr/>
          </a:p>
          <a:p>
            <a:pPr indent="0" lvl="0" marL="0" rtl="0" algn="l">
              <a:spcBef>
                <a:spcPts val="480"/>
              </a:spcBef>
              <a:spcAft>
                <a:spcPts val="0"/>
              </a:spcAft>
              <a:buClr>
                <a:schemeClr val="dk1"/>
              </a:buClr>
              <a:buSzPts val="2400"/>
              <a:buNone/>
            </a:pPr>
            <a:r>
              <a:rPr lang="en-US" sz="2400"/>
              <a:t>}</a:t>
            </a:r>
            <a:endParaRPr sz="2400"/>
          </a:p>
        </p:txBody>
      </p:sp>
      <p:sp>
        <p:nvSpPr>
          <p:cNvPr id="709" name="Google Shape;709;p56"/>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710" name="Google Shape;710;p56"/>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711" name="Google Shape;711;p56"/>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57"/>
          <p:cNvSpPr txBox="1"/>
          <p:nvPr>
            <p:ph type="ctrTitle"/>
          </p:nvPr>
        </p:nvSpPr>
        <p:spPr>
          <a:xfrm>
            <a:off x="381000" y="2492375"/>
            <a:ext cx="8534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C7876"/>
              </a:buClr>
              <a:buSzPts val="4400"/>
              <a:buFont typeface="Tahoma"/>
              <a:buNone/>
            </a:pPr>
            <a:r>
              <a:rPr lang="en-US">
                <a:solidFill>
                  <a:srgbClr val="FC7876"/>
                </a:solidFill>
              </a:rPr>
              <a:t>Hàm trong chương trình nhiều tập tin mã nguồn</a:t>
            </a:r>
            <a:endParaRPr>
              <a:solidFill>
                <a:srgbClr val="FC7876"/>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58"/>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Lập trình đơn thể</a:t>
            </a:r>
            <a:endParaRPr/>
          </a:p>
        </p:txBody>
      </p:sp>
      <p:sp>
        <p:nvSpPr>
          <p:cNvPr id="724" name="Google Shape;724;p5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lnSpc>
                <a:spcPct val="90000"/>
              </a:lnSpc>
              <a:spcBef>
                <a:spcPts val="0"/>
              </a:spcBef>
              <a:spcAft>
                <a:spcPts val="0"/>
              </a:spcAft>
              <a:buClr>
                <a:schemeClr val="dk1"/>
              </a:buClr>
              <a:buSzPts val="2960"/>
              <a:buChar char="•"/>
            </a:pPr>
            <a:r>
              <a:rPr lang="en-US" sz="2960"/>
              <a:t>Chương trình với một tập tin mã nguồn chỉ phù hợp với các chương trình nhỏ.</a:t>
            </a:r>
            <a:endParaRPr/>
          </a:p>
          <a:p>
            <a:pPr indent="-342900" lvl="0" marL="342900" rtl="0" algn="just">
              <a:lnSpc>
                <a:spcPct val="90000"/>
              </a:lnSpc>
              <a:spcBef>
                <a:spcPts val="592"/>
              </a:spcBef>
              <a:spcAft>
                <a:spcPts val="0"/>
              </a:spcAft>
              <a:buClr>
                <a:schemeClr val="dk1"/>
              </a:buClr>
              <a:buSzPts val="2960"/>
              <a:buChar char="•"/>
            </a:pPr>
            <a:r>
              <a:rPr lang="en-US" sz="2960"/>
              <a:t>Khi đặt một tập các hàm có mục đích tổng quát vào một tập tin riêng, ta có thể sử dụng lại các hàm này ở các chương trình khác.</a:t>
            </a:r>
            <a:endParaRPr/>
          </a:p>
          <a:p>
            <a:pPr indent="-342900" lvl="0" marL="342900" rtl="0" algn="just">
              <a:lnSpc>
                <a:spcPct val="90000"/>
              </a:lnSpc>
              <a:spcBef>
                <a:spcPts val="592"/>
              </a:spcBef>
              <a:spcAft>
                <a:spcPts val="0"/>
              </a:spcAft>
              <a:buClr>
                <a:schemeClr val="dk1"/>
              </a:buClr>
              <a:buSzPts val="2960"/>
              <a:buChar char="•"/>
            </a:pPr>
            <a:r>
              <a:rPr lang="en-US" sz="2960"/>
              <a:t>Khi viết chương trình gồm nhiều tập tin mã nguồn, mỗi tập tin mã nguồn được gọi là một đơn thể (module). Cách lập trình như vậy gọi là lập trình đơn thể (modular programming), có liên quan rất gần với lập trình cấu trúc.</a:t>
            </a:r>
            <a:endParaRPr sz="2960"/>
          </a:p>
        </p:txBody>
      </p:sp>
      <p:sp>
        <p:nvSpPr>
          <p:cNvPr id="725" name="Google Shape;725;p58"/>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726" name="Google Shape;726;p58"/>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727" name="Google Shape;727;p58"/>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59"/>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C7876"/>
              </a:buClr>
              <a:buSzPts val="4400"/>
              <a:buFont typeface="Tahoma"/>
              <a:buNone/>
            </a:pPr>
            <a:r>
              <a:rPr lang="en-US"/>
              <a:t>Tổ chức mã nguồn nhiều tập tin</a:t>
            </a:r>
            <a:endParaRPr/>
          </a:p>
        </p:txBody>
      </p:sp>
      <p:sp>
        <p:nvSpPr>
          <p:cNvPr id="734" name="Google Shape;734;p5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Mỗi chương trình C chỉ có duy nhất một hàm </a:t>
            </a:r>
            <a:r>
              <a:rPr lang="en-US" sz="2400"/>
              <a:t>main()</a:t>
            </a:r>
            <a:r>
              <a:rPr lang="en-US"/>
              <a:t>.</a:t>
            </a:r>
            <a:endParaRPr/>
          </a:p>
          <a:p>
            <a:pPr indent="-342900" lvl="0" marL="342900" rtl="0" algn="l">
              <a:spcBef>
                <a:spcPts val="640"/>
              </a:spcBef>
              <a:spcAft>
                <a:spcPts val="0"/>
              </a:spcAft>
              <a:buClr>
                <a:schemeClr val="dk1"/>
              </a:buClr>
              <a:buSzPts val="3200"/>
              <a:buChar char="•"/>
            </a:pPr>
            <a:r>
              <a:rPr lang="en-US"/>
              <a:t>Đơn thể chứa hàm </a:t>
            </a:r>
            <a:r>
              <a:rPr lang="en-US" sz="2400"/>
              <a:t>main()</a:t>
            </a:r>
            <a:r>
              <a:rPr lang="en-US"/>
              <a:t> được gọi là đơn thể chính, các đơn thể khác được gọi là đơn thể phụ.</a:t>
            </a:r>
            <a:endParaRPr/>
          </a:p>
          <a:p>
            <a:pPr indent="-342900" lvl="0" marL="342900" rtl="0" algn="l">
              <a:spcBef>
                <a:spcPts val="640"/>
              </a:spcBef>
              <a:spcAft>
                <a:spcPts val="0"/>
              </a:spcAft>
              <a:buClr>
                <a:schemeClr val="dk1"/>
              </a:buClr>
              <a:buSzPts val="3200"/>
              <a:buChar char="•"/>
            </a:pPr>
            <a:r>
              <a:rPr lang="en-US"/>
              <a:t>Một tập tin tiêu đề riêng rẽ thường được đi kèm với mỗi đơn thể phụ.</a:t>
            </a:r>
            <a:endParaRPr/>
          </a:p>
        </p:txBody>
      </p:sp>
      <p:sp>
        <p:nvSpPr>
          <p:cNvPr id="735" name="Google Shape;735;p59"/>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736" name="Google Shape;736;p59"/>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737" name="Google Shape;737;p59"/>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6"/>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Nguyên mẫu hàm</a:t>
            </a:r>
            <a:endParaRPr/>
          </a:p>
        </p:txBody>
      </p:sp>
      <p:sp>
        <p:nvSpPr>
          <p:cNvPr id="166" name="Google Shape;166;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FF"/>
              </a:buClr>
              <a:buSzPts val="2400"/>
              <a:buNone/>
            </a:pPr>
            <a:r>
              <a:rPr lang="en-US" sz="2400">
                <a:solidFill>
                  <a:srgbClr val="0000FF"/>
                </a:solidFill>
              </a:rPr>
              <a:t>return-type</a:t>
            </a:r>
            <a:r>
              <a:rPr lang="en-US" sz="2400"/>
              <a:t> function_name(</a:t>
            </a:r>
            <a:r>
              <a:rPr lang="en-US" sz="2400">
                <a:solidFill>
                  <a:srgbClr val="0000FF"/>
                </a:solidFill>
              </a:rPr>
              <a:t>param-type</a:t>
            </a:r>
            <a:r>
              <a:rPr lang="en-US" sz="2400"/>
              <a:t> param_name,</a:t>
            </a:r>
            <a:endParaRPr/>
          </a:p>
          <a:p>
            <a:pPr indent="0" lvl="0" marL="0" rtl="0" algn="r">
              <a:spcBef>
                <a:spcPts val="480"/>
              </a:spcBef>
              <a:spcAft>
                <a:spcPts val="0"/>
              </a:spcAft>
              <a:buClr>
                <a:schemeClr val="dk1"/>
              </a:buClr>
              <a:buSzPts val="2400"/>
              <a:buNone/>
            </a:pPr>
            <a:r>
              <a:rPr lang="en-US" sz="2400"/>
              <a:t>…, </a:t>
            </a:r>
            <a:r>
              <a:rPr lang="en-US" sz="2400">
                <a:solidFill>
                  <a:srgbClr val="0000FF"/>
                </a:solidFill>
              </a:rPr>
              <a:t>param-type</a:t>
            </a:r>
            <a:r>
              <a:rPr lang="en-US" sz="2400"/>
              <a:t> param_name);</a:t>
            </a:r>
            <a:endParaRPr sz="2400">
              <a:solidFill>
                <a:srgbClr val="FF0000"/>
              </a:solidFill>
            </a:endParaRPr>
          </a:p>
          <a:p>
            <a:pPr indent="-342900" lvl="0" marL="342900" rtl="0" algn="l">
              <a:spcBef>
                <a:spcPts val="640"/>
              </a:spcBef>
              <a:spcAft>
                <a:spcPts val="0"/>
              </a:spcAft>
              <a:buClr>
                <a:schemeClr val="dk1"/>
              </a:buClr>
              <a:buSzPts val="3200"/>
              <a:buChar char="•"/>
            </a:pPr>
            <a:r>
              <a:rPr lang="en-US"/>
              <a:t>Trong đó:</a:t>
            </a:r>
            <a:endParaRPr/>
          </a:p>
          <a:p>
            <a:pPr indent="-285750" lvl="1" marL="742950" rtl="0" algn="l">
              <a:spcBef>
                <a:spcPts val="480"/>
              </a:spcBef>
              <a:spcAft>
                <a:spcPts val="0"/>
              </a:spcAft>
              <a:buClr>
                <a:schemeClr val="dk1"/>
              </a:buClr>
              <a:buSzPts val="2400"/>
              <a:buChar char="–"/>
            </a:pPr>
            <a:r>
              <a:rPr lang="en-US" sz="2400"/>
              <a:t>return-type: kiểu của giá trị hàm sẽ trả về, nếu không trả về gì cả thì kiểu trả về sẽ là </a:t>
            </a:r>
            <a:r>
              <a:rPr lang="en-US" sz="2400">
                <a:solidFill>
                  <a:srgbClr val="0000FF"/>
                </a:solidFill>
              </a:rPr>
              <a:t>void</a:t>
            </a:r>
            <a:r>
              <a:rPr lang="en-US" sz="2400"/>
              <a:t>.</a:t>
            </a:r>
            <a:endParaRPr/>
          </a:p>
          <a:p>
            <a:pPr indent="-285750" lvl="1" marL="742950" rtl="0" algn="l">
              <a:spcBef>
                <a:spcPts val="480"/>
              </a:spcBef>
              <a:spcAft>
                <a:spcPts val="0"/>
              </a:spcAft>
              <a:buClr>
                <a:schemeClr val="dk1"/>
              </a:buClr>
              <a:buSzPts val="2400"/>
              <a:buChar char="–"/>
            </a:pPr>
            <a:r>
              <a:rPr lang="en-US" sz="2400"/>
              <a:t>function_name: tên của hàm, thể hiện công việc hàm sẽ làm, nên bắt đầu bằng một động từ.</a:t>
            </a:r>
            <a:endParaRPr/>
          </a:p>
          <a:p>
            <a:pPr indent="-285750" lvl="1" marL="742950" rtl="0" algn="l">
              <a:spcBef>
                <a:spcPts val="480"/>
              </a:spcBef>
              <a:spcAft>
                <a:spcPts val="0"/>
              </a:spcAft>
              <a:buClr>
                <a:schemeClr val="dk1"/>
              </a:buClr>
              <a:buSzPts val="2400"/>
              <a:buChar char="–"/>
            </a:pPr>
            <a:r>
              <a:rPr lang="en-US" sz="2400"/>
              <a:t>param-name, </a:t>
            </a:r>
            <a:r>
              <a:rPr lang="en-US" sz="2400">
                <a:solidFill>
                  <a:srgbClr val="0000FF"/>
                </a:solidFill>
              </a:rPr>
              <a:t>param-type</a:t>
            </a:r>
            <a:r>
              <a:rPr lang="en-US" sz="2400"/>
              <a:t>: tên và kiểu tương ứng của tham số hình thức (formal parameter).</a:t>
            </a:r>
            <a:endParaRPr/>
          </a:p>
          <a:p>
            <a:pPr indent="-285750" lvl="1" marL="742950" rtl="0" algn="l">
              <a:spcBef>
                <a:spcPts val="480"/>
              </a:spcBef>
              <a:spcAft>
                <a:spcPts val="0"/>
              </a:spcAft>
              <a:buClr>
                <a:schemeClr val="dk1"/>
              </a:buClr>
              <a:buSzPts val="2400"/>
              <a:buChar char="–"/>
            </a:pPr>
            <a:r>
              <a:rPr lang="en-US" sz="2400"/>
              <a:t>Được kết thúc bằng dấu chấm phẩy ;</a:t>
            </a:r>
            <a:endParaRPr/>
          </a:p>
        </p:txBody>
      </p:sp>
      <p:sp>
        <p:nvSpPr>
          <p:cNvPr id="167" name="Google Shape;167;p6"/>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168" name="Google Shape;168;p6"/>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169" name="Google Shape;169;p6"/>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2" name="Shape 742"/>
        <p:cNvGrpSpPr/>
        <p:nvPr/>
      </p:nvGrpSpPr>
      <p:grpSpPr>
        <a:xfrm>
          <a:off x="0" y="0"/>
          <a:ext cx="0" cy="0"/>
          <a:chOff x="0" y="0"/>
          <a:chExt cx="0" cy="0"/>
        </a:xfrm>
      </p:grpSpPr>
      <p:sp>
        <p:nvSpPr>
          <p:cNvPr id="743" name="Google Shape;743;p60"/>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C7876"/>
              </a:buClr>
              <a:buSzPts val="4400"/>
              <a:buFont typeface="Tahoma"/>
              <a:buNone/>
            </a:pPr>
            <a:r>
              <a:rPr lang="en-US"/>
              <a:t>mymath.h và mymath.c</a:t>
            </a:r>
            <a:endParaRPr/>
          </a:p>
        </p:txBody>
      </p:sp>
      <p:sp>
        <p:nvSpPr>
          <p:cNvPr id="744" name="Google Shape;744;p60"/>
          <p:cNvSpPr txBox="1"/>
          <p:nvPr>
            <p:ph idx="1" type="body"/>
          </p:nvPr>
        </p:nvSpPr>
        <p:spPr>
          <a:xfrm>
            <a:off x="457200" y="1600201"/>
            <a:ext cx="8229600" cy="1828800"/>
          </a:xfrm>
          <a:prstGeom prst="rect">
            <a:avLst/>
          </a:prstGeom>
          <a:noFill/>
          <a:ln cap="flat" cmpd="sng" w="9525">
            <a:solidFill>
              <a:srgbClr val="E36C09"/>
            </a:solidFill>
            <a:prstDash val="solid"/>
            <a:round/>
            <a:headEnd len="sm" w="sm" type="none"/>
            <a:tailEnd len="sm" w="sm" type="none"/>
          </a:ln>
        </p:spPr>
        <p:txBody>
          <a:bodyPr anchorCtr="0" anchor="t" bIns="45700" lIns="91425" spcFirstLastPara="1" rIns="91425" wrap="square" tIns="45700">
            <a:normAutofit/>
          </a:bodyPr>
          <a:lstStyle/>
          <a:p>
            <a:pPr indent="0" lvl="0" marL="0" rtl="0" algn="l">
              <a:spcBef>
                <a:spcPts val="0"/>
              </a:spcBef>
              <a:spcAft>
                <a:spcPts val="0"/>
              </a:spcAft>
              <a:buClr>
                <a:srgbClr val="00B050"/>
              </a:buClr>
              <a:buSzPts val="2400"/>
              <a:buNone/>
            </a:pPr>
            <a:r>
              <a:rPr lang="en-US" sz="2400">
                <a:solidFill>
                  <a:srgbClr val="00B050"/>
                </a:solidFill>
              </a:rPr>
              <a:t>/* mymath.h: header file for mymath.c */</a:t>
            </a:r>
            <a:endParaRPr/>
          </a:p>
          <a:p>
            <a:pPr indent="0" lvl="0" marL="0" rtl="0" algn="l">
              <a:spcBef>
                <a:spcPts val="480"/>
              </a:spcBef>
              <a:spcAft>
                <a:spcPts val="0"/>
              </a:spcAft>
              <a:buClr>
                <a:srgbClr val="0000FF"/>
              </a:buClr>
              <a:buSzPts val="2400"/>
              <a:buNone/>
            </a:pPr>
            <a:r>
              <a:rPr lang="en-US" sz="2400">
                <a:solidFill>
                  <a:srgbClr val="0000FF"/>
                </a:solidFill>
              </a:rPr>
              <a:t>double</a:t>
            </a:r>
            <a:r>
              <a:rPr lang="en-US" sz="2400"/>
              <a:t> sqrt3(</a:t>
            </a:r>
            <a:r>
              <a:rPr lang="en-US" sz="2400">
                <a:solidFill>
                  <a:srgbClr val="0000FF"/>
                </a:solidFill>
              </a:rPr>
              <a:t>double</a:t>
            </a:r>
            <a:r>
              <a:rPr lang="en-US" sz="2400"/>
              <a:t> x);</a:t>
            </a:r>
            <a:endParaRPr/>
          </a:p>
          <a:p>
            <a:pPr indent="0" lvl="0" marL="0" rtl="0" algn="l">
              <a:spcBef>
                <a:spcPts val="480"/>
              </a:spcBef>
              <a:spcAft>
                <a:spcPts val="0"/>
              </a:spcAft>
              <a:buClr>
                <a:srgbClr val="0000FF"/>
              </a:buClr>
              <a:buSzPts val="2400"/>
              <a:buNone/>
            </a:pPr>
            <a:r>
              <a:rPr lang="en-US" sz="2400">
                <a:solidFill>
                  <a:srgbClr val="0000FF"/>
                </a:solidFill>
              </a:rPr>
              <a:t>double</a:t>
            </a:r>
            <a:r>
              <a:rPr lang="en-US" sz="2400"/>
              <a:t> sqrtN(</a:t>
            </a:r>
            <a:r>
              <a:rPr lang="en-US" sz="2400">
                <a:solidFill>
                  <a:srgbClr val="0000FF"/>
                </a:solidFill>
              </a:rPr>
              <a:t>double</a:t>
            </a:r>
            <a:r>
              <a:rPr lang="en-US" sz="2400"/>
              <a:t> x);</a:t>
            </a:r>
            <a:endParaRPr/>
          </a:p>
          <a:p>
            <a:pPr indent="0" lvl="0" marL="0" rtl="0" algn="l">
              <a:spcBef>
                <a:spcPts val="480"/>
              </a:spcBef>
              <a:spcAft>
                <a:spcPts val="0"/>
              </a:spcAft>
              <a:buClr>
                <a:srgbClr val="00B050"/>
              </a:buClr>
              <a:buSzPts val="2400"/>
              <a:buNone/>
            </a:pPr>
            <a:r>
              <a:rPr lang="en-US" sz="2400">
                <a:solidFill>
                  <a:srgbClr val="00B050"/>
                </a:solidFill>
              </a:rPr>
              <a:t>/* end of mymath.h */</a:t>
            </a:r>
            <a:endParaRPr/>
          </a:p>
        </p:txBody>
      </p:sp>
      <p:sp>
        <p:nvSpPr>
          <p:cNvPr id="745" name="Google Shape;745;p60"/>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746" name="Google Shape;746;p60"/>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747" name="Google Shape;747;p60"/>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48" name="Google Shape;748;p60"/>
          <p:cNvSpPr txBox="1"/>
          <p:nvPr/>
        </p:nvSpPr>
        <p:spPr>
          <a:xfrm>
            <a:off x="457200" y="3886200"/>
            <a:ext cx="8229600" cy="2239963"/>
          </a:xfrm>
          <a:prstGeom prst="rect">
            <a:avLst/>
          </a:prstGeom>
          <a:noFill/>
          <a:ln cap="flat" cmpd="sng" w="9525">
            <a:solidFill>
              <a:srgbClr val="E36C09"/>
            </a:solidFill>
            <a:prstDash val="solid"/>
            <a:round/>
            <a:headEnd len="sm" w="sm" type="none"/>
            <a:tailEnd len="sm" w="sm" type="none"/>
          </a:ln>
        </p:spPr>
        <p:txBody>
          <a:bodyPr anchorCtr="0" anchor="t" bIns="45700" lIns="91425" spcFirstLastPara="1" rIns="91425" wrap="square" tIns="45700">
            <a:normAutofit/>
          </a:bodyPr>
          <a:lstStyle/>
          <a:p>
            <a:pPr indent="0" lvl="0" marL="0" marR="0" rtl="0" algn="l">
              <a:spcBef>
                <a:spcPts val="0"/>
              </a:spcBef>
              <a:spcAft>
                <a:spcPts val="0"/>
              </a:spcAft>
              <a:buClr>
                <a:srgbClr val="00B050"/>
              </a:buClr>
              <a:buSzPts val="2400"/>
              <a:buFont typeface="Arial"/>
              <a:buNone/>
            </a:pPr>
            <a:r>
              <a:rPr b="0" i="0" lang="en-US" sz="2400" u="none" cap="none" strike="noStrike">
                <a:solidFill>
                  <a:srgbClr val="00B050"/>
                </a:solidFill>
                <a:latin typeface="Tahoma"/>
                <a:ea typeface="Tahoma"/>
                <a:cs typeface="Tahoma"/>
                <a:sym typeface="Tahoma"/>
              </a:rPr>
              <a:t>/* mymath.c: module containing math functions */</a:t>
            </a:r>
            <a:endParaRPr/>
          </a:p>
          <a:p>
            <a:pPr indent="0" lvl="0" marL="0" marR="0" rtl="0" algn="l">
              <a:spcBef>
                <a:spcPts val="480"/>
              </a:spcBef>
              <a:spcAft>
                <a:spcPts val="0"/>
              </a:spcAft>
              <a:buClr>
                <a:srgbClr val="0000FF"/>
              </a:buClr>
              <a:buSzPts val="2400"/>
              <a:buFont typeface="Arial"/>
              <a:buNone/>
            </a:pPr>
            <a:r>
              <a:rPr b="0" i="0" lang="en-US" sz="2400" u="none" cap="none" strike="noStrike">
                <a:solidFill>
                  <a:srgbClr val="0000FF"/>
                </a:solidFill>
                <a:latin typeface="Tahoma"/>
                <a:ea typeface="Tahoma"/>
                <a:cs typeface="Tahoma"/>
                <a:sym typeface="Tahoma"/>
              </a:rPr>
              <a:t>#include </a:t>
            </a:r>
            <a:r>
              <a:rPr b="0" i="0" lang="en-US" sz="2400" u="none" cap="none" strike="noStrike">
                <a:solidFill>
                  <a:schemeClr val="dk1"/>
                </a:solidFill>
                <a:latin typeface="Tahoma"/>
                <a:ea typeface="Tahoma"/>
                <a:cs typeface="Tahoma"/>
                <a:sym typeface="Tahoma"/>
              </a:rPr>
              <a:t>“mymath.h”</a:t>
            </a:r>
            <a:endParaRPr/>
          </a:p>
          <a:p>
            <a:pPr indent="0" lvl="0" marL="0" marR="0" rtl="0" algn="l">
              <a:spcBef>
                <a:spcPts val="480"/>
              </a:spcBef>
              <a:spcAft>
                <a:spcPts val="0"/>
              </a:spcAft>
              <a:buClr>
                <a:srgbClr val="0000FF"/>
              </a:buClr>
              <a:buSzPts val="2400"/>
              <a:buFont typeface="Arial"/>
              <a:buNone/>
            </a:pPr>
            <a:r>
              <a:rPr b="0" i="0" lang="en-US" sz="2400" u="none" cap="none" strike="noStrike">
                <a:solidFill>
                  <a:srgbClr val="0000FF"/>
                </a:solidFill>
                <a:latin typeface="Tahoma"/>
                <a:ea typeface="Tahoma"/>
                <a:cs typeface="Tahoma"/>
                <a:sym typeface="Tahoma"/>
              </a:rPr>
              <a:t>double</a:t>
            </a:r>
            <a:r>
              <a:rPr b="0" i="0" lang="en-US" sz="2400" u="none" cap="none" strike="noStrike">
                <a:solidFill>
                  <a:schemeClr val="dk1"/>
                </a:solidFill>
                <a:latin typeface="Tahoma"/>
                <a:ea typeface="Tahoma"/>
                <a:cs typeface="Tahoma"/>
                <a:sym typeface="Tahoma"/>
              </a:rPr>
              <a:t> sqrt3(</a:t>
            </a:r>
            <a:r>
              <a:rPr b="0" i="0" lang="en-US" sz="2400" u="none" cap="none" strike="noStrike">
                <a:solidFill>
                  <a:srgbClr val="0000FF"/>
                </a:solidFill>
                <a:latin typeface="Tahoma"/>
                <a:ea typeface="Tahoma"/>
                <a:cs typeface="Tahoma"/>
                <a:sym typeface="Tahoma"/>
              </a:rPr>
              <a:t>double</a:t>
            </a:r>
            <a:r>
              <a:rPr b="0" i="0" lang="en-US" sz="2400" u="none" cap="none" strike="noStrike">
                <a:solidFill>
                  <a:schemeClr val="dk1"/>
                </a:solidFill>
                <a:latin typeface="Tahoma"/>
                <a:ea typeface="Tahoma"/>
                <a:cs typeface="Tahoma"/>
                <a:sym typeface="Tahoma"/>
              </a:rPr>
              <a:t> x) { </a:t>
            </a:r>
            <a:r>
              <a:rPr b="0" i="0" lang="en-US" sz="2400" u="none" cap="none" strike="noStrike">
                <a:solidFill>
                  <a:srgbClr val="00B050"/>
                </a:solidFill>
                <a:latin typeface="Tahoma"/>
                <a:ea typeface="Tahoma"/>
                <a:cs typeface="Tahoma"/>
                <a:sym typeface="Tahoma"/>
              </a:rPr>
              <a:t>/* statements */</a:t>
            </a:r>
            <a:r>
              <a:rPr b="0" i="0" lang="en-US" sz="2400" u="none" cap="none" strike="noStrike">
                <a:solidFill>
                  <a:schemeClr val="dk1"/>
                </a:solidFill>
                <a:latin typeface="Tahoma"/>
                <a:ea typeface="Tahoma"/>
                <a:cs typeface="Tahoma"/>
                <a:sym typeface="Tahoma"/>
              </a:rPr>
              <a:t> }</a:t>
            </a:r>
            <a:endParaRPr/>
          </a:p>
          <a:p>
            <a:pPr indent="0" lvl="0" marL="0" marR="0" rtl="0" algn="l">
              <a:spcBef>
                <a:spcPts val="480"/>
              </a:spcBef>
              <a:spcAft>
                <a:spcPts val="0"/>
              </a:spcAft>
              <a:buClr>
                <a:srgbClr val="0000FF"/>
              </a:buClr>
              <a:buSzPts val="2400"/>
              <a:buFont typeface="Arial"/>
              <a:buNone/>
            </a:pPr>
            <a:r>
              <a:rPr b="0" i="0" lang="en-US" sz="2400" u="none" cap="none" strike="noStrike">
                <a:solidFill>
                  <a:srgbClr val="0000FF"/>
                </a:solidFill>
                <a:latin typeface="Tahoma"/>
                <a:ea typeface="Tahoma"/>
                <a:cs typeface="Tahoma"/>
                <a:sym typeface="Tahoma"/>
              </a:rPr>
              <a:t>double</a:t>
            </a:r>
            <a:r>
              <a:rPr b="0" i="0" lang="en-US" sz="2400" u="none" cap="none" strike="noStrike">
                <a:solidFill>
                  <a:schemeClr val="dk1"/>
                </a:solidFill>
                <a:latin typeface="Tahoma"/>
                <a:ea typeface="Tahoma"/>
                <a:cs typeface="Tahoma"/>
                <a:sym typeface="Tahoma"/>
              </a:rPr>
              <a:t> sqrtN(</a:t>
            </a:r>
            <a:r>
              <a:rPr b="0" i="0" lang="en-US" sz="2400" u="none" cap="none" strike="noStrike">
                <a:solidFill>
                  <a:srgbClr val="0000FF"/>
                </a:solidFill>
                <a:latin typeface="Tahoma"/>
                <a:ea typeface="Tahoma"/>
                <a:cs typeface="Tahoma"/>
                <a:sym typeface="Tahoma"/>
              </a:rPr>
              <a:t>double</a:t>
            </a:r>
            <a:r>
              <a:rPr b="0" i="0" lang="en-US" sz="2400" u="none" cap="none" strike="noStrike">
                <a:solidFill>
                  <a:schemeClr val="dk1"/>
                </a:solidFill>
                <a:latin typeface="Tahoma"/>
                <a:ea typeface="Tahoma"/>
                <a:cs typeface="Tahoma"/>
                <a:sym typeface="Tahoma"/>
              </a:rPr>
              <a:t> x) { </a:t>
            </a:r>
            <a:r>
              <a:rPr b="0" i="0" lang="en-US" sz="2400" u="none" cap="none" strike="noStrike">
                <a:solidFill>
                  <a:srgbClr val="00B050"/>
                </a:solidFill>
                <a:latin typeface="Tahoma"/>
                <a:ea typeface="Tahoma"/>
                <a:cs typeface="Tahoma"/>
                <a:sym typeface="Tahoma"/>
              </a:rPr>
              <a:t>/* statements */</a:t>
            </a:r>
            <a:r>
              <a:rPr b="0" i="0" lang="en-US" sz="2400" u="none" cap="none" strike="noStrike">
                <a:solidFill>
                  <a:schemeClr val="dk1"/>
                </a:solidFill>
                <a:latin typeface="Tahoma"/>
                <a:ea typeface="Tahoma"/>
                <a:cs typeface="Tahoma"/>
                <a:sym typeface="Tahoma"/>
              </a:rPr>
              <a:t> }</a:t>
            </a:r>
            <a:endParaRPr/>
          </a:p>
          <a:p>
            <a:pPr indent="0" lvl="0" marL="0" marR="0" rtl="0" algn="l">
              <a:spcBef>
                <a:spcPts val="480"/>
              </a:spcBef>
              <a:spcAft>
                <a:spcPts val="0"/>
              </a:spcAft>
              <a:buClr>
                <a:srgbClr val="00B050"/>
              </a:buClr>
              <a:buSzPts val="2400"/>
              <a:buFont typeface="Arial"/>
              <a:buNone/>
            </a:pPr>
            <a:r>
              <a:rPr b="0" i="0" lang="en-US" sz="2400" u="none" cap="none" strike="noStrike">
                <a:solidFill>
                  <a:srgbClr val="00B050"/>
                </a:solidFill>
                <a:latin typeface="Tahoma"/>
                <a:ea typeface="Tahoma"/>
                <a:cs typeface="Tahoma"/>
                <a:sym typeface="Tahoma"/>
              </a:rPr>
              <a:t>/* end of mymath.c */</a:t>
            </a:r>
            <a:endParaRPr b="0" i="0" sz="2400" u="none" cap="none" strike="noStrike">
              <a:solidFill>
                <a:srgbClr val="00B050"/>
              </a:solidFill>
              <a:latin typeface="Tahoma"/>
              <a:ea typeface="Tahoma"/>
              <a:cs typeface="Tahoma"/>
              <a:sym typeface="Tahoma"/>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3" name="Shape 753"/>
        <p:cNvGrpSpPr/>
        <p:nvPr/>
      </p:nvGrpSpPr>
      <p:grpSpPr>
        <a:xfrm>
          <a:off x="0" y="0"/>
          <a:ext cx="0" cy="0"/>
          <a:chOff x="0" y="0"/>
          <a:chExt cx="0" cy="0"/>
        </a:xfrm>
      </p:grpSpPr>
      <p:sp>
        <p:nvSpPr>
          <p:cNvPr id="754" name="Google Shape;754;p61"/>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sample.c (đơn thể chính)</a:t>
            </a:r>
            <a:endParaRPr/>
          </a:p>
        </p:txBody>
      </p:sp>
      <p:sp>
        <p:nvSpPr>
          <p:cNvPr id="755" name="Google Shape;755;p61"/>
          <p:cNvSpPr txBox="1"/>
          <p:nvPr>
            <p:ph idx="1" type="body"/>
          </p:nvPr>
        </p:nvSpPr>
        <p:spPr>
          <a:xfrm>
            <a:off x="457200" y="1600200"/>
            <a:ext cx="8229600" cy="4525963"/>
          </a:xfrm>
          <a:prstGeom prst="rect">
            <a:avLst/>
          </a:prstGeom>
          <a:noFill/>
          <a:ln cap="flat" cmpd="sng" w="9525">
            <a:solidFill>
              <a:srgbClr val="E36C09"/>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Clr>
                <a:srgbClr val="0000FF"/>
              </a:buClr>
              <a:buSzPts val="2400"/>
              <a:buNone/>
            </a:pPr>
            <a:r>
              <a:rPr lang="en-US" sz="2400">
                <a:solidFill>
                  <a:srgbClr val="0000FF"/>
                </a:solidFill>
              </a:rPr>
              <a:t>#include</a:t>
            </a:r>
            <a:r>
              <a:rPr lang="en-US" sz="2400"/>
              <a:t> &lt;stdio.h&gt;</a:t>
            </a:r>
            <a:endParaRPr sz="2400"/>
          </a:p>
          <a:p>
            <a:pPr indent="0" lvl="0" marL="0" rtl="0" algn="l">
              <a:spcBef>
                <a:spcPts val="480"/>
              </a:spcBef>
              <a:spcAft>
                <a:spcPts val="0"/>
              </a:spcAft>
              <a:buClr>
                <a:srgbClr val="0000FF"/>
              </a:buClr>
              <a:buSzPts val="2400"/>
              <a:buNone/>
            </a:pPr>
            <a:r>
              <a:rPr lang="en-US" sz="2400">
                <a:solidFill>
                  <a:srgbClr val="0000FF"/>
                </a:solidFill>
              </a:rPr>
              <a:t>#include</a:t>
            </a:r>
            <a:r>
              <a:rPr lang="en-US" sz="2400"/>
              <a:t> “mymath.h”</a:t>
            </a:r>
            <a:endParaRPr/>
          </a:p>
          <a:p>
            <a:pPr indent="0" lvl="0" marL="0" rtl="0" algn="l">
              <a:spcBef>
                <a:spcPts val="480"/>
              </a:spcBef>
              <a:spcAft>
                <a:spcPts val="0"/>
              </a:spcAft>
              <a:buClr>
                <a:srgbClr val="0000FF"/>
              </a:buClr>
              <a:buSzPts val="2400"/>
              <a:buNone/>
            </a:pPr>
            <a:r>
              <a:rPr lang="en-US" sz="2400">
                <a:solidFill>
                  <a:srgbClr val="0000FF"/>
                </a:solidFill>
              </a:rPr>
              <a:t>void</a:t>
            </a:r>
            <a:r>
              <a:rPr lang="en-US" sz="2400"/>
              <a:t> main() {</a:t>
            </a:r>
            <a:endParaRPr/>
          </a:p>
          <a:p>
            <a:pPr indent="0" lvl="0" marL="0" rtl="0" algn="l">
              <a:spcBef>
                <a:spcPts val="480"/>
              </a:spcBef>
              <a:spcAft>
                <a:spcPts val="0"/>
              </a:spcAft>
              <a:buClr>
                <a:schemeClr val="dk1"/>
              </a:buClr>
              <a:buSzPts val="2400"/>
              <a:buNone/>
            </a:pPr>
            <a:r>
              <a:rPr lang="en-US" sz="2400"/>
              <a:t>	</a:t>
            </a:r>
            <a:r>
              <a:rPr lang="en-US" sz="2400">
                <a:solidFill>
                  <a:srgbClr val="0000FF"/>
                </a:solidFill>
              </a:rPr>
              <a:t>int</a:t>
            </a:r>
            <a:r>
              <a:rPr lang="en-US" sz="2400"/>
              <a:t> x;</a:t>
            </a:r>
            <a:endParaRPr/>
          </a:p>
          <a:p>
            <a:pPr indent="0" lvl="0" marL="0" rtl="0" algn="l">
              <a:spcBef>
                <a:spcPts val="480"/>
              </a:spcBef>
              <a:spcAft>
                <a:spcPts val="0"/>
              </a:spcAft>
              <a:buClr>
                <a:schemeClr val="dk1"/>
              </a:buClr>
              <a:buSzPts val="2400"/>
              <a:buNone/>
            </a:pPr>
            <a:r>
              <a:rPr lang="en-US" sz="2400"/>
              <a:t>	printf(“Enter an integer value: ”);</a:t>
            </a:r>
            <a:endParaRPr/>
          </a:p>
          <a:p>
            <a:pPr indent="0" lvl="0" marL="0" rtl="0" algn="l">
              <a:spcBef>
                <a:spcPts val="480"/>
              </a:spcBef>
              <a:spcAft>
                <a:spcPts val="0"/>
              </a:spcAft>
              <a:buClr>
                <a:schemeClr val="dk1"/>
              </a:buClr>
              <a:buSzPts val="2400"/>
              <a:buNone/>
            </a:pPr>
            <a:r>
              <a:rPr lang="en-US" sz="2400"/>
              <a:t>	scanf(“%d”, &amp;x);</a:t>
            </a:r>
            <a:endParaRPr/>
          </a:p>
          <a:p>
            <a:pPr indent="0" lvl="0" marL="0" rtl="0" algn="l">
              <a:spcBef>
                <a:spcPts val="480"/>
              </a:spcBef>
              <a:spcAft>
                <a:spcPts val="0"/>
              </a:spcAft>
              <a:buClr>
                <a:schemeClr val="dk1"/>
              </a:buClr>
              <a:buSzPts val="2400"/>
              <a:buNone/>
            </a:pPr>
            <a:r>
              <a:rPr lang="en-US" sz="2400"/>
              <a:t>	printf(“The 3rd root of %d is %.lf\n”,</a:t>
            </a:r>
            <a:endParaRPr/>
          </a:p>
          <a:p>
            <a:pPr indent="0" lvl="0" marL="0" rtl="0" algn="r">
              <a:spcBef>
                <a:spcPts val="480"/>
              </a:spcBef>
              <a:spcAft>
                <a:spcPts val="0"/>
              </a:spcAft>
              <a:buClr>
                <a:schemeClr val="dk1"/>
              </a:buClr>
              <a:buSzPts val="2400"/>
              <a:buNone/>
            </a:pPr>
            <a:r>
              <a:rPr lang="en-US" sz="2400"/>
              <a:t>x, sqrt3((</a:t>
            </a:r>
            <a:r>
              <a:rPr lang="en-US" sz="2400">
                <a:solidFill>
                  <a:srgbClr val="0000FF"/>
                </a:solidFill>
              </a:rPr>
              <a:t>double</a:t>
            </a:r>
            <a:r>
              <a:rPr lang="en-US" sz="2400"/>
              <a:t>)x);</a:t>
            </a:r>
            <a:endParaRPr/>
          </a:p>
          <a:p>
            <a:pPr indent="0" lvl="0" marL="0" rtl="0" algn="l">
              <a:spcBef>
                <a:spcPts val="480"/>
              </a:spcBef>
              <a:spcAft>
                <a:spcPts val="0"/>
              </a:spcAft>
              <a:buClr>
                <a:schemeClr val="dk1"/>
              </a:buClr>
              <a:buSzPts val="2400"/>
              <a:buNone/>
            </a:pPr>
            <a:r>
              <a:rPr lang="en-US" sz="2400"/>
              <a:t>	</a:t>
            </a:r>
            <a:r>
              <a:rPr lang="en-US" sz="2400">
                <a:solidFill>
                  <a:srgbClr val="00B050"/>
                </a:solidFill>
              </a:rPr>
              <a:t>/* other statements here… */</a:t>
            </a:r>
            <a:endParaRPr/>
          </a:p>
          <a:p>
            <a:pPr indent="0" lvl="0" marL="0" rtl="0" algn="l">
              <a:spcBef>
                <a:spcPts val="480"/>
              </a:spcBef>
              <a:spcAft>
                <a:spcPts val="0"/>
              </a:spcAft>
              <a:buClr>
                <a:schemeClr val="dk1"/>
              </a:buClr>
              <a:buSzPts val="2400"/>
              <a:buNone/>
            </a:pPr>
            <a:r>
              <a:rPr lang="en-US" sz="2400"/>
              <a:t>}</a:t>
            </a:r>
            <a:endParaRPr/>
          </a:p>
        </p:txBody>
      </p:sp>
      <p:sp>
        <p:nvSpPr>
          <p:cNvPr id="756" name="Google Shape;756;p61"/>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757" name="Google Shape;757;p61"/>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758" name="Google Shape;758;p61"/>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62"/>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C7876"/>
              </a:buClr>
              <a:buSzPts val="4400"/>
              <a:buFont typeface="Tahoma"/>
              <a:buNone/>
            </a:pPr>
            <a:r>
              <a:rPr lang="en-US"/>
              <a:t>Phạm vi của hàm và biến toàn cục</a:t>
            </a:r>
            <a:endParaRPr/>
          </a:p>
        </p:txBody>
      </p:sp>
      <p:sp>
        <p:nvSpPr>
          <p:cNvPr id="765" name="Google Shape;765;p6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Hàm và biến toàn cục (hay biến ngoài) không tự động được thấy trong các đơn thể khác.</a:t>
            </a:r>
            <a:endParaRPr/>
          </a:p>
          <a:p>
            <a:pPr indent="-342900" lvl="0" marL="342900" rtl="0" algn="l">
              <a:spcBef>
                <a:spcPts val="640"/>
              </a:spcBef>
              <a:spcAft>
                <a:spcPts val="0"/>
              </a:spcAft>
              <a:buClr>
                <a:schemeClr val="dk1"/>
              </a:buClr>
              <a:buSzPts val="3200"/>
              <a:buChar char="•"/>
            </a:pPr>
            <a:r>
              <a:rPr lang="en-US"/>
              <a:t>Khai báo để các đơn thể khác có thể thấy được hàm hay biến toàn cục trong các đơn thể khác:</a:t>
            </a:r>
            <a:endParaRPr/>
          </a:p>
          <a:p>
            <a:pPr indent="-285750" lvl="1" marL="742950" rtl="0" algn="l">
              <a:spcBef>
                <a:spcPts val="640"/>
              </a:spcBef>
              <a:spcAft>
                <a:spcPts val="0"/>
              </a:spcAft>
              <a:buClr>
                <a:schemeClr val="dk1"/>
              </a:buClr>
              <a:buSzPts val="2800"/>
              <a:buChar char="–"/>
            </a:pPr>
            <a:r>
              <a:rPr lang="en-US"/>
              <a:t>Hàm: sử dụng chỉ thị </a:t>
            </a:r>
            <a:r>
              <a:rPr lang="en-US" sz="2400">
                <a:solidFill>
                  <a:srgbClr val="0000FF"/>
                </a:solidFill>
              </a:rPr>
              <a:t>#include</a:t>
            </a:r>
            <a:r>
              <a:rPr lang="en-US" sz="3200"/>
              <a:t> (ví dụ trước)</a:t>
            </a:r>
            <a:endParaRPr sz="3200"/>
          </a:p>
          <a:p>
            <a:pPr indent="-285750" lvl="1" marL="742950" rtl="0" algn="l">
              <a:spcBef>
                <a:spcPts val="560"/>
              </a:spcBef>
              <a:spcAft>
                <a:spcPts val="0"/>
              </a:spcAft>
              <a:buClr>
                <a:schemeClr val="dk1"/>
              </a:buClr>
              <a:buSzPts val="2800"/>
              <a:buChar char="–"/>
            </a:pPr>
            <a:r>
              <a:rPr lang="en-US"/>
              <a:t>Biến toàn cục: sử dụng từ khóa </a:t>
            </a:r>
            <a:r>
              <a:rPr lang="en-US" sz="2400">
                <a:solidFill>
                  <a:srgbClr val="0000FF"/>
                </a:solidFill>
              </a:rPr>
              <a:t>extern</a:t>
            </a:r>
            <a:endParaRPr/>
          </a:p>
        </p:txBody>
      </p:sp>
      <p:sp>
        <p:nvSpPr>
          <p:cNvPr id="766" name="Google Shape;766;p62"/>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767" name="Google Shape;767;p62"/>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768" name="Google Shape;768;p62"/>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3" name="Shape 773"/>
        <p:cNvGrpSpPr/>
        <p:nvPr/>
      </p:nvGrpSpPr>
      <p:grpSpPr>
        <a:xfrm>
          <a:off x="0" y="0"/>
          <a:ext cx="0" cy="0"/>
          <a:chOff x="0" y="0"/>
          <a:chExt cx="0" cy="0"/>
        </a:xfrm>
      </p:grpSpPr>
      <p:sp>
        <p:nvSpPr>
          <p:cNvPr id="774" name="Google Shape;774;p63"/>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FC7876"/>
              </a:buClr>
              <a:buSzPts val="4400"/>
              <a:buFont typeface="Tahoma"/>
              <a:buNone/>
            </a:pPr>
            <a:r>
              <a:rPr lang="en-US"/>
              <a:t>Ví dụ khai báo biến toàn cục</a:t>
            </a:r>
            <a:endParaRPr/>
          </a:p>
        </p:txBody>
      </p:sp>
      <p:sp>
        <p:nvSpPr>
          <p:cNvPr id="775" name="Google Shape;775;p63"/>
          <p:cNvSpPr txBox="1"/>
          <p:nvPr>
            <p:ph idx="1" type="body"/>
          </p:nvPr>
        </p:nvSpPr>
        <p:spPr>
          <a:xfrm>
            <a:off x="457200" y="1600201"/>
            <a:ext cx="8229600" cy="1371599"/>
          </a:xfrm>
          <a:prstGeom prst="rect">
            <a:avLst/>
          </a:prstGeom>
          <a:noFill/>
          <a:ln cap="flat" cmpd="sng" w="9525">
            <a:solidFill>
              <a:srgbClr val="E36C09"/>
            </a:solidFill>
            <a:prstDash val="solid"/>
            <a:round/>
            <a:headEnd len="sm" w="sm" type="none"/>
            <a:tailEnd len="sm" w="sm" type="none"/>
          </a:ln>
        </p:spPr>
        <p:txBody>
          <a:bodyPr anchorCtr="0" anchor="t" bIns="45700" lIns="91425" spcFirstLastPara="1" rIns="91425" wrap="square" tIns="45700">
            <a:noAutofit/>
          </a:bodyPr>
          <a:lstStyle/>
          <a:p>
            <a:pPr indent="0" lvl="0" marL="0" rtl="0" algn="l">
              <a:spcBef>
                <a:spcPts val="0"/>
              </a:spcBef>
              <a:spcAft>
                <a:spcPts val="0"/>
              </a:spcAft>
              <a:buClr>
                <a:srgbClr val="00B050"/>
              </a:buClr>
              <a:buSzPts val="2400"/>
              <a:buNone/>
            </a:pPr>
            <a:r>
              <a:rPr lang="en-US" sz="2400">
                <a:solidFill>
                  <a:srgbClr val="00B050"/>
                </a:solidFill>
              </a:rPr>
              <a:t>/* main module: sample.c */</a:t>
            </a:r>
            <a:endParaRPr/>
          </a:p>
          <a:p>
            <a:pPr indent="0" lvl="0" marL="0" rtl="0" algn="l">
              <a:spcBef>
                <a:spcPts val="480"/>
              </a:spcBef>
              <a:spcAft>
                <a:spcPts val="0"/>
              </a:spcAft>
              <a:buClr>
                <a:srgbClr val="0000FF"/>
              </a:buClr>
              <a:buSzPts val="2400"/>
              <a:buNone/>
            </a:pPr>
            <a:r>
              <a:rPr lang="en-US" sz="2400">
                <a:solidFill>
                  <a:srgbClr val="0000FF"/>
                </a:solidFill>
              </a:rPr>
              <a:t>int</a:t>
            </a:r>
            <a:r>
              <a:rPr lang="en-US" sz="2400"/>
              <a:t> x = 99, y; </a:t>
            </a:r>
            <a:r>
              <a:rPr lang="en-US" sz="2400">
                <a:solidFill>
                  <a:srgbClr val="00B050"/>
                </a:solidFill>
              </a:rPr>
              <a:t>/* the compiler automatically initializes y to 0 */</a:t>
            </a:r>
            <a:endParaRPr/>
          </a:p>
          <a:p>
            <a:pPr indent="0" lvl="0" marL="0" rtl="0" algn="l">
              <a:spcBef>
                <a:spcPts val="480"/>
              </a:spcBef>
              <a:spcAft>
                <a:spcPts val="0"/>
              </a:spcAft>
              <a:buClr>
                <a:srgbClr val="0000FF"/>
              </a:buClr>
              <a:buSzPts val="2400"/>
              <a:buNone/>
            </a:pPr>
            <a:r>
              <a:rPr lang="en-US" sz="2400">
                <a:solidFill>
                  <a:srgbClr val="0000FF"/>
                </a:solidFill>
              </a:rPr>
              <a:t>void</a:t>
            </a:r>
            <a:r>
              <a:rPr lang="en-US" sz="2400"/>
              <a:t> main() {</a:t>
            </a:r>
            <a:r>
              <a:rPr lang="en-US" sz="2400">
                <a:solidFill>
                  <a:srgbClr val="00B050"/>
                </a:solidFill>
              </a:rPr>
              <a:t>/* statements */</a:t>
            </a:r>
            <a:r>
              <a:rPr lang="en-US" sz="2400"/>
              <a:t> }</a:t>
            </a:r>
            <a:endParaRPr/>
          </a:p>
        </p:txBody>
      </p:sp>
      <p:sp>
        <p:nvSpPr>
          <p:cNvPr id="776" name="Google Shape;776;p63"/>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777" name="Google Shape;777;p63"/>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778" name="Google Shape;778;p63"/>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779" name="Google Shape;779;p63"/>
          <p:cNvSpPr txBox="1"/>
          <p:nvPr/>
        </p:nvSpPr>
        <p:spPr>
          <a:xfrm>
            <a:off x="457200" y="3200401"/>
            <a:ext cx="8229600" cy="1371600"/>
          </a:xfrm>
          <a:prstGeom prst="rect">
            <a:avLst/>
          </a:prstGeom>
          <a:noFill/>
          <a:ln cap="flat" cmpd="sng" w="9525">
            <a:solidFill>
              <a:srgbClr val="E36C09"/>
            </a:solidFill>
            <a:prstDash val="solid"/>
            <a:round/>
            <a:headEnd len="sm" w="sm" type="none"/>
            <a:tailEnd len="sm" w="sm" type="none"/>
          </a:ln>
        </p:spPr>
        <p:txBody>
          <a:bodyPr anchorCtr="0" anchor="t" bIns="45700" lIns="91425" spcFirstLastPara="1" rIns="91425" wrap="square" tIns="45700">
            <a:normAutofit/>
          </a:bodyPr>
          <a:lstStyle/>
          <a:p>
            <a:pPr indent="0" lvl="0" marL="0" marR="0" rtl="0" algn="l">
              <a:spcBef>
                <a:spcPts val="0"/>
              </a:spcBef>
              <a:spcAft>
                <a:spcPts val="0"/>
              </a:spcAft>
              <a:buClr>
                <a:srgbClr val="00B050"/>
              </a:buClr>
              <a:buSzPts val="2400"/>
              <a:buFont typeface="Arial"/>
              <a:buNone/>
            </a:pPr>
            <a:r>
              <a:rPr b="0" i="0" lang="en-US" sz="2400" u="none" cap="none" strike="noStrike">
                <a:solidFill>
                  <a:srgbClr val="00B050"/>
                </a:solidFill>
                <a:latin typeface="Tahoma"/>
                <a:ea typeface="Tahoma"/>
                <a:cs typeface="Tahoma"/>
                <a:sym typeface="Tahoma"/>
              </a:rPr>
              <a:t>/* secondary module: mod1.c */</a:t>
            </a:r>
            <a:endParaRPr/>
          </a:p>
          <a:p>
            <a:pPr indent="0" lvl="0" marL="0" marR="0" rtl="0" algn="l">
              <a:spcBef>
                <a:spcPts val="480"/>
              </a:spcBef>
              <a:spcAft>
                <a:spcPts val="0"/>
              </a:spcAft>
              <a:buClr>
                <a:srgbClr val="0000FF"/>
              </a:buClr>
              <a:buSzPts val="2400"/>
              <a:buFont typeface="Arial"/>
              <a:buNone/>
            </a:pPr>
            <a:r>
              <a:rPr b="0" i="0" lang="en-US" sz="2400" u="none" cap="none" strike="noStrike">
                <a:solidFill>
                  <a:srgbClr val="0000FF"/>
                </a:solidFill>
                <a:latin typeface="Tahoma"/>
                <a:ea typeface="Tahoma"/>
                <a:cs typeface="Tahoma"/>
                <a:sym typeface="Tahoma"/>
              </a:rPr>
              <a:t>extern int </a:t>
            </a:r>
            <a:r>
              <a:rPr b="0" i="0" lang="en-US" sz="2400" u="none" cap="none" strike="noStrike">
                <a:solidFill>
                  <a:schemeClr val="dk1"/>
                </a:solidFill>
                <a:latin typeface="Tahoma"/>
                <a:ea typeface="Tahoma"/>
                <a:cs typeface="Tahoma"/>
                <a:sym typeface="Tahoma"/>
              </a:rPr>
              <a:t>x, y;</a:t>
            </a:r>
            <a:endParaRPr/>
          </a:p>
          <a:p>
            <a:pPr indent="0" lvl="0" marL="0" marR="0" rtl="0" algn="l">
              <a:spcBef>
                <a:spcPts val="480"/>
              </a:spcBef>
              <a:spcAft>
                <a:spcPts val="0"/>
              </a:spcAft>
              <a:buClr>
                <a:srgbClr val="0000FF"/>
              </a:buClr>
              <a:buSzPts val="2400"/>
              <a:buFont typeface="Arial"/>
              <a:buNone/>
            </a:pPr>
            <a:r>
              <a:rPr b="0" i="0" lang="en-US" sz="2400" u="none" cap="none" strike="noStrike">
                <a:solidFill>
                  <a:srgbClr val="0000FF"/>
                </a:solidFill>
                <a:latin typeface="Tahoma"/>
                <a:ea typeface="Tahoma"/>
                <a:cs typeface="Tahoma"/>
                <a:sym typeface="Tahoma"/>
              </a:rPr>
              <a:t>void</a:t>
            </a:r>
            <a:r>
              <a:rPr b="0" i="0" lang="en-US" sz="2400" u="none" cap="none" strike="noStrike">
                <a:solidFill>
                  <a:schemeClr val="dk1"/>
                </a:solidFill>
                <a:latin typeface="Tahoma"/>
                <a:ea typeface="Tahoma"/>
                <a:cs typeface="Tahoma"/>
                <a:sym typeface="Tahoma"/>
              </a:rPr>
              <a:t> func1() { </a:t>
            </a:r>
            <a:r>
              <a:rPr b="0" i="0" lang="en-US" sz="2400" u="none" cap="none" strike="noStrike">
                <a:solidFill>
                  <a:srgbClr val="00B050"/>
                </a:solidFill>
                <a:latin typeface="Tahoma"/>
                <a:ea typeface="Tahoma"/>
                <a:cs typeface="Tahoma"/>
                <a:sym typeface="Tahoma"/>
              </a:rPr>
              <a:t>/* statements */</a:t>
            </a:r>
            <a:r>
              <a:rPr b="0" i="0" lang="en-US" sz="2400" u="none" cap="none" strike="noStrike">
                <a:solidFill>
                  <a:schemeClr val="dk1"/>
                </a:solidFill>
                <a:latin typeface="Tahoma"/>
                <a:ea typeface="Tahoma"/>
                <a:cs typeface="Tahoma"/>
                <a:sym typeface="Tahoma"/>
              </a:rPr>
              <a:t> }</a:t>
            </a:r>
            <a:endParaRPr/>
          </a:p>
        </p:txBody>
      </p:sp>
      <p:sp>
        <p:nvSpPr>
          <p:cNvPr id="780" name="Google Shape;780;p63"/>
          <p:cNvSpPr txBox="1"/>
          <p:nvPr/>
        </p:nvSpPr>
        <p:spPr>
          <a:xfrm>
            <a:off x="457200" y="4800600"/>
            <a:ext cx="8229600" cy="1371600"/>
          </a:xfrm>
          <a:prstGeom prst="rect">
            <a:avLst/>
          </a:prstGeom>
          <a:noFill/>
          <a:ln cap="flat" cmpd="sng" w="9525">
            <a:solidFill>
              <a:srgbClr val="E36C09"/>
            </a:solidFill>
            <a:prstDash val="solid"/>
            <a:round/>
            <a:headEnd len="sm" w="sm" type="none"/>
            <a:tailEnd len="sm" w="sm" type="none"/>
          </a:ln>
        </p:spPr>
        <p:txBody>
          <a:bodyPr anchorCtr="0" anchor="t" bIns="45700" lIns="91425" spcFirstLastPara="1" rIns="91425" wrap="square" tIns="45700">
            <a:normAutofit/>
          </a:bodyPr>
          <a:lstStyle/>
          <a:p>
            <a:pPr indent="0" lvl="0" marL="0" marR="0" rtl="0" algn="l">
              <a:spcBef>
                <a:spcPts val="0"/>
              </a:spcBef>
              <a:spcAft>
                <a:spcPts val="0"/>
              </a:spcAft>
              <a:buClr>
                <a:srgbClr val="00B050"/>
              </a:buClr>
              <a:buSzPts val="2400"/>
              <a:buFont typeface="Arial"/>
              <a:buNone/>
            </a:pPr>
            <a:r>
              <a:rPr b="0" i="0" lang="en-US" sz="2400" u="none" cap="none" strike="noStrike">
                <a:solidFill>
                  <a:srgbClr val="00B050"/>
                </a:solidFill>
                <a:latin typeface="Tahoma"/>
                <a:ea typeface="Tahoma"/>
                <a:cs typeface="Tahoma"/>
                <a:sym typeface="Tahoma"/>
              </a:rPr>
              <a:t>/* secondary module: mod2.c */</a:t>
            </a:r>
            <a:endParaRPr/>
          </a:p>
          <a:p>
            <a:pPr indent="0" lvl="0" marL="0" marR="0" rtl="0" algn="l">
              <a:spcBef>
                <a:spcPts val="480"/>
              </a:spcBef>
              <a:spcAft>
                <a:spcPts val="0"/>
              </a:spcAft>
              <a:buClr>
                <a:srgbClr val="0000FF"/>
              </a:buClr>
              <a:buSzPts val="2400"/>
              <a:buFont typeface="Arial"/>
              <a:buNone/>
            </a:pPr>
            <a:r>
              <a:rPr b="0" i="0" lang="en-US" sz="2400" u="none" cap="none" strike="noStrike">
                <a:solidFill>
                  <a:srgbClr val="0000FF"/>
                </a:solidFill>
                <a:latin typeface="Tahoma"/>
                <a:ea typeface="Tahoma"/>
                <a:cs typeface="Tahoma"/>
                <a:sym typeface="Tahoma"/>
              </a:rPr>
              <a:t>extern int </a:t>
            </a:r>
            <a:r>
              <a:rPr b="0" i="0" lang="en-US" sz="2400" u="none" cap="none" strike="noStrike">
                <a:solidFill>
                  <a:schemeClr val="dk1"/>
                </a:solidFill>
                <a:latin typeface="Tahoma"/>
                <a:ea typeface="Tahoma"/>
                <a:cs typeface="Tahoma"/>
                <a:sym typeface="Tahoma"/>
              </a:rPr>
              <a:t>x;</a:t>
            </a:r>
            <a:endParaRPr/>
          </a:p>
          <a:p>
            <a:pPr indent="0" lvl="0" marL="0" marR="0" rtl="0" algn="l">
              <a:spcBef>
                <a:spcPts val="480"/>
              </a:spcBef>
              <a:spcAft>
                <a:spcPts val="0"/>
              </a:spcAft>
              <a:buClr>
                <a:srgbClr val="0000FF"/>
              </a:buClr>
              <a:buSzPts val="2400"/>
              <a:buFont typeface="Arial"/>
              <a:buNone/>
            </a:pPr>
            <a:r>
              <a:rPr b="0" i="0" lang="en-US" sz="2400" u="none" cap="none" strike="noStrike">
                <a:solidFill>
                  <a:srgbClr val="0000FF"/>
                </a:solidFill>
                <a:latin typeface="Tahoma"/>
                <a:ea typeface="Tahoma"/>
                <a:cs typeface="Tahoma"/>
                <a:sym typeface="Tahoma"/>
              </a:rPr>
              <a:t>void</a:t>
            </a:r>
            <a:r>
              <a:rPr b="0" i="0" lang="en-US" sz="2400" u="none" cap="none" strike="noStrike">
                <a:solidFill>
                  <a:schemeClr val="dk1"/>
                </a:solidFill>
                <a:latin typeface="Tahoma"/>
                <a:ea typeface="Tahoma"/>
                <a:cs typeface="Tahoma"/>
                <a:sym typeface="Tahoma"/>
              </a:rPr>
              <a:t> func2() { </a:t>
            </a:r>
            <a:r>
              <a:rPr b="0" i="0" lang="en-US" sz="2400" u="none" cap="none" strike="noStrike">
                <a:solidFill>
                  <a:srgbClr val="00B050"/>
                </a:solidFill>
                <a:latin typeface="Tahoma"/>
                <a:ea typeface="Tahoma"/>
                <a:cs typeface="Tahoma"/>
                <a:sym typeface="Tahoma"/>
              </a:rPr>
              <a:t>/* statements */</a:t>
            </a:r>
            <a:r>
              <a:rPr b="0" i="0" lang="en-US" sz="2400" u="none" cap="none" strike="noStrike">
                <a:solidFill>
                  <a:schemeClr val="dk1"/>
                </a:solidFill>
                <a:latin typeface="Tahoma"/>
                <a:ea typeface="Tahoma"/>
                <a:cs typeface="Tahoma"/>
                <a:sym typeface="Tahoma"/>
              </a:rPr>
              <a:t>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5" name="Shape 785"/>
        <p:cNvGrpSpPr/>
        <p:nvPr/>
      </p:nvGrpSpPr>
      <p:grpSpPr>
        <a:xfrm>
          <a:off x="0" y="0"/>
          <a:ext cx="0" cy="0"/>
          <a:chOff x="0" y="0"/>
          <a:chExt cx="0" cy="0"/>
        </a:xfrm>
      </p:grpSpPr>
      <p:sp>
        <p:nvSpPr>
          <p:cNvPr id="786" name="Google Shape;786;p64"/>
          <p:cNvSpPr txBox="1"/>
          <p:nvPr>
            <p:ph type="ctrTitle"/>
          </p:nvPr>
        </p:nvSpPr>
        <p:spPr>
          <a:xfrm>
            <a:off x="381000" y="2492375"/>
            <a:ext cx="8534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C7876"/>
              </a:buClr>
              <a:buSzPts val="4400"/>
              <a:buFont typeface="Tahoma"/>
              <a:buNone/>
            </a:pPr>
            <a:r>
              <a:rPr lang="en-US">
                <a:solidFill>
                  <a:srgbClr val="FC7876"/>
                </a:solidFill>
              </a:rPr>
              <a:t>Các vấn đề tìm hiểu mở rộng kiến thức nghề nghiệp</a:t>
            </a:r>
            <a:endParaRPr>
              <a:solidFill>
                <a:srgbClr val="FC7876"/>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65"/>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Hàm trùng tên</a:t>
            </a:r>
            <a:endParaRPr/>
          </a:p>
        </p:txBody>
      </p:sp>
      <p:sp>
        <p:nvSpPr>
          <p:cNvPr id="793" name="Google Shape;793;p6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Nhu cầu</a:t>
            </a:r>
            <a:endParaRPr/>
          </a:p>
          <a:p>
            <a:pPr indent="-285750" lvl="1" marL="742950" rtl="0" algn="l">
              <a:spcBef>
                <a:spcPts val="560"/>
              </a:spcBef>
              <a:spcAft>
                <a:spcPts val="0"/>
              </a:spcAft>
              <a:buClr>
                <a:schemeClr val="dk1"/>
              </a:buClr>
              <a:buSzPts val="2800"/>
              <a:buChar char="–"/>
            </a:pPr>
            <a:r>
              <a:rPr lang="en-US"/>
              <a:t>Thực hiện một công việc với nhiều cách khác nhau. Nếu các hàm khác tên sẽ khó nhớ.</a:t>
            </a:r>
            <a:endParaRPr/>
          </a:p>
          <a:p>
            <a:pPr indent="-342900" lvl="0" marL="342900" rtl="0" algn="l">
              <a:spcBef>
                <a:spcPts val="620"/>
              </a:spcBef>
              <a:spcAft>
                <a:spcPts val="0"/>
              </a:spcAft>
              <a:buClr>
                <a:schemeClr val="dk1"/>
              </a:buClr>
              <a:buSzPts val="3100"/>
              <a:buChar char="•"/>
            </a:pPr>
            <a:r>
              <a:rPr lang="en-US" sz="3100"/>
              <a:t>Ví dụ:</a:t>
            </a:r>
            <a:endParaRPr/>
          </a:p>
          <a:p>
            <a:pPr indent="-285750" lvl="1" marL="742950" rtl="0" algn="l">
              <a:spcBef>
                <a:spcPts val="560"/>
              </a:spcBef>
              <a:spcAft>
                <a:spcPts val="0"/>
              </a:spcAft>
              <a:buClr>
                <a:schemeClr val="dk1"/>
              </a:buClr>
              <a:buSzPts val="2800"/>
              <a:buChar char="–"/>
            </a:pPr>
            <a:r>
              <a:rPr lang="en-US"/>
              <a:t>Các hàm tính trị tuyệt đối trong C (</a:t>
            </a:r>
            <a:r>
              <a:rPr lang="en-US" sz="2400"/>
              <a:t>math.h</a:t>
            </a:r>
            <a:r>
              <a:rPr lang="en-US"/>
              <a:t>)</a:t>
            </a:r>
            <a:endParaRPr/>
          </a:p>
          <a:p>
            <a:pPr indent="-228600" lvl="2" marL="1143000" rtl="0" algn="l">
              <a:spcBef>
                <a:spcPts val="480"/>
              </a:spcBef>
              <a:spcAft>
                <a:spcPts val="0"/>
              </a:spcAft>
              <a:buClr>
                <a:srgbClr val="0000FF"/>
              </a:buClr>
              <a:buSzPts val="2400"/>
              <a:buChar char="•"/>
            </a:pPr>
            <a:r>
              <a:rPr lang="en-US">
                <a:solidFill>
                  <a:srgbClr val="0000FF"/>
                </a:solidFill>
              </a:rPr>
              <a:t>int</a:t>
            </a:r>
            <a:r>
              <a:rPr lang="en-US"/>
              <a:t> abs(</a:t>
            </a:r>
            <a:r>
              <a:rPr lang="en-US">
                <a:solidFill>
                  <a:srgbClr val="0000FF"/>
                </a:solidFill>
              </a:rPr>
              <a:t>int</a:t>
            </a:r>
            <a:r>
              <a:rPr lang="en-US"/>
              <a:t> n);</a:t>
            </a:r>
            <a:endParaRPr/>
          </a:p>
          <a:p>
            <a:pPr indent="-228600" lvl="2" marL="1143000" rtl="0" algn="l">
              <a:spcBef>
                <a:spcPts val="480"/>
              </a:spcBef>
              <a:spcAft>
                <a:spcPts val="0"/>
              </a:spcAft>
              <a:buClr>
                <a:srgbClr val="0000FF"/>
              </a:buClr>
              <a:buSzPts val="2400"/>
              <a:buChar char="•"/>
            </a:pPr>
            <a:r>
              <a:rPr lang="en-US">
                <a:solidFill>
                  <a:srgbClr val="0000FF"/>
                </a:solidFill>
              </a:rPr>
              <a:t>long</a:t>
            </a:r>
            <a:r>
              <a:rPr lang="en-US"/>
              <a:t> labs(</a:t>
            </a:r>
            <a:r>
              <a:rPr lang="en-US">
                <a:solidFill>
                  <a:srgbClr val="0000FF"/>
                </a:solidFill>
              </a:rPr>
              <a:t>long</a:t>
            </a:r>
            <a:r>
              <a:rPr lang="en-US"/>
              <a:t> n);</a:t>
            </a:r>
            <a:endParaRPr/>
          </a:p>
          <a:p>
            <a:pPr indent="-228600" lvl="2" marL="1143000" rtl="0" algn="l">
              <a:spcBef>
                <a:spcPts val="480"/>
              </a:spcBef>
              <a:spcAft>
                <a:spcPts val="0"/>
              </a:spcAft>
              <a:buClr>
                <a:srgbClr val="0000FF"/>
              </a:buClr>
              <a:buSzPts val="2400"/>
              <a:buChar char="•"/>
            </a:pPr>
            <a:r>
              <a:rPr lang="en-US">
                <a:solidFill>
                  <a:srgbClr val="0000FF"/>
                </a:solidFill>
              </a:rPr>
              <a:t>double</a:t>
            </a:r>
            <a:r>
              <a:rPr lang="en-US"/>
              <a:t> fabs(</a:t>
            </a:r>
            <a:r>
              <a:rPr lang="en-US">
                <a:solidFill>
                  <a:srgbClr val="0000FF"/>
                </a:solidFill>
              </a:rPr>
              <a:t>double</a:t>
            </a:r>
            <a:r>
              <a:rPr lang="en-US"/>
              <a:t> n);</a:t>
            </a:r>
            <a:endParaRPr/>
          </a:p>
          <a:p>
            <a:pPr indent="-285750" lvl="1" marL="742950" rtl="0" algn="l">
              <a:spcBef>
                <a:spcPts val="560"/>
              </a:spcBef>
              <a:spcAft>
                <a:spcPts val="0"/>
              </a:spcAft>
              <a:buClr>
                <a:schemeClr val="dk1"/>
              </a:buClr>
              <a:buSzPts val="2800"/>
              <a:buChar char="–"/>
            </a:pPr>
            <a:r>
              <a:rPr lang="en-US"/>
              <a:t>Các hàm tính căn bậc 2: </a:t>
            </a:r>
            <a:r>
              <a:rPr lang="en-US" sz="2400"/>
              <a:t>sqrt()</a:t>
            </a:r>
            <a:r>
              <a:rPr lang="en-US"/>
              <a:t>, </a:t>
            </a:r>
            <a:r>
              <a:rPr lang="en-US" sz="2400"/>
              <a:t>sqrtf()</a:t>
            </a:r>
            <a:endParaRPr sz="2400"/>
          </a:p>
        </p:txBody>
      </p:sp>
      <p:sp>
        <p:nvSpPr>
          <p:cNvPr id="794" name="Google Shape;794;p65"/>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795" name="Google Shape;795;p65"/>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796" name="Google Shape;796;p65"/>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1" name="Shape 801"/>
        <p:cNvGrpSpPr/>
        <p:nvPr/>
      </p:nvGrpSpPr>
      <p:grpSpPr>
        <a:xfrm>
          <a:off x="0" y="0"/>
          <a:ext cx="0" cy="0"/>
          <a:chOff x="0" y="0"/>
          <a:chExt cx="0" cy="0"/>
        </a:xfrm>
      </p:grpSpPr>
      <p:sp>
        <p:nvSpPr>
          <p:cNvPr id="802" name="Google Shape;802;p66"/>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Hàm trùng tên</a:t>
            </a:r>
            <a:endParaRPr/>
          </a:p>
        </p:txBody>
      </p:sp>
      <p:sp>
        <p:nvSpPr>
          <p:cNvPr id="803" name="Google Shape;803;p6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Khái niệm</a:t>
            </a:r>
            <a:endParaRPr/>
          </a:p>
          <a:p>
            <a:pPr indent="-285750" lvl="1" marL="742950" rtl="0" algn="l">
              <a:spcBef>
                <a:spcPts val="560"/>
              </a:spcBef>
              <a:spcAft>
                <a:spcPts val="0"/>
              </a:spcAft>
              <a:buClr>
                <a:schemeClr val="dk1"/>
              </a:buClr>
              <a:buSzPts val="2800"/>
              <a:buChar char="–"/>
            </a:pPr>
            <a:r>
              <a:rPr lang="en-US"/>
              <a:t>Là các hàm cùng tên nhưng có tham số đầu vào hoặc kiểu trả về khác nhau nhằm cho phép người dùng chọn cách thuận lợi nhất để thực hiện công việc.</a:t>
            </a:r>
            <a:endParaRPr/>
          </a:p>
          <a:p>
            <a:pPr indent="-285750" lvl="1" marL="742950" rtl="0" algn="l">
              <a:spcBef>
                <a:spcPts val="560"/>
              </a:spcBef>
              <a:spcAft>
                <a:spcPts val="0"/>
              </a:spcAft>
              <a:buClr>
                <a:schemeClr val="dk1"/>
              </a:buClr>
              <a:buSzPts val="2800"/>
              <a:buChar char="–"/>
            </a:pPr>
            <a:r>
              <a:rPr lang="en-US"/>
              <a:t>Nguyên mẫu hàm khi bỏ tên tham số phải khác nhau. </a:t>
            </a:r>
            <a:endParaRPr/>
          </a:p>
          <a:p>
            <a:pPr indent="-285750" lvl="1" marL="742950" rtl="0" algn="l">
              <a:spcBef>
                <a:spcPts val="560"/>
              </a:spcBef>
              <a:spcAft>
                <a:spcPts val="0"/>
              </a:spcAft>
              <a:buClr>
                <a:schemeClr val="dk1"/>
              </a:buClr>
              <a:buSzPts val="2800"/>
              <a:buChar char="–"/>
            </a:pPr>
            <a:r>
              <a:rPr lang="en-US"/>
              <a:t>Việc sử dụng các hàm trùng tên được gọi là nạp chồng hay quá tải (overload) hàm.</a:t>
            </a:r>
            <a:endParaRPr/>
          </a:p>
        </p:txBody>
      </p:sp>
      <p:sp>
        <p:nvSpPr>
          <p:cNvPr id="804" name="Google Shape;804;p66"/>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805" name="Google Shape;805;p66"/>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806" name="Google Shape;806;p66"/>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1" name="Shape 811"/>
        <p:cNvGrpSpPr/>
        <p:nvPr/>
      </p:nvGrpSpPr>
      <p:grpSpPr>
        <a:xfrm>
          <a:off x="0" y="0"/>
          <a:ext cx="0" cy="0"/>
          <a:chOff x="0" y="0"/>
          <a:chExt cx="0" cy="0"/>
        </a:xfrm>
      </p:grpSpPr>
      <p:sp>
        <p:nvSpPr>
          <p:cNvPr id="812" name="Google Shape;812;p67"/>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Ví dụ hàm trùng tên</a:t>
            </a:r>
            <a:endParaRPr/>
          </a:p>
        </p:txBody>
      </p:sp>
      <p:sp>
        <p:nvSpPr>
          <p:cNvPr id="813" name="Google Shape;813;p6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B050"/>
              </a:buClr>
              <a:buSzPts val="2400"/>
              <a:buNone/>
            </a:pPr>
            <a:r>
              <a:rPr lang="en-US" sz="2400">
                <a:solidFill>
                  <a:srgbClr val="00B050"/>
                </a:solidFill>
              </a:rPr>
              <a:t>// prints integers from 1 to n</a:t>
            </a:r>
            <a:endParaRPr/>
          </a:p>
          <a:p>
            <a:pPr indent="0" lvl="0" marL="0" rtl="0" algn="l">
              <a:spcBef>
                <a:spcPts val="480"/>
              </a:spcBef>
              <a:spcAft>
                <a:spcPts val="0"/>
              </a:spcAft>
              <a:buClr>
                <a:srgbClr val="0000FF"/>
              </a:buClr>
              <a:buSzPts val="2400"/>
              <a:buNone/>
            </a:pPr>
            <a:r>
              <a:rPr lang="en-US" sz="2400">
                <a:solidFill>
                  <a:srgbClr val="0000FF"/>
                </a:solidFill>
              </a:rPr>
              <a:t>void</a:t>
            </a:r>
            <a:r>
              <a:rPr lang="en-US" sz="2400"/>
              <a:t> PrintIntegers(</a:t>
            </a:r>
            <a:r>
              <a:rPr lang="en-US" sz="2400">
                <a:solidFill>
                  <a:srgbClr val="0000FF"/>
                </a:solidFill>
              </a:rPr>
              <a:t>int</a:t>
            </a:r>
            <a:r>
              <a:rPr lang="en-US" sz="2400"/>
              <a:t> n);</a:t>
            </a:r>
            <a:endParaRPr/>
          </a:p>
          <a:p>
            <a:pPr indent="0" lvl="0" marL="0" rtl="0" algn="l">
              <a:spcBef>
                <a:spcPts val="480"/>
              </a:spcBef>
              <a:spcAft>
                <a:spcPts val="0"/>
              </a:spcAft>
              <a:buClr>
                <a:schemeClr val="dk1"/>
              </a:buClr>
              <a:buSzPts val="2400"/>
              <a:buNone/>
            </a:pPr>
            <a:r>
              <a:t/>
            </a:r>
            <a:endParaRPr sz="2400">
              <a:solidFill>
                <a:srgbClr val="00B050"/>
              </a:solidFill>
            </a:endParaRPr>
          </a:p>
          <a:p>
            <a:pPr indent="0" lvl="0" marL="0" rtl="0" algn="l">
              <a:spcBef>
                <a:spcPts val="480"/>
              </a:spcBef>
              <a:spcAft>
                <a:spcPts val="0"/>
              </a:spcAft>
              <a:buClr>
                <a:srgbClr val="00B050"/>
              </a:buClr>
              <a:buSzPts val="2400"/>
              <a:buNone/>
            </a:pPr>
            <a:r>
              <a:rPr lang="en-US" sz="2400">
                <a:solidFill>
                  <a:srgbClr val="00B050"/>
                </a:solidFill>
              </a:rPr>
              <a:t>// prints integers from x to y</a:t>
            </a:r>
            <a:endParaRPr/>
          </a:p>
          <a:p>
            <a:pPr indent="0" lvl="0" marL="0" rtl="0" algn="l">
              <a:spcBef>
                <a:spcPts val="480"/>
              </a:spcBef>
              <a:spcAft>
                <a:spcPts val="0"/>
              </a:spcAft>
              <a:buClr>
                <a:srgbClr val="0000FF"/>
              </a:buClr>
              <a:buSzPts val="2400"/>
              <a:buNone/>
            </a:pPr>
            <a:r>
              <a:rPr lang="en-US" sz="2400">
                <a:solidFill>
                  <a:srgbClr val="0000FF"/>
                </a:solidFill>
              </a:rPr>
              <a:t>void</a:t>
            </a:r>
            <a:r>
              <a:rPr lang="en-US" sz="2400"/>
              <a:t> PrintIntegers(</a:t>
            </a:r>
            <a:r>
              <a:rPr lang="en-US" sz="2400">
                <a:solidFill>
                  <a:srgbClr val="0000FF"/>
                </a:solidFill>
              </a:rPr>
              <a:t>int</a:t>
            </a:r>
            <a:r>
              <a:rPr lang="en-US" sz="2400"/>
              <a:t> x, </a:t>
            </a:r>
            <a:r>
              <a:rPr lang="en-US" sz="2400">
                <a:solidFill>
                  <a:srgbClr val="0000FF"/>
                </a:solidFill>
              </a:rPr>
              <a:t>int</a:t>
            </a:r>
            <a:r>
              <a:rPr lang="en-US" sz="2400"/>
              <a:t> y);</a:t>
            </a:r>
            <a:endParaRPr sz="2400"/>
          </a:p>
          <a:p>
            <a:pPr indent="0" lvl="0" marL="0" rtl="0" algn="l">
              <a:spcBef>
                <a:spcPts val="480"/>
              </a:spcBef>
              <a:spcAft>
                <a:spcPts val="0"/>
              </a:spcAft>
              <a:buClr>
                <a:schemeClr val="dk1"/>
              </a:buClr>
              <a:buSzPts val="2400"/>
              <a:buNone/>
            </a:pPr>
            <a:r>
              <a:t/>
            </a:r>
            <a:endParaRPr sz="2400"/>
          </a:p>
          <a:p>
            <a:pPr indent="0" lvl="0" marL="0" rtl="0" algn="l">
              <a:spcBef>
                <a:spcPts val="480"/>
              </a:spcBef>
              <a:spcAft>
                <a:spcPts val="0"/>
              </a:spcAft>
              <a:buClr>
                <a:srgbClr val="00B050"/>
              </a:buClr>
              <a:buSzPts val="2400"/>
              <a:buNone/>
            </a:pPr>
            <a:r>
              <a:rPr lang="en-US" sz="2400">
                <a:solidFill>
                  <a:srgbClr val="00B050"/>
                </a:solidFill>
              </a:rPr>
              <a:t>// prints integers from x to y</a:t>
            </a:r>
            <a:endParaRPr/>
          </a:p>
          <a:p>
            <a:pPr indent="0" lvl="0" marL="0" rtl="0" algn="l">
              <a:spcBef>
                <a:spcPts val="480"/>
              </a:spcBef>
              <a:spcAft>
                <a:spcPts val="0"/>
              </a:spcAft>
              <a:buClr>
                <a:srgbClr val="00B050"/>
              </a:buClr>
              <a:buSzPts val="2400"/>
              <a:buNone/>
            </a:pPr>
            <a:r>
              <a:rPr lang="en-US" sz="2400">
                <a:solidFill>
                  <a:srgbClr val="00B050"/>
                </a:solidFill>
              </a:rPr>
              <a:t>// with an arithmetic progression a</a:t>
            </a:r>
            <a:endParaRPr sz="2400">
              <a:solidFill>
                <a:srgbClr val="00B050"/>
              </a:solidFill>
            </a:endParaRPr>
          </a:p>
          <a:p>
            <a:pPr indent="0" lvl="0" marL="0" rtl="0" algn="l">
              <a:spcBef>
                <a:spcPts val="480"/>
              </a:spcBef>
              <a:spcAft>
                <a:spcPts val="0"/>
              </a:spcAft>
              <a:buClr>
                <a:srgbClr val="0000FF"/>
              </a:buClr>
              <a:buSzPts val="2400"/>
              <a:buNone/>
            </a:pPr>
            <a:r>
              <a:rPr lang="en-US" sz="2400">
                <a:solidFill>
                  <a:srgbClr val="0000FF"/>
                </a:solidFill>
              </a:rPr>
              <a:t>void</a:t>
            </a:r>
            <a:r>
              <a:rPr lang="en-US" sz="2400"/>
              <a:t> PrintIntegers(</a:t>
            </a:r>
            <a:r>
              <a:rPr lang="en-US" sz="2400">
                <a:solidFill>
                  <a:srgbClr val="0000FF"/>
                </a:solidFill>
              </a:rPr>
              <a:t>int</a:t>
            </a:r>
            <a:r>
              <a:rPr lang="en-US" sz="2400"/>
              <a:t> x, </a:t>
            </a:r>
            <a:r>
              <a:rPr lang="en-US" sz="2400">
                <a:solidFill>
                  <a:srgbClr val="0000FF"/>
                </a:solidFill>
              </a:rPr>
              <a:t>int</a:t>
            </a:r>
            <a:r>
              <a:rPr lang="en-US" sz="2400"/>
              <a:t> y, </a:t>
            </a:r>
            <a:r>
              <a:rPr lang="en-US" sz="2400">
                <a:solidFill>
                  <a:srgbClr val="0000FF"/>
                </a:solidFill>
              </a:rPr>
              <a:t>int</a:t>
            </a:r>
            <a:r>
              <a:rPr lang="en-US" sz="2400"/>
              <a:t> a);</a:t>
            </a:r>
            <a:endParaRPr/>
          </a:p>
        </p:txBody>
      </p:sp>
      <p:sp>
        <p:nvSpPr>
          <p:cNvPr id="814" name="Google Shape;814;p67"/>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815" name="Google Shape;815;p67"/>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816" name="Google Shape;816;p67"/>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1" name="Shape 821"/>
        <p:cNvGrpSpPr/>
        <p:nvPr/>
      </p:nvGrpSpPr>
      <p:grpSpPr>
        <a:xfrm>
          <a:off x="0" y="0"/>
          <a:ext cx="0" cy="0"/>
          <a:chOff x="0" y="0"/>
          <a:chExt cx="0" cy="0"/>
        </a:xfrm>
      </p:grpSpPr>
      <p:sp>
        <p:nvSpPr>
          <p:cNvPr id="822" name="Google Shape;822;p68"/>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Chú ý về hàm trùng tên</a:t>
            </a:r>
            <a:endParaRPr/>
          </a:p>
        </p:txBody>
      </p:sp>
      <p:sp>
        <p:nvSpPr>
          <p:cNvPr id="823" name="Google Shape;823;p6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Các hàm sau đây là như nhau do cùng nguyên mẫu hàm: </a:t>
            </a:r>
            <a:r>
              <a:rPr lang="en-US" sz="2400">
                <a:solidFill>
                  <a:srgbClr val="0000FF"/>
                </a:solidFill>
              </a:rPr>
              <a:t>int</a:t>
            </a:r>
            <a:r>
              <a:rPr lang="en-US" sz="2400"/>
              <a:t> Sum(</a:t>
            </a:r>
            <a:r>
              <a:rPr lang="en-US" sz="2400">
                <a:solidFill>
                  <a:srgbClr val="0000FF"/>
                </a:solidFill>
              </a:rPr>
              <a:t>int</a:t>
            </a:r>
            <a:r>
              <a:rPr lang="en-US" sz="2400"/>
              <a:t>, </a:t>
            </a:r>
            <a:r>
              <a:rPr lang="en-US" sz="2400">
                <a:solidFill>
                  <a:srgbClr val="0000FF"/>
                </a:solidFill>
              </a:rPr>
              <a:t>int</a:t>
            </a:r>
            <a:r>
              <a:rPr lang="en-US" sz="2400"/>
              <a:t>);</a:t>
            </a:r>
            <a:endParaRPr/>
          </a:p>
          <a:p>
            <a:pPr indent="0" lvl="0" marL="0" rtl="0" algn="l">
              <a:spcBef>
                <a:spcPts val="480"/>
              </a:spcBef>
              <a:spcAft>
                <a:spcPts val="0"/>
              </a:spcAft>
              <a:buClr>
                <a:srgbClr val="00B050"/>
              </a:buClr>
              <a:buSzPts val="2400"/>
              <a:buNone/>
            </a:pPr>
            <a:r>
              <a:rPr lang="en-US" sz="2400">
                <a:solidFill>
                  <a:srgbClr val="00B050"/>
                </a:solidFill>
              </a:rPr>
              <a:t>// calculates a + b</a:t>
            </a:r>
            <a:endParaRPr/>
          </a:p>
          <a:p>
            <a:pPr indent="0" lvl="0" marL="0" rtl="0" algn="l">
              <a:spcBef>
                <a:spcPts val="480"/>
              </a:spcBef>
              <a:spcAft>
                <a:spcPts val="0"/>
              </a:spcAft>
              <a:buClr>
                <a:srgbClr val="0000FF"/>
              </a:buClr>
              <a:buSzPts val="2400"/>
              <a:buNone/>
            </a:pPr>
            <a:r>
              <a:rPr lang="en-US" sz="2400">
                <a:solidFill>
                  <a:srgbClr val="0000FF"/>
                </a:solidFill>
              </a:rPr>
              <a:t>int</a:t>
            </a:r>
            <a:r>
              <a:rPr lang="en-US" sz="2400"/>
              <a:t> Sum(</a:t>
            </a:r>
            <a:r>
              <a:rPr lang="en-US" sz="2400">
                <a:solidFill>
                  <a:srgbClr val="0000FF"/>
                </a:solidFill>
              </a:rPr>
              <a:t>int</a:t>
            </a:r>
            <a:r>
              <a:rPr lang="en-US" sz="2400"/>
              <a:t> a, </a:t>
            </a:r>
            <a:r>
              <a:rPr lang="en-US" sz="2400">
                <a:solidFill>
                  <a:srgbClr val="0000FF"/>
                </a:solidFill>
              </a:rPr>
              <a:t>int</a:t>
            </a:r>
            <a:r>
              <a:rPr lang="en-US" sz="2400"/>
              <a:t> b);</a:t>
            </a:r>
            <a:endParaRPr/>
          </a:p>
          <a:p>
            <a:pPr indent="0" lvl="0" marL="0" rtl="0" algn="l">
              <a:spcBef>
                <a:spcPts val="480"/>
              </a:spcBef>
              <a:spcAft>
                <a:spcPts val="0"/>
              </a:spcAft>
              <a:buClr>
                <a:schemeClr val="dk1"/>
              </a:buClr>
              <a:buSzPts val="2400"/>
              <a:buNone/>
            </a:pPr>
            <a:r>
              <a:t/>
            </a:r>
            <a:endParaRPr sz="2400">
              <a:solidFill>
                <a:srgbClr val="00B050"/>
              </a:solidFill>
            </a:endParaRPr>
          </a:p>
          <a:p>
            <a:pPr indent="0" lvl="0" marL="0" rtl="0" algn="l">
              <a:spcBef>
                <a:spcPts val="480"/>
              </a:spcBef>
              <a:spcAft>
                <a:spcPts val="0"/>
              </a:spcAft>
              <a:buClr>
                <a:srgbClr val="00B050"/>
              </a:buClr>
              <a:buSzPts val="2400"/>
              <a:buNone/>
            </a:pPr>
            <a:r>
              <a:rPr lang="en-US" sz="2400">
                <a:solidFill>
                  <a:srgbClr val="00B050"/>
                </a:solidFill>
              </a:rPr>
              <a:t>// calculates b + a</a:t>
            </a:r>
            <a:endParaRPr sz="2400">
              <a:solidFill>
                <a:srgbClr val="00B050"/>
              </a:solidFill>
            </a:endParaRPr>
          </a:p>
          <a:p>
            <a:pPr indent="0" lvl="0" marL="0" rtl="0" algn="l">
              <a:spcBef>
                <a:spcPts val="480"/>
              </a:spcBef>
              <a:spcAft>
                <a:spcPts val="0"/>
              </a:spcAft>
              <a:buClr>
                <a:srgbClr val="0000FF"/>
              </a:buClr>
              <a:buSzPts val="2400"/>
              <a:buNone/>
            </a:pPr>
            <a:r>
              <a:rPr lang="en-US" sz="2400">
                <a:solidFill>
                  <a:srgbClr val="0000FF"/>
                </a:solidFill>
              </a:rPr>
              <a:t>int</a:t>
            </a:r>
            <a:r>
              <a:rPr lang="en-US" sz="2400"/>
              <a:t> Sum(</a:t>
            </a:r>
            <a:r>
              <a:rPr lang="en-US" sz="2400">
                <a:solidFill>
                  <a:srgbClr val="0000FF"/>
                </a:solidFill>
              </a:rPr>
              <a:t>int</a:t>
            </a:r>
            <a:r>
              <a:rPr lang="en-US" sz="2400"/>
              <a:t> b, </a:t>
            </a:r>
            <a:r>
              <a:rPr lang="en-US" sz="2400">
                <a:solidFill>
                  <a:srgbClr val="0000FF"/>
                </a:solidFill>
              </a:rPr>
              <a:t>int</a:t>
            </a:r>
            <a:r>
              <a:rPr lang="en-US" sz="2400"/>
              <a:t> a);</a:t>
            </a:r>
            <a:endParaRPr/>
          </a:p>
          <a:p>
            <a:pPr indent="0" lvl="0" marL="0" rtl="0" algn="l">
              <a:spcBef>
                <a:spcPts val="480"/>
              </a:spcBef>
              <a:spcAft>
                <a:spcPts val="0"/>
              </a:spcAft>
              <a:buClr>
                <a:schemeClr val="dk1"/>
              </a:buClr>
              <a:buSzPts val="2400"/>
              <a:buNone/>
            </a:pPr>
            <a:r>
              <a:t/>
            </a:r>
            <a:endParaRPr sz="2400">
              <a:solidFill>
                <a:srgbClr val="00B050"/>
              </a:solidFill>
            </a:endParaRPr>
          </a:p>
          <a:p>
            <a:pPr indent="0" lvl="0" marL="0" rtl="0" algn="l">
              <a:spcBef>
                <a:spcPts val="480"/>
              </a:spcBef>
              <a:spcAft>
                <a:spcPts val="0"/>
              </a:spcAft>
              <a:buClr>
                <a:srgbClr val="00B050"/>
              </a:buClr>
              <a:buSzPts val="2400"/>
              <a:buNone/>
            </a:pPr>
            <a:r>
              <a:rPr lang="en-US" sz="2400">
                <a:solidFill>
                  <a:srgbClr val="00B050"/>
                </a:solidFill>
              </a:rPr>
              <a:t>// calculates x + y</a:t>
            </a:r>
            <a:endParaRPr sz="2400">
              <a:solidFill>
                <a:srgbClr val="00B050"/>
              </a:solidFill>
            </a:endParaRPr>
          </a:p>
          <a:p>
            <a:pPr indent="0" lvl="0" marL="0" rtl="0" algn="l">
              <a:spcBef>
                <a:spcPts val="480"/>
              </a:spcBef>
              <a:spcAft>
                <a:spcPts val="0"/>
              </a:spcAft>
              <a:buClr>
                <a:srgbClr val="0000FF"/>
              </a:buClr>
              <a:buSzPts val="2400"/>
              <a:buNone/>
            </a:pPr>
            <a:r>
              <a:rPr lang="en-US" sz="2400">
                <a:solidFill>
                  <a:srgbClr val="0000FF"/>
                </a:solidFill>
              </a:rPr>
              <a:t>int</a:t>
            </a:r>
            <a:r>
              <a:rPr lang="en-US" sz="2400"/>
              <a:t> Sum(</a:t>
            </a:r>
            <a:r>
              <a:rPr lang="en-US" sz="2400">
                <a:solidFill>
                  <a:srgbClr val="0000FF"/>
                </a:solidFill>
              </a:rPr>
              <a:t>int</a:t>
            </a:r>
            <a:r>
              <a:rPr lang="en-US" sz="2400"/>
              <a:t> x, </a:t>
            </a:r>
            <a:r>
              <a:rPr lang="en-US" sz="2400">
                <a:solidFill>
                  <a:srgbClr val="0000FF"/>
                </a:solidFill>
              </a:rPr>
              <a:t>int</a:t>
            </a:r>
            <a:r>
              <a:rPr lang="en-US" sz="2400"/>
              <a:t> y);</a:t>
            </a:r>
            <a:endParaRPr/>
          </a:p>
        </p:txBody>
      </p:sp>
      <p:sp>
        <p:nvSpPr>
          <p:cNvPr id="824" name="Google Shape;824;p68"/>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825" name="Google Shape;825;p68"/>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826" name="Google Shape;826;p68"/>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1" name="Shape 831"/>
        <p:cNvGrpSpPr/>
        <p:nvPr/>
      </p:nvGrpSpPr>
      <p:grpSpPr>
        <a:xfrm>
          <a:off x="0" y="0"/>
          <a:ext cx="0" cy="0"/>
          <a:chOff x="0" y="0"/>
          <a:chExt cx="0" cy="0"/>
        </a:xfrm>
      </p:grpSpPr>
      <p:sp>
        <p:nvSpPr>
          <p:cNvPr id="832" name="Google Shape;832;p69"/>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Sự nhập nhằng, mơ hồ</a:t>
            </a:r>
            <a:endParaRPr/>
          </a:p>
        </p:txBody>
      </p:sp>
      <p:sp>
        <p:nvSpPr>
          <p:cNvPr id="833" name="Google Shape;833;p6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FF"/>
              </a:buClr>
              <a:buSzPts val="2400"/>
              <a:buNone/>
            </a:pPr>
            <a:r>
              <a:rPr lang="en-US" sz="2400">
                <a:solidFill>
                  <a:srgbClr val="0000FF"/>
                </a:solidFill>
              </a:rPr>
              <a:t>float</a:t>
            </a:r>
            <a:r>
              <a:rPr lang="en-US" sz="2400"/>
              <a:t> f(</a:t>
            </a:r>
            <a:r>
              <a:rPr lang="en-US" sz="2400">
                <a:solidFill>
                  <a:srgbClr val="0000FF"/>
                </a:solidFill>
              </a:rPr>
              <a:t>float</a:t>
            </a:r>
            <a:r>
              <a:rPr lang="en-US" sz="2400"/>
              <a:t> x)	{ </a:t>
            </a:r>
            <a:r>
              <a:rPr lang="en-US" sz="2400">
                <a:solidFill>
                  <a:srgbClr val="0000FF"/>
                </a:solidFill>
              </a:rPr>
              <a:t>return</a:t>
            </a:r>
            <a:r>
              <a:rPr lang="en-US" sz="2400"/>
              <a:t> x/2; }</a:t>
            </a:r>
            <a:endParaRPr/>
          </a:p>
          <a:p>
            <a:pPr indent="0" lvl="0" marL="0" rtl="0" algn="l">
              <a:spcBef>
                <a:spcPts val="480"/>
              </a:spcBef>
              <a:spcAft>
                <a:spcPts val="0"/>
              </a:spcAft>
              <a:buClr>
                <a:srgbClr val="0000FF"/>
              </a:buClr>
              <a:buSzPts val="2400"/>
              <a:buNone/>
            </a:pPr>
            <a:r>
              <a:rPr lang="en-US" sz="2400">
                <a:solidFill>
                  <a:srgbClr val="0000FF"/>
                </a:solidFill>
              </a:rPr>
              <a:t>double</a:t>
            </a:r>
            <a:r>
              <a:rPr lang="en-US" sz="2400"/>
              <a:t> f(</a:t>
            </a:r>
            <a:r>
              <a:rPr lang="en-US" sz="2400">
                <a:solidFill>
                  <a:srgbClr val="0000FF"/>
                </a:solidFill>
              </a:rPr>
              <a:t>double</a:t>
            </a:r>
            <a:r>
              <a:rPr lang="en-US" sz="2400"/>
              <a:t> x)	{ </a:t>
            </a:r>
            <a:r>
              <a:rPr lang="en-US" sz="2400">
                <a:solidFill>
                  <a:srgbClr val="0000FF"/>
                </a:solidFill>
              </a:rPr>
              <a:t>return</a:t>
            </a:r>
            <a:r>
              <a:rPr lang="en-US" sz="2400"/>
              <a:t> x/2; }</a:t>
            </a:r>
            <a:endParaRPr/>
          </a:p>
          <a:p>
            <a:pPr indent="0" lvl="0" marL="0" rtl="0" algn="l">
              <a:spcBef>
                <a:spcPts val="480"/>
              </a:spcBef>
              <a:spcAft>
                <a:spcPts val="0"/>
              </a:spcAft>
              <a:buClr>
                <a:schemeClr val="dk1"/>
              </a:buClr>
              <a:buSzPts val="2400"/>
              <a:buNone/>
            </a:pPr>
            <a:r>
              <a:t/>
            </a:r>
            <a:endParaRPr sz="2400"/>
          </a:p>
          <a:p>
            <a:pPr indent="0" lvl="0" marL="0" rtl="0" algn="l">
              <a:spcBef>
                <a:spcPts val="480"/>
              </a:spcBef>
              <a:spcAft>
                <a:spcPts val="0"/>
              </a:spcAft>
              <a:buClr>
                <a:srgbClr val="0000FF"/>
              </a:buClr>
              <a:buSzPts val="2400"/>
              <a:buNone/>
            </a:pPr>
            <a:r>
              <a:rPr lang="en-US" sz="2400">
                <a:solidFill>
                  <a:srgbClr val="0000FF"/>
                </a:solidFill>
              </a:rPr>
              <a:t>void</a:t>
            </a:r>
            <a:r>
              <a:rPr lang="en-US" sz="2400"/>
              <a:t> main() {</a:t>
            </a:r>
            <a:endParaRPr sz="2400"/>
          </a:p>
          <a:p>
            <a:pPr indent="0" lvl="0" marL="0" rtl="0" algn="l">
              <a:spcBef>
                <a:spcPts val="480"/>
              </a:spcBef>
              <a:spcAft>
                <a:spcPts val="0"/>
              </a:spcAft>
              <a:buClr>
                <a:schemeClr val="dk1"/>
              </a:buClr>
              <a:buSzPts val="2400"/>
              <a:buNone/>
            </a:pPr>
            <a:r>
              <a:rPr lang="en-US" sz="2400"/>
              <a:t>	</a:t>
            </a:r>
            <a:r>
              <a:rPr lang="en-US" sz="2400">
                <a:solidFill>
                  <a:srgbClr val="0000FF"/>
                </a:solidFill>
              </a:rPr>
              <a:t>float</a:t>
            </a:r>
            <a:r>
              <a:rPr lang="en-US" sz="2400"/>
              <a:t> x = 29.12;</a:t>
            </a:r>
            <a:endParaRPr/>
          </a:p>
          <a:p>
            <a:pPr indent="0" lvl="0" marL="0" rtl="0" algn="l">
              <a:spcBef>
                <a:spcPts val="480"/>
              </a:spcBef>
              <a:spcAft>
                <a:spcPts val="0"/>
              </a:spcAft>
              <a:buClr>
                <a:schemeClr val="dk1"/>
              </a:buClr>
              <a:buSzPts val="2400"/>
              <a:buNone/>
            </a:pPr>
            <a:r>
              <a:rPr lang="en-US" sz="2400"/>
              <a:t>	</a:t>
            </a:r>
            <a:r>
              <a:rPr lang="en-US" sz="2400">
                <a:solidFill>
                  <a:srgbClr val="0000FF"/>
                </a:solidFill>
              </a:rPr>
              <a:t>double</a:t>
            </a:r>
            <a:r>
              <a:rPr lang="en-US" sz="2400"/>
              <a:t> y = 17.06;</a:t>
            </a:r>
            <a:endParaRPr/>
          </a:p>
          <a:p>
            <a:pPr indent="0" lvl="0" marL="0" rtl="0" algn="l">
              <a:spcBef>
                <a:spcPts val="480"/>
              </a:spcBef>
              <a:spcAft>
                <a:spcPts val="0"/>
              </a:spcAft>
              <a:buClr>
                <a:schemeClr val="dk1"/>
              </a:buClr>
              <a:buSzPts val="2400"/>
              <a:buNone/>
            </a:pPr>
            <a:r>
              <a:rPr lang="en-US" sz="2400"/>
              <a:t>	printf(“%.2f\n”, f(x));		</a:t>
            </a:r>
            <a:r>
              <a:rPr lang="en-US" sz="2400">
                <a:solidFill>
                  <a:srgbClr val="00B050"/>
                </a:solidFill>
              </a:rPr>
              <a:t>// float</a:t>
            </a:r>
            <a:endParaRPr/>
          </a:p>
          <a:p>
            <a:pPr indent="0" lvl="0" marL="0" rtl="0" algn="l">
              <a:spcBef>
                <a:spcPts val="480"/>
              </a:spcBef>
              <a:spcAft>
                <a:spcPts val="0"/>
              </a:spcAft>
              <a:buClr>
                <a:schemeClr val="dk1"/>
              </a:buClr>
              <a:buSzPts val="2400"/>
              <a:buNone/>
            </a:pPr>
            <a:r>
              <a:rPr lang="en-US" sz="2400"/>
              <a:t>	printf(“%.2lf\n”, f(y));		</a:t>
            </a:r>
            <a:r>
              <a:rPr lang="en-US" sz="2400">
                <a:solidFill>
                  <a:srgbClr val="00B050"/>
                </a:solidFill>
              </a:rPr>
              <a:t>// double</a:t>
            </a:r>
            <a:endParaRPr/>
          </a:p>
          <a:p>
            <a:pPr indent="0" lvl="0" marL="0" rtl="0" algn="l">
              <a:spcBef>
                <a:spcPts val="480"/>
              </a:spcBef>
              <a:spcAft>
                <a:spcPts val="0"/>
              </a:spcAft>
              <a:buClr>
                <a:schemeClr val="dk1"/>
              </a:buClr>
              <a:buSzPts val="2400"/>
              <a:buNone/>
            </a:pPr>
            <a:r>
              <a:rPr lang="en-US" sz="2400"/>
              <a:t>	printf(“%.2f\n”, f(</a:t>
            </a:r>
            <a:r>
              <a:rPr lang="en-US" sz="2400">
                <a:solidFill>
                  <a:srgbClr val="FF0000"/>
                </a:solidFill>
              </a:rPr>
              <a:t>10</a:t>
            </a:r>
            <a:r>
              <a:rPr lang="en-US" sz="2400"/>
              <a:t>));		</a:t>
            </a:r>
            <a:r>
              <a:rPr lang="en-US" sz="2400">
                <a:solidFill>
                  <a:srgbClr val="00B050"/>
                </a:solidFill>
              </a:rPr>
              <a:t>// ???</a:t>
            </a:r>
            <a:endParaRPr/>
          </a:p>
          <a:p>
            <a:pPr indent="0" lvl="0" marL="0" rtl="0" algn="l">
              <a:spcBef>
                <a:spcPts val="480"/>
              </a:spcBef>
              <a:spcAft>
                <a:spcPts val="0"/>
              </a:spcAft>
              <a:buClr>
                <a:schemeClr val="dk1"/>
              </a:buClr>
              <a:buSzPts val="2400"/>
              <a:buNone/>
            </a:pPr>
            <a:r>
              <a:rPr lang="en-US" sz="2400"/>
              <a:t>	printf(“%.2f\n”, f((</a:t>
            </a:r>
            <a:r>
              <a:rPr lang="en-US" sz="2400">
                <a:solidFill>
                  <a:srgbClr val="0000FF"/>
                </a:solidFill>
              </a:rPr>
              <a:t>float</a:t>
            </a:r>
            <a:r>
              <a:rPr lang="en-US" sz="2400"/>
              <a:t>)10));	</a:t>
            </a:r>
            <a:r>
              <a:rPr lang="en-US" sz="2400">
                <a:solidFill>
                  <a:srgbClr val="00B050"/>
                </a:solidFill>
              </a:rPr>
              <a:t>// float</a:t>
            </a:r>
            <a:endParaRPr sz="2400">
              <a:solidFill>
                <a:srgbClr val="00B050"/>
              </a:solidFill>
            </a:endParaRPr>
          </a:p>
          <a:p>
            <a:pPr indent="0" lvl="0" marL="0" rtl="0" algn="l">
              <a:spcBef>
                <a:spcPts val="480"/>
              </a:spcBef>
              <a:spcAft>
                <a:spcPts val="0"/>
              </a:spcAft>
              <a:buClr>
                <a:schemeClr val="dk1"/>
              </a:buClr>
              <a:buSzPts val="2400"/>
              <a:buNone/>
            </a:pPr>
            <a:r>
              <a:rPr lang="en-US" sz="2400"/>
              <a:t>}</a:t>
            </a:r>
            <a:endParaRPr sz="2400"/>
          </a:p>
        </p:txBody>
      </p:sp>
      <p:sp>
        <p:nvSpPr>
          <p:cNvPr id="834" name="Google Shape;834;p69"/>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835" name="Google Shape;835;p69"/>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836" name="Google Shape;836;p69"/>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7"/>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Định nghĩa hàm</a:t>
            </a:r>
            <a:endParaRPr/>
          </a:p>
        </p:txBody>
      </p:sp>
      <p:sp>
        <p:nvSpPr>
          <p:cNvPr id="176" name="Google Shape;176;p7"/>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FF"/>
              </a:buClr>
              <a:buSzPts val="2400"/>
              <a:buNone/>
            </a:pPr>
            <a:r>
              <a:rPr lang="en-US" sz="2400">
                <a:solidFill>
                  <a:srgbClr val="0000FF"/>
                </a:solidFill>
              </a:rPr>
              <a:t>return-type</a:t>
            </a:r>
            <a:r>
              <a:rPr lang="en-US" sz="2400"/>
              <a:t> function_name(</a:t>
            </a:r>
            <a:r>
              <a:rPr lang="en-US" sz="2400">
                <a:solidFill>
                  <a:srgbClr val="0000FF"/>
                </a:solidFill>
              </a:rPr>
              <a:t>param-type</a:t>
            </a:r>
            <a:r>
              <a:rPr lang="en-US" sz="2400"/>
              <a:t> param_name,</a:t>
            </a:r>
            <a:endParaRPr/>
          </a:p>
          <a:p>
            <a:pPr indent="0" lvl="0" marL="0" rtl="0" algn="r">
              <a:spcBef>
                <a:spcPts val="480"/>
              </a:spcBef>
              <a:spcAft>
                <a:spcPts val="0"/>
              </a:spcAft>
              <a:buClr>
                <a:schemeClr val="dk1"/>
              </a:buClr>
              <a:buSzPts val="2400"/>
              <a:buNone/>
            </a:pPr>
            <a:r>
              <a:rPr lang="en-US" sz="2400"/>
              <a:t>…, </a:t>
            </a:r>
            <a:r>
              <a:rPr lang="en-US" sz="2400">
                <a:solidFill>
                  <a:srgbClr val="0000FF"/>
                </a:solidFill>
              </a:rPr>
              <a:t>param-type</a:t>
            </a:r>
            <a:r>
              <a:rPr lang="en-US" sz="2400"/>
              <a:t> param_name)</a:t>
            </a:r>
            <a:endParaRPr sz="2400"/>
          </a:p>
          <a:p>
            <a:pPr indent="0" lvl="0" marL="0" rtl="0" algn="l">
              <a:spcBef>
                <a:spcPts val="0"/>
              </a:spcBef>
              <a:spcAft>
                <a:spcPts val="0"/>
              </a:spcAft>
              <a:buClr>
                <a:schemeClr val="dk1"/>
              </a:buClr>
              <a:buSzPts val="2400"/>
              <a:buNone/>
            </a:pPr>
            <a:r>
              <a:rPr lang="en-US" sz="2400"/>
              <a:t>{</a:t>
            </a:r>
            <a:endParaRPr/>
          </a:p>
          <a:p>
            <a:pPr indent="0" lvl="0" marL="0" rtl="0" algn="l">
              <a:spcBef>
                <a:spcPts val="0"/>
              </a:spcBef>
              <a:spcAft>
                <a:spcPts val="0"/>
              </a:spcAft>
              <a:buClr>
                <a:schemeClr val="dk1"/>
              </a:buClr>
              <a:buSzPts val="2400"/>
              <a:buNone/>
            </a:pPr>
            <a:r>
              <a:rPr lang="en-US" sz="2400"/>
              <a:t>	</a:t>
            </a:r>
            <a:r>
              <a:rPr lang="en-US" sz="2400">
                <a:solidFill>
                  <a:srgbClr val="00B050"/>
                </a:solidFill>
              </a:rPr>
              <a:t>// statements here…</a:t>
            </a:r>
            <a:endParaRPr/>
          </a:p>
          <a:p>
            <a:pPr indent="0" lvl="0" marL="0" rtl="0" algn="l">
              <a:spcBef>
                <a:spcPts val="0"/>
              </a:spcBef>
              <a:spcAft>
                <a:spcPts val="0"/>
              </a:spcAft>
              <a:buClr>
                <a:schemeClr val="dk1"/>
              </a:buClr>
              <a:buSzPts val="2400"/>
              <a:buNone/>
            </a:pPr>
            <a:r>
              <a:rPr lang="en-US" sz="2400"/>
              <a:t>}</a:t>
            </a:r>
            <a:endParaRPr/>
          </a:p>
          <a:p>
            <a:pPr indent="-342900" lvl="0" marL="342900" rtl="0" algn="l">
              <a:spcBef>
                <a:spcPts val="640"/>
              </a:spcBef>
              <a:spcAft>
                <a:spcPts val="0"/>
              </a:spcAft>
              <a:buClr>
                <a:schemeClr val="dk1"/>
              </a:buClr>
              <a:buSzPts val="3200"/>
              <a:buChar char="•"/>
            </a:pPr>
            <a:r>
              <a:rPr lang="en-US"/>
              <a:t>Trong đó:</a:t>
            </a:r>
            <a:endParaRPr/>
          </a:p>
          <a:p>
            <a:pPr indent="-285750" lvl="1" marL="742950" rtl="0" algn="l">
              <a:spcBef>
                <a:spcPts val="480"/>
              </a:spcBef>
              <a:spcAft>
                <a:spcPts val="0"/>
              </a:spcAft>
              <a:buClr>
                <a:schemeClr val="dk1"/>
              </a:buClr>
              <a:buSzPts val="2400"/>
              <a:buChar char="–"/>
            </a:pPr>
            <a:r>
              <a:rPr lang="en-US" sz="2400"/>
              <a:t>Dòng đầu là tiêu đề hàm (giống nguyên mẫu hàm nhưng không có ; và bắt buộc phải có tên tham số).</a:t>
            </a:r>
            <a:endParaRPr/>
          </a:p>
          <a:p>
            <a:pPr indent="-285750" lvl="1" marL="742950" rtl="0" algn="l">
              <a:spcBef>
                <a:spcPts val="480"/>
              </a:spcBef>
              <a:spcAft>
                <a:spcPts val="0"/>
              </a:spcAft>
              <a:buClr>
                <a:schemeClr val="dk1"/>
              </a:buClr>
              <a:buSzPts val="2400"/>
              <a:buChar char="–"/>
            </a:pPr>
            <a:r>
              <a:rPr lang="en-US" sz="2400"/>
              <a:t>Tiếp theo là thân hàm (đặt trong {}) chứa các câu lệnh hàm sẽ thực hiện (phải có ít nhất một lệnh </a:t>
            </a:r>
            <a:r>
              <a:rPr lang="en-US" sz="2400">
                <a:solidFill>
                  <a:srgbClr val="0000FF"/>
                </a:solidFill>
              </a:rPr>
              <a:t>return</a:t>
            </a:r>
            <a:r>
              <a:rPr lang="en-US" sz="2400"/>
              <a:t> nếu kiểu trả về không phải là </a:t>
            </a:r>
            <a:r>
              <a:rPr lang="en-US" sz="2400">
                <a:solidFill>
                  <a:srgbClr val="0000FF"/>
                </a:solidFill>
              </a:rPr>
              <a:t>void</a:t>
            </a:r>
            <a:r>
              <a:rPr lang="en-US" sz="2400"/>
              <a:t>)</a:t>
            </a:r>
            <a:endParaRPr/>
          </a:p>
        </p:txBody>
      </p:sp>
      <p:sp>
        <p:nvSpPr>
          <p:cNvPr id="177" name="Google Shape;177;p7"/>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178" name="Google Shape;178;p7"/>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179" name="Google Shape;179;p7"/>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1" name="Shape 841"/>
        <p:cNvGrpSpPr/>
        <p:nvPr/>
      </p:nvGrpSpPr>
      <p:grpSpPr>
        <a:xfrm>
          <a:off x="0" y="0"/>
          <a:ext cx="0" cy="0"/>
          <a:chOff x="0" y="0"/>
          <a:chExt cx="0" cy="0"/>
        </a:xfrm>
      </p:grpSpPr>
      <p:sp>
        <p:nvSpPr>
          <p:cNvPr id="842" name="Google Shape;842;p70"/>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Sự nhập nhằng, mơ hồ</a:t>
            </a:r>
            <a:endParaRPr/>
          </a:p>
        </p:txBody>
      </p:sp>
      <p:sp>
        <p:nvSpPr>
          <p:cNvPr id="843" name="Google Shape;843;p7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FF"/>
              </a:buClr>
              <a:buSzPts val="2400"/>
              <a:buNone/>
            </a:pPr>
            <a:r>
              <a:rPr lang="en-US" sz="2400">
                <a:solidFill>
                  <a:srgbClr val="0000FF"/>
                </a:solidFill>
              </a:rPr>
              <a:t>void</a:t>
            </a:r>
            <a:r>
              <a:rPr lang="en-US" sz="2400"/>
              <a:t> f(</a:t>
            </a:r>
            <a:r>
              <a:rPr lang="en-US" sz="2400">
                <a:solidFill>
                  <a:srgbClr val="0000FF"/>
                </a:solidFill>
              </a:rPr>
              <a:t>unsigned char</a:t>
            </a:r>
            <a:r>
              <a:rPr lang="en-US" sz="2400"/>
              <a:t> c) { printf(“%d”, c); }</a:t>
            </a:r>
            <a:endParaRPr sz="2400"/>
          </a:p>
          <a:p>
            <a:pPr indent="0" lvl="0" marL="0" rtl="0" algn="l">
              <a:spcBef>
                <a:spcPts val="480"/>
              </a:spcBef>
              <a:spcAft>
                <a:spcPts val="0"/>
              </a:spcAft>
              <a:buClr>
                <a:srgbClr val="0000FF"/>
              </a:buClr>
              <a:buSzPts val="2400"/>
              <a:buNone/>
            </a:pPr>
            <a:r>
              <a:rPr lang="en-US" sz="2400">
                <a:solidFill>
                  <a:srgbClr val="0000FF"/>
                </a:solidFill>
              </a:rPr>
              <a:t>void</a:t>
            </a:r>
            <a:r>
              <a:rPr lang="en-US" sz="2400"/>
              <a:t> f(</a:t>
            </a:r>
            <a:r>
              <a:rPr lang="en-US" sz="2400">
                <a:solidFill>
                  <a:srgbClr val="0000FF"/>
                </a:solidFill>
              </a:rPr>
              <a:t>char</a:t>
            </a:r>
            <a:r>
              <a:rPr lang="en-US" sz="2400"/>
              <a:t> c) { printf(“%c”, c); }</a:t>
            </a:r>
            <a:endParaRPr sz="2400"/>
          </a:p>
          <a:p>
            <a:pPr indent="0" lvl="0" marL="0" rtl="0" algn="l">
              <a:spcBef>
                <a:spcPts val="480"/>
              </a:spcBef>
              <a:spcAft>
                <a:spcPts val="0"/>
              </a:spcAft>
              <a:buClr>
                <a:schemeClr val="dk1"/>
              </a:buClr>
              <a:buSzPts val="2400"/>
              <a:buNone/>
            </a:pPr>
            <a:r>
              <a:t/>
            </a:r>
            <a:endParaRPr sz="2400"/>
          </a:p>
          <a:p>
            <a:pPr indent="0" lvl="0" marL="0" rtl="0" algn="l">
              <a:spcBef>
                <a:spcPts val="480"/>
              </a:spcBef>
              <a:spcAft>
                <a:spcPts val="0"/>
              </a:spcAft>
              <a:buClr>
                <a:srgbClr val="0000FF"/>
              </a:buClr>
              <a:buSzPts val="2400"/>
              <a:buNone/>
            </a:pPr>
            <a:r>
              <a:rPr lang="en-US" sz="2400">
                <a:solidFill>
                  <a:srgbClr val="0000FF"/>
                </a:solidFill>
              </a:rPr>
              <a:t>void</a:t>
            </a:r>
            <a:r>
              <a:rPr lang="en-US" sz="2400"/>
              <a:t> main()</a:t>
            </a:r>
            <a:endParaRPr/>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chemeClr val="dk1"/>
              </a:buClr>
              <a:buSzPts val="2400"/>
              <a:buNone/>
            </a:pPr>
            <a:r>
              <a:rPr lang="en-US" sz="2400"/>
              <a:t>	f(‘A’);				</a:t>
            </a:r>
            <a:r>
              <a:rPr lang="en-US" sz="2400">
                <a:solidFill>
                  <a:srgbClr val="00B050"/>
                </a:solidFill>
              </a:rPr>
              <a:t>// char</a:t>
            </a:r>
            <a:endParaRPr/>
          </a:p>
          <a:p>
            <a:pPr indent="0" lvl="0" marL="0" rtl="0" algn="l">
              <a:spcBef>
                <a:spcPts val="480"/>
              </a:spcBef>
              <a:spcAft>
                <a:spcPts val="0"/>
              </a:spcAft>
              <a:buClr>
                <a:schemeClr val="dk1"/>
              </a:buClr>
              <a:buSzPts val="2400"/>
              <a:buNone/>
            </a:pPr>
            <a:r>
              <a:rPr lang="en-US" sz="2400"/>
              <a:t>	f(</a:t>
            </a:r>
            <a:r>
              <a:rPr lang="en-US" sz="2400">
                <a:solidFill>
                  <a:srgbClr val="FF0000"/>
                </a:solidFill>
              </a:rPr>
              <a:t>65</a:t>
            </a:r>
            <a:r>
              <a:rPr lang="en-US" sz="2400"/>
              <a:t>);				</a:t>
            </a:r>
            <a:r>
              <a:rPr lang="en-US" sz="2400">
                <a:solidFill>
                  <a:srgbClr val="00B050"/>
                </a:solidFill>
              </a:rPr>
              <a:t>// ???</a:t>
            </a:r>
            <a:endParaRPr/>
          </a:p>
          <a:p>
            <a:pPr indent="0" lvl="0" marL="0" rtl="0" algn="l">
              <a:spcBef>
                <a:spcPts val="480"/>
              </a:spcBef>
              <a:spcAft>
                <a:spcPts val="0"/>
              </a:spcAft>
              <a:buClr>
                <a:schemeClr val="dk1"/>
              </a:buClr>
              <a:buSzPts val="2400"/>
              <a:buNone/>
            </a:pPr>
            <a:r>
              <a:rPr lang="en-US" sz="2400"/>
              <a:t>	f((</a:t>
            </a:r>
            <a:r>
              <a:rPr lang="en-US" sz="2400">
                <a:solidFill>
                  <a:srgbClr val="0000FF"/>
                </a:solidFill>
              </a:rPr>
              <a:t>char</a:t>
            </a:r>
            <a:r>
              <a:rPr lang="en-US" sz="2400"/>
              <a:t>)65);			</a:t>
            </a:r>
            <a:r>
              <a:rPr lang="en-US" sz="2400">
                <a:solidFill>
                  <a:srgbClr val="00B050"/>
                </a:solidFill>
              </a:rPr>
              <a:t>// char</a:t>
            </a:r>
            <a:endParaRPr sz="2400">
              <a:solidFill>
                <a:srgbClr val="00B050"/>
              </a:solidFill>
            </a:endParaRPr>
          </a:p>
          <a:p>
            <a:pPr indent="0" lvl="0" marL="0" rtl="0" algn="l">
              <a:spcBef>
                <a:spcPts val="480"/>
              </a:spcBef>
              <a:spcAft>
                <a:spcPts val="0"/>
              </a:spcAft>
              <a:buClr>
                <a:schemeClr val="dk1"/>
              </a:buClr>
              <a:buSzPts val="2400"/>
              <a:buNone/>
            </a:pPr>
            <a:r>
              <a:rPr lang="en-US" sz="2400"/>
              <a:t>	f((</a:t>
            </a:r>
            <a:r>
              <a:rPr lang="en-US" sz="2400">
                <a:solidFill>
                  <a:srgbClr val="0000FF"/>
                </a:solidFill>
              </a:rPr>
              <a:t>unsigned char</a:t>
            </a:r>
            <a:r>
              <a:rPr lang="en-US" sz="2400"/>
              <a:t>)65);	</a:t>
            </a:r>
            <a:r>
              <a:rPr lang="en-US" sz="2400">
                <a:solidFill>
                  <a:srgbClr val="00B050"/>
                </a:solidFill>
              </a:rPr>
              <a:t>// unsigned char</a:t>
            </a:r>
            <a:endParaRPr sz="2400">
              <a:solidFill>
                <a:srgbClr val="00B050"/>
              </a:solidFill>
            </a:endParaRPr>
          </a:p>
          <a:p>
            <a:pPr indent="0" lvl="0" marL="0" rtl="0" algn="l">
              <a:spcBef>
                <a:spcPts val="480"/>
              </a:spcBef>
              <a:spcAft>
                <a:spcPts val="0"/>
              </a:spcAft>
              <a:buClr>
                <a:schemeClr val="dk1"/>
              </a:buClr>
              <a:buSzPts val="2400"/>
              <a:buNone/>
            </a:pPr>
            <a:r>
              <a:rPr lang="en-US" sz="2400"/>
              <a:t>}</a:t>
            </a:r>
            <a:endParaRPr sz="2400"/>
          </a:p>
        </p:txBody>
      </p:sp>
      <p:sp>
        <p:nvSpPr>
          <p:cNvPr id="844" name="Google Shape;844;p70"/>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845" name="Google Shape;845;p70"/>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846" name="Google Shape;846;p70"/>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1" name="Shape 851"/>
        <p:cNvGrpSpPr/>
        <p:nvPr/>
      </p:nvGrpSpPr>
      <p:grpSpPr>
        <a:xfrm>
          <a:off x="0" y="0"/>
          <a:ext cx="0" cy="0"/>
          <a:chOff x="0" y="0"/>
          <a:chExt cx="0" cy="0"/>
        </a:xfrm>
      </p:grpSpPr>
      <p:sp>
        <p:nvSpPr>
          <p:cNvPr id="852" name="Google Shape;852;p71"/>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Sự nhập nhằng, mơ hồ</a:t>
            </a:r>
            <a:endParaRPr/>
          </a:p>
        </p:txBody>
      </p:sp>
      <p:sp>
        <p:nvSpPr>
          <p:cNvPr id="853" name="Google Shape;853;p7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FF"/>
              </a:buClr>
              <a:buSzPts val="2400"/>
              <a:buNone/>
            </a:pPr>
            <a:r>
              <a:rPr lang="en-US" sz="2400">
                <a:solidFill>
                  <a:srgbClr val="0000FF"/>
                </a:solidFill>
              </a:rPr>
              <a:t>int</a:t>
            </a:r>
            <a:r>
              <a:rPr lang="en-US" sz="2400"/>
              <a:t> f(</a:t>
            </a:r>
            <a:r>
              <a:rPr lang="en-US" sz="2400">
                <a:solidFill>
                  <a:srgbClr val="0000FF"/>
                </a:solidFill>
              </a:rPr>
              <a:t>int</a:t>
            </a:r>
            <a:r>
              <a:rPr lang="en-US" sz="2400"/>
              <a:t> a, </a:t>
            </a:r>
            <a:r>
              <a:rPr lang="en-US" sz="2400">
                <a:solidFill>
                  <a:srgbClr val="0000FF"/>
                </a:solidFill>
              </a:rPr>
              <a:t>int</a:t>
            </a:r>
            <a:r>
              <a:rPr lang="en-US" sz="2400"/>
              <a:t> b) { </a:t>
            </a:r>
            <a:r>
              <a:rPr lang="en-US" sz="2400">
                <a:solidFill>
                  <a:srgbClr val="0000FF"/>
                </a:solidFill>
              </a:rPr>
              <a:t>return</a:t>
            </a:r>
            <a:r>
              <a:rPr lang="en-US" sz="2400"/>
              <a:t> a + b; }</a:t>
            </a:r>
            <a:endParaRPr sz="2400"/>
          </a:p>
          <a:p>
            <a:pPr indent="0" lvl="0" marL="0" rtl="0" algn="l">
              <a:spcBef>
                <a:spcPts val="480"/>
              </a:spcBef>
              <a:spcAft>
                <a:spcPts val="0"/>
              </a:spcAft>
              <a:buClr>
                <a:srgbClr val="0000FF"/>
              </a:buClr>
              <a:buSzPts val="2400"/>
              <a:buNone/>
            </a:pPr>
            <a:r>
              <a:rPr lang="en-US" sz="2400">
                <a:solidFill>
                  <a:srgbClr val="0000FF"/>
                </a:solidFill>
              </a:rPr>
              <a:t>int</a:t>
            </a:r>
            <a:r>
              <a:rPr lang="en-US" sz="2400"/>
              <a:t> f(</a:t>
            </a:r>
            <a:r>
              <a:rPr lang="en-US" sz="2400">
                <a:solidFill>
                  <a:srgbClr val="0000FF"/>
                </a:solidFill>
              </a:rPr>
              <a:t>int</a:t>
            </a:r>
            <a:r>
              <a:rPr lang="en-US" sz="2400"/>
              <a:t> a, </a:t>
            </a:r>
            <a:r>
              <a:rPr lang="en-US" sz="2400">
                <a:solidFill>
                  <a:srgbClr val="0000FF"/>
                </a:solidFill>
              </a:rPr>
              <a:t>int</a:t>
            </a:r>
            <a:r>
              <a:rPr lang="en-US" sz="2400"/>
              <a:t> &amp;b) { </a:t>
            </a:r>
            <a:r>
              <a:rPr lang="en-US" sz="2400">
                <a:solidFill>
                  <a:srgbClr val="0000FF"/>
                </a:solidFill>
              </a:rPr>
              <a:t>return</a:t>
            </a:r>
            <a:r>
              <a:rPr lang="en-US" sz="2400"/>
              <a:t> a + b; }</a:t>
            </a:r>
            <a:endParaRPr sz="2400"/>
          </a:p>
          <a:p>
            <a:pPr indent="0" lvl="0" marL="0" rtl="0" algn="l">
              <a:spcBef>
                <a:spcPts val="480"/>
              </a:spcBef>
              <a:spcAft>
                <a:spcPts val="0"/>
              </a:spcAft>
              <a:buClr>
                <a:schemeClr val="dk1"/>
              </a:buClr>
              <a:buSzPts val="2400"/>
              <a:buNone/>
            </a:pPr>
            <a:r>
              <a:t/>
            </a:r>
            <a:endParaRPr sz="2400"/>
          </a:p>
          <a:p>
            <a:pPr indent="0" lvl="0" marL="0" rtl="0" algn="l">
              <a:spcBef>
                <a:spcPts val="480"/>
              </a:spcBef>
              <a:spcAft>
                <a:spcPts val="0"/>
              </a:spcAft>
              <a:buClr>
                <a:srgbClr val="0000FF"/>
              </a:buClr>
              <a:buSzPts val="2400"/>
              <a:buNone/>
            </a:pPr>
            <a:r>
              <a:rPr lang="en-US" sz="2400">
                <a:solidFill>
                  <a:srgbClr val="0000FF"/>
                </a:solidFill>
              </a:rPr>
              <a:t>void</a:t>
            </a:r>
            <a:r>
              <a:rPr lang="en-US" sz="2400"/>
              <a:t> main()</a:t>
            </a:r>
            <a:endParaRPr/>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chemeClr val="dk1"/>
              </a:buClr>
              <a:buSzPts val="2400"/>
              <a:buNone/>
            </a:pPr>
            <a:r>
              <a:rPr lang="en-US" sz="2400"/>
              <a:t>	</a:t>
            </a:r>
            <a:r>
              <a:rPr lang="en-US" sz="2400">
                <a:solidFill>
                  <a:srgbClr val="0000FF"/>
                </a:solidFill>
              </a:rPr>
              <a:t>int</a:t>
            </a:r>
            <a:r>
              <a:rPr lang="en-US" sz="2400"/>
              <a:t> x = 1, y = 2;</a:t>
            </a:r>
            <a:endParaRPr/>
          </a:p>
          <a:p>
            <a:pPr indent="0" lvl="0" marL="0" rtl="0" algn="l">
              <a:spcBef>
                <a:spcPts val="480"/>
              </a:spcBef>
              <a:spcAft>
                <a:spcPts val="0"/>
              </a:spcAft>
              <a:buClr>
                <a:schemeClr val="dk1"/>
              </a:buClr>
              <a:buSzPts val="2400"/>
              <a:buNone/>
            </a:pPr>
            <a:r>
              <a:rPr lang="en-US" sz="2400"/>
              <a:t>	printf(“%d”, f(x, 2));	</a:t>
            </a:r>
            <a:r>
              <a:rPr lang="en-US" sz="2400">
                <a:solidFill>
                  <a:srgbClr val="00B050"/>
                </a:solidFill>
              </a:rPr>
              <a:t>// b = 2</a:t>
            </a:r>
            <a:endParaRPr sz="2400">
              <a:solidFill>
                <a:srgbClr val="00B050"/>
              </a:solidFill>
            </a:endParaRPr>
          </a:p>
          <a:p>
            <a:pPr indent="0" lvl="0" marL="0" rtl="0" algn="l">
              <a:spcBef>
                <a:spcPts val="480"/>
              </a:spcBef>
              <a:spcAft>
                <a:spcPts val="0"/>
              </a:spcAft>
              <a:buClr>
                <a:schemeClr val="dk1"/>
              </a:buClr>
              <a:buSzPts val="2400"/>
              <a:buNone/>
            </a:pPr>
            <a:r>
              <a:rPr lang="en-US" sz="2400"/>
              <a:t>	printf(“%d”, f(x, </a:t>
            </a:r>
            <a:r>
              <a:rPr lang="en-US" sz="2400">
                <a:solidFill>
                  <a:srgbClr val="FF0000"/>
                </a:solidFill>
              </a:rPr>
              <a:t>y</a:t>
            </a:r>
            <a:r>
              <a:rPr lang="en-US" sz="2400"/>
              <a:t>));	</a:t>
            </a:r>
            <a:r>
              <a:rPr lang="en-US" sz="2400">
                <a:solidFill>
                  <a:srgbClr val="00B050"/>
                </a:solidFill>
              </a:rPr>
              <a:t>// ???</a:t>
            </a:r>
            <a:endParaRPr/>
          </a:p>
          <a:p>
            <a:pPr indent="0" lvl="0" marL="0" rtl="0" algn="l">
              <a:spcBef>
                <a:spcPts val="480"/>
              </a:spcBef>
              <a:spcAft>
                <a:spcPts val="0"/>
              </a:spcAft>
              <a:buClr>
                <a:schemeClr val="dk1"/>
              </a:buClr>
              <a:buSzPts val="2400"/>
              <a:buNone/>
            </a:pPr>
            <a:r>
              <a:rPr lang="en-US" sz="2400"/>
              <a:t>}</a:t>
            </a:r>
            <a:endParaRPr sz="2400"/>
          </a:p>
        </p:txBody>
      </p:sp>
      <p:sp>
        <p:nvSpPr>
          <p:cNvPr id="854" name="Google Shape;854;p71"/>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855" name="Google Shape;855;p71"/>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856" name="Google Shape;856;p71"/>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p72"/>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Sự nhập nhằng, mơ hồ</a:t>
            </a:r>
            <a:endParaRPr/>
          </a:p>
        </p:txBody>
      </p:sp>
      <p:sp>
        <p:nvSpPr>
          <p:cNvPr id="863" name="Google Shape;863;p72"/>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FF"/>
              </a:buClr>
              <a:buSzPts val="2400"/>
              <a:buNone/>
            </a:pPr>
            <a:r>
              <a:rPr lang="en-US" sz="2400">
                <a:solidFill>
                  <a:srgbClr val="0000FF"/>
                </a:solidFill>
              </a:rPr>
              <a:t>int</a:t>
            </a:r>
            <a:r>
              <a:rPr lang="en-US" sz="2400"/>
              <a:t> f(</a:t>
            </a:r>
            <a:r>
              <a:rPr lang="en-US" sz="2400">
                <a:solidFill>
                  <a:srgbClr val="0000FF"/>
                </a:solidFill>
              </a:rPr>
              <a:t>int</a:t>
            </a:r>
            <a:r>
              <a:rPr lang="en-US" sz="2400"/>
              <a:t> a) { </a:t>
            </a:r>
            <a:r>
              <a:rPr lang="en-US" sz="2400">
                <a:solidFill>
                  <a:srgbClr val="0000FF"/>
                </a:solidFill>
              </a:rPr>
              <a:t>return</a:t>
            </a:r>
            <a:r>
              <a:rPr lang="en-US" sz="2400"/>
              <a:t> a*a; }</a:t>
            </a:r>
            <a:endParaRPr sz="2400"/>
          </a:p>
          <a:p>
            <a:pPr indent="0" lvl="0" marL="0" rtl="0" algn="l">
              <a:spcBef>
                <a:spcPts val="480"/>
              </a:spcBef>
              <a:spcAft>
                <a:spcPts val="0"/>
              </a:spcAft>
              <a:buClr>
                <a:srgbClr val="0000FF"/>
              </a:buClr>
              <a:buSzPts val="2400"/>
              <a:buNone/>
            </a:pPr>
            <a:r>
              <a:rPr lang="en-US" sz="2400">
                <a:solidFill>
                  <a:srgbClr val="0000FF"/>
                </a:solidFill>
              </a:rPr>
              <a:t>int</a:t>
            </a:r>
            <a:r>
              <a:rPr lang="en-US" sz="2400"/>
              <a:t> f(</a:t>
            </a:r>
            <a:r>
              <a:rPr lang="en-US" sz="2400">
                <a:solidFill>
                  <a:srgbClr val="0000FF"/>
                </a:solidFill>
              </a:rPr>
              <a:t>int</a:t>
            </a:r>
            <a:r>
              <a:rPr lang="en-US" sz="2400"/>
              <a:t> a, </a:t>
            </a:r>
            <a:r>
              <a:rPr lang="en-US" sz="2400">
                <a:solidFill>
                  <a:srgbClr val="0000FF"/>
                </a:solidFill>
              </a:rPr>
              <a:t>int</a:t>
            </a:r>
            <a:r>
              <a:rPr lang="en-US" sz="2400"/>
              <a:t> b = 1) { </a:t>
            </a:r>
            <a:r>
              <a:rPr lang="en-US" sz="2400">
                <a:solidFill>
                  <a:srgbClr val="0000FF"/>
                </a:solidFill>
              </a:rPr>
              <a:t>return</a:t>
            </a:r>
            <a:r>
              <a:rPr lang="en-US" sz="2400"/>
              <a:t> a*b; }</a:t>
            </a:r>
            <a:endParaRPr sz="2400"/>
          </a:p>
          <a:p>
            <a:pPr indent="0" lvl="0" marL="0" rtl="0" algn="l">
              <a:spcBef>
                <a:spcPts val="480"/>
              </a:spcBef>
              <a:spcAft>
                <a:spcPts val="0"/>
              </a:spcAft>
              <a:buClr>
                <a:schemeClr val="dk1"/>
              </a:buClr>
              <a:buSzPts val="2400"/>
              <a:buNone/>
            </a:pPr>
            <a:r>
              <a:t/>
            </a:r>
            <a:endParaRPr sz="2400"/>
          </a:p>
          <a:p>
            <a:pPr indent="0" lvl="0" marL="0" rtl="0" algn="l">
              <a:spcBef>
                <a:spcPts val="480"/>
              </a:spcBef>
              <a:spcAft>
                <a:spcPts val="0"/>
              </a:spcAft>
              <a:buClr>
                <a:srgbClr val="0000FF"/>
              </a:buClr>
              <a:buSzPts val="2400"/>
              <a:buNone/>
            </a:pPr>
            <a:r>
              <a:rPr lang="en-US" sz="2400">
                <a:solidFill>
                  <a:srgbClr val="0000FF"/>
                </a:solidFill>
              </a:rPr>
              <a:t>void</a:t>
            </a:r>
            <a:r>
              <a:rPr lang="en-US" sz="2400"/>
              <a:t> main()</a:t>
            </a:r>
            <a:endParaRPr/>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chemeClr val="dk1"/>
              </a:buClr>
              <a:buSzPts val="2400"/>
              <a:buNone/>
            </a:pPr>
            <a:r>
              <a:rPr lang="en-US" sz="2400"/>
              <a:t>	printf(“%d\n”, f(2912, 1706));</a:t>
            </a:r>
            <a:endParaRPr/>
          </a:p>
          <a:p>
            <a:pPr indent="0" lvl="0" marL="0" rtl="0" algn="l">
              <a:spcBef>
                <a:spcPts val="480"/>
              </a:spcBef>
              <a:spcAft>
                <a:spcPts val="0"/>
              </a:spcAft>
              <a:buClr>
                <a:schemeClr val="dk1"/>
              </a:buClr>
              <a:buSzPts val="2400"/>
              <a:buNone/>
            </a:pPr>
            <a:r>
              <a:rPr lang="en-US" sz="2400"/>
              <a:t>	printf(“%d\n”, f(2912));		</a:t>
            </a:r>
            <a:r>
              <a:rPr lang="en-US" sz="2400">
                <a:solidFill>
                  <a:srgbClr val="00B050"/>
                </a:solidFill>
              </a:rPr>
              <a:t>// ???</a:t>
            </a:r>
            <a:endParaRPr/>
          </a:p>
          <a:p>
            <a:pPr indent="0" lvl="0" marL="0" rtl="0" algn="l">
              <a:spcBef>
                <a:spcPts val="480"/>
              </a:spcBef>
              <a:spcAft>
                <a:spcPts val="0"/>
              </a:spcAft>
              <a:buClr>
                <a:schemeClr val="dk1"/>
              </a:buClr>
              <a:buSzPts val="2400"/>
              <a:buNone/>
            </a:pPr>
            <a:r>
              <a:rPr lang="en-US" sz="2400"/>
              <a:t>}</a:t>
            </a:r>
            <a:endParaRPr sz="2400"/>
          </a:p>
        </p:txBody>
      </p:sp>
      <p:sp>
        <p:nvSpPr>
          <p:cNvPr id="864" name="Google Shape;864;p72"/>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865" name="Google Shape;865;p72"/>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866" name="Google Shape;866;p72"/>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1" name="Shape 871"/>
        <p:cNvGrpSpPr/>
        <p:nvPr/>
      </p:nvGrpSpPr>
      <p:grpSpPr>
        <a:xfrm>
          <a:off x="0" y="0"/>
          <a:ext cx="0" cy="0"/>
          <a:chOff x="0" y="0"/>
          <a:chExt cx="0" cy="0"/>
        </a:xfrm>
      </p:grpSpPr>
      <p:sp>
        <p:nvSpPr>
          <p:cNvPr id="872" name="Google Shape;872;p73"/>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Hàm có đối số mặc định</a:t>
            </a:r>
            <a:endParaRPr/>
          </a:p>
        </p:txBody>
      </p:sp>
      <p:sp>
        <p:nvSpPr>
          <p:cNvPr id="873" name="Google Shape;873;p7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Khái niệm</a:t>
            </a:r>
            <a:endParaRPr/>
          </a:p>
          <a:p>
            <a:pPr indent="-285750" lvl="1" marL="742950" rtl="0" algn="l">
              <a:spcBef>
                <a:spcPts val="560"/>
              </a:spcBef>
              <a:spcAft>
                <a:spcPts val="0"/>
              </a:spcAft>
              <a:buClr>
                <a:schemeClr val="dk1"/>
              </a:buClr>
              <a:buSzPts val="2800"/>
              <a:buChar char="–"/>
            </a:pPr>
            <a:r>
              <a:rPr lang="en-US"/>
              <a:t>Là hàm có một hay nhiều tham số hình thức được gán sẵn giá trị mặc định. Các tham số này nhận giá trị mặc định đó nếu không có đối số tương ứng được truyền vào.</a:t>
            </a:r>
            <a:endParaRPr/>
          </a:p>
          <a:p>
            <a:pPr indent="-285750" lvl="1" marL="742950" rtl="0" algn="l">
              <a:spcBef>
                <a:spcPts val="560"/>
              </a:spcBef>
              <a:spcAft>
                <a:spcPts val="0"/>
              </a:spcAft>
              <a:buClr>
                <a:schemeClr val="dk1"/>
              </a:buClr>
              <a:buSzPts val="2800"/>
              <a:buChar char="–"/>
            </a:pPr>
            <a:r>
              <a:rPr lang="en-US"/>
              <a:t>Các tham số mặc định phải được dồn về tận cùng bên phải.</a:t>
            </a:r>
            <a:endParaRPr/>
          </a:p>
          <a:p>
            <a:pPr indent="-342900" lvl="0" marL="342900" rtl="0" algn="l">
              <a:spcBef>
                <a:spcPts val="640"/>
              </a:spcBef>
              <a:spcAft>
                <a:spcPts val="0"/>
              </a:spcAft>
              <a:buClr>
                <a:schemeClr val="dk1"/>
              </a:buClr>
              <a:buSzPts val="3200"/>
              <a:buChar char="•"/>
            </a:pPr>
            <a:r>
              <a:rPr lang="en-US"/>
              <a:t>Ví dụ</a:t>
            </a:r>
            <a:endParaRPr/>
          </a:p>
          <a:p>
            <a:pPr indent="0" lvl="0" marL="0" rtl="0" algn="ctr">
              <a:spcBef>
                <a:spcPts val="480"/>
              </a:spcBef>
              <a:spcAft>
                <a:spcPts val="0"/>
              </a:spcAft>
              <a:buClr>
                <a:srgbClr val="0000FF"/>
              </a:buClr>
              <a:buSzPts val="2400"/>
              <a:buNone/>
            </a:pPr>
            <a:r>
              <a:rPr lang="en-US" sz="2400">
                <a:solidFill>
                  <a:srgbClr val="0000FF"/>
                </a:solidFill>
              </a:rPr>
              <a:t>void</a:t>
            </a:r>
            <a:r>
              <a:rPr lang="en-US" sz="2400"/>
              <a:t> PrintFraction(</a:t>
            </a:r>
            <a:r>
              <a:rPr lang="en-US" sz="2400">
                <a:solidFill>
                  <a:srgbClr val="0000FF"/>
                </a:solidFill>
              </a:rPr>
              <a:t>int</a:t>
            </a:r>
            <a:r>
              <a:rPr lang="en-US" sz="2400"/>
              <a:t> num, </a:t>
            </a:r>
            <a:r>
              <a:rPr lang="en-US" sz="2400">
                <a:solidFill>
                  <a:srgbClr val="0000FF"/>
                </a:solidFill>
              </a:rPr>
              <a:t>int</a:t>
            </a:r>
            <a:r>
              <a:rPr lang="en-US" sz="2400"/>
              <a:t> denom = 1);</a:t>
            </a:r>
            <a:endParaRPr sz="2400"/>
          </a:p>
        </p:txBody>
      </p:sp>
      <p:sp>
        <p:nvSpPr>
          <p:cNvPr id="874" name="Google Shape;874;p73"/>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875" name="Google Shape;875;p73"/>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876" name="Google Shape;876;p73"/>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1" name="Shape 881"/>
        <p:cNvGrpSpPr/>
        <p:nvPr/>
      </p:nvGrpSpPr>
      <p:grpSpPr>
        <a:xfrm>
          <a:off x="0" y="0"/>
          <a:ext cx="0" cy="0"/>
          <a:chOff x="0" y="0"/>
          <a:chExt cx="0" cy="0"/>
        </a:xfrm>
      </p:grpSpPr>
      <p:sp>
        <p:nvSpPr>
          <p:cNvPr id="882" name="Google Shape;882;p74"/>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Hàm có đối số mặc định</a:t>
            </a:r>
            <a:endParaRPr/>
          </a:p>
        </p:txBody>
      </p:sp>
      <p:sp>
        <p:nvSpPr>
          <p:cNvPr id="883" name="Google Shape;883;p74"/>
          <p:cNvSpPr txBox="1"/>
          <p:nvPr>
            <p:ph idx="1" type="body"/>
          </p:nvPr>
        </p:nvSpPr>
        <p:spPr>
          <a:xfrm>
            <a:off x="457200" y="1600200"/>
            <a:ext cx="8229600" cy="4525963"/>
          </a:xfrm>
          <a:prstGeom prst="rect">
            <a:avLst/>
          </a:prstGeom>
          <a:blipFill rotWithShape="1">
            <a:blip r:embed="rId3">
              <a:alphaModFix/>
            </a:blip>
            <a:stretch>
              <a:fillRect b="-4851" l="-1629" r="-961" t="-1751"/>
            </a:stretch>
          </a:blip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200"/>
              <a:buChar char="•"/>
            </a:pPr>
            <a:r>
              <a:rPr lang="en-US"/>
              <a:t> </a:t>
            </a:r>
            <a:endParaRPr/>
          </a:p>
        </p:txBody>
      </p:sp>
      <p:sp>
        <p:nvSpPr>
          <p:cNvPr id="884" name="Google Shape;884;p74"/>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885" name="Google Shape;885;p74"/>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886" name="Google Shape;886;p74"/>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1" name="Shape 891"/>
        <p:cNvGrpSpPr/>
        <p:nvPr/>
      </p:nvGrpSpPr>
      <p:grpSpPr>
        <a:xfrm>
          <a:off x="0" y="0"/>
          <a:ext cx="0" cy="0"/>
          <a:chOff x="0" y="0"/>
          <a:chExt cx="0" cy="0"/>
        </a:xfrm>
      </p:grpSpPr>
      <p:sp>
        <p:nvSpPr>
          <p:cNvPr id="892" name="Google Shape;892;p75"/>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Hàm có đối số mặc định</a:t>
            </a:r>
            <a:endParaRPr/>
          </a:p>
        </p:txBody>
      </p:sp>
      <p:sp>
        <p:nvSpPr>
          <p:cNvPr id="893" name="Google Shape;893;p75"/>
          <p:cNvSpPr txBox="1"/>
          <p:nvPr>
            <p:ph idx="1" type="body"/>
          </p:nvPr>
        </p:nvSpPr>
        <p:spPr>
          <a:xfrm>
            <a:off x="457200" y="1600200"/>
            <a:ext cx="8229600" cy="4525963"/>
          </a:xfrm>
          <a:prstGeom prst="rect">
            <a:avLst/>
          </a:prstGeom>
          <a:blipFill rotWithShape="1">
            <a:blip r:embed="rId3">
              <a:alphaModFix/>
            </a:blip>
            <a:stretch>
              <a:fillRect b="-8759" l="-1629" r="-2740" t="-1751"/>
            </a:stretch>
          </a:blip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200"/>
              <a:buChar char="•"/>
            </a:pPr>
            <a:r>
              <a:rPr lang="en-US"/>
              <a:t> </a:t>
            </a:r>
            <a:endParaRPr/>
          </a:p>
        </p:txBody>
      </p:sp>
      <p:sp>
        <p:nvSpPr>
          <p:cNvPr id="894" name="Google Shape;894;p75"/>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895" name="Google Shape;895;p75"/>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896" name="Google Shape;896;p75"/>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1" name="Shape 901"/>
        <p:cNvGrpSpPr/>
        <p:nvPr/>
      </p:nvGrpSpPr>
      <p:grpSpPr>
        <a:xfrm>
          <a:off x="0" y="0"/>
          <a:ext cx="0" cy="0"/>
          <a:chOff x="0" y="0"/>
          <a:chExt cx="0" cy="0"/>
        </a:xfrm>
      </p:grpSpPr>
      <p:sp>
        <p:nvSpPr>
          <p:cNvPr id="902" name="Google Shape;902;p76"/>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Hàm có tham số là hàm</a:t>
            </a:r>
            <a:endParaRPr/>
          </a:p>
        </p:txBody>
      </p:sp>
      <p:sp>
        <p:nvSpPr>
          <p:cNvPr id="903" name="Google Shape;903;p7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Khái niệm</a:t>
            </a:r>
            <a:endParaRPr/>
          </a:p>
          <a:p>
            <a:pPr indent="-285750" lvl="1" marL="742950" rtl="0" algn="l">
              <a:spcBef>
                <a:spcPts val="560"/>
              </a:spcBef>
              <a:spcAft>
                <a:spcPts val="0"/>
              </a:spcAft>
              <a:buClr>
                <a:schemeClr val="dk1"/>
              </a:buClr>
              <a:buSzPts val="2800"/>
              <a:buChar char="–"/>
            </a:pPr>
            <a:r>
              <a:rPr lang="en-US"/>
              <a:t>Hàm có thể truyền vào hàm khác dưới dạng đối số đầu vào.</a:t>
            </a:r>
            <a:endParaRPr/>
          </a:p>
          <a:p>
            <a:pPr indent="-285750" lvl="1" marL="742950" rtl="0" algn="l">
              <a:spcBef>
                <a:spcPts val="560"/>
              </a:spcBef>
              <a:spcAft>
                <a:spcPts val="0"/>
              </a:spcAft>
              <a:buClr>
                <a:schemeClr val="dk1"/>
              </a:buClr>
              <a:buSzPts val="2800"/>
              <a:buChar char="–"/>
            </a:pPr>
            <a:r>
              <a:rPr lang="en-US"/>
              <a:t>Việc khai báo tham số là hàm tương tự như khai báo nguyên mẫu hàm (không cần tên các tham số hình thức)</a:t>
            </a:r>
            <a:endParaRPr/>
          </a:p>
          <a:p>
            <a:pPr indent="-285750" lvl="1" marL="742950" rtl="0" algn="l">
              <a:spcBef>
                <a:spcPts val="560"/>
              </a:spcBef>
              <a:spcAft>
                <a:spcPts val="0"/>
              </a:spcAft>
              <a:buClr>
                <a:schemeClr val="dk1"/>
              </a:buClr>
              <a:buSzPts val="2800"/>
              <a:buChar char="–"/>
            </a:pPr>
            <a:r>
              <a:rPr lang="en-US"/>
              <a:t>Chỉ được phép truyền các hàm có nguyên mẫu hàm (sau khi bỏ đi tên các tham số hình thức) giống với nguyên mẫu hàm của tham số hình thức hàm được khai báo.</a:t>
            </a:r>
            <a:endParaRPr/>
          </a:p>
        </p:txBody>
      </p:sp>
      <p:sp>
        <p:nvSpPr>
          <p:cNvPr id="904" name="Google Shape;904;p76"/>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905" name="Google Shape;905;p76"/>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906" name="Google Shape;906;p76"/>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1" name="Shape 911"/>
        <p:cNvGrpSpPr/>
        <p:nvPr/>
      </p:nvGrpSpPr>
      <p:grpSpPr>
        <a:xfrm>
          <a:off x="0" y="0"/>
          <a:ext cx="0" cy="0"/>
          <a:chOff x="0" y="0"/>
          <a:chExt cx="0" cy="0"/>
        </a:xfrm>
      </p:grpSpPr>
      <p:sp>
        <p:nvSpPr>
          <p:cNvPr id="912" name="Google Shape;912;p77"/>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Ví dụ hàm có tham số là hàm</a:t>
            </a:r>
            <a:endParaRPr/>
          </a:p>
        </p:txBody>
      </p:sp>
      <p:sp>
        <p:nvSpPr>
          <p:cNvPr id="913" name="Google Shape;913;p7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FF"/>
              </a:buClr>
              <a:buSzPts val="2400"/>
              <a:buNone/>
            </a:pPr>
            <a:r>
              <a:rPr lang="en-US" sz="2400">
                <a:solidFill>
                  <a:srgbClr val="0000FF"/>
                </a:solidFill>
              </a:rPr>
              <a:t>int</a:t>
            </a:r>
            <a:r>
              <a:rPr lang="en-US" sz="2400"/>
              <a:t> FindBestNumber(</a:t>
            </a:r>
            <a:r>
              <a:rPr lang="en-US" sz="2400">
                <a:solidFill>
                  <a:srgbClr val="0000FF"/>
                </a:solidFill>
              </a:rPr>
              <a:t>int</a:t>
            </a:r>
            <a:r>
              <a:rPr lang="en-US" sz="2400"/>
              <a:t> a, </a:t>
            </a:r>
            <a:r>
              <a:rPr lang="en-US" sz="2400">
                <a:solidFill>
                  <a:srgbClr val="0000FF"/>
                </a:solidFill>
              </a:rPr>
              <a:t>int</a:t>
            </a:r>
            <a:r>
              <a:rPr lang="en-US" sz="2400"/>
              <a:t> b, </a:t>
            </a:r>
            <a:r>
              <a:rPr lang="en-US" sz="2400">
                <a:solidFill>
                  <a:srgbClr val="0000FF"/>
                </a:solidFill>
              </a:rPr>
              <a:t>int</a:t>
            </a:r>
            <a:r>
              <a:rPr lang="en-US" sz="2400"/>
              <a:t> Better(</a:t>
            </a:r>
            <a:r>
              <a:rPr lang="en-US" sz="2400">
                <a:solidFill>
                  <a:srgbClr val="0000FF"/>
                </a:solidFill>
              </a:rPr>
              <a:t>int</a:t>
            </a:r>
            <a:r>
              <a:rPr lang="en-US" sz="2400"/>
              <a:t>, </a:t>
            </a:r>
            <a:r>
              <a:rPr lang="en-US" sz="2400">
                <a:solidFill>
                  <a:srgbClr val="0000FF"/>
                </a:solidFill>
              </a:rPr>
              <a:t>int</a:t>
            </a:r>
            <a:r>
              <a:rPr lang="en-US" sz="2400"/>
              <a:t>)) {</a:t>
            </a:r>
            <a:endParaRPr/>
          </a:p>
          <a:p>
            <a:pPr indent="0" lvl="0" marL="0" rtl="0" algn="l">
              <a:spcBef>
                <a:spcPts val="480"/>
              </a:spcBef>
              <a:spcAft>
                <a:spcPts val="0"/>
              </a:spcAft>
              <a:buClr>
                <a:schemeClr val="dk1"/>
              </a:buClr>
              <a:buSzPts val="2400"/>
              <a:buNone/>
            </a:pPr>
            <a:r>
              <a:rPr lang="en-US" sz="2400"/>
              <a:t>	</a:t>
            </a:r>
            <a:r>
              <a:rPr lang="en-US" sz="2400">
                <a:solidFill>
                  <a:srgbClr val="0000FF"/>
                </a:solidFill>
              </a:rPr>
              <a:t>int</a:t>
            </a:r>
            <a:r>
              <a:rPr lang="en-US" sz="2400"/>
              <a:t> numBest = a;</a:t>
            </a:r>
            <a:endParaRPr/>
          </a:p>
          <a:p>
            <a:pPr indent="0" lvl="0" marL="0" rtl="0" algn="l">
              <a:spcBef>
                <a:spcPts val="480"/>
              </a:spcBef>
              <a:spcAft>
                <a:spcPts val="0"/>
              </a:spcAft>
              <a:buClr>
                <a:srgbClr val="0000FF"/>
              </a:buClr>
              <a:buSzPts val="2400"/>
              <a:buNone/>
            </a:pPr>
            <a:r>
              <a:rPr lang="en-US" sz="2400">
                <a:solidFill>
                  <a:srgbClr val="0000FF"/>
                </a:solidFill>
              </a:rPr>
              <a:t>	if</a:t>
            </a:r>
            <a:r>
              <a:rPr lang="en-US" sz="2400"/>
              <a:t> (Better(b, a)) {</a:t>
            </a:r>
            <a:endParaRPr/>
          </a:p>
          <a:p>
            <a:pPr indent="0" lvl="0" marL="0" rtl="0" algn="l">
              <a:spcBef>
                <a:spcPts val="480"/>
              </a:spcBef>
              <a:spcAft>
                <a:spcPts val="0"/>
              </a:spcAft>
              <a:buClr>
                <a:schemeClr val="dk1"/>
              </a:buClr>
              <a:buSzPts val="2400"/>
              <a:buNone/>
            </a:pPr>
            <a:r>
              <a:rPr lang="en-US" sz="2400"/>
              <a:t>		 numBest = b;</a:t>
            </a:r>
            <a:endParaRPr/>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chemeClr val="dk1"/>
              </a:buClr>
              <a:buSzPts val="2400"/>
              <a:buNone/>
            </a:pPr>
            <a:r>
              <a:rPr lang="en-US" sz="2400"/>
              <a:t>	</a:t>
            </a:r>
            <a:r>
              <a:rPr lang="en-US" sz="2400">
                <a:solidFill>
                  <a:srgbClr val="0000FF"/>
                </a:solidFill>
              </a:rPr>
              <a:t>return</a:t>
            </a:r>
            <a:r>
              <a:rPr lang="en-US" sz="2400"/>
              <a:t> numBest;</a:t>
            </a:r>
            <a:endParaRPr/>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rgbClr val="0000FF"/>
              </a:buClr>
              <a:buSzPts val="2400"/>
              <a:buNone/>
            </a:pPr>
            <a:r>
              <a:rPr lang="en-US" sz="2400">
                <a:solidFill>
                  <a:srgbClr val="0000FF"/>
                </a:solidFill>
              </a:rPr>
              <a:t>int</a:t>
            </a:r>
            <a:r>
              <a:rPr lang="en-US" sz="2400"/>
              <a:t> MaxNumber(</a:t>
            </a:r>
            <a:r>
              <a:rPr lang="en-US" sz="2400">
                <a:solidFill>
                  <a:srgbClr val="0000FF"/>
                </a:solidFill>
              </a:rPr>
              <a:t>int</a:t>
            </a:r>
            <a:r>
              <a:rPr lang="en-US" sz="2400"/>
              <a:t> x, </a:t>
            </a:r>
            <a:r>
              <a:rPr lang="en-US" sz="2400">
                <a:solidFill>
                  <a:srgbClr val="0000FF"/>
                </a:solidFill>
              </a:rPr>
              <a:t>int</a:t>
            </a:r>
            <a:r>
              <a:rPr lang="en-US" sz="2400"/>
              <a:t> y)	 { </a:t>
            </a:r>
            <a:r>
              <a:rPr lang="en-US" sz="2400">
                <a:solidFill>
                  <a:srgbClr val="0000FF"/>
                </a:solidFill>
              </a:rPr>
              <a:t>return</a:t>
            </a:r>
            <a:r>
              <a:rPr lang="en-US" sz="2400"/>
              <a:t> x &gt; y; }</a:t>
            </a:r>
            <a:endParaRPr sz="2400"/>
          </a:p>
          <a:p>
            <a:pPr indent="0" lvl="0" marL="0" rtl="0" algn="l">
              <a:spcBef>
                <a:spcPts val="480"/>
              </a:spcBef>
              <a:spcAft>
                <a:spcPts val="0"/>
              </a:spcAft>
              <a:buClr>
                <a:srgbClr val="0000FF"/>
              </a:buClr>
              <a:buSzPts val="2400"/>
              <a:buNone/>
            </a:pPr>
            <a:r>
              <a:rPr lang="en-US" sz="2400">
                <a:solidFill>
                  <a:srgbClr val="0000FF"/>
                </a:solidFill>
              </a:rPr>
              <a:t>int</a:t>
            </a:r>
            <a:r>
              <a:rPr lang="en-US" sz="2400"/>
              <a:t> MinNumber(</a:t>
            </a:r>
            <a:r>
              <a:rPr lang="en-US" sz="2400">
                <a:solidFill>
                  <a:srgbClr val="0000FF"/>
                </a:solidFill>
              </a:rPr>
              <a:t>int</a:t>
            </a:r>
            <a:r>
              <a:rPr lang="en-US" sz="2400"/>
              <a:t> x, </a:t>
            </a:r>
            <a:r>
              <a:rPr lang="en-US" sz="2400">
                <a:solidFill>
                  <a:srgbClr val="0000FF"/>
                </a:solidFill>
              </a:rPr>
              <a:t>int</a:t>
            </a:r>
            <a:r>
              <a:rPr lang="en-US" sz="2400"/>
              <a:t> y)	 { </a:t>
            </a:r>
            <a:r>
              <a:rPr lang="en-US" sz="2400">
                <a:solidFill>
                  <a:srgbClr val="0000FF"/>
                </a:solidFill>
              </a:rPr>
              <a:t>return</a:t>
            </a:r>
            <a:r>
              <a:rPr lang="en-US" sz="2400"/>
              <a:t> x &lt; y; }</a:t>
            </a:r>
            <a:endParaRPr b="1" sz="2400"/>
          </a:p>
        </p:txBody>
      </p:sp>
      <p:sp>
        <p:nvSpPr>
          <p:cNvPr id="914" name="Google Shape;914;p77"/>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915" name="Google Shape;915;p77"/>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916" name="Google Shape;916;p77"/>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1" name="Shape 921"/>
        <p:cNvGrpSpPr/>
        <p:nvPr/>
      </p:nvGrpSpPr>
      <p:grpSpPr>
        <a:xfrm>
          <a:off x="0" y="0"/>
          <a:ext cx="0" cy="0"/>
          <a:chOff x="0" y="0"/>
          <a:chExt cx="0" cy="0"/>
        </a:xfrm>
      </p:grpSpPr>
      <p:sp>
        <p:nvSpPr>
          <p:cNvPr id="922" name="Google Shape;922;p78"/>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Ví dụ hàm có tham số là hàm</a:t>
            </a:r>
            <a:endParaRPr/>
          </a:p>
        </p:txBody>
      </p:sp>
      <p:sp>
        <p:nvSpPr>
          <p:cNvPr id="923" name="Google Shape;923;p7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FF"/>
              </a:buClr>
              <a:buSzPts val="2400"/>
              <a:buNone/>
            </a:pPr>
            <a:r>
              <a:rPr lang="en-US" sz="2400">
                <a:solidFill>
                  <a:srgbClr val="0000FF"/>
                </a:solidFill>
              </a:rPr>
              <a:t>int</a:t>
            </a:r>
            <a:r>
              <a:rPr lang="en-US" sz="2400"/>
              <a:t> FindBestNumber(</a:t>
            </a:r>
            <a:r>
              <a:rPr lang="en-US" sz="2400">
                <a:solidFill>
                  <a:srgbClr val="0000FF"/>
                </a:solidFill>
              </a:rPr>
              <a:t>int</a:t>
            </a:r>
            <a:r>
              <a:rPr lang="en-US" sz="2400"/>
              <a:t> a[], </a:t>
            </a:r>
            <a:r>
              <a:rPr lang="en-US" sz="2400">
                <a:solidFill>
                  <a:srgbClr val="0000FF"/>
                </a:solidFill>
              </a:rPr>
              <a:t>int</a:t>
            </a:r>
            <a:r>
              <a:rPr lang="en-US" sz="2400"/>
              <a:t> n, </a:t>
            </a:r>
            <a:r>
              <a:rPr lang="en-US" sz="2400">
                <a:solidFill>
                  <a:srgbClr val="0000FF"/>
                </a:solidFill>
              </a:rPr>
              <a:t>int</a:t>
            </a:r>
            <a:r>
              <a:rPr lang="en-US" sz="2400"/>
              <a:t> Better(</a:t>
            </a:r>
            <a:r>
              <a:rPr lang="en-US" sz="2400">
                <a:solidFill>
                  <a:srgbClr val="0000FF"/>
                </a:solidFill>
              </a:rPr>
              <a:t>int</a:t>
            </a:r>
            <a:r>
              <a:rPr lang="en-US" sz="2400"/>
              <a:t>, </a:t>
            </a:r>
            <a:r>
              <a:rPr lang="en-US" sz="2400">
                <a:solidFill>
                  <a:srgbClr val="0000FF"/>
                </a:solidFill>
              </a:rPr>
              <a:t>int</a:t>
            </a:r>
            <a:r>
              <a:rPr lang="en-US" sz="2400"/>
              <a:t>)) {</a:t>
            </a:r>
            <a:endParaRPr/>
          </a:p>
          <a:p>
            <a:pPr indent="0" lvl="0" marL="0" rtl="0" algn="l">
              <a:spcBef>
                <a:spcPts val="480"/>
              </a:spcBef>
              <a:spcAft>
                <a:spcPts val="0"/>
              </a:spcAft>
              <a:buClr>
                <a:schemeClr val="dk1"/>
              </a:buClr>
              <a:buSzPts val="2400"/>
              <a:buNone/>
            </a:pPr>
            <a:r>
              <a:rPr lang="en-US" sz="2400"/>
              <a:t>	</a:t>
            </a:r>
            <a:r>
              <a:rPr lang="en-US" sz="2400">
                <a:solidFill>
                  <a:srgbClr val="0000FF"/>
                </a:solidFill>
              </a:rPr>
              <a:t>int</a:t>
            </a:r>
            <a:r>
              <a:rPr lang="en-US" sz="2400"/>
              <a:t> i, idBest = 0;</a:t>
            </a:r>
            <a:endParaRPr sz="2400"/>
          </a:p>
          <a:p>
            <a:pPr indent="0" lvl="0" marL="0" rtl="0" algn="l">
              <a:spcBef>
                <a:spcPts val="480"/>
              </a:spcBef>
              <a:spcAft>
                <a:spcPts val="0"/>
              </a:spcAft>
              <a:buClr>
                <a:schemeClr val="dk1"/>
              </a:buClr>
              <a:buSzPts val="2400"/>
              <a:buNone/>
            </a:pPr>
            <a:r>
              <a:rPr lang="en-US" sz="2400"/>
              <a:t>	</a:t>
            </a:r>
            <a:r>
              <a:rPr lang="en-US" sz="2400">
                <a:solidFill>
                  <a:srgbClr val="0000FF"/>
                </a:solidFill>
              </a:rPr>
              <a:t>for</a:t>
            </a:r>
            <a:r>
              <a:rPr lang="en-US" sz="2400"/>
              <a:t> (i = 1; i &lt; n; i++) {</a:t>
            </a:r>
            <a:endParaRPr/>
          </a:p>
          <a:p>
            <a:pPr indent="0" lvl="0" marL="0" rtl="0" algn="l">
              <a:spcBef>
                <a:spcPts val="480"/>
              </a:spcBef>
              <a:spcAft>
                <a:spcPts val="0"/>
              </a:spcAft>
              <a:buClr>
                <a:schemeClr val="dk1"/>
              </a:buClr>
              <a:buSzPts val="2400"/>
              <a:buNone/>
            </a:pPr>
            <a:r>
              <a:rPr lang="en-US" sz="2400"/>
              <a:t>		</a:t>
            </a:r>
            <a:r>
              <a:rPr lang="en-US" sz="2400">
                <a:solidFill>
                  <a:srgbClr val="0000FF"/>
                </a:solidFill>
              </a:rPr>
              <a:t>if</a:t>
            </a:r>
            <a:r>
              <a:rPr lang="en-US" sz="2400"/>
              <a:t> (Better(a[i], a[idBest]))</a:t>
            </a:r>
            <a:endParaRPr sz="2400"/>
          </a:p>
          <a:p>
            <a:pPr indent="0" lvl="0" marL="0" rtl="0" algn="l">
              <a:spcBef>
                <a:spcPts val="480"/>
              </a:spcBef>
              <a:spcAft>
                <a:spcPts val="0"/>
              </a:spcAft>
              <a:buClr>
                <a:schemeClr val="dk1"/>
              </a:buClr>
              <a:buSzPts val="2400"/>
              <a:buNone/>
            </a:pPr>
            <a:r>
              <a:rPr lang="en-US" sz="2400"/>
              <a:t>			idBest = id;</a:t>
            </a:r>
            <a:endParaRPr/>
          </a:p>
          <a:p>
            <a:pPr indent="0" lvl="0" marL="0" rtl="0" algn="l">
              <a:spcBef>
                <a:spcPts val="480"/>
              </a:spcBef>
              <a:spcAft>
                <a:spcPts val="0"/>
              </a:spcAft>
              <a:buClr>
                <a:schemeClr val="dk1"/>
              </a:buClr>
              <a:buSzPts val="2400"/>
              <a:buNone/>
            </a:pPr>
            <a:r>
              <a:rPr lang="en-US" sz="2400"/>
              <a:t>	}</a:t>
            </a:r>
            <a:endParaRPr/>
          </a:p>
          <a:p>
            <a:pPr indent="0" lvl="0" marL="0" rtl="0" algn="l">
              <a:spcBef>
                <a:spcPts val="480"/>
              </a:spcBef>
              <a:spcAft>
                <a:spcPts val="0"/>
              </a:spcAft>
              <a:buClr>
                <a:schemeClr val="dk1"/>
              </a:buClr>
              <a:buSzPts val="2400"/>
              <a:buNone/>
            </a:pPr>
            <a:r>
              <a:rPr lang="en-US" sz="2400"/>
              <a:t>	</a:t>
            </a:r>
            <a:r>
              <a:rPr lang="en-US" sz="2400">
                <a:solidFill>
                  <a:srgbClr val="0000FF"/>
                </a:solidFill>
              </a:rPr>
              <a:t>return</a:t>
            </a:r>
            <a:r>
              <a:rPr lang="en-US" sz="2400"/>
              <a:t> a[idBest];</a:t>
            </a:r>
            <a:endParaRPr/>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rgbClr val="0000FF"/>
              </a:buClr>
              <a:buSzPts val="2400"/>
              <a:buNone/>
            </a:pPr>
            <a:r>
              <a:rPr lang="en-US" sz="2400">
                <a:solidFill>
                  <a:srgbClr val="0000FF"/>
                </a:solidFill>
              </a:rPr>
              <a:t>int</a:t>
            </a:r>
            <a:r>
              <a:rPr lang="en-US" sz="2400"/>
              <a:t> MaxNumber(</a:t>
            </a:r>
            <a:r>
              <a:rPr lang="en-US" sz="2400">
                <a:solidFill>
                  <a:srgbClr val="0000FF"/>
                </a:solidFill>
              </a:rPr>
              <a:t>int</a:t>
            </a:r>
            <a:r>
              <a:rPr lang="en-US" sz="2400"/>
              <a:t> x, </a:t>
            </a:r>
            <a:r>
              <a:rPr lang="en-US" sz="2400">
                <a:solidFill>
                  <a:srgbClr val="0000FF"/>
                </a:solidFill>
              </a:rPr>
              <a:t>int</a:t>
            </a:r>
            <a:r>
              <a:rPr lang="en-US" sz="2400"/>
              <a:t> y)	 { </a:t>
            </a:r>
            <a:r>
              <a:rPr lang="en-US" sz="2400">
                <a:solidFill>
                  <a:srgbClr val="0000FF"/>
                </a:solidFill>
              </a:rPr>
              <a:t>return</a:t>
            </a:r>
            <a:r>
              <a:rPr lang="en-US" sz="2400"/>
              <a:t> x &gt; y; }</a:t>
            </a:r>
            <a:endParaRPr sz="2400"/>
          </a:p>
          <a:p>
            <a:pPr indent="0" lvl="0" marL="0" rtl="0" algn="l">
              <a:spcBef>
                <a:spcPts val="480"/>
              </a:spcBef>
              <a:spcAft>
                <a:spcPts val="0"/>
              </a:spcAft>
              <a:buClr>
                <a:srgbClr val="0000FF"/>
              </a:buClr>
              <a:buSzPts val="2400"/>
              <a:buNone/>
            </a:pPr>
            <a:r>
              <a:rPr lang="en-US" sz="2400">
                <a:solidFill>
                  <a:srgbClr val="0000FF"/>
                </a:solidFill>
              </a:rPr>
              <a:t>int</a:t>
            </a:r>
            <a:r>
              <a:rPr lang="en-US" sz="2400"/>
              <a:t> MinNumber(</a:t>
            </a:r>
            <a:r>
              <a:rPr lang="en-US" sz="2400">
                <a:solidFill>
                  <a:srgbClr val="0000FF"/>
                </a:solidFill>
              </a:rPr>
              <a:t>int</a:t>
            </a:r>
            <a:r>
              <a:rPr lang="en-US" sz="2400"/>
              <a:t> x, </a:t>
            </a:r>
            <a:r>
              <a:rPr lang="en-US" sz="2400">
                <a:solidFill>
                  <a:srgbClr val="0000FF"/>
                </a:solidFill>
              </a:rPr>
              <a:t>int</a:t>
            </a:r>
            <a:r>
              <a:rPr lang="en-US" sz="2400"/>
              <a:t> y)	 { </a:t>
            </a:r>
            <a:r>
              <a:rPr lang="en-US" sz="2400">
                <a:solidFill>
                  <a:srgbClr val="0000FF"/>
                </a:solidFill>
              </a:rPr>
              <a:t>return</a:t>
            </a:r>
            <a:r>
              <a:rPr lang="en-US" sz="2400"/>
              <a:t> x &lt; y; }</a:t>
            </a:r>
            <a:endParaRPr sz="2400"/>
          </a:p>
          <a:p>
            <a:pPr indent="0" lvl="0" marL="0" rtl="0" algn="l">
              <a:spcBef>
                <a:spcPts val="480"/>
              </a:spcBef>
              <a:spcAft>
                <a:spcPts val="0"/>
              </a:spcAft>
              <a:buClr>
                <a:schemeClr val="dk1"/>
              </a:buClr>
              <a:buSzPts val="2400"/>
              <a:buNone/>
            </a:pPr>
            <a:r>
              <a:t/>
            </a:r>
            <a:endParaRPr sz="2400"/>
          </a:p>
        </p:txBody>
      </p:sp>
      <p:sp>
        <p:nvSpPr>
          <p:cNvPr id="924" name="Google Shape;924;p78"/>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925" name="Google Shape;925;p78"/>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926" name="Google Shape;926;p78"/>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79"/>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Hàm đệ qui</a:t>
            </a:r>
            <a:endParaRPr/>
          </a:p>
        </p:txBody>
      </p:sp>
      <p:sp>
        <p:nvSpPr>
          <p:cNvPr id="933" name="Google Shape;933;p79"/>
          <p:cNvSpPr txBox="1"/>
          <p:nvPr>
            <p:ph idx="1" type="body"/>
          </p:nvPr>
        </p:nvSpPr>
        <p:spPr>
          <a:xfrm>
            <a:off x="457200" y="1600200"/>
            <a:ext cx="8229600" cy="4525963"/>
          </a:xfrm>
          <a:prstGeom prst="rect">
            <a:avLst/>
          </a:prstGeom>
          <a:blipFill rotWithShape="1">
            <a:blip r:embed="rId3">
              <a:alphaModFix/>
            </a:blip>
            <a:stretch>
              <a:fillRect b="-4715" l="-1628" r="-666" t="-1750"/>
            </a:stretch>
          </a:blipFill>
          <a:ln>
            <a:noFill/>
          </a:ln>
        </p:spPr>
        <p:txBody>
          <a:bodyPr anchorCtr="0" anchor="t" bIns="45700" lIns="91425" spcFirstLastPara="1" rIns="91425" wrap="square" tIns="45700">
            <a:normAutofit/>
          </a:bodyPr>
          <a:lstStyle/>
          <a:p>
            <a:pPr indent="-342900" lvl="0" marL="342900" rtl="0" algn="l">
              <a:spcBef>
                <a:spcPts val="0"/>
              </a:spcBef>
              <a:spcAft>
                <a:spcPts val="0"/>
              </a:spcAft>
              <a:buSzPts val="3200"/>
              <a:buChar char="•"/>
            </a:pPr>
            <a:r>
              <a:rPr lang="en-US"/>
              <a:t> </a:t>
            </a:r>
            <a:endParaRPr/>
          </a:p>
        </p:txBody>
      </p:sp>
      <p:sp>
        <p:nvSpPr>
          <p:cNvPr id="934" name="Google Shape;934;p79"/>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935" name="Google Shape;935;p79"/>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936" name="Google Shape;936;p79"/>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8"/>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Phân biệt một cách tương đối</a:t>
            </a:r>
            <a:endParaRPr/>
          </a:p>
        </p:txBody>
      </p:sp>
      <p:sp>
        <p:nvSpPr>
          <p:cNvPr id="186" name="Google Shape;186;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Hàm có sẵn (trong ngôn ngữ hoặc do một hãng phần mềm viết để bán hoặc cho) như:</a:t>
            </a:r>
            <a:endParaRPr/>
          </a:p>
          <a:p>
            <a:pPr indent="-285750" lvl="1" marL="742950" rtl="0" algn="l">
              <a:spcBef>
                <a:spcPts val="560"/>
              </a:spcBef>
              <a:spcAft>
                <a:spcPts val="0"/>
              </a:spcAft>
              <a:buClr>
                <a:schemeClr val="dk1"/>
              </a:buClr>
              <a:buSzPts val="2800"/>
              <a:buChar char="–"/>
            </a:pPr>
            <a:r>
              <a:rPr lang="en-US"/>
              <a:t>Hàm xuất, nhập thông tin: </a:t>
            </a:r>
            <a:r>
              <a:rPr lang="en-US" sz="2400"/>
              <a:t>printf()</a:t>
            </a:r>
            <a:r>
              <a:rPr lang="en-US"/>
              <a:t>, </a:t>
            </a:r>
            <a:r>
              <a:rPr lang="en-US" sz="2400"/>
              <a:t>scanf()</a:t>
            </a:r>
            <a:r>
              <a:rPr lang="en-US"/>
              <a:t>, …</a:t>
            </a:r>
            <a:endParaRPr/>
          </a:p>
          <a:p>
            <a:pPr indent="-285750" lvl="1" marL="742950" rtl="0" algn="l">
              <a:spcBef>
                <a:spcPts val="560"/>
              </a:spcBef>
              <a:spcAft>
                <a:spcPts val="0"/>
              </a:spcAft>
              <a:buClr>
                <a:schemeClr val="dk1"/>
              </a:buClr>
              <a:buSzPts val="2800"/>
              <a:buChar char="–"/>
            </a:pPr>
            <a:r>
              <a:rPr lang="en-US"/>
              <a:t>Hàm toán học: </a:t>
            </a:r>
            <a:r>
              <a:rPr lang="en-US" sz="2400"/>
              <a:t>sqrt()</a:t>
            </a:r>
            <a:r>
              <a:rPr lang="en-US"/>
              <a:t>, </a:t>
            </a:r>
            <a:r>
              <a:rPr lang="en-US" sz="2400"/>
              <a:t>pow()</a:t>
            </a:r>
            <a:r>
              <a:rPr lang="en-US"/>
              <a:t>, </a:t>
            </a:r>
            <a:r>
              <a:rPr lang="en-US" sz="2400"/>
              <a:t>abs()</a:t>
            </a:r>
            <a:r>
              <a:rPr lang="en-US"/>
              <a:t>, </a:t>
            </a:r>
            <a:r>
              <a:rPr lang="en-US" sz="2400"/>
              <a:t>sin()</a:t>
            </a:r>
            <a:r>
              <a:rPr lang="en-US"/>
              <a:t>, …</a:t>
            </a:r>
            <a:endParaRPr/>
          </a:p>
          <a:p>
            <a:pPr indent="-342900" lvl="0" marL="342900" rtl="0" algn="l">
              <a:spcBef>
                <a:spcPts val="640"/>
              </a:spcBef>
              <a:spcAft>
                <a:spcPts val="0"/>
              </a:spcAft>
              <a:buClr>
                <a:schemeClr val="dk1"/>
              </a:buClr>
              <a:buSzPts val="3200"/>
              <a:buChar char="•"/>
            </a:pPr>
            <a:r>
              <a:rPr lang="en-US"/>
              <a:t>Hàm do người lập trình viết thêm như:</a:t>
            </a:r>
            <a:endParaRPr/>
          </a:p>
          <a:p>
            <a:pPr indent="-285750" lvl="1" marL="742950" rtl="0" algn="l">
              <a:spcBef>
                <a:spcPts val="560"/>
              </a:spcBef>
              <a:spcAft>
                <a:spcPts val="0"/>
              </a:spcAft>
              <a:buClr>
                <a:schemeClr val="dk1"/>
              </a:buClr>
              <a:buSzPts val="2800"/>
              <a:buChar char="–"/>
            </a:pPr>
            <a:r>
              <a:rPr lang="en-US"/>
              <a:t>Hàm xuất, nhập thông tin: Nhập số dương, ...</a:t>
            </a:r>
            <a:endParaRPr/>
          </a:p>
          <a:p>
            <a:pPr indent="-285750" lvl="1" marL="742950" rtl="0" algn="l">
              <a:spcBef>
                <a:spcPts val="560"/>
              </a:spcBef>
              <a:spcAft>
                <a:spcPts val="0"/>
              </a:spcAft>
              <a:buClr>
                <a:schemeClr val="dk1"/>
              </a:buClr>
              <a:buSzPts val="2800"/>
              <a:buChar char="–"/>
            </a:pPr>
            <a:r>
              <a:rPr lang="en-US"/>
              <a:t>Hàm toán học: Tính căn bậc 3, tính căn bậc n, tính giai thừa, giải phương trình bậc 1, bậc 2, bậc 4 đối xứng, …</a:t>
            </a:r>
            <a:endParaRPr/>
          </a:p>
        </p:txBody>
      </p:sp>
      <p:sp>
        <p:nvSpPr>
          <p:cNvPr id="187" name="Google Shape;187;p8"/>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188" name="Google Shape;188;p8"/>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189" name="Google Shape;189;p8"/>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1" name="Shape 941"/>
        <p:cNvGrpSpPr/>
        <p:nvPr/>
      </p:nvGrpSpPr>
      <p:grpSpPr>
        <a:xfrm>
          <a:off x="0" y="0"/>
          <a:ext cx="0" cy="0"/>
          <a:chOff x="0" y="0"/>
          <a:chExt cx="0" cy="0"/>
        </a:xfrm>
      </p:grpSpPr>
      <p:sp>
        <p:nvSpPr>
          <p:cNvPr id="942" name="Google Shape;942;p80"/>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Ví dụ hàm đệ qui</a:t>
            </a:r>
            <a:endParaRPr/>
          </a:p>
        </p:txBody>
      </p:sp>
      <p:sp>
        <p:nvSpPr>
          <p:cNvPr id="943" name="Google Shape;943;p8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3200"/>
              <a:buChar char="•"/>
            </a:pPr>
            <a:r>
              <a:rPr lang="en-US"/>
              <a:t>Khai báo hàm:</a:t>
            </a:r>
            <a:endParaRPr/>
          </a:p>
          <a:p>
            <a:pPr indent="0" lvl="0" marL="0" rtl="0" algn="l">
              <a:spcBef>
                <a:spcPts val="480"/>
              </a:spcBef>
              <a:spcAft>
                <a:spcPts val="0"/>
              </a:spcAft>
              <a:buClr>
                <a:srgbClr val="0000FF"/>
              </a:buClr>
              <a:buSzPts val="2400"/>
              <a:buNone/>
            </a:pPr>
            <a:r>
              <a:rPr lang="en-US" sz="2400">
                <a:solidFill>
                  <a:srgbClr val="0000FF"/>
                </a:solidFill>
              </a:rPr>
              <a:t>unsigned int</a:t>
            </a:r>
            <a:r>
              <a:rPr lang="en-US" sz="2400"/>
              <a:t> factorial(</a:t>
            </a:r>
            <a:r>
              <a:rPr lang="en-US" sz="2400">
                <a:solidFill>
                  <a:srgbClr val="0000FF"/>
                </a:solidFill>
              </a:rPr>
              <a:t>unsigned int</a:t>
            </a:r>
            <a:r>
              <a:rPr lang="en-US" sz="2400"/>
              <a:t> n);</a:t>
            </a:r>
            <a:endParaRPr/>
          </a:p>
          <a:p>
            <a:pPr indent="-342900" lvl="0" marL="342900" rtl="0" algn="l">
              <a:spcBef>
                <a:spcPts val="640"/>
              </a:spcBef>
              <a:spcAft>
                <a:spcPts val="0"/>
              </a:spcAft>
              <a:buClr>
                <a:schemeClr val="dk1"/>
              </a:buClr>
              <a:buSzPts val="3200"/>
              <a:buChar char="•"/>
            </a:pPr>
            <a:r>
              <a:rPr lang="en-US"/>
              <a:t>Định nghĩa hàm:</a:t>
            </a:r>
            <a:endParaRPr/>
          </a:p>
          <a:p>
            <a:pPr indent="0" lvl="0" marL="0" rtl="0" algn="l">
              <a:spcBef>
                <a:spcPts val="480"/>
              </a:spcBef>
              <a:spcAft>
                <a:spcPts val="0"/>
              </a:spcAft>
              <a:buClr>
                <a:srgbClr val="0000FF"/>
              </a:buClr>
              <a:buSzPts val="2400"/>
              <a:buNone/>
            </a:pPr>
            <a:r>
              <a:rPr lang="en-US" sz="2400">
                <a:solidFill>
                  <a:srgbClr val="0000FF"/>
                </a:solidFill>
              </a:rPr>
              <a:t>unsigned int</a:t>
            </a:r>
            <a:r>
              <a:rPr lang="en-US" sz="2400"/>
              <a:t> factorial(</a:t>
            </a:r>
            <a:r>
              <a:rPr lang="en-US" sz="2400">
                <a:solidFill>
                  <a:srgbClr val="0000FF"/>
                </a:solidFill>
              </a:rPr>
              <a:t>unsigned int</a:t>
            </a:r>
            <a:r>
              <a:rPr lang="en-US" sz="2400"/>
              <a:t> n)</a:t>
            </a:r>
            <a:endParaRPr/>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chemeClr val="dk1"/>
              </a:buClr>
              <a:buSzPts val="2400"/>
              <a:buNone/>
            </a:pPr>
            <a:r>
              <a:rPr lang="en-US" sz="2400"/>
              <a:t>	</a:t>
            </a:r>
            <a:r>
              <a:rPr lang="en-US" sz="2400">
                <a:solidFill>
                  <a:srgbClr val="0000FF"/>
                </a:solidFill>
              </a:rPr>
              <a:t>if</a:t>
            </a:r>
            <a:r>
              <a:rPr lang="en-US" sz="2400"/>
              <a:t> (n == 1)</a:t>
            </a:r>
            <a:endParaRPr/>
          </a:p>
          <a:p>
            <a:pPr indent="0" lvl="0" marL="0" rtl="0" algn="l">
              <a:spcBef>
                <a:spcPts val="480"/>
              </a:spcBef>
              <a:spcAft>
                <a:spcPts val="0"/>
              </a:spcAft>
              <a:buClr>
                <a:schemeClr val="dk1"/>
              </a:buClr>
              <a:buSzPts val="2400"/>
              <a:buNone/>
            </a:pPr>
            <a:r>
              <a:rPr lang="en-US" sz="2400"/>
              <a:t>		</a:t>
            </a:r>
            <a:r>
              <a:rPr lang="en-US" sz="2400">
                <a:solidFill>
                  <a:srgbClr val="0000FF"/>
                </a:solidFill>
              </a:rPr>
              <a:t>return</a:t>
            </a:r>
            <a:r>
              <a:rPr lang="en-US" sz="2400"/>
              <a:t> 1;</a:t>
            </a:r>
            <a:endParaRPr/>
          </a:p>
          <a:p>
            <a:pPr indent="0" lvl="0" marL="0" rtl="0" algn="l">
              <a:spcBef>
                <a:spcPts val="480"/>
              </a:spcBef>
              <a:spcAft>
                <a:spcPts val="0"/>
              </a:spcAft>
              <a:buClr>
                <a:schemeClr val="dk1"/>
              </a:buClr>
              <a:buSzPts val="2400"/>
              <a:buNone/>
            </a:pPr>
            <a:r>
              <a:rPr lang="en-US" sz="2400"/>
              <a:t>	</a:t>
            </a:r>
            <a:r>
              <a:rPr lang="en-US" sz="2400">
                <a:solidFill>
                  <a:srgbClr val="0000FF"/>
                </a:solidFill>
              </a:rPr>
              <a:t>else</a:t>
            </a:r>
            <a:endParaRPr/>
          </a:p>
          <a:p>
            <a:pPr indent="0" lvl="0" marL="0" rtl="0" algn="l">
              <a:spcBef>
                <a:spcPts val="480"/>
              </a:spcBef>
              <a:spcAft>
                <a:spcPts val="0"/>
              </a:spcAft>
              <a:buClr>
                <a:schemeClr val="dk1"/>
              </a:buClr>
              <a:buSzPts val="2400"/>
              <a:buNone/>
            </a:pPr>
            <a:r>
              <a:rPr lang="en-US" sz="2400"/>
              <a:t>		</a:t>
            </a:r>
            <a:r>
              <a:rPr lang="en-US" sz="2400">
                <a:solidFill>
                  <a:srgbClr val="0000FF"/>
                </a:solidFill>
              </a:rPr>
              <a:t>return</a:t>
            </a:r>
            <a:r>
              <a:rPr lang="en-US" sz="2400"/>
              <a:t> n * factorial(n – 1);</a:t>
            </a:r>
            <a:endParaRPr/>
          </a:p>
          <a:p>
            <a:pPr indent="0" lvl="0" marL="0" rtl="0" algn="l">
              <a:spcBef>
                <a:spcPts val="480"/>
              </a:spcBef>
              <a:spcAft>
                <a:spcPts val="0"/>
              </a:spcAft>
              <a:buClr>
                <a:schemeClr val="dk1"/>
              </a:buClr>
              <a:buSzPts val="2400"/>
              <a:buNone/>
            </a:pPr>
            <a:r>
              <a:rPr lang="en-US" sz="2400"/>
              <a:t>}</a:t>
            </a:r>
            <a:endParaRPr sz="2400"/>
          </a:p>
        </p:txBody>
      </p:sp>
      <p:sp>
        <p:nvSpPr>
          <p:cNvPr id="944" name="Google Shape;944;p80"/>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945" name="Google Shape;945;p80"/>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946" name="Google Shape;946;p80"/>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1" name="Shape 951"/>
        <p:cNvGrpSpPr/>
        <p:nvPr/>
      </p:nvGrpSpPr>
      <p:grpSpPr>
        <a:xfrm>
          <a:off x="0" y="0"/>
          <a:ext cx="0" cy="0"/>
          <a:chOff x="0" y="0"/>
          <a:chExt cx="0" cy="0"/>
        </a:xfrm>
      </p:grpSpPr>
      <p:sp>
        <p:nvSpPr>
          <p:cNvPr id="952" name="Google Shape;952;p81"/>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So sánh với các NNLT khác</a:t>
            </a:r>
            <a:endParaRPr/>
          </a:p>
        </p:txBody>
      </p:sp>
      <p:graphicFrame>
        <p:nvGraphicFramePr>
          <p:cNvPr id="953" name="Google Shape;953;p81"/>
          <p:cNvGraphicFramePr/>
          <p:nvPr/>
        </p:nvGraphicFramePr>
        <p:xfrm>
          <a:off x="533400" y="1600200"/>
          <a:ext cx="3000000" cy="3000000"/>
        </p:xfrm>
        <a:graphic>
          <a:graphicData uri="http://schemas.openxmlformats.org/drawingml/2006/table">
            <a:tbl>
              <a:tblPr bandRow="1" firstRow="1">
                <a:noFill/>
                <a:tableStyleId>{53D6D0A0-9395-4C8C-87F6-31C3658EAEEF}</a:tableStyleId>
              </a:tblPr>
              <a:tblGrid>
                <a:gridCol w="3124200"/>
                <a:gridCol w="457200"/>
                <a:gridCol w="1524000"/>
                <a:gridCol w="1524000"/>
                <a:gridCol w="1447800"/>
              </a:tblGrid>
              <a:tr h="370850">
                <a:tc>
                  <a:txBody>
                    <a:bodyPr/>
                    <a:lstStyle/>
                    <a:p>
                      <a:pPr indent="0" lvl="0" marL="0" marR="0" rtl="0" algn="ctr">
                        <a:spcBef>
                          <a:spcPts val="0"/>
                        </a:spcBef>
                        <a:spcAft>
                          <a:spcPts val="0"/>
                        </a:spcAft>
                        <a:buNone/>
                      </a:pPr>
                      <a:r>
                        <a:rPr lang="en-US" sz="1800" u="none" cap="none" strike="noStrike"/>
                        <a:t>Tiêu chí so sánh/Ngôn ngữ</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C</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C++</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C#</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Java</a:t>
                      </a:r>
                      <a:endParaRPr sz="1800" u="none" cap="none" strike="noStrike"/>
                    </a:p>
                  </a:txBody>
                  <a:tcPr marT="45725" marB="45725" marR="91450" marL="91450"/>
                </a:tc>
              </a:tr>
              <a:tr h="370850">
                <a:tc>
                  <a:txBody>
                    <a:bodyPr/>
                    <a:lstStyle/>
                    <a:p>
                      <a:pPr indent="0" lvl="0" marL="0" marR="0" rtl="0" algn="l">
                        <a:spcBef>
                          <a:spcPts val="0"/>
                        </a:spcBef>
                        <a:spcAft>
                          <a:spcPts val="0"/>
                        </a:spcAft>
                        <a:buNone/>
                      </a:pPr>
                      <a:r>
                        <a:rPr lang="en-US" sz="1800" u="none" cap="none" strike="noStrike">
                          <a:latin typeface="Tahoma"/>
                          <a:ea typeface="Tahoma"/>
                          <a:cs typeface="Tahoma"/>
                          <a:sym typeface="Tahoma"/>
                        </a:rPr>
                        <a:t>Khai báo hàm độc lập với các thành phần khác</a:t>
                      </a:r>
                      <a:endParaRPr sz="1800">
                        <a:latin typeface="Tahoma"/>
                        <a:ea typeface="Tahoma"/>
                        <a:cs typeface="Tahoma"/>
                        <a:sym typeface="Tahoma"/>
                      </a:endParaRPr>
                    </a:p>
                  </a:txBody>
                  <a:tcPr marT="45725" marB="45725" marR="91450" marL="91450" anchor="ctr"/>
                </a:tc>
                <a:tc>
                  <a:txBody>
                    <a:bodyPr/>
                    <a:lstStyle/>
                    <a:p>
                      <a:pPr indent="0" lvl="0" marL="0" marR="0" rtl="0" algn="ctr">
                        <a:spcBef>
                          <a:spcPts val="0"/>
                        </a:spcBef>
                        <a:spcAft>
                          <a:spcPts val="0"/>
                        </a:spcAft>
                        <a:buNone/>
                      </a:pPr>
                      <a:r>
                        <a:rPr lang="en-US" sz="1800">
                          <a:latin typeface="Tahoma"/>
                          <a:ea typeface="Tahoma"/>
                          <a:cs typeface="Tahoma"/>
                          <a:sym typeface="Tahoma"/>
                        </a:rPr>
                        <a:t>✔</a:t>
                      </a:r>
                      <a:endParaRPr sz="1800">
                        <a:latin typeface="Tahoma"/>
                        <a:ea typeface="Tahoma"/>
                        <a:cs typeface="Tahoma"/>
                        <a:sym typeface="Tahoma"/>
                      </a:endParaRPr>
                    </a:p>
                  </a:txBody>
                  <a:tcPr marT="45725" marB="45725" marR="91450" marL="91450" anchor="ctr"/>
                </a:tc>
                <a:tc>
                  <a:txBody>
                    <a:bodyPr/>
                    <a:lstStyle/>
                    <a:p>
                      <a:pPr indent="0" lvl="0" marL="0" marR="0" rtl="0" algn="ctr">
                        <a:spcBef>
                          <a:spcPts val="0"/>
                        </a:spcBef>
                        <a:spcAft>
                          <a:spcPts val="0"/>
                        </a:spcAft>
                        <a:buNone/>
                      </a:pPr>
                      <a:r>
                        <a:rPr lang="en-US" sz="1800">
                          <a:latin typeface="Tahoma"/>
                          <a:ea typeface="Tahoma"/>
                          <a:cs typeface="Tahoma"/>
                          <a:sym typeface="Tahoma"/>
                        </a:rPr>
                        <a:t>✔</a:t>
                      </a:r>
                      <a:endParaRPr sz="1800">
                        <a:latin typeface="Tahoma"/>
                        <a:ea typeface="Tahoma"/>
                        <a:cs typeface="Tahoma"/>
                        <a:sym typeface="Tahoma"/>
                      </a:endParaRPr>
                    </a:p>
                  </a:txBody>
                  <a:tcPr marT="45725" marB="45725" marR="91450" marL="91450" anchor="ctr"/>
                </a:tc>
                <a:tc>
                  <a:txBody>
                    <a:bodyPr/>
                    <a:lstStyle/>
                    <a:p>
                      <a:pPr indent="0" lvl="0" marL="0" marR="0" rtl="0" algn="ctr">
                        <a:spcBef>
                          <a:spcPts val="0"/>
                        </a:spcBef>
                        <a:spcAft>
                          <a:spcPts val="0"/>
                        </a:spcAft>
                        <a:buNone/>
                      </a:pPr>
                      <a:r>
                        <a:t/>
                      </a:r>
                      <a:endParaRPr sz="1800">
                        <a:latin typeface="Tahoma"/>
                        <a:ea typeface="Tahoma"/>
                        <a:cs typeface="Tahoma"/>
                        <a:sym typeface="Tahoma"/>
                      </a:endParaRPr>
                    </a:p>
                  </a:txBody>
                  <a:tcPr marT="45725" marB="45725" marR="91450" marL="91450" anchor="ctr"/>
                </a:tc>
                <a:tc>
                  <a:txBody>
                    <a:bodyPr/>
                    <a:lstStyle/>
                    <a:p>
                      <a:pPr indent="0" lvl="0" marL="0" marR="0" rtl="0" algn="ctr">
                        <a:spcBef>
                          <a:spcPts val="0"/>
                        </a:spcBef>
                        <a:spcAft>
                          <a:spcPts val="0"/>
                        </a:spcAft>
                        <a:buNone/>
                      </a:pPr>
                      <a:r>
                        <a:t/>
                      </a:r>
                      <a:endParaRPr sz="1800">
                        <a:latin typeface="Tahoma"/>
                        <a:ea typeface="Tahoma"/>
                        <a:cs typeface="Tahoma"/>
                        <a:sym typeface="Tahoma"/>
                      </a:endParaRPr>
                    </a:p>
                  </a:txBody>
                  <a:tcPr marT="45725" marB="45725" marR="91450" marL="91450" anchor="ctr"/>
                </a:tc>
              </a:tr>
              <a:tr h="370850">
                <a:tc>
                  <a:txBody>
                    <a:bodyPr/>
                    <a:lstStyle/>
                    <a:p>
                      <a:pPr indent="0" lvl="0" marL="0" marR="0" rtl="0" algn="l">
                        <a:spcBef>
                          <a:spcPts val="0"/>
                        </a:spcBef>
                        <a:spcAft>
                          <a:spcPts val="0"/>
                        </a:spcAft>
                        <a:buNone/>
                      </a:pPr>
                      <a:r>
                        <a:rPr lang="en-US" sz="1800">
                          <a:latin typeface="Tahoma"/>
                          <a:ea typeface="Tahoma"/>
                          <a:cs typeface="Tahoma"/>
                          <a:sym typeface="Tahoma"/>
                        </a:rPr>
                        <a:t>Khai báo</a:t>
                      </a:r>
                      <a:r>
                        <a:rPr lang="en-US" sz="1800">
                          <a:latin typeface="Tahoma"/>
                          <a:ea typeface="Tahoma"/>
                          <a:cs typeface="Tahoma"/>
                          <a:sym typeface="Tahoma"/>
                        </a:rPr>
                        <a:t> hàm (phương thức) trong lớp đối tượng (class)</a:t>
                      </a:r>
                      <a:endParaRPr sz="1800">
                        <a:latin typeface="Tahoma"/>
                        <a:ea typeface="Tahoma"/>
                        <a:cs typeface="Tahoma"/>
                        <a:sym typeface="Tahoma"/>
                      </a:endParaRPr>
                    </a:p>
                  </a:txBody>
                  <a:tcPr marT="45725" marB="45725" marR="91450" marL="91450" anchor="ctr"/>
                </a:tc>
                <a:tc>
                  <a:txBody>
                    <a:bodyPr/>
                    <a:lstStyle/>
                    <a:p>
                      <a:pPr indent="0" lvl="0" marL="0" marR="0" rtl="0" algn="ctr">
                        <a:spcBef>
                          <a:spcPts val="0"/>
                        </a:spcBef>
                        <a:spcAft>
                          <a:spcPts val="0"/>
                        </a:spcAft>
                        <a:buNone/>
                      </a:pPr>
                      <a:r>
                        <a:t/>
                      </a:r>
                      <a:endParaRPr sz="1800">
                        <a:latin typeface="Tahoma"/>
                        <a:ea typeface="Tahoma"/>
                        <a:cs typeface="Tahoma"/>
                        <a:sym typeface="Tahoma"/>
                      </a:endParaRPr>
                    </a:p>
                  </a:txBody>
                  <a:tcPr marT="45725" marB="45725" marR="91450" marL="91450" anchor="ctr"/>
                </a:tc>
                <a:tc>
                  <a:txBody>
                    <a:bodyPr/>
                    <a:lstStyle/>
                    <a:p>
                      <a:pPr indent="0" lvl="0" marL="0" marR="0" rtl="0" algn="ctr">
                        <a:spcBef>
                          <a:spcPts val="0"/>
                        </a:spcBef>
                        <a:spcAft>
                          <a:spcPts val="0"/>
                        </a:spcAft>
                        <a:buNone/>
                      </a:pPr>
                      <a:r>
                        <a:rPr lang="en-US" sz="1800">
                          <a:latin typeface="Tahoma"/>
                          <a:ea typeface="Tahoma"/>
                          <a:cs typeface="Tahoma"/>
                          <a:sym typeface="Tahoma"/>
                        </a:rPr>
                        <a:t>✔</a:t>
                      </a:r>
                      <a:endParaRPr sz="1800">
                        <a:latin typeface="Tahoma"/>
                        <a:ea typeface="Tahoma"/>
                        <a:cs typeface="Tahoma"/>
                        <a:sym typeface="Tahoma"/>
                      </a:endParaRPr>
                    </a:p>
                  </a:txBody>
                  <a:tcPr marT="45725" marB="45725" marR="91450" marL="91450" anchor="ctr"/>
                </a:tc>
                <a:tc>
                  <a:txBody>
                    <a:bodyPr/>
                    <a:lstStyle/>
                    <a:p>
                      <a:pPr indent="0" lvl="0" marL="0" marR="0" rtl="0" algn="ctr">
                        <a:spcBef>
                          <a:spcPts val="0"/>
                        </a:spcBef>
                        <a:spcAft>
                          <a:spcPts val="0"/>
                        </a:spcAft>
                        <a:buNone/>
                      </a:pPr>
                      <a:r>
                        <a:rPr lang="en-US" sz="1800">
                          <a:latin typeface="Tahoma"/>
                          <a:ea typeface="Tahoma"/>
                          <a:cs typeface="Tahoma"/>
                          <a:sym typeface="Tahoma"/>
                        </a:rPr>
                        <a:t>✔</a:t>
                      </a:r>
                      <a:endParaRPr sz="1800">
                        <a:latin typeface="Tahoma"/>
                        <a:ea typeface="Tahoma"/>
                        <a:cs typeface="Tahoma"/>
                        <a:sym typeface="Tahoma"/>
                      </a:endParaRPr>
                    </a:p>
                  </a:txBody>
                  <a:tcPr marT="45725" marB="45725" marR="91450" marL="91450" anchor="ctr"/>
                </a:tc>
                <a:tc>
                  <a:txBody>
                    <a:bodyPr/>
                    <a:lstStyle/>
                    <a:p>
                      <a:pPr indent="0" lvl="0" marL="0" marR="0" rtl="0" algn="ctr">
                        <a:spcBef>
                          <a:spcPts val="0"/>
                        </a:spcBef>
                        <a:spcAft>
                          <a:spcPts val="0"/>
                        </a:spcAft>
                        <a:buNone/>
                      </a:pPr>
                      <a:r>
                        <a:rPr lang="en-US" sz="1800">
                          <a:latin typeface="Tahoma"/>
                          <a:ea typeface="Tahoma"/>
                          <a:cs typeface="Tahoma"/>
                          <a:sym typeface="Tahoma"/>
                        </a:rPr>
                        <a:t>✔</a:t>
                      </a:r>
                      <a:endParaRPr sz="1800">
                        <a:latin typeface="Tahoma"/>
                        <a:ea typeface="Tahoma"/>
                        <a:cs typeface="Tahoma"/>
                        <a:sym typeface="Tahoma"/>
                      </a:endParaRPr>
                    </a:p>
                  </a:txBody>
                  <a:tcPr marT="45725" marB="45725" marR="91450" marL="91450" anchor="ctr"/>
                </a:tc>
              </a:tr>
              <a:tr h="370850">
                <a:tc>
                  <a:txBody>
                    <a:bodyPr/>
                    <a:lstStyle/>
                    <a:p>
                      <a:pPr indent="0" lvl="0" marL="0" marR="0" rtl="0" algn="l">
                        <a:spcBef>
                          <a:spcPts val="0"/>
                        </a:spcBef>
                        <a:spcAft>
                          <a:spcPts val="0"/>
                        </a:spcAft>
                        <a:buNone/>
                      </a:pPr>
                      <a:r>
                        <a:rPr lang="en-US" sz="1800">
                          <a:latin typeface="Tahoma"/>
                          <a:ea typeface="Tahoma"/>
                          <a:cs typeface="Tahoma"/>
                          <a:sym typeface="Tahoma"/>
                        </a:rPr>
                        <a:t>Truyền</a:t>
                      </a:r>
                      <a:r>
                        <a:rPr lang="en-US" sz="1800">
                          <a:latin typeface="Tahoma"/>
                          <a:ea typeface="Tahoma"/>
                          <a:cs typeface="Tahoma"/>
                          <a:sym typeface="Tahoma"/>
                        </a:rPr>
                        <a:t> bằng giá trị</a:t>
                      </a:r>
                      <a:br>
                        <a:rPr lang="en-US" sz="1800">
                          <a:latin typeface="Tahoma"/>
                          <a:ea typeface="Tahoma"/>
                          <a:cs typeface="Tahoma"/>
                          <a:sym typeface="Tahoma"/>
                        </a:rPr>
                      </a:br>
                      <a:r>
                        <a:rPr lang="en-US" sz="1800">
                          <a:latin typeface="Tahoma"/>
                          <a:ea typeface="Tahoma"/>
                          <a:cs typeface="Tahoma"/>
                          <a:sym typeface="Tahoma"/>
                        </a:rPr>
                        <a:t>(tham trị)</a:t>
                      </a:r>
                      <a:endParaRPr sz="1800">
                        <a:latin typeface="Tahoma"/>
                        <a:ea typeface="Tahoma"/>
                        <a:cs typeface="Tahoma"/>
                        <a:sym typeface="Tahoma"/>
                      </a:endParaRPr>
                    </a:p>
                  </a:txBody>
                  <a:tcPr marT="45725" marB="45725" marR="91450" marL="91450" anchor="ctr"/>
                </a:tc>
                <a:tc>
                  <a:txBody>
                    <a:bodyPr/>
                    <a:lstStyle/>
                    <a:p>
                      <a:pPr indent="0" lvl="0" marL="0" marR="0" rtl="0" algn="ctr">
                        <a:spcBef>
                          <a:spcPts val="0"/>
                        </a:spcBef>
                        <a:spcAft>
                          <a:spcPts val="0"/>
                        </a:spcAft>
                        <a:buNone/>
                      </a:pPr>
                      <a:r>
                        <a:rPr lang="en-US" sz="1800">
                          <a:latin typeface="Tahoma"/>
                          <a:ea typeface="Tahoma"/>
                          <a:cs typeface="Tahoma"/>
                          <a:sym typeface="Tahoma"/>
                        </a:rPr>
                        <a:t>✔</a:t>
                      </a:r>
                      <a:endParaRPr sz="1800">
                        <a:latin typeface="Tahoma"/>
                        <a:ea typeface="Tahoma"/>
                        <a:cs typeface="Tahoma"/>
                        <a:sym typeface="Tahoma"/>
                      </a:endParaRPr>
                    </a:p>
                  </a:txBody>
                  <a:tcPr marT="45725" marB="45725" marR="91450" marL="91450" anchor="ctr"/>
                </a:tc>
                <a:tc>
                  <a:txBody>
                    <a:bodyPr/>
                    <a:lstStyle/>
                    <a:p>
                      <a:pPr indent="0" lvl="0" marL="0" marR="0" rtl="0" algn="ctr">
                        <a:spcBef>
                          <a:spcPts val="0"/>
                        </a:spcBef>
                        <a:spcAft>
                          <a:spcPts val="0"/>
                        </a:spcAft>
                        <a:buNone/>
                      </a:pPr>
                      <a:r>
                        <a:rPr lang="en-US" sz="1800">
                          <a:latin typeface="Tahoma"/>
                          <a:ea typeface="Tahoma"/>
                          <a:cs typeface="Tahoma"/>
                          <a:sym typeface="Tahoma"/>
                        </a:rPr>
                        <a:t>✔</a:t>
                      </a:r>
                      <a:endParaRPr sz="1800">
                        <a:latin typeface="Tahoma"/>
                        <a:ea typeface="Tahoma"/>
                        <a:cs typeface="Tahoma"/>
                        <a:sym typeface="Tahoma"/>
                      </a:endParaRPr>
                    </a:p>
                  </a:txBody>
                  <a:tcPr marT="45725" marB="45725" marR="91450" marL="91450" anchor="ctr"/>
                </a:tc>
                <a:tc>
                  <a:txBody>
                    <a:bodyPr/>
                    <a:lstStyle/>
                    <a:p>
                      <a:pPr indent="0" lvl="0" marL="0" marR="0" rtl="0" algn="ctr">
                        <a:spcBef>
                          <a:spcPts val="0"/>
                        </a:spcBef>
                        <a:spcAft>
                          <a:spcPts val="0"/>
                        </a:spcAft>
                        <a:buNone/>
                      </a:pPr>
                      <a:r>
                        <a:rPr lang="en-US" sz="1800">
                          <a:latin typeface="Tahoma"/>
                          <a:ea typeface="Tahoma"/>
                          <a:cs typeface="Tahoma"/>
                          <a:sym typeface="Tahoma"/>
                        </a:rPr>
                        <a:t>✔</a:t>
                      </a:r>
                      <a:endParaRPr sz="1800">
                        <a:latin typeface="Tahoma"/>
                        <a:ea typeface="Tahoma"/>
                        <a:cs typeface="Tahoma"/>
                        <a:sym typeface="Tahoma"/>
                      </a:endParaRPr>
                    </a:p>
                  </a:txBody>
                  <a:tcPr marT="45725" marB="45725" marR="91450" marL="91450" anchor="ctr"/>
                </a:tc>
                <a:tc>
                  <a:txBody>
                    <a:bodyPr/>
                    <a:lstStyle/>
                    <a:p>
                      <a:pPr indent="0" lvl="0" marL="0" marR="0" rtl="0" algn="ctr">
                        <a:spcBef>
                          <a:spcPts val="0"/>
                        </a:spcBef>
                        <a:spcAft>
                          <a:spcPts val="0"/>
                        </a:spcAft>
                        <a:buNone/>
                      </a:pPr>
                      <a:r>
                        <a:rPr lang="en-US" sz="1800">
                          <a:latin typeface="Tahoma"/>
                          <a:ea typeface="Tahoma"/>
                          <a:cs typeface="Tahoma"/>
                          <a:sym typeface="Tahoma"/>
                        </a:rPr>
                        <a:t>✔</a:t>
                      </a:r>
                      <a:endParaRPr sz="1800">
                        <a:latin typeface="Tahoma"/>
                        <a:ea typeface="Tahoma"/>
                        <a:cs typeface="Tahoma"/>
                        <a:sym typeface="Tahoma"/>
                      </a:endParaRPr>
                    </a:p>
                    <a:p>
                      <a:pPr indent="0" lvl="0" marL="0" marR="0" rtl="0" algn="ctr">
                        <a:spcBef>
                          <a:spcPts val="0"/>
                        </a:spcBef>
                        <a:spcAft>
                          <a:spcPts val="0"/>
                        </a:spcAft>
                        <a:buNone/>
                      </a:pPr>
                      <a:r>
                        <a:rPr lang="en-US" sz="1800">
                          <a:latin typeface="Tahoma"/>
                          <a:ea typeface="Tahoma"/>
                          <a:cs typeface="Tahoma"/>
                          <a:sym typeface="Tahoma"/>
                        </a:rPr>
                        <a:t>(</a:t>
                      </a:r>
                      <a:r>
                        <a:rPr lang="en-US" sz="1800">
                          <a:latin typeface="Tahoma"/>
                          <a:ea typeface="Tahoma"/>
                          <a:cs typeface="Tahoma"/>
                          <a:sym typeface="Tahoma"/>
                        </a:rPr>
                        <a:t>kiểu cơ sở)</a:t>
                      </a:r>
                      <a:endParaRPr sz="1800">
                        <a:latin typeface="Tahoma"/>
                        <a:ea typeface="Tahoma"/>
                        <a:cs typeface="Tahoma"/>
                        <a:sym typeface="Tahoma"/>
                      </a:endParaRPr>
                    </a:p>
                  </a:txBody>
                  <a:tcPr marT="45725" marB="45725" marR="91450" marL="91450" anchor="ctr"/>
                </a:tc>
              </a:tr>
              <a:tr h="370850">
                <a:tc>
                  <a:txBody>
                    <a:bodyPr/>
                    <a:lstStyle/>
                    <a:p>
                      <a:pPr indent="0" lvl="0" marL="0" marR="0" rtl="0" algn="l">
                        <a:spcBef>
                          <a:spcPts val="0"/>
                        </a:spcBef>
                        <a:spcAft>
                          <a:spcPts val="0"/>
                        </a:spcAft>
                        <a:buNone/>
                      </a:pPr>
                      <a:r>
                        <a:rPr lang="en-US" sz="1800">
                          <a:latin typeface="Tahoma"/>
                          <a:ea typeface="Tahoma"/>
                          <a:cs typeface="Tahoma"/>
                          <a:sym typeface="Tahoma"/>
                        </a:rPr>
                        <a:t>Truyền</a:t>
                      </a:r>
                      <a:r>
                        <a:rPr lang="en-US" sz="1800">
                          <a:latin typeface="Tahoma"/>
                          <a:ea typeface="Tahoma"/>
                          <a:cs typeface="Tahoma"/>
                          <a:sym typeface="Tahoma"/>
                        </a:rPr>
                        <a:t> bằng địa chỉ</a:t>
                      </a:r>
                      <a:endParaRPr/>
                    </a:p>
                  </a:txBody>
                  <a:tcPr marT="45725" marB="45725" marR="91450" marL="91450" anchor="ctr"/>
                </a:tc>
                <a:tc>
                  <a:txBody>
                    <a:bodyPr/>
                    <a:lstStyle/>
                    <a:p>
                      <a:pPr indent="0" lvl="0" marL="0" marR="0" rtl="0" algn="ctr">
                        <a:spcBef>
                          <a:spcPts val="0"/>
                        </a:spcBef>
                        <a:spcAft>
                          <a:spcPts val="0"/>
                        </a:spcAft>
                        <a:buNone/>
                      </a:pPr>
                      <a:r>
                        <a:rPr lang="en-US" sz="1800">
                          <a:latin typeface="Tahoma"/>
                          <a:ea typeface="Tahoma"/>
                          <a:cs typeface="Tahoma"/>
                          <a:sym typeface="Tahoma"/>
                        </a:rPr>
                        <a:t>✔</a:t>
                      </a:r>
                      <a:endParaRPr sz="1800">
                        <a:latin typeface="Tahoma"/>
                        <a:ea typeface="Tahoma"/>
                        <a:cs typeface="Tahoma"/>
                        <a:sym typeface="Tahoma"/>
                      </a:endParaRPr>
                    </a:p>
                  </a:txBody>
                  <a:tcPr marT="45725" marB="45725" marR="91450" marL="91450" anchor="ctr"/>
                </a:tc>
                <a:tc>
                  <a:txBody>
                    <a:bodyPr/>
                    <a:lstStyle/>
                    <a:p>
                      <a:pPr indent="0" lvl="0" marL="0" marR="0" rtl="0" algn="ctr">
                        <a:spcBef>
                          <a:spcPts val="0"/>
                        </a:spcBef>
                        <a:spcAft>
                          <a:spcPts val="0"/>
                        </a:spcAft>
                        <a:buNone/>
                      </a:pPr>
                      <a:r>
                        <a:rPr lang="en-US" sz="1800">
                          <a:latin typeface="Tahoma"/>
                          <a:ea typeface="Tahoma"/>
                          <a:cs typeface="Tahoma"/>
                          <a:sym typeface="Tahoma"/>
                        </a:rPr>
                        <a:t>✔</a:t>
                      </a:r>
                      <a:endParaRPr sz="1800">
                        <a:latin typeface="Tahoma"/>
                        <a:ea typeface="Tahoma"/>
                        <a:cs typeface="Tahoma"/>
                        <a:sym typeface="Tahoma"/>
                      </a:endParaRPr>
                    </a:p>
                  </a:txBody>
                  <a:tcPr marT="45725" marB="45725" marR="91450" marL="91450" anchor="ctr"/>
                </a:tc>
                <a:tc>
                  <a:txBody>
                    <a:bodyPr/>
                    <a:lstStyle/>
                    <a:p>
                      <a:pPr indent="0" lvl="0" marL="0" marR="0" rtl="0" algn="ctr">
                        <a:spcBef>
                          <a:spcPts val="0"/>
                        </a:spcBef>
                        <a:spcAft>
                          <a:spcPts val="0"/>
                        </a:spcAft>
                        <a:buNone/>
                      </a:pPr>
                      <a:r>
                        <a:t/>
                      </a:r>
                      <a:endParaRPr sz="1800">
                        <a:latin typeface="Tahoma"/>
                        <a:ea typeface="Tahoma"/>
                        <a:cs typeface="Tahoma"/>
                        <a:sym typeface="Tahoma"/>
                      </a:endParaRPr>
                    </a:p>
                  </a:txBody>
                  <a:tcPr marT="45725" marB="45725" marR="91450" marL="91450" anchor="ctr"/>
                </a:tc>
                <a:tc>
                  <a:txBody>
                    <a:bodyPr/>
                    <a:lstStyle/>
                    <a:p>
                      <a:pPr indent="0" lvl="0" marL="0" marR="0" rtl="0" algn="ctr">
                        <a:spcBef>
                          <a:spcPts val="0"/>
                        </a:spcBef>
                        <a:spcAft>
                          <a:spcPts val="0"/>
                        </a:spcAft>
                        <a:buNone/>
                      </a:pPr>
                      <a:r>
                        <a:t/>
                      </a:r>
                      <a:endParaRPr sz="1800">
                        <a:latin typeface="Tahoma"/>
                        <a:ea typeface="Tahoma"/>
                        <a:cs typeface="Tahoma"/>
                        <a:sym typeface="Tahoma"/>
                      </a:endParaRPr>
                    </a:p>
                  </a:txBody>
                  <a:tcPr marT="45725" marB="45725" marR="91450" marL="91450" anchor="ctr"/>
                </a:tc>
              </a:tr>
              <a:tr h="370850">
                <a:tc>
                  <a:txBody>
                    <a:bodyPr/>
                    <a:lstStyle/>
                    <a:p>
                      <a:pPr indent="0" lvl="0" marL="0" marR="0" rtl="0" algn="l">
                        <a:spcBef>
                          <a:spcPts val="0"/>
                        </a:spcBef>
                        <a:spcAft>
                          <a:spcPts val="0"/>
                        </a:spcAft>
                        <a:buNone/>
                      </a:pPr>
                      <a:r>
                        <a:rPr lang="en-US" sz="1800">
                          <a:latin typeface="Tahoma"/>
                          <a:ea typeface="Tahoma"/>
                          <a:cs typeface="Tahoma"/>
                          <a:sym typeface="Tahoma"/>
                        </a:rPr>
                        <a:t>Truyền</a:t>
                      </a:r>
                      <a:r>
                        <a:rPr lang="en-US" sz="1800">
                          <a:latin typeface="Tahoma"/>
                          <a:ea typeface="Tahoma"/>
                          <a:cs typeface="Tahoma"/>
                          <a:sym typeface="Tahoma"/>
                        </a:rPr>
                        <a:t> bằng biến</a:t>
                      </a:r>
                      <a:br>
                        <a:rPr lang="en-US" sz="1800">
                          <a:latin typeface="Tahoma"/>
                          <a:ea typeface="Tahoma"/>
                          <a:cs typeface="Tahoma"/>
                          <a:sym typeface="Tahoma"/>
                        </a:rPr>
                      </a:br>
                      <a:r>
                        <a:rPr lang="en-US" sz="1800">
                          <a:latin typeface="Tahoma"/>
                          <a:ea typeface="Tahoma"/>
                          <a:cs typeface="Tahoma"/>
                          <a:sym typeface="Tahoma"/>
                        </a:rPr>
                        <a:t>(tham biến/tham chiếu)</a:t>
                      </a:r>
                      <a:endParaRPr sz="1800">
                        <a:latin typeface="Tahoma"/>
                        <a:ea typeface="Tahoma"/>
                        <a:cs typeface="Tahoma"/>
                        <a:sym typeface="Tahoma"/>
                      </a:endParaRPr>
                    </a:p>
                  </a:txBody>
                  <a:tcPr marT="45725" marB="45725" marR="91450" marL="91450" anchor="ctr"/>
                </a:tc>
                <a:tc>
                  <a:txBody>
                    <a:bodyPr/>
                    <a:lstStyle/>
                    <a:p>
                      <a:pPr indent="0" lvl="0" marL="0" marR="0" rtl="0" algn="ctr">
                        <a:spcBef>
                          <a:spcPts val="0"/>
                        </a:spcBef>
                        <a:spcAft>
                          <a:spcPts val="0"/>
                        </a:spcAft>
                        <a:buNone/>
                      </a:pPr>
                      <a:r>
                        <a:t/>
                      </a:r>
                      <a:endParaRPr sz="1800">
                        <a:latin typeface="Tahoma"/>
                        <a:ea typeface="Tahoma"/>
                        <a:cs typeface="Tahoma"/>
                        <a:sym typeface="Tahoma"/>
                      </a:endParaRPr>
                    </a:p>
                  </a:txBody>
                  <a:tcPr marT="45725" marB="45725" marR="91450" marL="91450" anchor="ctr"/>
                </a:tc>
                <a:tc>
                  <a:txBody>
                    <a:bodyPr/>
                    <a:lstStyle/>
                    <a:p>
                      <a:pPr indent="0" lvl="0" marL="0" marR="0" rtl="0" algn="ctr">
                        <a:spcBef>
                          <a:spcPts val="0"/>
                        </a:spcBef>
                        <a:spcAft>
                          <a:spcPts val="0"/>
                        </a:spcAft>
                        <a:buNone/>
                      </a:pPr>
                      <a:r>
                        <a:rPr lang="en-US" sz="1800">
                          <a:latin typeface="Tahoma"/>
                          <a:ea typeface="Tahoma"/>
                          <a:cs typeface="Tahoma"/>
                          <a:sym typeface="Tahoma"/>
                        </a:rPr>
                        <a:t>✔</a:t>
                      </a:r>
                      <a:endParaRPr sz="1800">
                        <a:latin typeface="Tahoma"/>
                        <a:ea typeface="Tahoma"/>
                        <a:cs typeface="Tahoma"/>
                        <a:sym typeface="Tahoma"/>
                      </a:endParaRPr>
                    </a:p>
                    <a:p>
                      <a:pPr indent="0" lvl="0" marL="0" marR="0" rtl="0" algn="ctr">
                        <a:spcBef>
                          <a:spcPts val="0"/>
                        </a:spcBef>
                        <a:spcAft>
                          <a:spcPts val="0"/>
                        </a:spcAft>
                        <a:buNone/>
                      </a:pPr>
                      <a:r>
                        <a:rPr lang="en-US" sz="1800">
                          <a:latin typeface="Tahoma"/>
                          <a:ea typeface="Tahoma"/>
                          <a:cs typeface="Tahoma"/>
                          <a:sym typeface="Tahoma"/>
                        </a:rPr>
                        <a:t>(sử</a:t>
                      </a:r>
                      <a:r>
                        <a:rPr lang="en-US" sz="1800">
                          <a:latin typeface="Tahoma"/>
                          <a:ea typeface="Tahoma"/>
                          <a:cs typeface="Tahoma"/>
                          <a:sym typeface="Tahoma"/>
                        </a:rPr>
                        <a:t> dụng &amp;)</a:t>
                      </a:r>
                      <a:endParaRPr sz="1800">
                        <a:latin typeface="Tahoma"/>
                        <a:ea typeface="Tahoma"/>
                        <a:cs typeface="Tahoma"/>
                        <a:sym typeface="Tahoma"/>
                      </a:endParaRPr>
                    </a:p>
                  </a:txBody>
                  <a:tcPr marT="45725" marB="45725" marR="91450" marL="91450" anchor="ctr"/>
                </a:tc>
                <a:tc>
                  <a:txBody>
                    <a:bodyPr/>
                    <a:lstStyle/>
                    <a:p>
                      <a:pPr indent="0" lvl="0" marL="0" marR="0" rtl="0" algn="ctr">
                        <a:lnSpc>
                          <a:spcPct val="100000"/>
                        </a:lnSpc>
                        <a:spcBef>
                          <a:spcPts val="0"/>
                        </a:spcBef>
                        <a:spcAft>
                          <a:spcPts val="0"/>
                        </a:spcAft>
                        <a:buClr>
                          <a:schemeClr val="dk1"/>
                        </a:buClr>
                        <a:buSzPts val="1800"/>
                        <a:buFont typeface="Tahoma"/>
                        <a:buNone/>
                      </a:pPr>
                      <a:r>
                        <a:rPr lang="en-US" sz="1800">
                          <a:latin typeface="Tahoma"/>
                          <a:ea typeface="Tahoma"/>
                          <a:cs typeface="Tahoma"/>
                          <a:sym typeface="Tahoma"/>
                        </a:rPr>
                        <a:t>✔</a:t>
                      </a:r>
                      <a:endParaRPr sz="1800">
                        <a:latin typeface="Tahoma"/>
                        <a:ea typeface="Tahoma"/>
                        <a:cs typeface="Tahoma"/>
                        <a:sym typeface="Tahoma"/>
                      </a:endParaRPr>
                    </a:p>
                    <a:p>
                      <a:pPr indent="0" lvl="0" marL="0" marR="0" rtl="0" algn="ctr">
                        <a:spcBef>
                          <a:spcPts val="0"/>
                        </a:spcBef>
                        <a:spcAft>
                          <a:spcPts val="0"/>
                        </a:spcAft>
                        <a:buNone/>
                      </a:pPr>
                      <a:r>
                        <a:rPr lang="en-US" sz="1800">
                          <a:latin typeface="Tahoma"/>
                          <a:ea typeface="Tahoma"/>
                          <a:cs typeface="Tahoma"/>
                          <a:sym typeface="Tahoma"/>
                        </a:rPr>
                        <a:t>(sử</a:t>
                      </a:r>
                      <a:r>
                        <a:rPr lang="en-US" sz="1800">
                          <a:latin typeface="Tahoma"/>
                          <a:ea typeface="Tahoma"/>
                          <a:cs typeface="Tahoma"/>
                          <a:sym typeface="Tahoma"/>
                        </a:rPr>
                        <a:t> dụng từ khóa ref, out)</a:t>
                      </a:r>
                      <a:endParaRPr sz="1800">
                        <a:latin typeface="Tahoma"/>
                        <a:ea typeface="Tahoma"/>
                        <a:cs typeface="Tahoma"/>
                        <a:sym typeface="Tahoma"/>
                      </a:endParaRPr>
                    </a:p>
                  </a:txBody>
                  <a:tcPr marT="45725" marB="45725" marR="91450" marL="91450" anchor="ctr"/>
                </a:tc>
                <a:tc>
                  <a:txBody>
                    <a:bodyPr/>
                    <a:lstStyle/>
                    <a:p>
                      <a:pPr indent="0" lvl="0" marL="0" marR="0" rtl="0" algn="ctr">
                        <a:spcBef>
                          <a:spcPts val="0"/>
                        </a:spcBef>
                        <a:spcAft>
                          <a:spcPts val="0"/>
                        </a:spcAft>
                        <a:buNone/>
                      </a:pPr>
                      <a:r>
                        <a:rPr lang="en-US" sz="1800">
                          <a:latin typeface="Tahoma"/>
                          <a:ea typeface="Tahoma"/>
                          <a:cs typeface="Tahoma"/>
                          <a:sym typeface="Tahoma"/>
                        </a:rPr>
                        <a:t>✔</a:t>
                      </a:r>
                      <a:endParaRPr sz="1800">
                        <a:latin typeface="Tahoma"/>
                        <a:ea typeface="Tahoma"/>
                        <a:cs typeface="Tahoma"/>
                        <a:sym typeface="Tahoma"/>
                      </a:endParaRPr>
                    </a:p>
                    <a:p>
                      <a:pPr indent="0" lvl="0" marL="0" marR="0" rtl="0" algn="ctr">
                        <a:spcBef>
                          <a:spcPts val="0"/>
                        </a:spcBef>
                        <a:spcAft>
                          <a:spcPts val="0"/>
                        </a:spcAft>
                        <a:buNone/>
                      </a:pPr>
                      <a:r>
                        <a:rPr lang="en-US" sz="1800">
                          <a:latin typeface="Tahoma"/>
                          <a:ea typeface="Tahoma"/>
                          <a:cs typeface="Tahoma"/>
                          <a:sym typeface="Tahoma"/>
                        </a:rPr>
                        <a:t>(đối</a:t>
                      </a:r>
                      <a:r>
                        <a:rPr lang="en-US" sz="1800">
                          <a:latin typeface="Tahoma"/>
                          <a:ea typeface="Tahoma"/>
                          <a:cs typeface="Tahoma"/>
                          <a:sym typeface="Tahoma"/>
                        </a:rPr>
                        <a:t> tượng và mảng</a:t>
                      </a:r>
                      <a:r>
                        <a:rPr lang="en-US" sz="1800">
                          <a:latin typeface="Tahoma"/>
                          <a:ea typeface="Tahoma"/>
                          <a:cs typeface="Tahoma"/>
                          <a:sym typeface="Tahoma"/>
                        </a:rPr>
                        <a:t>)</a:t>
                      </a:r>
                      <a:endParaRPr sz="1800">
                        <a:latin typeface="Tahoma"/>
                        <a:ea typeface="Tahoma"/>
                        <a:cs typeface="Tahoma"/>
                        <a:sym typeface="Tahoma"/>
                      </a:endParaRPr>
                    </a:p>
                  </a:txBody>
                  <a:tcPr marT="45725" marB="45725" marR="91450" marL="91450" anchor="ctr"/>
                </a:tc>
              </a:tr>
              <a:tr h="370850">
                <a:tc>
                  <a:txBody>
                    <a:bodyPr/>
                    <a:lstStyle/>
                    <a:p>
                      <a:pPr indent="0" lvl="0" marL="0" marR="0" rtl="0" algn="l">
                        <a:spcBef>
                          <a:spcPts val="0"/>
                        </a:spcBef>
                        <a:spcAft>
                          <a:spcPts val="0"/>
                        </a:spcAft>
                        <a:buNone/>
                      </a:pPr>
                      <a:r>
                        <a:rPr lang="en-US" sz="1800">
                          <a:latin typeface="Tahoma"/>
                          <a:ea typeface="Tahoma"/>
                          <a:cs typeface="Tahoma"/>
                          <a:sym typeface="Tahoma"/>
                        </a:rPr>
                        <a:t>Tham số</a:t>
                      </a:r>
                      <a:r>
                        <a:rPr lang="en-US" sz="1800">
                          <a:latin typeface="Tahoma"/>
                          <a:ea typeface="Tahoma"/>
                          <a:cs typeface="Tahoma"/>
                          <a:sym typeface="Tahoma"/>
                        </a:rPr>
                        <a:t> có giá trị mặc định</a:t>
                      </a:r>
                      <a:endParaRPr sz="1800">
                        <a:latin typeface="Tahoma"/>
                        <a:ea typeface="Tahoma"/>
                        <a:cs typeface="Tahoma"/>
                        <a:sym typeface="Tahoma"/>
                      </a:endParaRPr>
                    </a:p>
                  </a:txBody>
                  <a:tcPr marT="45725" marB="45725" marR="91450" marL="91450"/>
                </a:tc>
                <a:tc>
                  <a:txBody>
                    <a:bodyPr/>
                    <a:lstStyle/>
                    <a:p>
                      <a:pPr indent="0" lvl="0" marL="0" marR="0" rtl="0" algn="ctr">
                        <a:spcBef>
                          <a:spcPts val="0"/>
                        </a:spcBef>
                        <a:spcAft>
                          <a:spcPts val="0"/>
                        </a:spcAft>
                        <a:buNone/>
                      </a:pPr>
                      <a:r>
                        <a:t/>
                      </a:r>
                      <a:endParaRPr sz="1800">
                        <a:latin typeface="Tahoma"/>
                        <a:ea typeface="Tahoma"/>
                        <a:cs typeface="Tahoma"/>
                        <a:sym typeface="Tahoma"/>
                      </a:endParaRPr>
                    </a:p>
                  </a:txBody>
                  <a:tcPr marT="45725" marB="45725" marR="91450" marL="91450" anchor="ctr"/>
                </a:tc>
                <a:tc>
                  <a:txBody>
                    <a:bodyPr/>
                    <a:lstStyle/>
                    <a:p>
                      <a:pPr indent="0" lvl="0" marL="0" marR="0" rtl="0" algn="ctr">
                        <a:spcBef>
                          <a:spcPts val="0"/>
                        </a:spcBef>
                        <a:spcAft>
                          <a:spcPts val="0"/>
                        </a:spcAft>
                        <a:buNone/>
                      </a:pPr>
                      <a:r>
                        <a:rPr lang="en-US" sz="1800">
                          <a:latin typeface="Tahoma"/>
                          <a:ea typeface="Tahoma"/>
                          <a:cs typeface="Tahoma"/>
                          <a:sym typeface="Tahoma"/>
                        </a:rPr>
                        <a:t>✔</a:t>
                      </a:r>
                      <a:endParaRPr sz="1800">
                        <a:latin typeface="Tahoma"/>
                        <a:ea typeface="Tahoma"/>
                        <a:cs typeface="Tahoma"/>
                        <a:sym typeface="Tahoma"/>
                      </a:endParaRPr>
                    </a:p>
                  </a:txBody>
                  <a:tcPr marT="45725" marB="45725" marR="91450" marL="91450" anchor="ctr"/>
                </a:tc>
                <a:tc>
                  <a:txBody>
                    <a:bodyPr/>
                    <a:lstStyle/>
                    <a:p>
                      <a:pPr indent="0" lvl="0" marL="0" marR="0" rtl="0" algn="ctr">
                        <a:spcBef>
                          <a:spcPts val="0"/>
                        </a:spcBef>
                        <a:spcAft>
                          <a:spcPts val="0"/>
                        </a:spcAft>
                        <a:buNone/>
                      </a:pPr>
                      <a:r>
                        <a:rPr lang="en-US" sz="1800">
                          <a:latin typeface="Tahoma"/>
                          <a:ea typeface="Tahoma"/>
                          <a:cs typeface="Tahoma"/>
                          <a:sym typeface="Tahoma"/>
                        </a:rPr>
                        <a:t>✔</a:t>
                      </a:r>
                      <a:endParaRPr sz="1800">
                        <a:latin typeface="Tahoma"/>
                        <a:ea typeface="Tahoma"/>
                        <a:cs typeface="Tahoma"/>
                        <a:sym typeface="Tahoma"/>
                      </a:endParaRPr>
                    </a:p>
                  </a:txBody>
                  <a:tcPr marT="45725" marB="45725" marR="91450" marL="91450" anchor="ctr"/>
                </a:tc>
                <a:tc>
                  <a:txBody>
                    <a:bodyPr/>
                    <a:lstStyle/>
                    <a:p>
                      <a:pPr indent="0" lvl="0" marL="0" marR="0" rtl="0" algn="ctr">
                        <a:spcBef>
                          <a:spcPts val="0"/>
                        </a:spcBef>
                        <a:spcAft>
                          <a:spcPts val="0"/>
                        </a:spcAft>
                        <a:buNone/>
                      </a:pPr>
                      <a:r>
                        <a:rPr lang="en-US" sz="1800">
                          <a:latin typeface="Tahoma"/>
                          <a:ea typeface="Tahoma"/>
                          <a:cs typeface="Tahoma"/>
                          <a:sym typeface="Tahoma"/>
                        </a:rPr>
                        <a:t>✔</a:t>
                      </a:r>
                      <a:endParaRPr sz="1800">
                        <a:latin typeface="Tahoma"/>
                        <a:ea typeface="Tahoma"/>
                        <a:cs typeface="Tahoma"/>
                        <a:sym typeface="Tahoma"/>
                      </a:endParaRPr>
                    </a:p>
                  </a:txBody>
                  <a:tcPr marT="45725" marB="45725" marR="91450" marL="91450" anchor="ctr"/>
                </a:tc>
              </a:tr>
              <a:tr h="391150">
                <a:tc>
                  <a:txBody>
                    <a:bodyPr/>
                    <a:lstStyle/>
                    <a:p>
                      <a:pPr indent="0" lvl="0" marL="0" marR="0" rtl="0" algn="l">
                        <a:spcBef>
                          <a:spcPts val="0"/>
                        </a:spcBef>
                        <a:spcAft>
                          <a:spcPts val="0"/>
                        </a:spcAft>
                        <a:buNone/>
                      </a:pPr>
                      <a:r>
                        <a:rPr lang="en-US" sz="1800">
                          <a:latin typeface="Tahoma"/>
                          <a:ea typeface="Tahoma"/>
                          <a:cs typeface="Tahoma"/>
                          <a:sym typeface="Tahoma"/>
                        </a:rPr>
                        <a:t>Hàm</a:t>
                      </a:r>
                      <a:r>
                        <a:rPr lang="en-US" sz="1800">
                          <a:latin typeface="Tahoma"/>
                          <a:ea typeface="Tahoma"/>
                          <a:cs typeface="Tahoma"/>
                          <a:sym typeface="Tahoma"/>
                        </a:rPr>
                        <a:t> trùng tên</a:t>
                      </a:r>
                      <a:endParaRPr/>
                    </a:p>
                    <a:p>
                      <a:pPr indent="0" lvl="0" marL="0" marR="0" rtl="0" algn="l">
                        <a:spcBef>
                          <a:spcPts val="0"/>
                        </a:spcBef>
                        <a:spcAft>
                          <a:spcPts val="0"/>
                        </a:spcAft>
                        <a:buNone/>
                      </a:pPr>
                      <a:r>
                        <a:rPr lang="en-US" sz="1800">
                          <a:latin typeface="Tahoma"/>
                          <a:ea typeface="Tahoma"/>
                          <a:cs typeface="Tahoma"/>
                          <a:sym typeface="Tahoma"/>
                        </a:rPr>
                        <a:t>(nạp chồng hàm)</a:t>
                      </a:r>
                      <a:endParaRPr sz="1800">
                        <a:latin typeface="Tahoma"/>
                        <a:ea typeface="Tahoma"/>
                        <a:cs typeface="Tahoma"/>
                        <a:sym typeface="Tahoma"/>
                      </a:endParaRPr>
                    </a:p>
                  </a:txBody>
                  <a:tcPr marT="45725" marB="45725" marR="91450" marL="91450"/>
                </a:tc>
                <a:tc>
                  <a:txBody>
                    <a:bodyPr/>
                    <a:lstStyle/>
                    <a:p>
                      <a:pPr indent="0" lvl="0" marL="0" marR="0" rtl="0" algn="ctr">
                        <a:spcBef>
                          <a:spcPts val="0"/>
                        </a:spcBef>
                        <a:spcAft>
                          <a:spcPts val="0"/>
                        </a:spcAft>
                        <a:buNone/>
                      </a:pPr>
                      <a:r>
                        <a:t/>
                      </a:r>
                      <a:endParaRPr sz="1800">
                        <a:latin typeface="Tahoma"/>
                        <a:ea typeface="Tahoma"/>
                        <a:cs typeface="Tahoma"/>
                        <a:sym typeface="Tahoma"/>
                      </a:endParaRPr>
                    </a:p>
                  </a:txBody>
                  <a:tcPr marT="45725" marB="45725" marR="91450" marL="91450" anchor="ctr"/>
                </a:tc>
                <a:tc>
                  <a:txBody>
                    <a:bodyPr/>
                    <a:lstStyle/>
                    <a:p>
                      <a:pPr indent="0" lvl="0" marL="0" marR="0" rtl="0" algn="ctr">
                        <a:spcBef>
                          <a:spcPts val="0"/>
                        </a:spcBef>
                        <a:spcAft>
                          <a:spcPts val="0"/>
                        </a:spcAft>
                        <a:buNone/>
                      </a:pPr>
                      <a:r>
                        <a:rPr lang="en-US" sz="1800">
                          <a:latin typeface="Tahoma"/>
                          <a:ea typeface="Tahoma"/>
                          <a:cs typeface="Tahoma"/>
                          <a:sym typeface="Tahoma"/>
                        </a:rPr>
                        <a:t>✔</a:t>
                      </a:r>
                      <a:endParaRPr sz="1800">
                        <a:latin typeface="Tahoma"/>
                        <a:ea typeface="Tahoma"/>
                        <a:cs typeface="Tahoma"/>
                        <a:sym typeface="Tahoma"/>
                      </a:endParaRPr>
                    </a:p>
                  </a:txBody>
                  <a:tcPr marT="45725" marB="45725" marR="91450" marL="91450" anchor="ctr"/>
                </a:tc>
                <a:tc>
                  <a:txBody>
                    <a:bodyPr/>
                    <a:lstStyle/>
                    <a:p>
                      <a:pPr indent="0" lvl="0" marL="0" marR="0" rtl="0" algn="ctr">
                        <a:spcBef>
                          <a:spcPts val="0"/>
                        </a:spcBef>
                        <a:spcAft>
                          <a:spcPts val="0"/>
                        </a:spcAft>
                        <a:buNone/>
                      </a:pPr>
                      <a:r>
                        <a:rPr lang="en-US" sz="1800">
                          <a:latin typeface="Tahoma"/>
                          <a:ea typeface="Tahoma"/>
                          <a:cs typeface="Tahoma"/>
                          <a:sym typeface="Tahoma"/>
                        </a:rPr>
                        <a:t>✔</a:t>
                      </a:r>
                      <a:endParaRPr sz="1800">
                        <a:latin typeface="Tahoma"/>
                        <a:ea typeface="Tahoma"/>
                        <a:cs typeface="Tahoma"/>
                        <a:sym typeface="Tahoma"/>
                      </a:endParaRPr>
                    </a:p>
                  </a:txBody>
                  <a:tcPr marT="45725" marB="45725" marR="91450" marL="91450" anchor="ctr"/>
                </a:tc>
                <a:tc>
                  <a:txBody>
                    <a:bodyPr/>
                    <a:lstStyle/>
                    <a:p>
                      <a:pPr indent="0" lvl="0" marL="0" marR="0" rtl="0" algn="ctr">
                        <a:spcBef>
                          <a:spcPts val="0"/>
                        </a:spcBef>
                        <a:spcAft>
                          <a:spcPts val="0"/>
                        </a:spcAft>
                        <a:buNone/>
                      </a:pPr>
                      <a:r>
                        <a:rPr lang="en-US" sz="1800">
                          <a:latin typeface="Tahoma"/>
                          <a:ea typeface="Tahoma"/>
                          <a:cs typeface="Tahoma"/>
                          <a:sym typeface="Tahoma"/>
                        </a:rPr>
                        <a:t>✔</a:t>
                      </a:r>
                      <a:endParaRPr sz="1800">
                        <a:latin typeface="Tahoma"/>
                        <a:ea typeface="Tahoma"/>
                        <a:cs typeface="Tahoma"/>
                        <a:sym typeface="Tahoma"/>
                      </a:endParaRPr>
                    </a:p>
                  </a:txBody>
                  <a:tcPr marT="45725" marB="45725" marR="91450" marL="91450" anchor="ctr"/>
                </a:tc>
              </a:tr>
            </a:tbl>
          </a:graphicData>
        </a:graphic>
      </p:graphicFrame>
      <p:sp>
        <p:nvSpPr>
          <p:cNvPr id="954" name="Google Shape;954;p81"/>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955" name="Google Shape;955;p81"/>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956" name="Google Shape;956;p81"/>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1" name="Shape 961"/>
        <p:cNvGrpSpPr/>
        <p:nvPr/>
      </p:nvGrpSpPr>
      <p:grpSpPr>
        <a:xfrm>
          <a:off x="0" y="0"/>
          <a:ext cx="0" cy="0"/>
          <a:chOff x="0" y="0"/>
          <a:chExt cx="0" cy="0"/>
        </a:xfrm>
      </p:grpSpPr>
      <p:sp>
        <p:nvSpPr>
          <p:cNvPr id="962" name="Google Shape;962;p82"/>
          <p:cNvSpPr txBox="1"/>
          <p:nvPr>
            <p:ph type="ctrTitle"/>
          </p:nvPr>
        </p:nvSpPr>
        <p:spPr>
          <a:xfrm>
            <a:off x="381000" y="2492375"/>
            <a:ext cx="8534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C7876"/>
              </a:buClr>
              <a:buSzPts val="4400"/>
              <a:buFont typeface="Tahoma"/>
              <a:buNone/>
            </a:pPr>
            <a:r>
              <a:rPr lang="en-US">
                <a:solidFill>
                  <a:srgbClr val="FC7876"/>
                </a:solidFill>
              </a:rPr>
              <a:t>Thuật ngữ và</a:t>
            </a:r>
            <a:br>
              <a:rPr lang="en-US">
                <a:solidFill>
                  <a:srgbClr val="FC7876"/>
                </a:solidFill>
              </a:rPr>
            </a:br>
            <a:r>
              <a:rPr lang="en-US">
                <a:solidFill>
                  <a:srgbClr val="FC7876"/>
                </a:solidFill>
              </a:rPr>
              <a:t>bài đọc thêm tiếng Anh</a:t>
            </a:r>
            <a:endParaRPr>
              <a:solidFill>
                <a:srgbClr val="FC7876"/>
              </a:solidFill>
            </a:endParaRPr>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7" name="Shape 967"/>
        <p:cNvGrpSpPr/>
        <p:nvPr/>
      </p:nvGrpSpPr>
      <p:grpSpPr>
        <a:xfrm>
          <a:off x="0" y="0"/>
          <a:ext cx="0" cy="0"/>
          <a:chOff x="0" y="0"/>
          <a:chExt cx="0" cy="0"/>
        </a:xfrm>
      </p:grpSpPr>
      <p:sp>
        <p:nvSpPr>
          <p:cNvPr id="968" name="Google Shape;968;p83"/>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Thuật ngữ tiếng Anh</a:t>
            </a:r>
            <a:endParaRPr/>
          </a:p>
        </p:txBody>
      </p:sp>
      <p:sp>
        <p:nvSpPr>
          <p:cNvPr id="969" name="Google Shape;969;p8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000"/>
              <a:buChar char="•"/>
            </a:pPr>
            <a:r>
              <a:rPr b="1" i="1" lang="en-US" sz="2000"/>
              <a:t>function</a:t>
            </a:r>
            <a:r>
              <a:rPr lang="en-US" sz="2000"/>
              <a:t>: hàm (chương trình con)</a:t>
            </a:r>
            <a:endParaRPr/>
          </a:p>
          <a:p>
            <a:pPr indent="-342900" lvl="0" marL="342900" rtl="0" algn="just">
              <a:spcBef>
                <a:spcPts val="400"/>
              </a:spcBef>
              <a:spcAft>
                <a:spcPts val="0"/>
              </a:spcAft>
              <a:buClr>
                <a:schemeClr val="dk1"/>
              </a:buClr>
              <a:buSzPts val="2000"/>
              <a:buChar char="•"/>
            </a:pPr>
            <a:r>
              <a:rPr b="1" i="1" lang="en-US" sz="2000"/>
              <a:t>structured programming</a:t>
            </a:r>
            <a:r>
              <a:rPr lang="en-US" sz="2000"/>
              <a:t>: lập trình cấu trúc</a:t>
            </a:r>
            <a:endParaRPr/>
          </a:p>
          <a:p>
            <a:pPr indent="-342900" lvl="0" marL="342900" rtl="0" algn="just">
              <a:spcBef>
                <a:spcPts val="400"/>
              </a:spcBef>
              <a:spcAft>
                <a:spcPts val="0"/>
              </a:spcAft>
              <a:buClr>
                <a:schemeClr val="dk1"/>
              </a:buClr>
              <a:buSzPts val="2000"/>
              <a:buChar char="•"/>
            </a:pPr>
            <a:r>
              <a:rPr b="1" i="1" lang="en-US" sz="2000"/>
              <a:t>modular programming</a:t>
            </a:r>
            <a:r>
              <a:rPr lang="en-US" sz="2000"/>
              <a:t>: lập trình đơn thể</a:t>
            </a:r>
            <a:endParaRPr sz="2000"/>
          </a:p>
          <a:p>
            <a:pPr indent="-342900" lvl="0" marL="342900" rtl="0" algn="just">
              <a:spcBef>
                <a:spcPts val="400"/>
              </a:spcBef>
              <a:spcAft>
                <a:spcPts val="0"/>
              </a:spcAft>
              <a:buClr>
                <a:schemeClr val="dk1"/>
              </a:buClr>
              <a:buSzPts val="2000"/>
              <a:buChar char="•"/>
            </a:pPr>
            <a:r>
              <a:rPr b="1" i="1" lang="en-US" sz="2000"/>
              <a:t>parameter</a:t>
            </a:r>
            <a:r>
              <a:rPr lang="en-US" sz="2000"/>
              <a:t>: tham số</a:t>
            </a:r>
            <a:endParaRPr/>
          </a:p>
          <a:p>
            <a:pPr indent="-342900" lvl="0" marL="342900" rtl="0" algn="just">
              <a:spcBef>
                <a:spcPts val="400"/>
              </a:spcBef>
              <a:spcAft>
                <a:spcPts val="0"/>
              </a:spcAft>
              <a:buClr>
                <a:schemeClr val="dk1"/>
              </a:buClr>
              <a:buSzPts val="2000"/>
              <a:buChar char="•"/>
            </a:pPr>
            <a:r>
              <a:rPr b="1" i="1" lang="en-US" sz="2000"/>
              <a:t>argument </a:t>
            </a:r>
            <a:r>
              <a:rPr lang="en-US" sz="2000"/>
              <a:t>: đối số</a:t>
            </a:r>
            <a:endParaRPr/>
          </a:p>
          <a:p>
            <a:pPr indent="-342900" lvl="0" marL="342900" rtl="0" algn="just">
              <a:spcBef>
                <a:spcPts val="400"/>
              </a:spcBef>
              <a:spcAft>
                <a:spcPts val="0"/>
              </a:spcAft>
              <a:buClr>
                <a:schemeClr val="dk1"/>
              </a:buClr>
              <a:buSzPts val="2000"/>
              <a:buChar char="•"/>
            </a:pPr>
            <a:r>
              <a:rPr b="1" i="1" lang="en-US" sz="2000"/>
              <a:t>formal parameter</a:t>
            </a:r>
            <a:r>
              <a:rPr lang="en-US" sz="2000"/>
              <a:t>: tham số hình thức, tương đương với </a:t>
            </a:r>
            <a:r>
              <a:rPr b="1" i="1" lang="en-US" sz="2000"/>
              <a:t>parameter</a:t>
            </a:r>
            <a:endParaRPr/>
          </a:p>
          <a:p>
            <a:pPr indent="-342900" lvl="0" marL="342900" rtl="0" algn="just">
              <a:spcBef>
                <a:spcPts val="400"/>
              </a:spcBef>
              <a:spcAft>
                <a:spcPts val="0"/>
              </a:spcAft>
              <a:buClr>
                <a:schemeClr val="dk1"/>
              </a:buClr>
              <a:buSzPts val="2000"/>
              <a:buChar char="•"/>
            </a:pPr>
            <a:r>
              <a:rPr b="1" i="1" lang="en-US" sz="2000"/>
              <a:t>actual parameter</a:t>
            </a:r>
            <a:r>
              <a:rPr lang="en-US" sz="2000"/>
              <a:t>: tham số thực, tương đương với </a:t>
            </a:r>
            <a:r>
              <a:rPr b="1" i="1" lang="en-US" sz="2000"/>
              <a:t>argument</a:t>
            </a:r>
            <a:endParaRPr b="1" i="1" sz="2000"/>
          </a:p>
          <a:p>
            <a:pPr indent="-342900" lvl="0" marL="342900" rtl="0" algn="just">
              <a:spcBef>
                <a:spcPts val="400"/>
              </a:spcBef>
              <a:spcAft>
                <a:spcPts val="0"/>
              </a:spcAft>
              <a:buClr>
                <a:schemeClr val="dk1"/>
              </a:buClr>
              <a:buSzPts val="2000"/>
              <a:buChar char="•"/>
            </a:pPr>
            <a:r>
              <a:rPr b="1" i="1" lang="en-US" sz="2000"/>
              <a:t>function prototype</a:t>
            </a:r>
            <a:r>
              <a:rPr lang="en-US" sz="2000"/>
              <a:t>: nguyên mẫu hàm</a:t>
            </a:r>
            <a:endParaRPr/>
          </a:p>
          <a:p>
            <a:pPr indent="-342900" lvl="0" marL="342900" rtl="0" algn="just">
              <a:spcBef>
                <a:spcPts val="400"/>
              </a:spcBef>
              <a:spcAft>
                <a:spcPts val="0"/>
              </a:spcAft>
              <a:buClr>
                <a:schemeClr val="dk1"/>
              </a:buClr>
              <a:buSzPts val="2000"/>
              <a:buChar char="•"/>
            </a:pPr>
            <a:r>
              <a:rPr b="1" i="1" lang="en-US" sz="2000"/>
              <a:t>function header</a:t>
            </a:r>
            <a:r>
              <a:rPr lang="en-US" sz="2000"/>
              <a:t>: tiêu đề hàm</a:t>
            </a:r>
            <a:endParaRPr/>
          </a:p>
          <a:p>
            <a:pPr indent="-342900" lvl="0" marL="342900" rtl="0" algn="just">
              <a:spcBef>
                <a:spcPts val="400"/>
              </a:spcBef>
              <a:spcAft>
                <a:spcPts val="0"/>
              </a:spcAft>
              <a:buClr>
                <a:schemeClr val="dk1"/>
              </a:buClr>
              <a:buSzPts val="2000"/>
              <a:buChar char="•"/>
            </a:pPr>
            <a:r>
              <a:rPr b="1" i="1" lang="en-US" sz="2000"/>
              <a:t>function declaration</a:t>
            </a:r>
            <a:r>
              <a:rPr lang="en-US" sz="2000"/>
              <a:t>: khai báo hàm</a:t>
            </a:r>
            <a:endParaRPr/>
          </a:p>
          <a:p>
            <a:pPr indent="-342900" lvl="0" marL="342900" rtl="0" algn="just">
              <a:spcBef>
                <a:spcPts val="400"/>
              </a:spcBef>
              <a:spcAft>
                <a:spcPts val="0"/>
              </a:spcAft>
              <a:buClr>
                <a:schemeClr val="dk1"/>
              </a:buClr>
              <a:buSzPts val="2000"/>
              <a:buChar char="•"/>
            </a:pPr>
            <a:r>
              <a:rPr b="1" i="1" lang="en-US" sz="2000"/>
              <a:t>function definition</a:t>
            </a:r>
            <a:r>
              <a:rPr lang="en-US" sz="2000"/>
              <a:t>: định nghĩa hàm</a:t>
            </a:r>
            <a:endParaRPr/>
          </a:p>
        </p:txBody>
      </p:sp>
      <p:sp>
        <p:nvSpPr>
          <p:cNvPr id="970" name="Google Shape;970;p83"/>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971" name="Google Shape;971;p83"/>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972" name="Google Shape;972;p83"/>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7" name="Shape 977"/>
        <p:cNvGrpSpPr/>
        <p:nvPr/>
      </p:nvGrpSpPr>
      <p:grpSpPr>
        <a:xfrm>
          <a:off x="0" y="0"/>
          <a:ext cx="0" cy="0"/>
          <a:chOff x="0" y="0"/>
          <a:chExt cx="0" cy="0"/>
        </a:xfrm>
      </p:grpSpPr>
      <p:sp>
        <p:nvSpPr>
          <p:cNvPr id="978" name="Google Shape;978;p84"/>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Thuật ngữ tiếng Anh</a:t>
            </a:r>
            <a:endParaRPr/>
          </a:p>
        </p:txBody>
      </p:sp>
      <p:sp>
        <p:nvSpPr>
          <p:cNvPr id="979" name="Google Shape;979;p8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just">
              <a:spcBef>
                <a:spcPts val="0"/>
              </a:spcBef>
              <a:spcAft>
                <a:spcPts val="0"/>
              </a:spcAft>
              <a:buClr>
                <a:schemeClr val="dk1"/>
              </a:buClr>
              <a:buSzPts val="2000"/>
              <a:buChar char="•"/>
            </a:pPr>
            <a:r>
              <a:rPr b="1" i="1" lang="en-US" sz="2000"/>
              <a:t>local variable</a:t>
            </a:r>
            <a:r>
              <a:rPr lang="en-US" sz="2000"/>
              <a:t>: biến cục bộ</a:t>
            </a:r>
            <a:endParaRPr/>
          </a:p>
          <a:p>
            <a:pPr indent="-342900" lvl="0" marL="342900" rtl="0" algn="just">
              <a:spcBef>
                <a:spcPts val="400"/>
              </a:spcBef>
              <a:spcAft>
                <a:spcPts val="0"/>
              </a:spcAft>
              <a:buClr>
                <a:schemeClr val="dk1"/>
              </a:buClr>
              <a:buSzPts val="2000"/>
              <a:buChar char="•"/>
            </a:pPr>
            <a:r>
              <a:rPr b="1" i="1" lang="en-US" sz="2000"/>
              <a:t>extern varialbe</a:t>
            </a:r>
            <a:r>
              <a:rPr lang="en-US" sz="2000"/>
              <a:t>: biến ngoài</a:t>
            </a:r>
            <a:endParaRPr sz="2000"/>
          </a:p>
          <a:p>
            <a:pPr indent="-342900" lvl="0" marL="342900" rtl="0" algn="just">
              <a:spcBef>
                <a:spcPts val="400"/>
              </a:spcBef>
              <a:spcAft>
                <a:spcPts val="0"/>
              </a:spcAft>
              <a:buClr>
                <a:schemeClr val="dk1"/>
              </a:buClr>
              <a:buSzPts val="2000"/>
              <a:buChar char="•"/>
            </a:pPr>
            <a:r>
              <a:rPr b="1" i="1" lang="en-US" sz="2000"/>
              <a:t>global variable</a:t>
            </a:r>
            <a:r>
              <a:rPr lang="en-US" sz="2000"/>
              <a:t>: biến toàn cục, tương tự </a:t>
            </a:r>
            <a:r>
              <a:rPr b="1" i="1" lang="en-US" sz="2000"/>
              <a:t>extern variable</a:t>
            </a:r>
            <a:endParaRPr/>
          </a:p>
          <a:p>
            <a:pPr indent="-342900" lvl="0" marL="342900" rtl="0" algn="just">
              <a:spcBef>
                <a:spcPts val="400"/>
              </a:spcBef>
              <a:spcAft>
                <a:spcPts val="0"/>
              </a:spcAft>
              <a:buClr>
                <a:schemeClr val="dk1"/>
              </a:buClr>
              <a:buSzPts val="2000"/>
              <a:buChar char="•"/>
            </a:pPr>
            <a:r>
              <a:rPr b="1" i="1" lang="en-US" sz="2000"/>
              <a:t>call by value</a:t>
            </a:r>
            <a:r>
              <a:rPr lang="en-US" sz="2000"/>
              <a:t>: truyền đối số bằng giá trị (tham trị)</a:t>
            </a:r>
            <a:endParaRPr/>
          </a:p>
          <a:p>
            <a:pPr indent="-342900" lvl="0" marL="342900" rtl="0" algn="just">
              <a:spcBef>
                <a:spcPts val="400"/>
              </a:spcBef>
              <a:spcAft>
                <a:spcPts val="0"/>
              </a:spcAft>
              <a:buClr>
                <a:schemeClr val="dk1"/>
              </a:buClr>
              <a:buSzPts val="2000"/>
              <a:buChar char="•"/>
            </a:pPr>
            <a:r>
              <a:rPr b="1" i="1" lang="en-US" sz="2000"/>
              <a:t>call by reference</a:t>
            </a:r>
            <a:r>
              <a:rPr lang="en-US" sz="2000"/>
              <a:t>: truyền đối số bằng tham biến</a:t>
            </a:r>
            <a:br>
              <a:rPr lang="en-US" sz="2000"/>
            </a:br>
            <a:r>
              <a:rPr lang="en-US" sz="2000"/>
              <a:t>(tham chiếu)</a:t>
            </a:r>
            <a:endParaRPr/>
          </a:p>
          <a:p>
            <a:pPr indent="-342900" lvl="0" marL="342900" rtl="0" algn="just">
              <a:spcBef>
                <a:spcPts val="400"/>
              </a:spcBef>
              <a:spcAft>
                <a:spcPts val="0"/>
              </a:spcAft>
              <a:buClr>
                <a:schemeClr val="dk1"/>
              </a:buClr>
              <a:buSzPts val="2000"/>
              <a:buChar char="•"/>
            </a:pPr>
            <a:r>
              <a:rPr b="1" i="1" lang="en-US" sz="2000"/>
              <a:t>scope</a:t>
            </a:r>
            <a:r>
              <a:rPr lang="en-US" sz="2000"/>
              <a:t>: tầm vực, phạm vi hiệu quả</a:t>
            </a:r>
            <a:endParaRPr/>
          </a:p>
          <a:p>
            <a:pPr indent="-342900" lvl="0" marL="342900" rtl="0" algn="just">
              <a:spcBef>
                <a:spcPts val="400"/>
              </a:spcBef>
              <a:spcAft>
                <a:spcPts val="0"/>
              </a:spcAft>
              <a:buClr>
                <a:schemeClr val="dk1"/>
              </a:buClr>
              <a:buSzPts val="2000"/>
              <a:buChar char="•"/>
            </a:pPr>
            <a:r>
              <a:rPr b="1" i="1" lang="en-US" sz="2000"/>
              <a:t>recursion</a:t>
            </a:r>
            <a:r>
              <a:rPr lang="en-US" sz="2000"/>
              <a:t>: sự đệ qui</a:t>
            </a:r>
            <a:endParaRPr/>
          </a:p>
          <a:p>
            <a:pPr indent="-342900" lvl="0" marL="342900" rtl="0" algn="just">
              <a:spcBef>
                <a:spcPts val="400"/>
              </a:spcBef>
              <a:spcAft>
                <a:spcPts val="0"/>
              </a:spcAft>
              <a:buClr>
                <a:schemeClr val="dk1"/>
              </a:buClr>
              <a:buSzPts val="2000"/>
              <a:buChar char="•"/>
            </a:pPr>
            <a:r>
              <a:rPr b="1" i="1" lang="en-US" sz="2000"/>
              <a:t>overload</a:t>
            </a:r>
            <a:r>
              <a:rPr lang="en-US" sz="2000"/>
              <a:t>: nạp chồng, quá tải</a:t>
            </a:r>
            <a:endParaRPr/>
          </a:p>
          <a:p>
            <a:pPr indent="-342900" lvl="0" marL="342900" rtl="0" algn="just">
              <a:spcBef>
                <a:spcPts val="400"/>
              </a:spcBef>
              <a:spcAft>
                <a:spcPts val="0"/>
              </a:spcAft>
              <a:buClr>
                <a:schemeClr val="dk1"/>
              </a:buClr>
              <a:buSzPts val="2000"/>
              <a:buChar char="•"/>
            </a:pPr>
            <a:r>
              <a:rPr b="1" i="1" lang="en-US" sz="2000"/>
              <a:t>ambiguity</a:t>
            </a:r>
            <a:r>
              <a:rPr lang="en-US" sz="2000"/>
              <a:t>: nhập nhằng, mơ hồ</a:t>
            </a:r>
            <a:endParaRPr sz="2000"/>
          </a:p>
        </p:txBody>
      </p:sp>
      <p:sp>
        <p:nvSpPr>
          <p:cNvPr id="980" name="Google Shape;980;p84"/>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981" name="Google Shape;981;p84"/>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982" name="Google Shape;982;p84"/>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7" name="Shape 987"/>
        <p:cNvGrpSpPr/>
        <p:nvPr/>
      </p:nvGrpSpPr>
      <p:grpSpPr>
        <a:xfrm>
          <a:off x="0" y="0"/>
          <a:ext cx="0" cy="0"/>
          <a:chOff x="0" y="0"/>
          <a:chExt cx="0" cy="0"/>
        </a:xfrm>
      </p:grpSpPr>
      <p:sp>
        <p:nvSpPr>
          <p:cNvPr id="988" name="Google Shape;988;p85"/>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Bài đọc thêm tiếng Anh</a:t>
            </a:r>
            <a:endParaRPr/>
          </a:p>
        </p:txBody>
      </p:sp>
      <p:sp>
        <p:nvSpPr>
          <p:cNvPr id="989" name="Google Shape;989;p8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720"/>
              <a:buChar char="•"/>
            </a:pPr>
            <a:r>
              <a:rPr b="1" lang="en-US" sz="2720"/>
              <a:t>Bradley L. Jones and Peter Aitken</a:t>
            </a:r>
            <a:r>
              <a:rPr lang="en-US" sz="2720"/>
              <a:t>, </a:t>
            </a:r>
            <a:r>
              <a:rPr i="1" lang="en-US" sz="2720"/>
              <a:t>Teach Yourself C in 21 days</a:t>
            </a:r>
            <a:r>
              <a:rPr lang="en-US" sz="2720"/>
              <a:t>, 6th Edition, SAMS, 2003.</a:t>
            </a:r>
            <a:endParaRPr/>
          </a:p>
          <a:p>
            <a:pPr indent="-285750" lvl="1" marL="742950" rtl="0" algn="l">
              <a:lnSpc>
                <a:spcPct val="90000"/>
              </a:lnSpc>
              <a:spcBef>
                <a:spcPts val="476"/>
              </a:spcBef>
              <a:spcAft>
                <a:spcPts val="0"/>
              </a:spcAft>
              <a:buClr>
                <a:schemeClr val="dk1"/>
              </a:buClr>
              <a:buSzPts val="2380"/>
              <a:buChar char="–"/>
            </a:pPr>
            <a:r>
              <a:rPr lang="en-US" sz="2380"/>
              <a:t>Day 5. Packaging Code in Functions, pp. 97-122.</a:t>
            </a:r>
            <a:endParaRPr/>
          </a:p>
          <a:p>
            <a:pPr indent="-285750" lvl="1" marL="742950" rtl="0" algn="l">
              <a:lnSpc>
                <a:spcPct val="90000"/>
              </a:lnSpc>
              <a:spcBef>
                <a:spcPts val="476"/>
              </a:spcBef>
              <a:spcAft>
                <a:spcPts val="0"/>
              </a:spcAft>
              <a:buClr>
                <a:schemeClr val="dk1"/>
              </a:buClr>
              <a:buSzPts val="2380"/>
              <a:buChar char="–"/>
            </a:pPr>
            <a:r>
              <a:rPr lang="en-US" sz="2380"/>
              <a:t>Day 12. Understanding Variable Scope, pp. 285-303.</a:t>
            </a:r>
            <a:endParaRPr/>
          </a:p>
          <a:p>
            <a:pPr indent="-285750" lvl="1" marL="742950" rtl="0" algn="l">
              <a:lnSpc>
                <a:spcPct val="90000"/>
              </a:lnSpc>
              <a:spcBef>
                <a:spcPts val="476"/>
              </a:spcBef>
              <a:spcAft>
                <a:spcPts val="0"/>
              </a:spcAft>
              <a:buClr>
                <a:schemeClr val="dk1"/>
              </a:buClr>
              <a:buSzPts val="2380"/>
              <a:buChar char="–"/>
            </a:pPr>
            <a:r>
              <a:rPr lang="en-US" sz="2380"/>
              <a:t>Day 21. Advanced Compiler Use – Programming with Multiple Source-Code Files, pp. 593-600.</a:t>
            </a:r>
            <a:endParaRPr sz="2380"/>
          </a:p>
          <a:p>
            <a:pPr indent="-342900" lvl="0" marL="342900" rtl="0" algn="l">
              <a:lnSpc>
                <a:spcPct val="90000"/>
              </a:lnSpc>
              <a:spcBef>
                <a:spcPts val="544"/>
              </a:spcBef>
              <a:spcAft>
                <a:spcPts val="0"/>
              </a:spcAft>
              <a:buClr>
                <a:schemeClr val="dk1"/>
              </a:buClr>
              <a:buSzPts val="2720"/>
              <a:buChar char="•"/>
            </a:pPr>
            <a:r>
              <a:rPr b="1" lang="en-US" sz="2720"/>
              <a:t>Bjarne Stroustrup</a:t>
            </a:r>
            <a:r>
              <a:rPr lang="en-US" sz="2720"/>
              <a:t>, </a:t>
            </a:r>
            <a:r>
              <a:rPr i="1" lang="en-US" sz="2720"/>
              <a:t>The C++ Programming Language</a:t>
            </a:r>
            <a:r>
              <a:rPr lang="en-US" sz="2720"/>
              <a:t>, 3</a:t>
            </a:r>
            <a:r>
              <a:rPr baseline="30000" lang="en-US" sz="2720"/>
              <a:t>rd</a:t>
            </a:r>
            <a:r>
              <a:rPr lang="en-US" sz="2720"/>
              <a:t> Edition, AT&amp;T, 1997.</a:t>
            </a:r>
            <a:endParaRPr/>
          </a:p>
          <a:p>
            <a:pPr indent="-285750" lvl="1" marL="742950" rtl="0" algn="l">
              <a:lnSpc>
                <a:spcPct val="90000"/>
              </a:lnSpc>
              <a:spcBef>
                <a:spcPts val="476"/>
              </a:spcBef>
              <a:spcAft>
                <a:spcPts val="0"/>
              </a:spcAft>
              <a:buClr>
                <a:schemeClr val="dk1"/>
              </a:buClr>
              <a:buSzPts val="2380"/>
              <a:buChar char="–"/>
            </a:pPr>
            <a:r>
              <a:rPr lang="en-US" sz="2380"/>
              <a:t>Chapter 7. Functions, pp. 143-164.</a:t>
            </a:r>
            <a:endParaRPr/>
          </a:p>
          <a:p>
            <a:pPr indent="-285750" lvl="1" marL="742950" rtl="0" algn="l">
              <a:lnSpc>
                <a:spcPct val="90000"/>
              </a:lnSpc>
              <a:spcBef>
                <a:spcPts val="476"/>
              </a:spcBef>
              <a:spcAft>
                <a:spcPts val="0"/>
              </a:spcAft>
              <a:buClr>
                <a:schemeClr val="dk1"/>
              </a:buClr>
              <a:buSzPts val="2380"/>
              <a:buChar char="–"/>
            </a:pPr>
            <a:r>
              <a:rPr lang="en-US" sz="2380"/>
              <a:t>Chapter 9. Source Files and Programs, pp. 197-220.</a:t>
            </a:r>
            <a:endParaRPr sz="2380"/>
          </a:p>
        </p:txBody>
      </p:sp>
      <p:sp>
        <p:nvSpPr>
          <p:cNvPr id="990" name="Google Shape;990;p85"/>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991" name="Google Shape;991;p85"/>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992" name="Google Shape;992;p85"/>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7" name="Shape 997"/>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9"/>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Ví dụ về hàm có sẵn</a:t>
            </a:r>
            <a:endParaRPr/>
          </a:p>
        </p:txBody>
      </p:sp>
      <p:sp>
        <p:nvSpPr>
          <p:cNvPr id="196" name="Google Shape;196;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00FF"/>
              </a:buClr>
              <a:buSzPts val="2400"/>
              <a:buNone/>
            </a:pPr>
            <a:r>
              <a:rPr lang="en-US" sz="2400">
                <a:solidFill>
                  <a:srgbClr val="0000FF"/>
                </a:solidFill>
              </a:rPr>
              <a:t>void</a:t>
            </a:r>
            <a:r>
              <a:rPr lang="en-US" sz="2400"/>
              <a:t> main()</a:t>
            </a:r>
            <a:endParaRPr/>
          </a:p>
          <a:p>
            <a:pPr indent="0" lvl="0" marL="0" rtl="0" algn="l">
              <a:spcBef>
                <a:spcPts val="480"/>
              </a:spcBef>
              <a:spcAft>
                <a:spcPts val="0"/>
              </a:spcAft>
              <a:buClr>
                <a:schemeClr val="dk1"/>
              </a:buClr>
              <a:buSzPts val="2400"/>
              <a:buNone/>
            </a:pPr>
            <a:r>
              <a:rPr lang="en-US" sz="2400"/>
              <a:t>{</a:t>
            </a:r>
            <a:endParaRPr/>
          </a:p>
          <a:p>
            <a:pPr indent="0" lvl="0" marL="0" rtl="0" algn="l">
              <a:spcBef>
                <a:spcPts val="480"/>
              </a:spcBef>
              <a:spcAft>
                <a:spcPts val="0"/>
              </a:spcAft>
              <a:buClr>
                <a:schemeClr val="dk1"/>
              </a:buClr>
              <a:buSzPts val="2400"/>
              <a:buNone/>
            </a:pPr>
            <a:r>
              <a:rPr lang="en-US" sz="2400"/>
              <a:t>	</a:t>
            </a:r>
            <a:r>
              <a:rPr lang="en-US" sz="2400">
                <a:solidFill>
                  <a:srgbClr val="0000FF"/>
                </a:solidFill>
              </a:rPr>
              <a:t>int</a:t>
            </a:r>
            <a:r>
              <a:rPr lang="en-US" sz="2400"/>
              <a:t> a = 7, b = 5;</a:t>
            </a:r>
            <a:endParaRPr/>
          </a:p>
          <a:p>
            <a:pPr indent="0" lvl="0" marL="0" rtl="0" algn="l">
              <a:spcBef>
                <a:spcPts val="480"/>
              </a:spcBef>
              <a:spcAft>
                <a:spcPts val="0"/>
              </a:spcAft>
              <a:buClr>
                <a:schemeClr val="dk1"/>
              </a:buClr>
              <a:buSzPts val="2400"/>
              <a:buNone/>
            </a:pPr>
            <a:r>
              <a:rPr lang="en-US" sz="2400"/>
              <a:t>	</a:t>
            </a:r>
            <a:r>
              <a:rPr lang="en-US" sz="2400">
                <a:solidFill>
                  <a:srgbClr val="0000FF"/>
                </a:solidFill>
              </a:rPr>
              <a:t>float</a:t>
            </a:r>
            <a:r>
              <a:rPr lang="en-US" sz="2400"/>
              <a:t> z = 9;</a:t>
            </a:r>
            <a:endParaRPr/>
          </a:p>
          <a:p>
            <a:pPr indent="0" lvl="0" marL="0" rtl="0" algn="l">
              <a:spcBef>
                <a:spcPts val="480"/>
              </a:spcBef>
              <a:spcAft>
                <a:spcPts val="0"/>
              </a:spcAft>
              <a:buClr>
                <a:schemeClr val="dk1"/>
              </a:buClr>
              <a:buSzPts val="2400"/>
              <a:buNone/>
            </a:pPr>
            <a:r>
              <a:rPr lang="en-US" sz="2400"/>
              <a:t>	</a:t>
            </a:r>
            <a:r>
              <a:rPr lang="en-US" sz="2400">
                <a:solidFill>
                  <a:srgbClr val="FF0000"/>
                </a:solidFill>
              </a:rPr>
              <a:t>printf</a:t>
            </a:r>
            <a:r>
              <a:rPr lang="en-US" sz="2400"/>
              <a:t>(“a = %d\n”, a);</a:t>
            </a:r>
            <a:endParaRPr/>
          </a:p>
          <a:p>
            <a:pPr indent="0" lvl="0" marL="0" rtl="0" algn="l">
              <a:spcBef>
                <a:spcPts val="480"/>
              </a:spcBef>
              <a:spcAft>
                <a:spcPts val="0"/>
              </a:spcAft>
              <a:buClr>
                <a:schemeClr val="dk1"/>
              </a:buClr>
              <a:buSzPts val="2400"/>
              <a:buNone/>
            </a:pPr>
            <a:r>
              <a:rPr lang="en-US" sz="2400"/>
              <a:t>	</a:t>
            </a:r>
            <a:r>
              <a:rPr lang="en-US" sz="2400">
                <a:solidFill>
                  <a:srgbClr val="FF0000"/>
                </a:solidFill>
              </a:rPr>
              <a:t>printf</a:t>
            </a:r>
            <a:r>
              <a:rPr lang="en-US" sz="2400"/>
              <a:t>(“b = ”);</a:t>
            </a:r>
            <a:endParaRPr/>
          </a:p>
          <a:p>
            <a:pPr indent="0" lvl="0" marL="0" rtl="0" algn="l">
              <a:spcBef>
                <a:spcPts val="480"/>
              </a:spcBef>
              <a:spcAft>
                <a:spcPts val="0"/>
              </a:spcAft>
              <a:buClr>
                <a:schemeClr val="dk1"/>
              </a:buClr>
              <a:buSzPts val="2400"/>
              <a:buNone/>
            </a:pPr>
            <a:r>
              <a:rPr lang="en-US" sz="2400"/>
              <a:t>	</a:t>
            </a:r>
            <a:r>
              <a:rPr lang="en-US" sz="2400">
                <a:solidFill>
                  <a:srgbClr val="FF0000"/>
                </a:solidFill>
              </a:rPr>
              <a:t>scanf</a:t>
            </a:r>
            <a:r>
              <a:rPr lang="en-US" sz="2400"/>
              <a:t>(“%d”, &amp;b);</a:t>
            </a:r>
            <a:endParaRPr/>
          </a:p>
          <a:p>
            <a:pPr indent="0" lvl="0" marL="0" rtl="0" algn="l">
              <a:spcBef>
                <a:spcPts val="480"/>
              </a:spcBef>
              <a:spcAft>
                <a:spcPts val="0"/>
              </a:spcAft>
              <a:buClr>
                <a:schemeClr val="dk1"/>
              </a:buClr>
              <a:buSzPts val="2400"/>
              <a:buNone/>
            </a:pPr>
            <a:r>
              <a:rPr lang="en-US" sz="2400"/>
              <a:t>	z = (</a:t>
            </a:r>
            <a:r>
              <a:rPr lang="en-US" sz="2400">
                <a:solidFill>
                  <a:srgbClr val="0000FF"/>
                </a:solidFill>
              </a:rPr>
              <a:t>float</a:t>
            </a:r>
            <a:r>
              <a:rPr lang="en-US" sz="2400"/>
              <a:t>)</a:t>
            </a:r>
            <a:r>
              <a:rPr lang="en-US" sz="2400">
                <a:solidFill>
                  <a:srgbClr val="FF0000"/>
                </a:solidFill>
              </a:rPr>
              <a:t>pow</a:t>
            </a:r>
            <a:r>
              <a:rPr lang="en-US" sz="2400"/>
              <a:t>((</a:t>
            </a:r>
            <a:r>
              <a:rPr lang="en-US" sz="2400">
                <a:solidFill>
                  <a:srgbClr val="0000FF"/>
                </a:solidFill>
              </a:rPr>
              <a:t>double</a:t>
            </a:r>
            <a:r>
              <a:rPr lang="en-US" sz="2400"/>
              <a:t>)b, (</a:t>
            </a:r>
            <a:r>
              <a:rPr lang="en-US" sz="2400">
                <a:solidFill>
                  <a:srgbClr val="0000FF"/>
                </a:solidFill>
              </a:rPr>
              <a:t>double</a:t>
            </a:r>
            <a:r>
              <a:rPr lang="en-US" sz="2400"/>
              <a:t>)a);</a:t>
            </a:r>
            <a:endParaRPr/>
          </a:p>
          <a:p>
            <a:pPr indent="0" lvl="0" marL="0" rtl="0" algn="l">
              <a:spcBef>
                <a:spcPts val="480"/>
              </a:spcBef>
              <a:spcAft>
                <a:spcPts val="0"/>
              </a:spcAft>
              <a:buClr>
                <a:schemeClr val="dk1"/>
              </a:buClr>
              <a:buSzPts val="2400"/>
              <a:buNone/>
            </a:pPr>
            <a:r>
              <a:rPr lang="en-US" sz="2400"/>
              <a:t>}</a:t>
            </a:r>
            <a:endParaRPr/>
          </a:p>
        </p:txBody>
      </p:sp>
      <p:sp>
        <p:nvSpPr>
          <p:cNvPr id="197" name="Google Shape;197;p9"/>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3/6/2012</a:t>
            </a:r>
            <a:endParaRPr/>
          </a:p>
        </p:txBody>
      </p:sp>
      <p:sp>
        <p:nvSpPr>
          <p:cNvPr id="198" name="Google Shape;198;p9"/>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199" name="Google Shape;199;p9"/>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cxnSp>
        <p:nvCxnSpPr>
          <p:cNvPr id="200" name="Google Shape;200;p9"/>
          <p:cNvCxnSpPr/>
          <p:nvPr/>
        </p:nvCxnSpPr>
        <p:spPr>
          <a:xfrm flipH="1">
            <a:off x="2971800" y="2306959"/>
            <a:ext cx="2744484" cy="1122041"/>
          </a:xfrm>
          <a:prstGeom prst="straightConnector1">
            <a:avLst/>
          </a:prstGeom>
          <a:noFill/>
          <a:ln cap="flat" cmpd="sng" w="19050">
            <a:solidFill>
              <a:schemeClr val="accent6"/>
            </a:solidFill>
            <a:prstDash val="solid"/>
            <a:round/>
            <a:headEnd len="sm" w="sm" type="none"/>
            <a:tailEnd len="med" w="med" type="stealth"/>
          </a:ln>
          <a:effectLst>
            <a:outerShdw blurRad="40000" rotWithShape="0" dir="5400000" dist="23000">
              <a:srgbClr val="000000">
                <a:alpha val="34901"/>
              </a:srgbClr>
            </a:outerShdw>
          </a:effectLst>
        </p:spPr>
      </p:cxnSp>
      <p:cxnSp>
        <p:nvCxnSpPr>
          <p:cNvPr id="201" name="Google Shape;201;p9"/>
          <p:cNvCxnSpPr/>
          <p:nvPr/>
        </p:nvCxnSpPr>
        <p:spPr>
          <a:xfrm flipH="1">
            <a:off x="4115442" y="2306959"/>
            <a:ext cx="1600842" cy="1122041"/>
          </a:xfrm>
          <a:prstGeom prst="straightConnector1">
            <a:avLst/>
          </a:prstGeom>
          <a:noFill/>
          <a:ln cap="flat" cmpd="sng" w="19050">
            <a:solidFill>
              <a:schemeClr val="accent6"/>
            </a:solidFill>
            <a:prstDash val="solid"/>
            <a:round/>
            <a:headEnd len="sm" w="sm" type="none"/>
            <a:tailEnd len="med" w="med" type="stealth"/>
          </a:ln>
          <a:effectLst>
            <a:outerShdw blurRad="40000" rotWithShape="0" dir="5400000" dist="23000">
              <a:srgbClr val="000000">
                <a:alpha val="34901"/>
              </a:srgbClr>
            </a:outerShdw>
          </a:effectLst>
        </p:spPr>
      </p:cxnSp>
      <p:cxnSp>
        <p:nvCxnSpPr>
          <p:cNvPr id="202" name="Google Shape;202;p9"/>
          <p:cNvCxnSpPr/>
          <p:nvPr/>
        </p:nvCxnSpPr>
        <p:spPr>
          <a:xfrm flipH="1">
            <a:off x="2743200" y="2306959"/>
            <a:ext cx="2973084" cy="1604493"/>
          </a:xfrm>
          <a:prstGeom prst="straightConnector1">
            <a:avLst/>
          </a:prstGeom>
          <a:noFill/>
          <a:ln cap="flat" cmpd="sng" w="19050">
            <a:solidFill>
              <a:schemeClr val="accent6"/>
            </a:solidFill>
            <a:prstDash val="solid"/>
            <a:round/>
            <a:headEnd len="sm" w="sm" type="none"/>
            <a:tailEnd len="med" w="med" type="stealth"/>
          </a:ln>
          <a:effectLst>
            <a:outerShdw blurRad="40000" rotWithShape="0" dir="5400000" dist="23000">
              <a:srgbClr val="000000">
                <a:alpha val="34901"/>
              </a:srgbClr>
            </a:outerShdw>
          </a:effectLst>
        </p:spPr>
      </p:cxnSp>
      <p:cxnSp>
        <p:nvCxnSpPr>
          <p:cNvPr id="203" name="Google Shape;203;p9"/>
          <p:cNvCxnSpPr/>
          <p:nvPr/>
        </p:nvCxnSpPr>
        <p:spPr>
          <a:xfrm flipH="1">
            <a:off x="4724400" y="2306959"/>
            <a:ext cx="991884" cy="2417441"/>
          </a:xfrm>
          <a:prstGeom prst="straightConnector1">
            <a:avLst/>
          </a:prstGeom>
          <a:noFill/>
          <a:ln cap="flat" cmpd="sng" w="19050">
            <a:solidFill>
              <a:schemeClr val="accent6"/>
            </a:solidFill>
            <a:prstDash val="solid"/>
            <a:round/>
            <a:headEnd len="sm" w="sm" type="none"/>
            <a:tailEnd len="med" w="med" type="stealth"/>
          </a:ln>
          <a:effectLst>
            <a:outerShdw blurRad="40000" rotWithShape="0" dir="5400000" dist="23000">
              <a:srgbClr val="000000">
                <a:alpha val="34901"/>
              </a:srgbClr>
            </a:outerShdw>
          </a:effectLst>
        </p:spPr>
      </p:cxnSp>
      <p:cxnSp>
        <p:nvCxnSpPr>
          <p:cNvPr id="204" name="Google Shape;204;p9"/>
          <p:cNvCxnSpPr/>
          <p:nvPr/>
        </p:nvCxnSpPr>
        <p:spPr>
          <a:xfrm>
            <a:off x="5716284" y="2306959"/>
            <a:ext cx="455916" cy="2417441"/>
          </a:xfrm>
          <a:prstGeom prst="straightConnector1">
            <a:avLst/>
          </a:prstGeom>
          <a:noFill/>
          <a:ln cap="flat" cmpd="sng" w="19050">
            <a:solidFill>
              <a:schemeClr val="accent6"/>
            </a:solidFill>
            <a:prstDash val="solid"/>
            <a:round/>
            <a:headEnd len="sm" w="sm" type="none"/>
            <a:tailEnd len="med" w="med" type="stealth"/>
          </a:ln>
          <a:effectLst>
            <a:outerShdw blurRad="40000" rotWithShape="0" dir="5400000" dist="23000">
              <a:srgbClr val="000000">
                <a:alpha val="34901"/>
              </a:srgbClr>
            </a:outerShdw>
          </a:effectLst>
        </p:spPr>
      </p:cxnSp>
      <p:sp>
        <p:nvSpPr>
          <p:cNvPr id="205" name="Google Shape;205;p9"/>
          <p:cNvSpPr/>
          <p:nvPr/>
        </p:nvSpPr>
        <p:spPr>
          <a:xfrm>
            <a:off x="4497084" y="1544959"/>
            <a:ext cx="2590800" cy="1295400"/>
          </a:xfrm>
          <a:prstGeom prst="irregularSeal2">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chemeClr val="dk1"/>
                </a:solidFill>
                <a:latin typeface="Tahoma"/>
                <a:ea typeface="Tahoma"/>
                <a:cs typeface="Tahoma"/>
                <a:sym typeface="Tahoma"/>
              </a:rPr>
              <a:t>Đối số</a:t>
            </a:r>
            <a:endParaRPr b="0" i="0" sz="2000" u="none" cap="none" strike="noStrike">
              <a:solidFill>
                <a:schemeClr val="dk1"/>
              </a:solidFill>
              <a:latin typeface="Tahoma"/>
              <a:ea typeface="Tahoma"/>
              <a:cs typeface="Tahoma"/>
              <a:sym typeface="Tahoma"/>
            </a:endParaRPr>
          </a:p>
        </p:txBody>
      </p:sp>
      <p:cxnSp>
        <p:nvCxnSpPr>
          <p:cNvPr id="206" name="Google Shape;206;p9"/>
          <p:cNvCxnSpPr/>
          <p:nvPr/>
        </p:nvCxnSpPr>
        <p:spPr>
          <a:xfrm rot="10800000">
            <a:off x="1676400" y="5029200"/>
            <a:ext cx="1828800" cy="800100"/>
          </a:xfrm>
          <a:prstGeom prst="straightConnector1">
            <a:avLst/>
          </a:prstGeom>
          <a:noFill/>
          <a:ln cap="flat" cmpd="sng" w="19050">
            <a:solidFill>
              <a:schemeClr val="accent6"/>
            </a:solidFill>
            <a:prstDash val="solid"/>
            <a:round/>
            <a:headEnd len="sm" w="sm" type="none"/>
            <a:tailEnd len="med" w="med" type="stealth"/>
          </a:ln>
          <a:effectLst>
            <a:outerShdw blurRad="40000" rotWithShape="0" dir="5400000" dist="23000">
              <a:srgbClr val="000000">
                <a:alpha val="34901"/>
              </a:srgbClr>
            </a:outerShdw>
          </a:effectLst>
        </p:spPr>
      </p:cxnSp>
      <p:sp>
        <p:nvSpPr>
          <p:cNvPr id="207" name="Google Shape;207;p9"/>
          <p:cNvSpPr/>
          <p:nvPr/>
        </p:nvSpPr>
        <p:spPr>
          <a:xfrm>
            <a:off x="2209800" y="5181600"/>
            <a:ext cx="2590800" cy="1295400"/>
          </a:xfrm>
          <a:prstGeom prst="irregularSeal2">
            <a:avLst/>
          </a:prstGeom>
          <a:gradFill>
            <a:gsLst>
              <a:gs pos="0">
                <a:srgbClr val="9FC3FF"/>
              </a:gs>
              <a:gs pos="35000">
                <a:srgbClr val="BDD5FF"/>
              </a:gs>
              <a:gs pos="100000">
                <a:srgbClr val="E4EEFF"/>
              </a:gs>
            </a:gsLst>
            <a:lin ang="16200000" scaled="0"/>
          </a:gradFill>
          <a:ln cap="flat" cmpd="sng" w="9525">
            <a:solidFill>
              <a:srgbClr val="4A7DBA"/>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2000" u="none" cap="none" strike="noStrike">
                <a:solidFill>
                  <a:schemeClr val="dk1"/>
                </a:solidFill>
                <a:latin typeface="Tahoma"/>
                <a:ea typeface="Tahoma"/>
                <a:cs typeface="Tahoma"/>
                <a:sym typeface="Tahoma"/>
              </a:rPr>
              <a:t>Biến nhận giá trị</a:t>
            </a:r>
            <a:br>
              <a:rPr b="0" i="0" lang="en-US" sz="2000" u="none" cap="none" strike="noStrike">
                <a:solidFill>
                  <a:schemeClr val="dk1"/>
                </a:solidFill>
                <a:latin typeface="Tahoma"/>
                <a:ea typeface="Tahoma"/>
                <a:cs typeface="Tahoma"/>
                <a:sym typeface="Tahoma"/>
              </a:rPr>
            </a:br>
            <a:r>
              <a:rPr b="0" i="0" lang="en-US" sz="2000" u="none" cap="none" strike="noStrike">
                <a:solidFill>
                  <a:schemeClr val="dk1"/>
                </a:solidFill>
                <a:latin typeface="Tahoma"/>
                <a:ea typeface="Tahoma"/>
                <a:cs typeface="Tahoma"/>
                <a:sym typeface="Tahoma"/>
              </a:rPr>
              <a:t>trả về của hàm</a:t>
            </a:r>
            <a:endParaRPr b="0" i="0" sz="2000" u="none" cap="none" strike="noStrike">
              <a:solidFill>
                <a:schemeClr val="dk1"/>
              </a:solidFill>
              <a:latin typeface="Tahoma"/>
              <a:ea typeface="Tahoma"/>
              <a:cs typeface="Tahoma"/>
              <a:sym typeface="Tahoma"/>
            </a:endParaRPr>
          </a:p>
        </p:txBody>
      </p:sp>
    </p:spTree>
  </p:cSld>
  <p:clrMapOvr>
    <a:masterClrMapping/>
  </p:clrMapOvr>
</p:sld>
</file>

<file path=ppt/theme/theme1.xml><?xml version="1.0" encoding="utf-8"?>
<a:theme xmlns:a="http://schemas.openxmlformats.org/drawingml/2006/main" xmlns:r="http://schemas.openxmlformats.org/officeDocument/2006/relationships" name="Orang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2010-02-17T03:02:53Z</dcterms:created>
  <dc:creator>tdquang</dc:creator>
</cp:coreProperties>
</file>