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6858000" cx="9144000"/>
  <p:notesSz cx="10234600" cy="7102475"/>
  <p:embeddedFontLst>
    <p:embeddedFont>
      <p:font typeface="Tahoma"/>
      <p:regular r:id="rId36"/>
      <p:bold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http://customooxmlschemas.google.com/">
      <go:slidesCustomData xmlns:go="http://customooxmlschemas.google.com/" r:id="rId38" roundtripDataSignature="AMtx7mj1ticaoYR/ps/htxdAPONOEq0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93E07A2-ABFA-4428-B5F9-F7F304124789}">
  <a:tblStyle styleId="{193E07A2-ABFA-4428-B5F9-F7F304124789}" styleName="Table_0">
    <a:wholeTbl>
      <a:tcTxStyle b="off" i="off">
        <a:font>
          <a:latin typeface="Calibri"/>
          <a:ea typeface="Calibri"/>
          <a:cs typeface="Calibri"/>
        </a:font>
        <a:schemeClr val="dk1"/>
      </a:tcTxStyle>
      <a:tcStyle>
        <a:tcBdr>
          <a:left>
            <a:ln cap="flat" cmpd="sng" w="12700">
              <a:solidFill>
                <a:schemeClr val="accent6"/>
              </a:solidFill>
              <a:prstDash val="solid"/>
              <a:round/>
              <a:headEnd len="sm" w="sm" type="none"/>
              <a:tailEnd len="sm" w="sm" type="none"/>
            </a:ln>
          </a:left>
          <a:right>
            <a:ln cap="flat" cmpd="sng" w="12700">
              <a:solidFill>
                <a:schemeClr val="accent6"/>
              </a:solidFill>
              <a:prstDash val="solid"/>
              <a:round/>
              <a:headEnd len="sm" w="sm" type="none"/>
              <a:tailEnd len="sm" w="sm" type="none"/>
            </a:ln>
          </a:right>
          <a:top>
            <a:ln cap="flat" cmpd="sng" w="12700">
              <a:solidFill>
                <a:schemeClr val="accent6"/>
              </a:solidFill>
              <a:prstDash val="solid"/>
              <a:round/>
              <a:headEnd len="sm" w="sm" type="none"/>
              <a:tailEnd len="sm" w="sm" type="none"/>
            </a:ln>
          </a:top>
          <a:bottom>
            <a:ln cap="flat" cmpd="sng" w="12700">
              <a:solidFill>
                <a:schemeClr val="accent6"/>
              </a:solidFill>
              <a:prstDash val="solid"/>
              <a:round/>
              <a:headEnd len="sm" w="sm" type="none"/>
              <a:tailEnd len="sm" w="sm" type="none"/>
            </a:ln>
          </a:bottom>
          <a:insideH>
            <a:ln cap="flat" cmpd="sng" w="12700">
              <a:solidFill>
                <a:schemeClr val="accent6"/>
              </a:solidFill>
              <a:prstDash val="solid"/>
              <a:round/>
              <a:headEnd len="sm" w="sm" type="none"/>
              <a:tailEnd len="sm" w="sm" type="none"/>
            </a:ln>
          </a:insideH>
          <a:insideV>
            <a:ln cap="flat" cmpd="sng" w="12700">
              <a:solidFill>
                <a:schemeClr val="accent6"/>
              </a:solidFill>
              <a:prstDash val="solid"/>
              <a:round/>
              <a:headEnd len="sm" w="sm" type="none"/>
              <a:tailEnd len="sm" w="sm" type="none"/>
            </a:ln>
          </a:insideV>
        </a:tcBdr>
        <a:fill>
          <a:solidFill>
            <a:srgbClr val="FFFFFF">
              <a:alpha val="0"/>
            </a:srgbClr>
          </a:solidFill>
        </a:fill>
      </a:tcStyle>
    </a:wholeTbl>
    <a:band1H>
      <a:tcTxStyle/>
      <a:tcStyle>
        <a:fill>
          <a:solidFill>
            <a:schemeClr val="accent6">
              <a:alpha val="20000"/>
            </a:schemeClr>
          </a:solidFill>
        </a:fill>
      </a:tcStyle>
    </a:band1H>
    <a:band2H>
      <a:tcTxStyle/>
    </a:band2H>
    <a:band1V>
      <a:tcTxStyle/>
      <a:tcStyle>
        <a:fill>
          <a:solidFill>
            <a:schemeClr val="accent6">
              <a:alpha val="20000"/>
            </a:schemeClr>
          </a:solidFill>
        </a:fill>
      </a:tcStyle>
    </a:band1V>
    <a:band2V>
      <a:tcTxStyle/>
    </a:band2V>
    <a:lastCol>
      <a:tcTxStyle b="on" i="off"/>
    </a:lastCol>
    <a:firstCol>
      <a:tcTxStyle b="on" i="off"/>
    </a:firstCol>
    <a:lastRow>
      <a:tcTxStyle b="on" i="off"/>
      <a:tcStyle>
        <a:tcBdr>
          <a:top>
            <a:ln cap="flat" cmpd="sng" w="50800">
              <a:solidFill>
                <a:schemeClr val="accent6"/>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6"/>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Tahoma-bold.fntdata"/><Relationship Id="rId14" Type="http://schemas.openxmlformats.org/officeDocument/2006/relationships/slide" Target="slides/slide8.xml"/><Relationship Id="rId36" Type="http://schemas.openxmlformats.org/officeDocument/2006/relationships/font" Target="fonts/Tahoma-regular.fntdata"/><Relationship Id="rId17" Type="http://schemas.openxmlformats.org/officeDocument/2006/relationships/slide" Target="slides/slide11.xml"/><Relationship Id="rId16" Type="http://schemas.openxmlformats.org/officeDocument/2006/relationships/slide" Target="slides/slide10.xml"/><Relationship Id="rId38" Type="http://customschemas.google.com/relationships/presentationmetadata" Target="meta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5.2. Chương trình cài đặt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5.2.1. Tổ chức dữ liệu cho mỗi hàm chương trình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-Dữ liệu nhập</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-Dữ liệu xuất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-Dữ liệu tính toán trung gian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5.2.2. Tổ chức các hàm cho chương trình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 Hàm về nhập, xuất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 Hàm xử lý: cài đặt các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 Chương trình chính và kết nối</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5.2.3. Chạy thử nghiệm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 Chuẩn bị các bộ dữ liệu kiểm thử: dữ liệu nhập và kết quả mong đợi</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 Chạy thử, ghi nhận kết quả, đánh giá đúng sai</a:t>
            </a:r>
            <a:endParaRPr sz="1200">
              <a:solidFill>
                <a:schemeClr val="dk1"/>
              </a:solidFill>
              <a:latin typeface="Calibri"/>
              <a:ea typeface="Calibri"/>
              <a:cs typeface="Calibri"/>
              <a:sym typeface="Calibri"/>
            </a:endParaRPr>
          </a:p>
        </p:txBody>
      </p:sp>
      <p:sp>
        <p:nvSpPr>
          <p:cNvPr id="226" name="Google Shape;226;p1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2" name="Google Shape;232;p1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1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5.3. Độ phức tạp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5.3.1. Khái niệm về độ phức tạp tính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5.3.2. Một vài ví dụ trực quan về độ phức tạp thuật toán</a:t>
            </a:r>
            <a:endParaRPr sz="1200">
              <a:solidFill>
                <a:schemeClr val="dk1"/>
              </a:solidFill>
              <a:latin typeface="Calibri"/>
              <a:ea typeface="Calibri"/>
              <a:cs typeface="Calibri"/>
              <a:sym typeface="Calibri"/>
            </a:endParaRPr>
          </a:p>
        </p:txBody>
      </p:sp>
      <p:sp>
        <p:nvSpPr>
          <p:cNvPr id="242" name="Google Shape;242;p1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6" name="Google Shape;256;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5.1. Khái niệm về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5.1.1. Bài toán và thuật giải</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5.1.2. Mô tả thuật giải bằng lưu đồ</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5.1.3. Mô tả thuật giải bằng mã giả</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5.1.4. Lập bảng trên giấy để theo dõi hoạt động của một thuật toán</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5.2. Chương trình cài đặt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5.2.1. Tổ chức dữ liệu cho mỗi hàm chương trình</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-Dữ liệu nhập</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-Dữ liệu xuất</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-Dữ liệu tính toán trung gian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5.2.2. Tổ chức các hàm cho chương trình</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 Hàm về nhập, xuất</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 Hàm xử lý: cài đặt các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 Chương trình chính và kết nối</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5.2.3. Chạy thử nghiệm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 Chuẩn bị các bộ dữ liệu kiểm thử: dữ liệu nhập và kết quả mong đợi</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 Chạy thử, ghi nhận kết quả, đánh giá đúng sai</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5.3. Độ phức tạp thuật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5.3.1. Khái niệm về độ phức tạp tính toán</a:t>
            </a:r>
            <a:endParaRPr/>
          </a:p>
          <a:p>
            <a:pPr indent="0" lvl="1" marL="457200" rtl="0" algn="l">
              <a:lnSpc>
                <a:spcPct val="90000"/>
              </a:lnSpc>
              <a:spcBef>
                <a:spcPts val="0"/>
              </a:spcBef>
              <a:spcAft>
                <a:spcPts val="0"/>
              </a:spcAft>
              <a:buNone/>
            </a:pPr>
            <a:r>
              <a:rPr lang="en-US" sz="1200">
                <a:solidFill>
                  <a:schemeClr val="dk1"/>
                </a:solidFill>
                <a:latin typeface="Calibri"/>
                <a:ea typeface="Calibri"/>
                <a:cs typeface="Calibri"/>
                <a:sym typeface="Calibri"/>
              </a:rPr>
              <a:t>5.3.2. Một vài ví dụ trực quan về độ phức tạp thuật toán </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5.4. Các vấn đề tìm hiểu mở rộng kiến thức nghề nghiệp </a:t>
            </a:r>
            <a:endParaRPr/>
          </a:p>
          <a:p>
            <a:pPr indent="0" lvl="0" marL="0" rtl="0" algn="l">
              <a:lnSpc>
                <a:spcPct val="90000"/>
              </a:lnSpc>
              <a:spcBef>
                <a:spcPts val="0"/>
              </a:spcBef>
              <a:spcAft>
                <a:spcPts val="0"/>
              </a:spcAft>
              <a:buNone/>
            </a:pPr>
            <a:r>
              <a:rPr lang="en-US" sz="1200">
                <a:solidFill>
                  <a:schemeClr val="dk1"/>
                </a:solidFill>
                <a:latin typeface="Calibri"/>
                <a:ea typeface="Calibri"/>
                <a:cs typeface="Calibri"/>
                <a:sym typeface="Calibri"/>
              </a:rPr>
              <a:t>5.5. Thuật ngữ tiếng Anh và bài đọc thêm tiếng Anh</a:t>
            </a:r>
            <a:endParaRPr sz="1200">
              <a:solidFill>
                <a:schemeClr val="dk1"/>
              </a:solidFill>
              <a:latin typeface="Calibri"/>
              <a:ea typeface="Calibri"/>
              <a:cs typeface="Calibri"/>
              <a:sym typeface="Calibri"/>
            </a:endParaRPr>
          </a:p>
        </p:txBody>
      </p:sp>
      <p:sp>
        <p:nvSpPr>
          <p:cNvPr id="104" name="Google Shape;104;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2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2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sz="1200">
                <a:solidFill>
                  <a:schemeClr val="dk1"/>
                </a:solidFill>
                <a:latin typeface="Calibri"/>
                <a:ea typeface="Calibri"/>
                <a:cs typeface="Calibri"/>
                <a:sym typeface="Calibri"/>
              </a:rPr>
              <a:t>5.4. Các vấn đề tìm hiểu mở rộng kiến thức nghề nghiệp</a:t>
            </a:r>
            <a:endParaRPr/>
          </a:p>
        </p:txBody>
      </p:sp>
      <p:sp>
        <p:nvSpPr>
          <p:cNvPr id="324" name="Google Shape;324;p2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2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9" name="Google Shape;339;p2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2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5" name="Google Shape;345;p2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2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5.1. Khái niệm về thuật toán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5.1.1. Bài toán và thuật giải</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5.1.2. Mô tả thuật giải bằng lưu đồ</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5.1.3. Mô tả thuật giải bằng mã giả</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5.1.4. Lập bảng trên giấy để theo dõi hoạt động của một thuật toán</a:t>
            </a:r>
            <a:endParaRPr sz="1200">
              <a:solidFill>
                <a:schemeClr val="dk1"/>
              </a:solidFill>
              <a:latin typeface="Calibri"/>
              <a:ea typeface="Calibri"/>
              <a:cs typeface="Calibri"/>
              <a:sym typeface="Calibri"/>
            </a:endParaRPr>
          </a:p>
        </p:txBody>
      </p:sp>
      <p:sp>
        <p:nvSpPr>
          <p:cNvPr id="114" name="Google Shape;114;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31"/>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31"/>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3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31"/>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fadeDir="5400000" kx="0" rotWithShape="0" algn="bl" stA="52000" stPos="0" sy="-100000" ky="0"/>
          </a:effectLst>
        </p:spPr>
      </p:pic>
      <p:pic>
        <p:nvPicPr>
          <p:cNvPr descr="D:\Dropbox\SS-Slides\DeCuong-CDIO\TemplateCDIOv1\HinhAnh\LogoTruong.png" id="21" name="Google Shape;21;p31"/>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fadeDir="5400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0"/>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41"/>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41"/>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32"/>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3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32"/>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32"/>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32"/>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3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33"/>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3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33"/>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33"/>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33"/>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33"/>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33"/>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34"/>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34"/>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34"/>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3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Calibri"/>
                <a:ea typeface="Calibri"/>
                <a:cs typeface="Calibri"/>
                <a:sym typeface="Calibri"/>
              </a:defRPr>
            </a:lvl1pPr>
            <a:lvl2pPr indent="0" lvl="1" marL="0" algn="r">
              <a:spcBef>
                <a:spcPts val="0"/>
              </a:spcBef>
              <a:buNone/>
              <a:defRPr sz="1200">
                <a:solidFill>
                  <a:schemeClr val="dk1"/>
                </a:solidFill>
                <a:latin typeface="Calibri"/>
                <a:ea typeface="Calibri"/>
                <a:cs typeface="Calibri"/>
                <a:sym typeface="Calibri"/>
              </a:defRPr>
            </a:lvl2pPr>
            <a:lvl3pPr indent="0" lvl="2" marL="0" algn="r">
              <a:spcBef>
                <a:spcPts val="0"/>
              </a:spcBef>
              <a:buNone/>
              <a:defRPr sz="1200">
                <a:solidFill>
                  <a:schemeClr val="dk1"/>
                </a:solidFill>
                <a:latin typeface="Calibri"/>
                <a:ea typeface="Calibri"/>
                <a:cs typeface="Calibri"/>
                <a:sym typeface="Calibri"/>
              </a:defRPr>
            </a:lvl3pPr>
            <a:lvl4pPr indent="0" lvl="3" marL="0" algn="r">
              <a:spcBef>
                <a:spcPts val="0"/>
              </a:spcBef>
              <a:buNone/>
              <a:defRPr sz="1200">
                <a:solidFill>
                  <a:schemeClr val="dk1"/>
                </a:solidFill>
                <a:latin typeface="Calibri"/>
                <a:ea typeface="Calibri"/>
                <a:cs typeface="Calibri"/>
                <a:sym typeface="Calibri"/>
              </a:defRPr>
            </a:lvl4pPr>
            <a:lvl5pPr indent="0" lvl="4" marL="0" algn="r">
              <a:spcBef>
                <a:spcPts val="0"/>
              </a:spcBef>
              <a:buNone/>
              <a:defRPr sz="1200">
                <a:solidFill>
                  <a:schemeClr val="dk1"/>
                </a:solidFill>
                <a:latin typeface="Calibri"/>
                <a:ea typeface="Calibri"/>
                <a:cs typeface="Calibri"/>
                <a:sym typeface="Calibri"/>
              </a:defRPr>
            </a:lvl5pPr>
            <a:lvl6pPr indent="0" lvl="5" marL="0" algn="r">
              <a:spcBef>
                <a:spcPts val="0"/>
              </a:spcBef>
              <a:buNone/>
              <a:defRPr sz="1200">
                <a:solidFill>
                  <a:schemeClr val="dk1"/>
                </a:solidFill>
                <a:latin typeface="Calibri"/>
                <a:ea typeface="Calibri"/>
                <a:cs typeface="Calibri"/>
                <a:sym typeface="Calibri"/>
              </a:defRPr>
            </a:lvl6pPr>
            <a:lvl7pPr indent="0" lvl="6" marL="0" algn="r">
              <a:spcBef>
                <a:spcPts val="0"/>
              </a:spcBef>
              <a:buNone/>
              <a:defRPr sz="1200">
                <a:solidFill>
                  <a:schemeClr val="dk1"/>
                </a:solidFill>
                <a:latin typeface="Calibri"/>
                <a:ea typeface="Calibri"/>
                <a:cs typeface="Calibri"/>
                <a:sym typeface="Calibri"/>
              </a:defRPr>
            </a:lvl7pPr>
            <a:lvl8pPr indent="0" lvl="7" marL="0" algn="r">
              <a:spcBef>
                <a:spcPts val="0"/>
              </a:spcBef>
              <a:buNone/>
              <a:defRPr sz="1200">
                <a:solidFill>
                  <a:schemeClr val="dk1"/>
                </a:solidFill>
                <a:latin typeface="Calibri"/>
                <a:ea typeface="Calibri"/>
                <a:cs typeface="Calibri"/>
                <a:sym typeface="Calibri"/>
              </a:defRPr>
            </a:lvl8pPr>
            <a:lvl9pPr indent="0" lvl="8" mar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pic>
        <p:nvPicPr>
          <p:cNvPr id="51" name="Google Shape;51;p36"/>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36"/>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36"/>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1"/>
                </a:solidFill>
                <a:latin typeface="Calibri"/>
                <a:ea typeface="Calibri"/>
                <a:cs typeface="Calibri"/>
                <a:sym typeface="Calibri"/>
              </a:defRPr>
            </a:lvl1pPr>
            <a:lvl2pPr indent="0" lvl="1" marL="0" algn="r">
              <a:spcBef>
                <a:spcPts val="0"/>
              </a:spcBef>
              <a:buNone/>
              <a:defRPr sz="1200">
                <a:solidFill>
                  <a:schemeClr val="dk1"/>
                </a:solidFill>
                <a:latin typeface="Calibri"/>
                <a:ea typeface="Calibri"/>
                <a:cs typeface="Calibri"/>
                <a:sym typeface="Calibri"/>
              </a:defRPr>
            </a:lvl2pPr>
            <a:lvl3pPr indent="0" lvl="2" marL="0" algn="r">
              <a:spcBef>
                <a:spcPts val="0"/>
              </a:spcBef>
              <a:buNone/>
              <a:defRPr sz="1200">
                <a:solidFill>
                  <a:schemeClr val="dk1"/>
                </a:solidFill>
                <a:latin typeface="Calibri"/>
                <a:ea typeface="Calibri"/>
                <a:cs typeface="Calibri"/>
                <a:sym typeface="Calibri"/>
              </a:defRPr>
            </a:lvl3pPr>
            <a:lvl4pPr indent="0" lvl="3" marL="0" algn="r">
              <a:spcBef>
                <a:spcPts val="0"/>
              </a:spcBef>
              <a:buNone/>
              <a:defRPr sz="1200">
                <a:solidFill>
                  <a:schemeClr val="dk1"/>
                </a:solidFill>
                <a:latin typeface="Calibri"/>
                <a:ea typeface="Calibri"/>
                <a:cs typeface="Calibri"/>
                <a:sym typeface="Calibri"/>
              </a:defRPr>
            </a:lvl4pPr>
            <a:lvl5pPr indent="0" lvl="4" marL="0" algn="r">
              <a:spcBef>
                <a:spcPts val="0"/>
              </a:spcBef>
              <a:buNone/>
              <a:defRPr sz="1200">
                <a:solidFill>
                  <a:schemeClr val="dk1"/>
                </a:solidFill>
                <a:latin typeface="Calibri"/>
                <a:ea typeface="Calibri"/>
                <a:cs typeface="Calibri"/>
                <a:sym typeface="Calibri"/>
              </a:defRPr>
            </a:lvl5pPr>
            <a:lvl6pPr indent="0" lvl="5" marL="0" algn="r">
              <a:spcBef>
                <a:spcPts val="0"/>
              </a:spcBef>
              <a:buNone/>
              <a:defRPr sz="1200">
                <a:solidFill>
                  <a:schemeClr val="dk1"/>
                </a:solidFill>
                <a:latin typeface="Calibri"/>
                <a:ea typeface="Calibri"/>
                <a:cs typeface="Calibri"/>
                <a:sym typeface="Calibri"/>
              </a:defRPr>
            </a:lvl6pPr>
            <a:lvl7pPr indent="0" lvl="6" marL="0" algn="r">
              <a:spcBef>
                <a:spcPts val="0"/>
              </a:spcBef>
              <a:buNone/>
              <a:defRPr sz="1200">
                <a:solidFill>
                  <a:schemeClr val="dk1"/>
                </a:solidFill>
                <a:latin typeface="Calibri"/>
                <a:ea typeface="Calibri"/>
                <a:cs typeface="Calibri"/>
                <a:sym typeface="Calibri"/>
              </a:defRPr>
            </a:lvl7pPr>
            <a:lvl8pPr indent="0" lvl="7" marL="0" algn="r">
              <a:spcBef>
                <a:spcPts val="0"/>
              </a:spcBef>
              <a:buNone/>
              <a:defRPr sz="1200">
                <a:solidFill>
                  <a:schemeClr val="dk1"/>
                </a:solidFill>
                <a:latin typeface="Calibri"/>
                <a:ea typeface="Calibri"/>
                <a:cs typeface="Calibri"/>
                <a:sym typeface="Calibri"/>
              </a:defRPr>
            </a:lvl8pPr>
            <a:lvl9pPr indent="0" lvl="8" marL="0" algn="r">
              <a:spcBef>
                <a:spcPts val="0"/>
              </a:spcBef>
              <a:buNone/>
              <a:defRPr sz="1200">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36"/>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8" name="Google Shape;58;p36"/>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59" name="Google Shape;59;p3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3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3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3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3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39"/>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3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Giới thiệu về thuật toán</a:t>
            </a:r>
            <a:endParaRPr>
              <a:solidFill>
                <a:srgbClr val="FC7876"/>
              </a:solidFill>
            </a:endParaRPr>
          </a:p>
        </p:txBody>
      </p:sp>
      <p:sp>
        <p:nvSpPr>
          <p:cNvPr id="100" name="Google Shape;100;p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 bằng lưu đồ</a:t>
            </a:r>
            <a:endParaRPr/>
          </a:p>
        </p:txBody>
      </p:sp>
      <p:sp>
        <p:nvSpPr>
          <p:cNvPr id="176" name="Google Shape;176;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Sử dụng các khối hình sau:</a:t>
            </a:r>
            <a:endParaRPr/>
          </a:p>
          <a:p>
            <a:pPr indent="-285750" lvl="1" marL="742950" rtl="0" algn="l">
              <a:spcBef>
                <a:spcPts val="560"/>
              </a:spcBef>
              <a:spcAft>
                <a:spcPts val="0"/>
              </a:spcAft>
              <a:buClr>
                <a:schemeClr val="dk1"/>
              </a:buClr>
              <a:buSzPts val="2800"/>
              <a:buChar char="–"/>
            </a:pPr>
            <a:r>
              <a:rPr lang="en-US"/>
              <a:t>Các hình chữ nhật biểu thị các chỉ chị tính toán hay xử lý (nhập, xuất, gán, thực hiện phép tính).</a:t>
            </a:r>
            <a:endParaRPr/>
          </a:p>
          <a:p>
            <a:pPr indent="-285750" lvl="1" marL="742950" rtl="0" algn="l">
              <a:spcBef>
                <a:spcPts val="560"/>
              </a:spcBef>
              <a:spcAft>
                <a:spcPts val="0"/>
              </a:spcAft>
              <a:buClr>
                <a:schemeClr val="dk1"/>
              </a:buClr>
              <a:buSzPts val="2800"/>
              <a:buChar char="–"/>
            </a:pPr>
            <a:r>
              <a:rPr lang="en-US"/>
              <a:t>Các hình thoi thể hiện các quyết định rẽ nhánh tùy theo biểu thức trong hình thoi có giá trị đúng (Đ) hay sai (S).</a:t>
            </a:r>
            <a:endParaRPr/>
          </a:p>
          <a:p>
            <a:pPr indent="-285750" lvl="1" marL="742950" rtl="0" algn="l">
              <a:spcBef>
                <a:spcPts val="560"/>
              </a:spcBef>
              <a:spcAft>
                <a:spcPts val="0"/>
              </a:spcAft>
              <a:buClr>
                <a:schemeClr val="dk1"/>
              </a:buClr>
              <a:buSzPts val="2800"/>
              <a:buChar char="–"/>
            </a:pPr>
            <a:r>
              <a:rPr lang="en-US"/>
              <a:t>Các mũi tên là hướng đi của luồng điều khiển, thể hiện thứ tự thực hiện của các khối xử lý.</a:t>
            </a:r>
            <a:endParaRPr/>
          </a:p>
        </p:txBody>
      </p:sp>
      <p:sp>
        <p:nvSpPr>
          <p:cNvPr id="177" name="Google Shape;177;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78" name="Google Shape;178;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9" name="Google Shape;179;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 bằng lưu đồ</a:t>
            </a:r>
            <a:endParaRPr/>
          </a:p>
        </p:txBody>
      </p:sp>
      <p:sp>
        <p:nvSpPr>
          <p:cNvPr id="185" name="Google Shape;18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Ví dụ tìm số lớn nhất trong dãy</a:t>
            </a:r>
            <a:endParaRPr/>
          </a:p>
        </p:txBody>
      </p:sp>
      <p:sp>
        <p:nvSpPr>
          <p:cNvPr id="186" name="Google Shape;186;p1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87" name="Google Shape;187;p1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8" name="Google Shape;188;p1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9" name="Google Shape;189;p11"/>
          <p:cNvSpPr/>
          <p:nvPr/>
        </p:nvSpPr>
        <p:spPr>
          <a:xfrm>
            <a:off x="2133600" y="24384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Nhập dãy a</a:t>
            </a:r>
            <a:r>
              <a:rPr b="0" baseline="-25000" i="0" lang="en-US" sz="1800" u="none" cap="none" strike="noStrike">
                <a:solidFill>
                  <a:schemeClr val="dk1"/>
                </a:solidFill>
                <a:latin typeface="Tahoma"/>
                <a:ea typeface="Tahoma"/>
                <a:cs typeface="Tahoma"/>
                <a:sym typeface="Tahoma"/>
              </a:rPr>
              <a:t>0</a:t>
            </a:r>
            <a:r>
              <a:rPr b="0" i="0" lang="en-US" sz="1800" u="none" cap="none" strike="noStrike">
                <a:solidFill>
                  <a:schemeClr val="dk1"/>
                </a:solidFill>
                <a:latin typeface="Tahoma"/>
                <a:ea typeface="Tahoma"/>
                <a:cs typeface="Tahoma"/>
                <a:sym typeface="Tahoma"/>
              </a:rPr>
              <a:t>, a</a:t>
            </a:r>
            <a:r>
              <a:rPr b="0" baseline="-25000" i="0" lang="en-US" sz="1800" u="none" cap="none" strike="noStrike">
                <a:solidFill>
                  <a:schemeClr val="dk1"/>
                </a:solidFill>
                <a:latin typeface="Tahoma"/>
                <a:ea typeface="Tahoma"/>
                <a:cs typeface="Tahoma"/>
                <a:sym typeface="Tahoma"/>
              </a:rPr>
              <a:t>1</a:t>
            </a:r>
            <a:r>
              <a:rPr b="0" i="0" lang="en-US" sz="1800" u="none" cap="none" strike="noStrike">
                <a:solidFill>
                  <a:schemeClr val="dk1"/>
                </a:solidFill>
                <a:latin typeface="Tahoma"/>
                <a:ea typeface="Tahoma"/>
                <a:cs typeface="Tahoma"/>
                <a:sym typeface="Tahoma"/>
              </a:rPr>
              <a:t>, …, a</a:t>
            </a:r>
            <a:r>
              <a:rPr b="0" baseline="-25000" i="0" lang="en-US" sz="1800" u="none" cap="none" strike="noStrike">
                <a:solidFill>
                  <a:schemeClr val="dk1"/>
                </a:solidFill>
                <a:latin typeface="Tahoma"/>
                <a:ea typeface="Tahoma"/>
                <a:cs typeface="Tahoma"/>
                <a:sym typeface="Tahoma"/>
              </a:rPr>
              <a:t>n-1</a:t>
            </a:r>
            <a:endParaRPr b="0" baseline="-25000" i="0" sz="1800" u="none" cap="none" strike="noStrike">
              <a:solidFill>
                <a:schemeClr val="dk1"/>
              </a:solidFill>
              <a:latin typeface="Tahoma"/>
              <a:ea typeface="Tahoma"/>
              <a:cs typeface="Tahoma"/>
              <a:sym typeface="Tahoma"/>
            </a:endParaRPr>
          </a:p>
        </p:txBody>
      </p:sp>
      <p:sp>
        <p:nvSpPr>
          <p:cNvPr id="190" name="Google Shape;190;p11"/>
          <p:cNvSpPr/>
          <p:nvPr/>
        </p:nvSpPr>
        <p:spPr>
          <a:xfrm>
            <a:off x="2133600" y="29718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max ← a</a:t>
            </a:r>
            <a:r>
              <a:rPr b="0" baseline="-25000" i="0" lang="en-US" sz="1800" u="none" cap="none" strike="noStrike">
                <a:solidFill>
                  <a:schemeClr val="dk1"/>
                </a:solidFill>
                <a:latin typeface="Tahoma"/>
                <a:ea typeface="Tahoma"/>
                <a:cs typeface="Tahoma"/>
                <a:sym typeface="Tahoma"/>
              </a:rPr>
              <a:t>0</a:t>
            </a:r>
            <a:endParaRPr b="0" baseline="-25000" i="0" sz="1800" u="none" cap="none" strike="noStrike">
              <a:solidFill>
                <a:schemeClr val="dk1"/>
              </a:solidFill>
              <a:latin typeface="Tahoma"/>
              <a:ea typeface="Tahoma"/>
              <a:cs typeface="Tahoma"/>
              <a:sym typeface="Tahoma"/>
            </a:endParaRPr>
          </a:p>
        </p:txBody>
      </p:sp>
      <p:sp>
        <p:nvSpPr>
          <p:cNvPr id="191" name="Google Shape;191;p11"/>
          <p:cNvSpPr/>
          <p:nvPr/>
        </p:nvSpPr>
        <p:spPr>
          <a:xfrm>
            <a:off x="2133600" y="35052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i ← 1</a:t>
            </a:r>
            <a:endParaRPr b="0" baseline="-25000" i="0" sz="1800" u="none" cap="none" strike="noStrike">
              <a:solidFill>
                <a:schemeClr val="dk1"/>
              </a:solidFill>
              <a:latin typeface="Tahoma"/>
              <a:ea typeface="Tahoma"/>
              <a:cs typeface="Tahoma"/>
              <a:sym typeface="Tahoma"/>
            </a:endParaRPr>
          </a:p>
        </p:txBody>
      </p:sp>
      <p:sp>
        <p:nvSpPr>
          <p:cNvPr id="192" name="Google Shape;192;p11"/>
          <p:cNvSpPr/>
          <p:nvPr/>
        </p:nvSpPr>
        <p:spPr>
          <a:xfrm>
            <a:off x="2133600" y="4038600"/>
            <a:ext cx="2590800" cy="381000"/>
          </a:xfrm>
          <a:prstGeom prst="diamond">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i &lt; n?</a:t>
            </a:r>
            <a:endParaRPr b="0" i="0" sz="1800" u="none" cap="none" strike="noStrike">
              <a:solidFill>
                <a:schemeClr val="dk1"/>
              </a:solidFill>
              <a:latin typeface="Tahoma"/>
              <a:ea typeface="Tahoma"/>
              <a:cs typeface="Tahoma"/>
              <a:sym typeface="Tahoma"/>
            </a:endParaRPr>
          </a:p>
        </p:txBody>
      </p:sp>
      <p:sp>
        <p:nvSpPr>
          <p:cNvPr id="193" name="Google Shape;193;p11"/>
          <p:cNvSpPr/>
          <p:nvPr/>
        </p:nvSpPr>
        <p:spPr>
          <a:xfrm>
            <a:off x="2133600" y="4648200"/>
            <a:ext cx="2590800" cy="381000"/>
          </a:xfrm>
          <a:prstGeom prst="diamond">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max &lt;a</a:t>
            </a:r>
            <a:r>
              <a:rPr b="0" baseline="-25000" i="0" lang="en-US" sz="1800" u="none" cap="none" strike="noStrike">
                <a:solidFill>
                  <a:schemeClr val="dk1"/>
                </a:solidFill>
                <a:latin typeface="Tahoma"/>
                <a:ea typeface="Tahoma"/>
                <a:cs typeface="Tahoma"/>
                <a:sym typeface="Tahoma"/>
              </a:rPr>
              <a:t>i</a:t>
            </a:r>
            <a:r>
              <a:rPr b="0" i="0" lang="en-US" sz="1800" u="none" cap="none" strike="noStrike">
                <a:solidFill>
                  <a:schemeClr val="dk1"/>
                </a:solidFill>
                <a:latin typeface="Tahoma"/>
                <a:ea typeface="Tahoma"/>
                <a:cs typeface="Tahoma"/>
                <a:sym typeface="Tahoma"/>
              </a:rPr>
              <a:t>?</a:t>
            </a:r>
            <a:endParaRPr b="0" baseline="-25000" i="0" sz="1800" u="none" cap="none" strike="noStrike">
              <a:solidFill>
                <a:schemeClr val="dk1"/>
              </a:solidFill>
              <a:latin typeface="Tahoma"/>
              <a:ea typeface="Tahoma"/>
              <a:cs typeface="Tahoma"/>
              <a:sym typeface="Tahoma"/>
            </a:endParaRPr>
          </a:p>
        </p:txBody>
      </p:sp>
      <p:sp>
        <p:nvSpPr>
          <p:cNvPr id="194" name="Google Shape;194;p11"/>
          <p:cNvSpPr/>
          <p:nvPr/>
        </p:nvSpPr>
        <p:spPr>
          <a:xfrm>
            <a:off x="2133600" y="52578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max ← a</a:t>
            </a:r>
            <a:r>
              <a:rPr b="0" baseline="-25000" i="0" lang="en-US" sz="1800" u="none" cap="none" strike="noStrike">
                <a:solidFill>
                  <a:schemeClr val="dk1"/>
                </a:solidFill>
                <a:latin typeface="Tahoma"/>
                <a:ea typeface="Tahoma"/>
                <a:cs typeface="Tahoma"/>
                <a:sym typeface="Tahoma"/>
              </a:rPr>
              <a:t>i</a:t>
            </a:r>
            <a:endParaRPr b="0" baseline="-25000" i="0" sz="1800" u="none" cap="none" strike="noStrike">
              <a:solidFill>
                <a:schemeClr val="dk1"/>
              </a:solidFill>
              <a:latin typeface="Tahoma"/>
              <a:ea typeface="Tahoma"/>
              <a:cs typeface="Tahoma"/>
              <a:sym typeface="Tahoma"/>
            </a:endParaRPr>
          </a:p>
        </p:txBody>
      </p:sp>
      <p:sp>
        <p:nvSpPr>
          <p:cNvPr id="195" name="Google Shape;195;p11"/>
          <p:cNvSpPr/>
          <p:nvPr/>
        </p:nvSpPr>
        <p:spPr>
          <a:xfrm>
            <a:off x="2133600" y="57912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Xuất max</a:t>
            </a:r>
            <a:endParaRPr b="0" baseline="-25000" i="0" sz="1800" u="none" cap="none" strike="noStrike">
              <a:solidFill>
                <a:schemeClr val="dk1"/>
              </a:solidFill>
              <a:latin typeface="Tahoma"/>
              <a:ea typeface="Tahoma"/>
              <a:cs typeface="Tahoma"/>
              <a:sym typeface="Tahoma"/>
            </a:endParaRPr>
          </a:p>
        </p:txBody>
      </p:sp>
      <p:sp>
        <p:nvSpPr>
          <p:cNvPr id="196" name="Google Shape;196;p11"/>
          <p:cNvSpPr/>
          <p:nvPr/>
        </p:nvSpPr>
        <p:spPr>
          <a:xfrm>
            <a:off x="5715000" y="4686300"/>
            <a:ext cx="2590800" cy="304800"/>
          </a:xfrm>
          <a:prstGeom prst="rect">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i ← i + 1</a:t>
            </a:r>
            <a:endParaRPr b="0" baseline="-25000" i="0" sz="1800" u="none" cap="none" strike="noStrike">
              <a:solidFill>
                <a:schemeClr val="dk1"/>
              </a:solidFill>
              <a:latin typeface="Tahoma"/>
              <a:ea typeface="Tahoma"/>
              <a:cs typeface="Tahoma"/>
              <a:sym typeface="Tahoma"/>
            </a:endParaRPr>
          </a:p>
        </p:txBody>
      </p:sp>
      <p:cxnSp>
        <p:nvCxnSpPr>
          <p:cNvPr id="197" name="Google Shape;197;p11"/>
          <p:cNvCxnSpPr/>
          <p:nvPr/>
        </p:nvCxnSpPr>
        <p:spPr>
          <a:xfrm>
            <a:off x="3429000" y="2743200"/>
            <a:ext cx="0" cy="228600"/>
          </a:xfrm>
          <a:prstGeom prst="straightConnector1">
            <a:avLst/>
          </a:prstGeom>
          <a:noFill/>
          <a:ln cap="flat" cmpd="sng" w="25400">
            <a:solidFill>
              <a:schemeClr val="dk1"/>
            </a:solidFill>
            <a:prstDash val="solid"/>
            <a:round/>
            <a:headEnd len="sm" w="sm" type="none"/>
            <a:tailEnd len="med" w="med" type="triangle"/>
          </a:ln>
        </p:spPr>
      </p:cxnSp>
      <p:cxnSp>
        <p:nvCxnSpPr>
          <p:cNvPr id="198" name="Google Shape;198;p11"/>
          <p:cNvCxnSpPr/>
          <p:nvPr/>
        </p:nvCxnSpPr>
        <p:spPr>
          <a:xfrm>
            <a:off x="3429000" y="3276600"/>
            <a:ext cx="0" cy="228600"/>
          </a:xfrm>
          <a:prstGeom prst="straightConnector1">
            <a:avLst/>
          </a:prstGeom>
          <a:noFill/>
          <a:ln cap="flat" cmpd="sng" w="25400">
            <a:solidFill>
              <a:schemeClr val="dk1"/>
            </a:solidFill>
            <a:prstDash val="solid"/>
            <a:round/>
            <a:headEnd len="sm" w="sm" type="none"/>
            <a:tailEnd len="med" w="med" type="triangle"/>
          </a:ln>
        </p:spPr>
      </p:cxnSp>
      <p:cxnSp>
        <p:nvCxnSpPr>
          <p:cNvPr id="199" name="Google Shape;199;p11"/>
          <p:cNvCxnSpPr/>
          <p:nvPr/>
        </p:nvCxnSpPr>
        <p:spPr>
          <a:xfrm>
            <a:off x="3429000" y="3810000"/>
            <a:ext cx="0" cy="228600"/>
          </a:xfrm>
          <a:prstGeom prst="straightConnector1">
            <a:avLst/>
          </a:prstGeom>
          <a:noFill/>
          <a:ln cap="flat" cmpd="sng" w="25400">
            <a:solidFill>
              <a:schemeClr val="dk1"/>
            </a:solidFill>
            <a:prstDash val="solid"/>
            <a:round/>
            <a:headEnd len="sm" w="sm" type="none"/>
            <a:tailEnd len="med" w="med" type="triangle"/>
          </a:ln>
        </p:spPr>
      </p:cxnSp>
      <p:cxnSp>
        <p:nvCxnSpPr>
          <p:cNvPr id="200" name="Google Shape;200;p11"/>
          <p:cNvCxnSpPr/>
          <p:nvPr/>
        </p:nvCxnSpPr>
        <p:spPr>
          <a:xfrm>
            <a:off x="3431337" y="4419600"/>
            <a:ext cx="0" cy="228600"/>
          </a:xfrm>
          <a:prstGeom prst="straightConnector1">
            <a:avLst/>
          </a:prstGeom>
          <a:noFill/>
          <a:ln cap="flat" cmpd="sng" w="25400">
            <a:solidFill>
              <a:schemeClr val="dk1"/>
            </a:solidFill>
            <a:prstDash val="solid"/>
            <a:round/>
            <a:headEnd len="sm" w="sm" type="none"/>
            <a:tailEnd len="med" w="med" type="triangle"/>
          </a:ln>
        </p:spPr>
      </p:cxnSp>
      <p:cxnSp>
        <p:nvCxnSpPr>
          <p:cNvPr id="201" name="Google Shape;201;p11"/>
          <p:cNvCxnSpPr/>
          <p:nvPr/>
        </p:nvCxnSpPr>
        <p:spPr>
          <a:xfrm>
            <a:off x="3425728" y="5029200"/>
            <a:ext cx="0" cy="228600"/>
          </a:xfrm>
          <a:prstGeom prst="straightConnector1">
            <a:avLst/>
          </a:prstGeom>
          <a:noFill/>
          <a:ln cap="flat" cmpd="sng" w="25400">
            <a:solidFill>
              <a:schemeClr val="dk1"/>
            </a:solidFill>
            <a:prstDash val="solid"/>
            <a:round/>
            <a:headEnd len="sm" w="sm" type="none"/>
            <a:tailEnd len="med" w="med" type="triangle"/>
          </a:ln>
        </p:spPr>
      </p:cxnSp>
      <p:cxnSp>
        <p:nvCxnSpPr>
          <p:cNvPr id="202" name="Google Shape;202;p11"/>
          <p:cNvCxnSpPr>
            <a:stCxn id="193" idx="3"/>
            <a:endCxn id="196" idx="1"/>
          </p:cNvCxnSpPr>
          <p:nvPr/>
        </p:nvCxnSpPr>
        <p:spPr>
          <a:xfrm>
            <a:off x="4724400" y="4838700"/>
            <a:ext cx="990600" cy="0"/>
          </a:xfrm>
          <a:prstGeom prst="straightConnector1">
            <a:avLst/>
          </a:prstGeom>
          <a:noFill/>
          <a:ln cap="flat" cmpd="sng" w="25400">
            <a:solidFill>
              <a:schemeClr val="dk1"/>
            </a:solidFill>
            <a:prstDash val="solid"/>
            <a:round/>
            <a:headEnd len="sm" w="sm" type="none"/>
            <a:tailEnd len="med" w="med" type="triangle"/>
          </a:ln>
        </p:spPr>
      </p:cxnSp>
      <p:cxnSp>
        <p:nvCxnSpPr>
          <p:cNvPr id="203" name="Google Shape;203;p11"/>
          <p:cNvCxnSpPr>
            <a:stCxn id="196" idx="0"/>
          </p:cNvCxnSpPr>
          <p:nvPr/>
        </p:nvCxnSpPr>
        <p:spPr>
          <a:xfrm rot="10800000">
            <a:off x="7010400" y="4229100"/>
            <a:ext cx="0" cy="457200"/>
          </a:xfrm>
          <a:prstGeom prst="straightConnector1">
            <a:avLst/>
          </a:prstGeom>
          <a:noFill/>
          <a:ln cap="flat" cmpd="sng" w="25400">
            <a:solidFill>
              <a:schemeClr val="dk1"/>
            </a:solidFill>
            <a:prstDash val="solid"/>
            <a:round/>
            <a:headEnd len="sm" w="sm" type="none"/>
            <a:tailEnd len="sm" w="sm" type="none"/>
          </a:ln>
        </p:spPr>
      </p:cxnSp>
      <p:cxnSp>
        <p:nvCxnSpPr>
          <p:cNvPr id="204" name="Google Shape;204;p11"/>
          <p:cNvCxnSpPr>
            <a:endCxn id="192" idx="3"/>
          </p:cNvCxnSpPr>
          <p:nvPr/>
        </p:nvCxnSpPr>
        <p:spPr>
          <a:xfrm rot="10800000">
            <a:off x="4724400" y="4229100"/>
            <a:ext cx="2286000" cy="0"/>
          </a:xfrm>
          <a:prstGeom prst="straightConnector1">
            <a:avLst/>
          </a:prstGeom>
          <a:noFill/>
          <a:ln cap="flat" cmpd="sng" w="25400">
            <a:solidFill>
              <a:schemeClr val="dk1"/>
            </a:solidFill>
            <a:prstDash val="solid"/>
            <a:round/>
            <a:headEnd len="sm" w="sm" type="none"/>
            <a:tailEnd len="med" w="med" type="triangle"/>
          </a:ln>
        </p:spPr>
      </p:cxnSp>
      <p:cxnSp>
        <p:nvCxnSpPr>
          <p:cNvPr id="205" name="Google Shape;205;p11"/>
          <p:cNvCxnSpPr>
            <a:endCxn id="194" idx="3"/>
          </p:cNvCxnSpPr>
          <p:nvPr/>
        </p:nvCxnSpPr>
        <p:spPr>
          <a:xfrm rot="10800000">
            <a:off x="4724400" y="5410200"/>
            <a:ext cx="2286000" cy="0"/>
          </a:xfrm>
          <a:prstGeom prst="straightConnector1">
            <a:avLst/>
          </a:prstGeom>
          <a:noFill/>
          <a:ln cap="flat" cmpd="sng" w="25400">
            <a:solidFill>
              <a:schemeClr val="dk1"/>
            </a:solidFill>
            <a:prstDash val="solid"/>
            <a:round/>
            <a:headEnd len="sm" w="sm" type="none"/>
            <a:tailEnd len="sm" w="sm" type="none"/>
          </a:ln>
        </p:spPr>
      </p:cxnSp>
      <p:cxnSp>
        <p:nvCxnSpPr>
          <p:cNvPr id="206" name="Google Shape;206;p11"/>
          <p:cNvCxnSpPr>
            <a:endCxn id="196" idx="2"/>
          </p:cNvCxnSpPr>
          <p:nvPr/>
        </p:nvCxnSpPr>
        <p:spPr>
          <a:xfrm rot="10800000">
            <a:off x="7010400" y="4991100"/>
            <a:ext cx="0" cy="419100"/>
          </a:xfrm>
          <a:prstGeom prst="straightConnector1">
            <a:avLst/>
          </a:prstGeom>
          <a:noFill/>
          <a:ln cap="flat" cmpd="sng" w="25400">
            <a:solidFill>
              <a:schemeClr val="dk1"/>
            </a:solidFill>
            <a:prstDash val="solid"/>
            <a:round/>
            <a:headEnd len="sm" w="sm" type="none"/>
            <a:tailEnd len="med" w="med" type="triangle"/>
          </a:ln>
        </p:spPr>
      </p:cxnSp>
      <p:cxnSp>
        <p:nvCxnSpPr>
          <p:cNvPr id="207" name="Google Shape;207;p11"/>
          <p:cNvCxnSpPr>
            <a:stCxn id="192" idx="1"/>
          </p:cNvCxnSpPr>
          <p:nvPr/>
        </p:nvCxnSpPr>
        <p:spPr>
          <a:xfrm rot="10800000">
            <a:off x="1295400" y="4229100"/>
            <a:ext cx="838200" cy="0"/>
          </a:xfrm>
          <a:prstGeom prst="straightConnector1">
            <a:avLst/>
          </a:prstGeom>
          <a:noFill/>
          <a:ln cap="flat" cmpd="sng" w="25400">
            <a:solidFill>
              <a:schemeClr val="dk1"/>
            </a:solidFill>
            <a:prstDash val="solid"/>
            <a:round/>
            <a:headEnd len="sm" w="sm" type="none"/>
            <a:tailEnd len="sm" w="sm" type="none"/>
          </a:ln>
        </p:spPr>
      </p:cxnSp>
      <p:cxnSp>
        <p:nvCxnSpPr>
          <p:cNvPr id="208" name="Google Shape;208;p11"/>
          <p:cNvCxnSpPr/>
          <p:nvPr/>
        </p:nvCxnSpPr>
        <p:spPr>
          <a:xfrm>
            <a:off x="1295400" y="4229100"/>
            <a:ext cx="0" cy="1714500"/>
          </a:xfrm>
          <a:prstGeom prst="straightConnector1">
            <a:avLst/>
          </a:prstGeom>
          <a:noFill/>
          <a:ln cap="flat" cmpd="sng" w="25400">
            <a:solidFill>
              <a:schemeClr val="dk1"/>
            </a:solidFill>
            <a:prstDash val="solid"/>
            <a:round/>
            <a:headEnd len="sm" w="sm" type="none"/>
            <a:tailEnd len="sm" w="sm" type="none"/>
          </a:ln>
        </p:spPr>
      </p:cxnSp>
      <p:cxnSp>
        <p:nvCxnSpPr>
          <p:cNvPr id="209" name="Google Shape;209;p11"/>
          <p:cNvCxnSpPr>
            <a:endCxn id="195" idx="1"/>
          </p:cNvCxnSpPr>
          <p:nvPr/>
        </p:nvCxnSpPr>
        <p:spPr>
          <a:xfrm>
            <a:off x="1295400" y="5943600"/>
            <a:ext cx="838200" cy="0"/>
          </a:xfrm>
          <a:prstGeom prst="straightConnector1">
            <a:avLst/>
          </a:prstGeom>
          <a:noFill/>
          <a:ln cap="flat" cmpd="sng" w="25400">
            <a:solidFill>
              <a:schemeClr val="dk1"/>
            </a:solidFill>
            <a:prstDash val="solid"/>
            <a:round/>
            <a:headEnd len="sm" w="sm" type="none"/>
            <a:tailEnd len="med" w="med" type="triangle"/>
          </a:ln>
        </p:spPr>
      </p:cxnSp>
      <p:sp>
        <p:nvSpPr>
          <p:cNvPr id="210" name="Google Shape;210;p11"/>
          <p:cNvSpPr txBox="1"/>
          <p:nvPr/>
        </p:nvSpPr>
        <p:spPr>
          <a:xfrm>
            <a:off x="1558047" y="385976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Tahoma"/>
                <a:ea typeface="Tahoma"/>
                <a:cs typeface="Tahoma"/>
                <a:sym typeface="Tahoma"/>
              </a:rPr>
              <a:t>S</a:t>
            </a:r>
            <a:endParaRPr sz="1800">
              <a:solidFill>
                <a:schemeClr val="dk1"/>
              </a:solidFill>
              <a:latin typeface="Tahoma"/>
              <a:ea typeface="Tahoma"/>
              <a:cs typeface="Tahoma"/>
              <a:sym typeface="Tahoma"/>
            </a:endParaRPr>
          </a:p>
        </p:txBody>
      </p:sp>
      <p:sp>
        <p:nvSpPr>
          <p:cNvPr id="211" name="Google Shape;211;p11"/>
          <p:cNvSpPr txBox="1"/>
          <p:nvPr/>
        </p:nvSpPr>
        <p:spPr>
          <a:xfrm>
            <a:off x="5029200" y="4469368"/>
            <a:ext cx="31290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S</a:t>
            </a:r>
            <a:endParaRPr sz="1800">
              <a:solidFill>
                <a:schemeClr val="dk1"/>
              </a:solidFill>
              <a:latin typeface="Tahoma"/>
              <a:ea typeface="Tahoma"/>
              <a:cs typeface="Tahoma"/>
              <a:sym typeface="Tahoma"/>
            </a:endParaRPr>
          </a:p>
        </p:txBody>
      </p:sp>
      <p:sp>
        <p:nvSpPr>
          <p:cNvPr id="212" name="Google Shape;212;p11"/>
          <p:cNvSpPr txBox="1"/>
          <p:nvPr/>
        </p:nvSpPr>
        <p:spPr>
          <a:xfrm>
            <a:off x="3425728" y="3739634"/>
            <a:ext cx="346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Đ</a:t>
            </a:r>
            <a:endParaRPr/>
          </a:p>
        </p:txBody>
      </p:sp>
      <p:sp>
        <p:nvSpPr>
          <p:cNvPr id="213" name="Google Shape;213;p11"/>
          <p:cNvSpPr txBox="1"/>
          <p:nvPr/>
        </p:nvSpPr>
        <p:spPr>
          <a:xfrm>
            <a:off x="3449101" y="4349234"/>
            <a:ext cx="3465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ahoma"/>
                <a:ea typeface="Tahoma"/>
                <a:cs typeface="Tahoma"/>
                <a:sym typeface="Tahoma"/>
              </a:rPr>
              <a:t>Đ</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 bằng mã giả</a:t>
            </a:r>
            <a:endParaRPr/>
          </a:p>
        </p:txBody>
      </p:sp>
      <p:sp>
        <p:nvSpPr>
          <p:cNvPr id="219" name="Google Shape;21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Ví dụ tìm số lớn nhất trong dãy</a:t>
            </a:r>
            <a:endParaRPr/>
          </a:p>
          <a:p>
            <a:pPr indent="0" lvl="0" marL="0" rtl="0" algn="l">
              <a:lnSpc>
                <a:spcPct val="90000"/>
              </a:lnSpc>
              <a:spcBef>
                <a:spcPts val="555"/>
              </a:spcBef>
              <a:spcAft>
                <a:spcPts val="0"/>
              </a:spcAft>
              <a:buClr>
                <a:schemeClr val="dk1"/>
              </a:buClr>
              <a:buSzPts val="2775"/>
              <a:buNone/>
            </a:pPr>
            <a:r>
              <a:rPr lang="en-US" sz="2775"/>
              <a:t>max ← a</a:t>
            </a:r>
            <a:r>
              <a:rPr baseline="-25000" lang="en-US" sz="2775"/>
              <a:t>0</a:t>
            </a:r>
            <a:endParaRPr/>
          </a:p>
          <a:p>
            <a:pPr indent="0" lvl="0" marL="0" rtl="0" algn="l">
              <a:lnSpc>
                <a:spcPct val="90000"/>
              </a:lnSpc>
              <a:spcBef>
                <a:spcPts val="555"/>
              </a:spcBef>
              <a:spcAft>
                <a:spcPts val="0"/>
              </a:spcAft>
              <a:buClr>
                <a:schemeClr val="dk1"/>
              </a:buClr>
              <a:buSzPts val="2775"/>
              <a:buNone/>
            </a:pPr>
            <a:r>
              <a:rPr lang="en-US" sz="2775"/>
              <a:t>i ← 1</a:t>
            </a:r>
            <a:endParaRPr/>
          </a:p>
          <a:p>
            <a:pPr indent="0" lvl="0" marL="0" rtl="0" algn="l">
              <a:lnSpc>
                <a:spcPct val="90000"/>
              </a:lnSpc>
              <a:spcBef>
                <a:spcPts val="555"/>
              </a:spcBef>
              <a:spcAft>
                <a:spcPts val="0"/>
              </a:spcAft>
              <a:buClr>
                <a:schemeClr val="dk1"/>
              </a:buClr>
              <a:buSzPts val="2775"/>
              <a:buNone/>
            </a:pPr>
            <a:r>
              <a:rPr b="1" lang="en-US" sz="2775"/>
              <a:t>while</a:t>
            </a:r>
            <a:r>
              <a:rPr lang="en-US" sz="2775"/>
              <a:t> i &lt; n do</a:t>
            </a:r>
            <a:endParaRPr/>
          </a:p>
          <a:p>
            <a:pPr indent="0" lvl="0" marL="0" rtl="0" algn="l">
              <a:lnSpc>
                <a:spcPct val="90000"/>
              </a:lnSpc>
              <a:spcBef>
                <a:spcPts val="555"/>
              </a:spcBef>
              <a:spcAft>
                <a:spcPts val="0"/>
              </a:spcAft>
              <a:buClr>
                <a:schemeClr val="dk1"/>
              </a:buClr>
              <a:buSzPts val="2775"/>
              <a:buNone/>
            </a:pPr>
            <a:r>
              <a:rPr lang="en-US" sz="2775"/>
              <a:t>	</a:t>
            </a:r>
            <a:r>
              <a:rPr b="1" lang="en-US" sz="2775"/>
              <a:t>if</a:t>
            </a:r>
            <a:r>
              <a:rPr lang="en-US" sz="2775"/>
              <a:t> max &lt; a</a:t>
            </a:r>
            <a:r>
              <a:rPr baseline="-25000" lang="en-US" sz="2775"/>
              <a:t>i</a:t>
            </a:r>
            <a:r>
              <a:rPr lang="en-US" sz="2775"/>
              <a:t> </a:t>
            </a:r>
            <a:r>
              <a:rPr b="1" lang="en-US" sz="2775"/>
              <a:t>then</a:t>
            </a:r>
            <a:endParaRPr/>
          </a:p>
          <a:p>
            <a:pPr indent="0" lvl="0" marL="0" rtl="0" algn="l">
              <a:lnSpc>
                <a:spcPct val="90000"/>
              </a:lnSpc>
              <a:spcBef>
                <a:spcPts val="555"/>
              </a:spcBef>
              <a:spcAft>
                <a:spcPts val="0"/>
              </a:spcAft>
              <a:buClr>
                <a:schemeClr val="dk1"/>
              </a:buClr>
              <a:buSzPts val="2775"/>
              <a:buNone/>
            </a:pPr>
            <a:r>
              <a:rPr lang="en-US" sz="2775"/>
              <a:t>		max ← a</a:t>
            </a:r>
            <a:r>
              <a:rPr baseline="-25000" lang="en-US" sz="2775"/>
              <a:t>i</a:t>
            </a:r>
            <a:endParaRPr/>
          </a:p>
          <a:p>
            <a:pPr indent="0" lvl="0" marL="0" rtl="0" algn="l">
              <a:lnSpc>
                <a:spcPct val="90000"/>
              </a:lnSpc>
              <a:spcBef>
                <a:spcPts val="555"/>
              </a:spcBef>
              <a:spcAft>
                <a:spcPts val="0"/>
              </a:spcAft>
              <a:buClr>
                <a:schemeClr val="dk1"/>
              </a:buClr>
              <a:buSzPts val="2775"/>
              <a:buNone/>
            </a:pPr>
            <a:r>
              <a:rPr lang="en-US" sz="2775"/>
              <a:t>	i ← i + 1</a:t>
            </a:r>
            <a:endParaRPr sz="2775"/>
          </a:p>
          <a:p>
            <a:pPr indent="0" lvl="0" marL="0" rtl="0" algn="l">
              <a:lnSpc>
                <a:spcPct val="90000"/>
              </a:lnSpc>
              <a:spcBef>
                <a:spcPts val="555"/>
              </a:spcBef>
              <a:spcAft>
                <a:spcPts val="0"/>
              </a:spcAft>
              <a:buClr>
                <a:schemeClr val="dk1"/>
              </a:buClr>
              <a:buSzPts val="2775"/>
              <a:buNone/>
            </a:pPr>
            <a:r>
              <a:rPr b="1" lang="en-US" sz="2775"/>
              <a:t>endwhile</a:t>
            </a:r>
            <a:endParaRPr/>
          </a:p>
          <a:p>
            <a:pPr indent="0" lvl="0" marL="0" rtl="0" algn="l">
              <a:lnSpc>
                <a:spcPct val="90000"/>
              </a:lnSpc>
              <a:spcBef>
                <a:spcPts val="555"/>
              </a:spcBef>
              <a:spcAft>
                <a:spcPts val="0"/>
              </a:spcAft>
              <a:buClr>
                <a:schemeClr val="dk1"/>
              </a:buClr>
              <a:buSzPts val="2775"/>
              <a:buNone/>
            </a:pPr>
            <a:r>
              <a:rPr b="1" lang="en-US" sz="2775"/>
              <a:t>write</a:t>
            </a:r>
            <a:r>
              <a:rPr lang="en-US" sz="2775"/>
              <a:t> (max)</a:t>
            </a:r>
            <a:endParaRPr sz="2775"/>
          </a:p>
        </p:txBody>
      </p:sp>
      <p:sp>
        <p:nvSpPr>
          <p:cNvPr id="220" name="Google Shape;220;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21" name="Google Shape;221;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2" name="Google Shape;222;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Chương trình cài đặt</a:t>
            </a:r>
            <a:br>
              <a:rPr lang="en-US">
                <a:solidFill>
                  <a:srgbClr val="FC7876"/>
                </a:solidFill>
              </a:rPr>
            </a:br>
            <a:r>
              <a:rPr lang="en-US">
                <a:solidFill>
                  <a:srgbClr val="FC7876"/>
                </a:solidFill>
              </a:rPr>
              <a:t>thuật toán</a:t>
            </a:r>
            <a:endParaRPr>
              <a:solidFill>
                <a:srgbClr val="FC7876"/>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Xem giáo trình NMLT</a:t>
            </a:r>
            <a:endParaRPr/>
          </a:p>
        </p:txBody>
      </p:sp>
      <p:sp>
        <p:nvSpPr>
          <p:cNvPr id="235" name="Google Shape;23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Tổ chức dữ liệu cho mỗi hàm chương trình</a:t>
            </a:r>
            <a:endParaRPr/>
          </a:p>
          <a:p>
            <a:pPr indent="-285750" lvl="1" marL="742950" rtl="0" algn="l">
              <a:spcBef>
                <a:spcPts val="518"/>
              </a:spcBef>
              <a:spcAft>
                <a:spcPts val="0"/>
              </a:spcAft>
              <a:buClr>
                <a:schemeClr val="dk1"/>
              </a:buClr>
              <a:buSzPts val="2590"/>
              <a:buChar char="–"/>
            </a:pPr>
            <a:r>
              <a:rPr lang="en-US" sz="2590"/>
              <a:t>Dữ liệu nhập, xuất và tính toán trung gian</a:t>
            </a:r>
            <a:endParaRPr/>
          </a:p>
          <a:p>
            <a:pPr indent="-342900" lvl="0" marL="342900" rtl="0" algn="l">
              <a:spcBef>
                <a:spcPts val="592"/>
              </a:spcBef>
              <a:spcAft>
                <a:spcPts val="0"/>
              </a:spcAft>
              <a:buClr>
                <a:schemeClr val="dk1"/>
              </a:buClr>
              <a:buSzPts val="2960"/>
              <a:buChar char="•"/>
            </a:pPr>
            <a:r>
              <a:rPr lang="en-US" sz="2960"/>
              <a:t>Tổ chức các hàm cho chương trình</a:t>
            </a:r>
            <a:endParaRPr/>
          </a:p>
          <a:p>
            <a:pPr indent="-285750" lvl="1" marL="742950" rtl="0" algn="l">
              <a:spcBef>
                <a:spcPts val="518"/>
              </a:spcBef>
              <a:spcAft>
                <a:spcPts val="0"/>
              </a:spcAft>
              <a:buClr>
                <a:schemeClr val="dk1"/>
              </a:buClr>
              <a:buSzPts val="2590"/>
              <a:buChar char="–"/>
            </a:pPr>
            <a:r>
              <a:rPr lang="en-US" sz="2590"/>
              <a:t>Hàm về nhập/xuất, xử lý (cài đặt các thuật toán) và chương trình chính, kết nối</a:t>
            </a:r>
            <a:endParaRPr/>
          </a:p>
          <a:p>
            <a:pPr indent="-342900" lvl="0" marL="342900" rtl="0" algn="l">
              <a:spcBef>
                <a:spcPts val="592"/>
              </a:spcBef>
              <a:spcAft>
                <a:spcPts val="0"/>
              </a:spcAft>
              <a:buClr>
                <a:schemeClr val="dk1"/>
              </a:buClr>
              <a:buSzPts val="2960"/>
              <a:buChar char="•"/>
            </a:pPr>
            <a:r>
              <a:rPr lang="en-US" sz="2960"/>
              <a:t>Chạy thử nghiệm thuật toán</a:t>
            </a:r>
            <a:endParaRPr/>
          </a:p>
          <a:p>
            <a:pPr indent="-285750" lvl="1" marL="742950" rtl="0" algn="l">
              <a:spcBef>
                <a:spcPts val="518"/>
              </a:spcBef>
              <a:spcAft>
                <a:spcPts val="0"/>
              </a:spcAft>
              <a:buClr>
                <a:schemeClr val="dk1"/>
              </a:buClr>
              <a:buSzPts val="2590"/>
              <a:buChar char="–"/>
            </a:pPr>
            <a:r>
              <a:rPr lang="en-US" sz="2590"/>
              <a:t>Chuẩn bị các bộ dữ liệu kiểm thử (dữ liệu nhập và kết quả mong đợi)</a:t>
            </a:r>
            <a:endParaRPr/>
          </a:p>
          <a:p>
            <a:pPr indent="-285750" lvl="1" marL="742950" rtl="0" algn="l">
              <a:spcBef>
                <a:spcPts val="518"/>
              </a:spcBef>
              <a:spcAft>
                <a:spcPts val="0"/>
              </a:spcAft>
              <a:buClr>
                <a:schemeClr val="dk1"/>
              </a:buClr>
              <a:buSzPts val="2590"/>
              <a:buChar char="–"/>
            </a:pPr>
            <a:r>
              <a:rPr lang="en-US" sz="2590"/>
              <a:t>Chạy thử, ghi nhận kết quả và đánh giá đúng sai</a:t>
            </a:r>
            <a:endParaRPr sz="2590"/>
          </a:p>
        </p:txBody>
      </p:sp>
      <p:sp>
        <p:nvSpPr>
          <p:cNvPr id="236" name="Google Shape;236;p1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37" name="Google Shape;237;p1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8" name="Google Shape;238;p1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5"/>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Độ phức tạp thuật toán</a:t>
            </a:r>
            <a:endParaRPr>
              <a:solidFill>
                <a:srgbClr val="FC7876"/>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a:t>
            </a:r>
            <a:endParaRPr/>
          </a:p>
        </p:txBody>
      </p:sp>
      <p:sp>
        <p:nvSpPr>
          <p:cNvPr id="250" name="Google Shape;25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Đối với một vấn đề đặt ra có thể tồn tại rất nhiều thuật toán xử lý.</a:t>
            </a:r>
            <a:endParaRPr/>
          </a:p>
          <a:p>
            <a:pPr indent="-342900" lvl="0" marL="342900" rtl="0" algn="l">
              <a:spcBef>
                <a:spcPts val="640"/>
              </a:spcBef>
              <a:spcAft>
                <a:spcPts val="0"/>
              </a:spcAft>
              <a:buClr>
                <a:schemeClr val="dk1"/>
              </a:buClr>
              <a:buSzPts val="3200"/>
              <a:buChar char="•"/>
            </a:pPr>
            <a:r>
              <a:rPr lang="en-US"/>
              <a:t>Ngoài việc phải chỉ ra rằng một thuật toán có tính đúng đắn ta còn phải biết thuật toán nào tốt hơn khi giải quyết cùng một vấn đề (theo nghĩa chạy nhanh hơn hay độ phức tạp thấp hơn).</a:t>
            </a:r>
            <a:endParaRPr/>
          </a:p>
        </p:txBody>
      </p:sp>
      <p:sp>
        <p:nvSpPr>
          <p:cNvPr id="251" name="Google Shape;251;p1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52" name="Google Shape;252;p1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3" name="Google Shape;253;p1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Độ phức tạp về thời gian</a:t>
            </a:r>
            <a:endParaRPr/>
          </a:p>
        </p:txBody>
      </p:sp>
      <p:sp>
        <p:nvSpPr>
          <p:cNvPr id="259" name="Google Shape;25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Trong cùng một điều kiện hoạt động (dữ liệu đầu vào, tốc độ phần cứng, …) thì thuật toán nào cho kết quả sớm nhất sẽ là thuật toán tốt nhất.</a:t>
            </a:r>
            <a:endParaRPr/>
          </a:p>
          <a:p>
            <a:pPr indent="-342900" lvl="0" marL="342900" rtl="0" algn="l">
              <a:lnSpc>
                <a:spcPct val="90000"/>
              </a:lnSpc>
              <a:spcBef>
                <a:spcPts val="640"/>
              </a:spcBef>
              <a:spcAft>
                <a:spcPts val="0"/>
              </a:spcAft>
              <a:buClr>
                <a:schemeClr val="dk1"/>
              </a:buClr>
              <a:buSzPts val="3200"/>
              <a:buChar char="•"/>
            </a:pPr>
            <a:r>
              <a:rPr lang="en-US"/>
              <a:t>Tuy nhiên, để đảm bảo điều kiện hoạt động đồng nhất là rất khó vì trong hệ thống đa nhiệm thì CPU không dành 100% công suất để phục vụ riêng cho chương trình đang chạy thử nghiệm.</a:t>
            </a:r>
            <a:endParaRPr/>
          </a:p>
        </p:txBody>
      </p:sp>
      <p:sp>
        <p:nvSpPr>
          <p:cNvPr id="260" name="Google Shape;260;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61" name="Google Shape;261;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2" name="Google Shape;262;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Độ phức tạp về thời gian</a:t>
            </a:r>
            <a:endParaRPr/>
          </a:p>
        </p:txBody>
      </p:sp>
      <p:sp>
        <p:nvSpPr>
          <p:cNvPr id="268" name="Google Shape;26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Không phải bất cứ nhóm thuật toán nào cũng có thể được cân đo, đong đếm một cách tường minh.</a:t>
            </a:r>
            <a:endParaRPr/>
          </a:p>
          <a:p>
            <a:pPr indent="-342900" lvl="0" marL="342900" rtl="0" algn="l">
              <a:spcBef>
                <a:spcPts val="640"/>
              </a:spcBef>
              <a:spcAft>
                <a:spcPts val="0"/>
              </a:spcAft>
              <a:buClr>
                <a:schemeClr val="dk1"/>
              </a:buClr>
              <a:buSzPts val="3200"/>
              <a:buChar char="•"/>
            </a:pPr>
            <a:r>
              <a:rPr lang="en-US"/>
              <a:t>Ví dụ tìm số Fibonacci thứ n, biết</a:t>
            </a:r>
            <a:endParaRPr/>
          </a:p>
          <a:p>
            <a:pPr indent="0" lvl="1" marL="457200" rtl="0" algn="l">
              <a:spcBef>
                <a:spcPts val="560"/>
              </a:spcBef>
              <a:spcAft>
                <a:spcPts val="0"/>
              </a:spcAft>
              <a:buClr>
                <a:schemeClr val="dk1"/>
              </a:buClr>
              <a:buSzPts val="2800"/>
              <a:buNone/>
            </a:pPr>
            <a:r>
              <a:rPr lang="en-US"/>
              <a:t>F</a:t>
            </a:r>
            <a:r>
              <a:rPr baseline="-25000" lang="en-US"/>
              <a:t>0</a:t>
            </a:r>
            <a:r>
              <a:rPr lang="en-US"/>
              <a:t> = F</a:t>
            </a:r>
            <a:r>
              <a:rPr baseline="-25000" lang="en-US"/>
              <a:t>1</a:t>
            </a:r>
            <a:r>
              <a:rPr lang="en-US"/>
              <a:t> = 1</a:t>
            </a:r>
            <a:endParaRPr/>
          </a:p>
          <a:p>
            <a:pPr indent="0" lvl="1" marL="457200" rtl="0" algn="l">
              <a:spcBef>
                <a:spcPts val="560"/>
              </a:spcBef>
              <a:spcAft>
                <a:spcPts val="0"/>
              </a:spcAft>
              <a:buClr>
                <a:schemeClr val="dk1"/>
              </a:buClr>
              <a:buSzPts val="2800"/>
              <a:buNone/>
            </a:pPr>
            <a:r>
              <a:rPr lang="en-US"/>
              <a:t>F</a:t>
            </a:r>
            <a:r>
              <a:rPr baseline="-25000" lang="en-US"/>
              <a:t>n</a:t>
            </a:r>
            <a:r>
              <a:rPr lang="en-US"/>
              <a:t> = F</a:t>
            </a:r>
            <a:r>
              <a:rPr baseline="-25000" lang="en-US"/>
              <a:t>n-1</a:t>
            </a:r>
            <a:r>
              <a:rPr lang="en-US"/>
              <a:t> + F</a:t>
            </a:r>
            <a:r>
              <a:rPr baseline="-25000" lang="en-US"/>
              <a:t>n-2</a:t>
            </a:r>
            <a:r>
              <a:rPr lang="en-US"/>
              <a:t> nếu n ≥ 2</a:t>
            </a:r>
            <a:endParaRPr/>
          </a:p>
        </p:txBody>
      </p:sp>
      <p:sp>
        <p:nvSpPr>
          <p:cNvPr id="269" name="Google Shape;269;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70" name="Google Shape;270;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71" name="Google Shape;271;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số Fibonacci thứ n</a:t>
            </a:r>
            <a:endParaRPr/>
          </a:p>
        </p:txBody>
      </p:sp>
      <p:sp>
        <p:nvSpPr>
          <p:cNvPr id="277" name="Google Shape;27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Thuật toán thứ nhất</a:t>
            </a:r>
            <a:endParaRPr/>
          </a:p>
        </p:txBody>
      </p:sp>
      <p:sp>
        <p:nvSpPr>
          <p:cNvPr id="278" name="Google Shape;278;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79" name="Google Shape;279;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0" name="Google Shape;280;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81" name="Google Shape;281;p19"/>
          <p:cNvGraphicFramePr/>
          <p:nvPr/>
        </p:nvGraphicFramePr>
        <p:xfrm>
          <a:off x="914400" y="2286000"/>
          <a:ext cx="3000000" cy="3000000"/>
        </p:xfrm>
        <a:graphic>
          <a:graphicData uri="http://schemas.openxmlformats.org/drawingml/2006/table">
            <a:tbl>
              <a:tblPr bandRow="1" firstRow="1">
                <a:noFill/>
                <a:tableStyleId>{193E07A2-ABFA-4428-B5F9-F7F304124789}</a:tableStyleId>
              </a:tblPr>
              <a:tblGrid>
                <a:gridCol w="468625"/>
                <a:gridCol w="3352800"/>
                <a:gridCol w="34290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Mã</a:t>
                      </a:r>
                      <a:r>
                        <a:rPr lang="en-US" sz="1800">
                          <a:latin typeface="Tahoma"/>
                          <a:ea typeface="Tahoma"/>
                          <a:cs typeface="Tahoma"/>
                          <a:sym typeface="Tahoma"/>
                        </a:rPr>
                        <a:t> giả</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Cài</a:t>
                      </a:r>
                      <a:r>
                        <a:rPr lang="en-US" sz="1800">
                          <a:latin typeface="Tahoma"/>
                          <a:ea typeface="Tahoma"/>
                          <a:cs typeface="Tahoma"/>
                          <a:sym typeface="Tahoma"/>
                        </a:rPr>
                        <a:t> đặt bằng C/C++</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a:p>
                    <a:p>
                      <a:pPr indent="0" lvl="0" marL="0" marR="0" rtl="0" algn="l">
                        <a:spcBef>
                          <a:spcPts val="0"/>
                        </a:spcBef>
                        <a:spcAft>
                          <a:spcPts val="0"/>
                        </a:spcAft>
                        <a:buNone/>
                      </a:pPr>
                      <a:r>
                        <a:rPr lang="en-US" sz="1600">
                          <a:latin typeface="Tahoma"/>
                          <a:ea typeface="Tahoma"/>
                          <a:cs typeface="Tahoma"/>
                          <a:sym typeface="Tahoma"/>
                        </a:rPr>
                        <a:t>4</a:t>
                      </a:r>
                      <a:endParaRPr/>
                    </a:p>
                    <a:p>
                      <a:pPr indent="0" lvl="0" marL="0" marR="0" rtl="0" algn="l">
                        <a:spcBef>
                          <a:spcPts val="0"/>
                        </a:spcBef>
                        <a:spcAft>
                          <a:spcPts val="0"/>
                        </a:spcAft>
                        <a:buNone/>
                      </a:pPr>
                      <a:r>
                        <a:rPr lang="en-US" sz="1600">
                          <a:latin typeface="Tahoma"/>
                          <a:ea typeface="Tahoma"/>
                          <a:cs typeface="Tahoma"/>
                          <a:sym typeface="Tahoma"/>
                        </a:rPr>
                        <a:t>5</a:t>
                      </a:r>
                      <a:endParaRPr/>
                    </a:p>
                    <a:p>
                      <a:pPr indent="0" lvl="0" marL="0" marR="0" rtl="0" algn="l">
                        <a:spcBef>
                          <a:spcPts val="0"/>
                        </a:spcBef>
                        <a:spcAft>
                          <a:spcPts val="0"/>
                        </a:spcAft>
                        <a:buNone/>
                      </a:pPr>
                      <a:r>
                        <a:rPr lang="en-US" sz="1600">
                          <a:latin typeface="Tahoma"/>
                          <a:ea typeface="Tahoma"/>
                          <a:cs typeface="Tahoma"/>
                          <a:sym typeface="Tahoma"/>
                        </a:rPr>
                        <a:t>6</a:t>
                      </a:r>
                      <a:endParaRPr/>
                    </a:p>
                    <a:p>
                      <a:pPr indent="0" lvl="0" marL="0" marR="0" rtl="0" algn="l">
                        <a:spcBef>
                          <a:spcPts val="0"/>
                        </a:spcBef>
                        <a:spcAft>
                          <a:spcPts val="0"/>
                        </a:spcAft>
                        <a:buNone/>
                      </a:pPr>
                      <a:r>
                        <a:rPr lang="en-US" sz="1600">
                          <a:latin typeface="Tahoma"/>
                          <a:ea typeface="Tahoma"/>
                          <a:cs typeface="Tahoma"/>
                          <a:sym typeface="Tahoma"/>
                        </a:rPr>
                        <a:t>7</a:t>
                      </a:r>
                      <a:endParaRPr/>
                    </a:p>
                    <a:p>
                      <a:pPr indent="0" lvl="0" marL="0" marR="0" rtl="0" algn="l">
                        <a:spcBef>
                          <a:spcPts val="0"/>
                        </a:spcBef>
                        <a:spcAft>
                          <a:spcPts val="0"/>
                        </a:spcAft>
                        <a:buNone/>
                      </a:pPr>
                      <a:r>
                        <a:rPr lang="en-US" sz="1600">
                          <a:latin typeface="Tahoma"/>
                          <a:ea typeface="Tahoma"/>
                          <a:cs typeface="Tahoma"/>
                          <a:sym typeface="Tahoma"/>
                        </a:rPr>
                        <a:t>8</a:t>
                      </a:r>
                      <a:endParaRPr/>
                    </a:p>
                    <a:p>
                      <a:pPr indent="0" lvl="0" marL="0" marR="0" rtl="0" algn="l">
                        <a:spcBef>
                          <a:spcPts val="0"/>
                        </a:spcBef>
                        <a:spcAft>
                          <a:spcPts val="0"/>
                        </a:spcAft>
                        <a:buNone/>
                      </a:pPr>
                      <a:r>
                        <a:rPr lang="en-US" sz="1600">
                          <a:latin typeface="Tahoma"/>
                          <a:ea typeface="Tahoma"/>
                          <a:cs typeface="Tahoma"/>
                          <a:sym typeface="Tahoma"/>
                        </a:rPr>
                        <a:t>9</a:t>
                      </a:r>
                      <a:endParaRPr/>
                    </a:p>
                    <a:p>
                      <a:pPr indent="0" lvl="0" marL="0" marR="0" rtl="0" algn="l">
                        <a:spcBef>
                          <a:spcPts val="0"/>
                        </a:spcBef>
                        <a:spcAft>
                          <a:spcPts val="0"/>
                        </a:spcAft>
                        <a:buNone/>
                      </a:pPr>
                      <a:r>
                        <a:rPr lang="en-US" sz="1600">
                          <a:latin typeface="Tahoma"/>
                          <a:ea typeface="Tahoma"/>
                          <a:cs typeface="Tahoma"/>
                          <a:sym typeface="Tahoma"/>
                        </a:rPr>
                        <a:t>10</a:t>
                      </a:r>
                      <a:endParaRPr/>
                    </a:p>
                    <a:p>
                      <a:pPr indent="0" lvl="0" marL="0" marR="0" rtl="0" algn="l">
                        <a:spcBef>
                          <a:spcPts val="0"/>
                        </a:spcBef>
                        <a:spcAft>
                          <a:spcPts val="0"/>
                        </a:spcAft>
                        <a:buNone/>
                      </a:pPr>
                      <a:r>
                        <a:rPr lang="en-US" sz="1600">
                          <a:latin typeface="Tahoma"/>
                          <a:ea typeface="Tahoma"/>
                          <a:cs typeface="Tahoma"/>
                          <a:sym typeface="Tahoma"/>
                        </a:rPr>
                        <a:t>11</a:t>
                      </a:r>
                      <a:endParaRPr/>
                    </a:p>
                    <a:p>
                      <a:pPr indent="0" lvl="0" marL="0" marR="0" rtl="0" algn="l">
                        <a:spcBef>
                          <a:spcPts val="0"/>
                        </a:spcBef>
                        <a:spcAft>
                          <a:spcPts val="0"/>
                        </a:spcAft>
                        <a:buNone/>
                      </a:pPr>
                      <a:r>
                        <a:rPr lang="en-US" sz="1600">
                          <a:latin typeface="Tahoma"/>
                          <a:ea typeface="Tahoma"/>
                          <a:cs typeface="Tahoma"/>
                          <a:sym typeface="Tahoma"/>
                        </a:rPr>
                        <a:t>12</a:t>
                      </a:r>
                      <a:endParaRPr/>
                    </a:p>
                    <a:p>
                      <a:pPr indent="0" lvl="0" marL="0" marR="0" rtl="0" algn="l">
                        <a:spcBef>
                          <a:spcPts val="0"/>
                        </a:spcBef>
                        <a:spcAft>
                          <a:spcPts val="0"/>
                        </a:spcAft>
                        <a:buNone/>
                      </a:pPr>
                      <a:r>
                        <a:rPr lang="en-US" sz="1600">
                          <a:latin typeface="Tahoma"/>
                          <a:ea typeface="Tahoma"/>
                          <a:cs typeface="Tahoma"/>
                          <a:sym typeface="Tahoma"/>
                        </a:rPr>
                        <a:t>13</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b="1" lang="en-US" sz="1600">
                          <a:latin typeface="Tahoma"/>
                          <a:ea typeface="Tahoma"/>
                          <a:cs typeface="Tahoma"/>
                          <a:sym typeface="Tahoma"/>
                        </a:rPr>
                        <a:t>Computing: </a:t>
                      </a:r>
                      <a:r>
                        <a:rPr b="0" lang="en-US" sz="1600">
                          <a:latin typeface="Tahoma"/>
                          <a:ea typeface="Tahoma"/>
                          <a:cs typeface="Tahoma"/>
                          <a:sym typeface="Tahoma"/>
                        </a:rPr>
                        <a:t>Fibonacci(n)</a:t>
                      </a:r>
                      <a:endParaRPr sz="1600">
                        <a:latin typeface="Tahoma"/>
                        <a:ea typeface="Tahoma"/>
                        <a:cs typeface="Tahoma"/>
                        <a:sym typeface="Tahoma"/>
                      </a:endParaRPr>
                    </a:p>
                    <a:p>
                      <a:pPr indent="0" lvl="0" marL="0" marR="0" rtl="0" algn="l">
                        <a:spcBef>
                          <a:spcPts val="0"/>
                        </a:spcBef>
                        <a:spcAft>
                          <a:spcPts val="0"/>
                        </a:spcAft>
                        <a:buNone/>
                      </a:pPr>
                      <a:r>
                        <a:rPr b="1" lang="en-US" sz="1600">
                          <a:latin typeface="Tahoma"/>
                          <a:ea typeface="Tahoma"/>
                          <a:cs typeface="Tahoma"/>
                          <a:sym typeface="Tahoma"/>
                        </a:rPr>
                        <a:t>if</a:t>
                      </a:r>
                      <a:r>
                        <a:rPr lang="en-US" sz="1600">
                          <a:latin typeface="Tahoma"/>
                          <a:ea typeface="Tahoma"/>
                          <a:cs typeface="Tahoma"/>
                          <a:sym typeface="Tahoma"/>
                        </a:rPr>
                        <a:t> n &lt;= 1 </a:t>
                      </a:r>
                      <a:r>
                        <a:rPr b="1" lang="en-US" sz="1600">
                          <a:latin typeface="Tahoma"/>
                          <a:ea typeface="Tahoma"/>
                          <a:cs typeface="Tahoma"/>
                          <a:sym typeface="Tahoma"/>
                        </a:rPr>
                        <a:t>then</a:t>
                      </a:r>
                      <a:endParaRPr/>
                    </a:p>
                    <a:p>
                      <a:pPr indent="0" lvl="0" marL="0" marR="0" rtl="0" algn="l">
                        <a:spcBef>
                          <a:spcPts val="0"/>
                        </a:spcBef>
                        <a:spcAft>
                          <a:spcPts val="0"/>
                        </a:spcAft>
                        <a:buNone/>
                      </a:pPr>
                      <a:r>
                        <a:rPr lang="en-US" sz="1600">
                          <a:latin typeface="Tahoma"/>
                          <a:ea typeface="Tahoma"/>
                          <a:cs typeface="Tahoma"/>
                          <a:sym typeface="Tahoma"/>
                        </a:rPr>
                        <a:t>	Result</a:t>
                      </a:r>
                      <a:r>
                        <a:rPr lang="en-US" sz="1600">
                          <a:latin typeface="Tahoma"/>
                          <a:ea typeface="Tahoma"/>
                          <a:cs typeface="Tahoma"/>
                          <a:sym typeface="Tahoma"/>
                        </a:rPr>
                        <a:t> = n</a:t>
                      </a:r>
                      <a:endParaRPr/>
                    </a:p>
                    <a:p>
                      <a:pPr indent="0" lvl="0" marL="0" marR="0" rtl="0" algn="l">
                        <a:spcBef>
                          <a:spcPts val="0"/>
                        </a:spcBef>
                        <a:spcAft>
                          <a:spcPts val="0"/>
                        </a:spcAft>
                        <a:buNone/>
                      </a:pPr>
                      <a:r>
                        <a:rPr b="1" lang="en-US" sz="1600">
                          <a:latin typeface="Tahoma"/>
                          <a:ea typeface="Tahoma"/>
                          <a:cs typeface="Tahoma"/>
                          <a:sym typeface="Tahoma"/>
                        </a:rPr>
                        <a:t>else</a:t>
                      </a:r>
                      <a:endParaRPr/>
                    </a:p>
                    <a:p>
                      <a:pPr indent="0" lvl="0" marL="0" marR="0" rtl="0" algn="l">
                        <a:spcBef>
                          <a:spcPts val="0"/>
                        </a:spcBef>
                        <a:spcAft>
                          <a:spcPts val="0"/>
                        </a:spcAft>
                        <a:buNone/>
                      </a:pPr>
                      <a:r>
                        <a:rPr lang="en-US" sz="1600">
                          <a:latin typeface="Tahoma"/>
                          <a:ea typeface="Tahoma"/>
                          <a:cs typeface="Tahoma"/>
                          <a:sym typeface="Tahoma"/>
                        </a:rPr>
                        <a:t>	a = 0, b = 1</a:t>
                      </a:r>
                      <a:endParaRPr/>
                    </a:p>
                    <a:p>
                      <a:pPr indent="0" lvl="0" marL="0" marR="0" rtl="0" algn="l">
                        <a:spcBef>
                          <a:spcPts val="0"/>
                        </a:spcBef>
                        <a:spcAft>
                          <a:spcPts val="0"/>
                        </a:spcAft>
                        <a:buNone/>
                      </a:pPr>
                      <a:r>
                        <a:rPr lang="en-US" sz="1600">
                          <a:latin typeface="Tahoma"/>
                          <a:ea typeface="Tahoma"/>
                          <a:cs typeface="Tahoma"/>
                          <a:sym typeface="Tahoma"/>
                        </a:rPr>
                        <a:t>	</a:t>
                      </a:r>
                      <a:r>
                        <a:rPr b="1" lang="en-US" sz="1600">
                          <a:latin typeface="Tahoma"/>
                          <a:ea typeface="Tahoma"/>
                          <a:cs typeface="Tahoma"/>
                          <a:sym typeface="Tahoma"/>
                        </a:rPr>
                        <a:t>for</a:t>
                      </a:r>
                      <a:r>
                        <a:rPr b="1" lang="en-US" sz="1600">
                          <a:latin typeface="Tahoma"/>
                          <a:ea typeface="Tahoma"/>
                          <a:cs typeface="Tahoma"/>
                          <a:sym typeface="Tahoma"/>
                        </a:rPr>
                        <a:t> each</a:t>
                      </a:r>
                      <a:r>
                        <a:rPr lang="en-US" sz="1600">
                          <a:latin typeface="Tahoma"/>
                          <a:ea typeface="Tahoma"/>
                          <a:cs typeface="Tahoma"/>
                          <a:sym typeface="Tahoma"/>
                        </a:rPr>
                        <a:t> k = 2, …, n do</a:t>
                      </a:r>
                      <a:endParaRPr/>
                    </a:p>
                    <a:p>
                      <a:pPr indent="0" lvl="0" marL="0" marR="0" rtl="0" algn="l">
                        <a:spcBef>
                          <a:spcPts val="0"/>
                        </a:spcBef>
                        <a:spcAft>
                          <a:spcPts val="0"/>
                        </a:spcAft>
                        <a:buNone/>
                      </a:pPr>
                      <a:r>
                        <a:rPr lang="en-US" sz="1600">
                          <a:latin typeface="Tahoma"/>
                          <a:ea typeface="Tahoma"/>
                          <a:cs typeface="Tahoma"/>
                          <a:sym typeface="Tahoma"/>
                        </a:rPr>
                        <a:t>		c = a + b;</a:t>
                      </a:r>
                      <a:endParaRPr/>
                    </a:p>
                    <a:p>
                      <a:pPr indent="0" lvl="0" marL="0" marR="0" rtl="0" algn="l">
                        <a:spcBef>
                          <a:spcPts val="0"/>
                        </a:spcBef>
                        <a:spcAft>
                          <a:spcPts val="0"/>
                        </a:spcAft>
                        <a:buNone/>
                      </a:pPr>
                      <a:r>
                        <a:rPr lang="en-US" sz="1600">
                          <a:latin typeface="Tahoma"/>
                          <a:ea typeface="Tahoma"/>
                          <a:cs typeface="Tahoma"/>
                          <a:sym typeface="Tahoma"/>
                        </a:rPr>
                        <a:t>		a = b</a:t>
                      </a:r>
                      <a:endParaRPr/>
                    </a:p>
                    <a:p>
                      <a:pPr indent="0" lvl="0" marL="0" marR="0" rtl="0" algn="l">
                        <a:spcBef>
                          <a:spcPts val="0"/>
                        </a:spcBef>
                        <a:spcAft>
                          <a:spcPts val="0"/>
                        </a:spcAft>
                        <a:buNone/>
                      </a:pPr>
                      <a:r>
                        <a:rPr lang="en-US" sz="1600">
                          <a:latin typeface="Tahoma"/>
                          <a:ea typeface="Tahoma"/>
                          <a:cs typeface="Tahoma"/>
                          <a:sym typeface="Tahoma"/>
                        </a:rPr>
                        <a:t>		b</a:t>
                      </a:r>
                      <a:r>
                        <a:rPr lang="en-US" sz="1600">
                          <a:latin typeface="Tahoma"/>
                          <a:ea typeface="Tahoma"/>
                          <a:cs typeface="Tahoma"/>
                          <a:sym typeface="Tahoma"/>
                        </a:rPr>
                        <a:t> = c</a:t>
                      </a:r>
                      <a:endParaRPr/>
                    </a:p>
                    <a:p>
                      <a:pPr indent="0" lvl="0" marL="0" marR="0" rtl="0" algn="l">
                        <a:spcBef>
                          <a:spcPts val="0"/>
                        </a:spcBef>
                        <a:spcAft>
                          <a:spcPts val="0"/>
                        </a:spcAft>
                        <a:buNone/>
                      </a:pPr>
                      <a:r>
                        <a:rPr lang="en-US" sz="1600">
                          <a:latin typeface="Tahoma"/>
                          <a:ea typeface="Tahoma"/>
                          <a:cs typeface="Tahoma"/>
                          <a:sym typeface="Tahoma"/>
                        </a:rPr>
                        <a:t>	</a:t>
                      </a:r>
                      <a:r>
                        <a:rPr b="1" lang="en-US" sz="1600">
                          <a:latin typeface="Tahoma"/>
                          <a:ea typeface="Tahoma"/>
                          <a:cs typeface="Tahoma"/>
                          <a:sym typeface="Tahoma"/>
                        </a:rPr>
                        <a:t>endfor</a:t>
                      </a:r>
                      <a:endParaRPr/>
                    </a:p>
                    <a:p>
                      <a:pPr indent="0" lvl="0" marL="0" marR="0" rtl="0" algn="l">
                        <a:spcBef>
                          <a:spcPts val="0"/>
                        </a:spcBef>
                        <a:spcAft>
                          <a:spcPts val="0"/>
                        </a:spcAft>
                        <a:buNone/>
                      </a:pPr>
                      <a:r>
                        <a:rPr lang="en-US" sz="1600">
                          <a:latin typeface="Tahoma"/>
                          <a:ea typeface="Tahoma"/>
                          <a:cs typeface="Tahoma"/>
                          <a:sym typeface="Tahoma"/>
                        </a:rPr>
                        <a:t>	Result = c</a:t>
                      </a:r>
                      <a:endParaRPr/>
                    </a:p>
                    <a:p>
                      <a:pPr indent="0" lvl="0" marL="0" marR="0" rtl="0" algn="l">
                        <a:spcBef>
                          <a:spcPts val="0"/>
                        </a:spcBef>
                        <a:spcAft>
                          <a:spcPts val="0"/>
                        </a:spcAft>
                        <a:buNone/>
                      </a:pPr>
                      <a:r>
                        <a:rPr b="1" lang="en-US" sz="1600">
                          <a:latin typeface="Tahoma"/>
                          <a:ea typeface="Tahoma"/>
                          <a:cs typeface="Tahoma"/>
                          <a:sym typeface="Tahoma"/>
                        </a:rPr>
                        <a:t>endif</a:t>
                      </a:r>
                      <a:endParaRPr/>
                    </a:p>
                    <a:p>
                      <a:pPr indent="0" lvl="0" marL="0" marR="0" rtl="0" algn="l">
                        <a:spcBef>
                          <a:spcPts val="0"/>
                        </a:spcBef>
                        <a:spcAft>
                          <a:spcPts val="0"/>
                        </a:spcAft>
                        <a:buNone/>
                      </a:pPr>
                      <a:r>
                        <a:rPr b="1" lang="en-US" sz="1600">
                          <a:latin typeface="Tahoma"/>
                          <a:ea typeface="Tahoma"/>
                          <a:cs typeface="Tahoma"/>
                          <a:sym typeface="Tahoma"/>
                        </a:rPr>
                        <a:t>write</a:t>
                      </a:r>
                      <a:r>
                        <a:rPr lang="en-US" sz="1600">
                          <a:latin typeface="Tahoma"/>
                          <a:ea typeface="Tahoma"/>
                          <a:cs typeface="Tahoma"/>
                          <a:sym typeface="Tahoma"/>
                        </a:rPr>
                        <a:t> (Result)</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00FF"/>
                          </a:solidFill>
                          <a:latin typeface="Tahoma"/>
                          <a:ea typeface="Tahoma"/>
                          <a:cs typeface="Tahoma"/>
                          <a:sym typeface="Tahoma"/>
                        </a:rPr>
                        <a:t>int</a:t>
                      </a:r>
                      <a:r>
                        <a:rPr lang="en-US" sz="1600">
                          <a:latin typeface="Tahoma"/>
                          <a:ea typeface="Tahoma"/>
                          <a:cs typeface="Tahoma"/>
                          <a:sym typeface="Tahoma"/>
                        </a:rPr>
                        <a:t> Fibo1(</a:t>
                      </a:r>
                      <a:r>
                        <a:rPr lang="en-US" sz="1600">
                          <a:solidFill>
                            <a:srgbClr val="0000FF"/>
                          </a:solidFill>
                          <a:latin typeface="Tahoma"/>
                          <a:ea typeface="Tahoma"/>
                          <a:cs typeface="Tahoma"/>
                          <a:sym typeface="Tahoma"/>
                        </a:rPr>
                        <a:t>int</a:t>
                      </a:r>
                      <a:r>
                        <a:rPr lang="en-US" sz="1600">
                          <a:latin typeface="Tahoma"/>
                          <a:ea typeface="Tahoma"/>
                          <a:cs typeface="Tahoma"/>
                          <a:sym typeface="Tahoma"/>
                        </a:rPr>
                        <a:t> n) {</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int</a:t>
                      </a:r>
                      <a:r>
                        <a:rPr lang="en-US" sz="1600">
                          <a:latin typeface="Tahoma"/>
                          <a:ea typeface="Tahoma"/>
                          <a:cs typeface="Tahoma"/>
                          <a:sym typeface="Tahoma"/>
                        </a:rPr>
                        <a:t> a, b, c, k;</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if</a:t>
                      </a:r>
                      <a:r>
                        <a:rPr lang="en-US" sz="1600">
                          <a:latin typeface="Tahoma"/>
                          <a:ea typeface="Tahoma"/>
                          <a:cs typeface="Tahoma"/>
                          <a:sym typeface="Tahoma"/>
                        </a:rPr>
                        <a:t> (n &lt;=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return</a:t>
                      </a:r>
                      <a:r>
                        <a:rPr lang="en-US" sz="1600">
                          <a:latin typeface="Tahoma"/>
                          <a:ea typeface="Tahoma"/>
                          <a:cs typeface="Tahoma"/>
                          <a:sym typeface="Tahoma"/>
                        </a:rPr>
                        <a:t> n;</a:t>
                      </a:r>
                      <a:endParaRPr/>
                    </a:p>
                    <a:p>
                      <a:pPr indent="0" lvl="0" marL="0" marR="0" rtl="0" algn="l">
                        <a:spcBef>
                          <a:spcPts val="0"/>
                        </a:spcBef>
                        <a:spcAft>
                          <a:spcPts val="0"/>
                        </a:spcAft>
                        <a:buNone/>
                      </a:pPr>
                      <a:r>
                        <a:rPr lang="en-US" sz="1600">
                          <a:latin typeface="Tahoma"/>
                          <a:ea typeface="Tahoma"/>
                          <a:cs typeface="Tahoma"/>
                          <a:sym typeface="Tahoma"/>
                        </a:rPr>
                        <a:t>	a = 0; b =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for</a:t>
                      </a:r>
                      <a:r>
                        <a:rPr lang="en-US" sz="1600">
                          <a:latin typeface="Tahoma"/>
                          <a:ea typeface="Tahoma"/>
                          <a:cs typeface="Tahoma"/>
                          <a:sym typeface="Tahoma"/>
                        </a:rPr>
                        <a:t> (k = 2; k &lt;= n; k++) {</a:t>
                      </a:r>
                      <a:endParaRPr/>
                    </a:p>
                    <a:p>
                      <a:pPr indent="0" lvl="0" marL="0" marR="0" rtl="0" algn="l">
                        <a:spcBef>
                          <a:spcPts val="0"/>
                        </a:spcBef>
                        <a:spcAft>
                          <a:spcPts val="0"/>
                        </a:spcAft>
                        <a:buNone/>
                      </a:pPr>
                      <a:r>
                        <a:rPr lang="en-US" sz="1600">
                          <a:latin typeface="Tahoma"/>
                          <a:ea typeface="Tahoma"/>
                          <a:cs typeface="Tahoma"/>
                          <a:sym typeface="Tahoma"/>
                        </a:rPr>
                        <a:t>		c = a + b;</a:t>
                      </a:r>
                      <a:endParaRPr/>
                    </a:p>
                    <a:p>
                      <a:pPr indent="0" lvl="0" marL="0" marR="0" rtl="0" algn="l">
                        <a:spcBef>
                          <a:spcPts val="0"/>
                        </a:spcBef>
                        <a:spcAft>
                          <a:spcPts val="0"/>
                        </a:spcAft>
                        <a:buNone/>
                      </a:pPr>
                      <a:r>
                        <a:rPr lang="en-US" sz="1600">
                          <a:latin typeface="Tahoma"/>
                          <a:ea typeface="Tahoma"/>
                          <a:cs typeface="Tahoma"/>
                          <a:sym typeface="Tahoma"/>
                        </a:rPr>
                        <a:t>		a = b;</a:t>
                      </a:r>
                      <a:endParaRPr/>
                    </a:p>
                    <a:p>
                      <a:pPr indent="0" lvl="0" marL="0" marR="0" rtl="0" algn="l">
                        <a:spcBef>
                          <a:spcPts val="0"/>
                        </a:spcBef>
                        <a:spcAft>
                          <a:spcPts val="0"/>
                        </a:spcAft>
                        <a:buNone/>
                      </a:pPr>
                      <a:r>
                        <a:rPr lang="en-US" sz="1600">
                          <a:latin typeface="Tahoma"/>
                          <a:ea typeface="Tahoma"/>
                          <a:cs typeface="Tahoma"/>
                          <a:sym typeface="Tahoma"/>
                        </a:rPr>
                        <a:t>		b = c;</a:t>
                      </a:r>
                      <a:endParaRPr/>
                    </a:p>
                    <a:p>
                      <a:pPr indent="0" lvl="0" marL="0" marR="0" rtl="0" algn="l">
                        <a:spcBef>
                          <a:spcPts val="0"/>
                        </a:spcBef>
                        <a:spcAft>
                          <a:spcPts val="0"/>
                        </a:spcAft>
                        <a:buNone/>
                      </a:pPr>
                      <a:r>
                        <a:rPr lang="en-US" sz="1600">
                          <a:latin typeface="Tahoma"/>
                          <a:ea typeface="Tahoma"/>
                          <a:cs typeface="Tahoma"/>
                          <a:sym typeface="Tahoma"/>
                        </a:rPr>
                        <a:t>	}</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return</a:t>
                      </a:r>
                      <a:r>
                        <a:rPr lang="en-US" sz="1600">
                          <a:latin typeface="Tahoma"/>
                          <a:ea typeface="Tahoma"/>
                          <a:cs typeface="Tahoma"/>
                          <a:sym typeface="Tahoma"/>
                        </a:rPr>
                        <a:t> c;</a:t>
                      </a:r>
                      <a:endParaRPr sz="1600">
                        <a:latin typeface="Tahoma"/>
                        <a:ea typeface="Tahoma"/>
                        <a:cs typeface="Tahoma"/>
                        <a:sym typeface="Tahoma"/>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7" name="Google Shape;10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Khái niệm về thuật toán</a:t>
            </a:r>
            <a:endParaRPr/>
          </a:p>
          <a:p>
            <a:pPr indent="-342900" lvl="0" marL="342900" rtl="0" algn="l">
              <a:spcBef>
                <a:spcPts val="640"/>
              </a:spcBef>
              <a:spcAft>
                <a:spcPts val="0"/>
              </a:spcAft>
              <a:buClr>
                <a:schemeClr val="dk1"/>
              </a:buClr>
              <a:buSzPts val="3200"/>
              <a:buFont typeface="Noto Sans Symbols"/>
              <a:buChar char="⮚"/>
            </a:pPr>
            <a:r>
              <a:rPr lang="en-US"/>
              <a:t>Chương trình cài đặt thuật toán</a:t>
            </a:r>
            <a:endParaRPr/>
          </a:p>
          <a:p>
            <a:pPr indent="-342900" lvl="0" marL="342900" rtl="0" algn="l">
              <a:spcBef>
                <a:spcPts val="640"/>
              </a:spcBef>
              <a:spcAft>
                <a:spcPts val="0"/>
              </a:spcAft>
              <a:buClr>
                <a:schemeClr val="dk1"/>
              </a:buClr>
              <a:buSzPts val="3200"/>
              <a:buFont typeface="Noto Sans Symbols"/>
              <a:buChar char="⮚"/>
            </a:pPr>
            <a:r>
              <a:rPr lang="en-US"/>
              <a:t>Độ phức tạp của thuật toán</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a:t>
            </a:r>
            <a:br>
              <a:rPr lang="en-US"/>
            </a:br>
            <a:r>
              <a:rPr lang="en-US"/>
              <a:t>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8" name="Google Shape;108;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09" name="Google Shape;109;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0" name="Google Shape;110;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số Fibonacci thứ n</a:t>
            </a:r>
            <a:endParaRPr/>
          </a:p>
        </p:txBody>
      </p:sp>
      <p:sp>
        <p:nvSpPr>
          <p:cNvPr id="287" name="Google Shape;287;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Thuật toán thứ hai</a:t>
            </a:r>
            <a:endParaRPr/>
          </a:p>
        </p:txBody>
      </p:sp>
      <p:sp>
        <p:nvSpPr>
          <p:cNvPr id="288" name="Google Shape;288;p2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89" name="Google Shape;289;p2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90" name="Google Shape;290;p2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291" name="Google Shape;291;p20"/>
          <p:cNvGraphicFramePr/>
          <p:nvPr/>
        </p:nvGraphicFramePr>
        <p:xfrm>
          <a:off x="914400" y="2286000"/>
          <a:ext cx="3000000" cy="3000000"/>
        </p:xfrm>
        <a:graphic>
          <a:graphicData uri="http://schemas.openxmlformats.org/drawingml/2006/table">
            <a:tbl>
              <a:tblPr bandRow="1" firstRow="1">
                <a:noFill/>
                <a:tableStyleId>{193E07A2-ABFA-4428-B5F9-F7F304124789}</a:tableStyleId>
              </a:tblPr>
              <a:tblGrid>
                <a:gridCol w="468625"/>
                <a:gridCol w="3352800"/>
                <a:gridCol w="34290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Mã</a:t>
                      </a:r>
                      <a:r>
                        <a:rPr lang="en-US" sz="1800">
                          <a:latin typeface="Tahoma"/>
                          <a:ea typeface="Tahoma"/>
                          <a:cs typeface="Tahoma"/>
                          <a:sym typeface="Tahoma"/>
                        </a:rPr>
                        <a:t> giả</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Cài</a:t>
                      </a:r>
                      <a:r>
                        <a:rPr lang="en-US" sz="1800">
                          <a:latin typeface="Tahoma"/>
                          <a:ea typeface="Tahoma"/>
                          <a:cs typeface="Tahoma"/>
                          <a:sym typeface="Tahoma"/>
                        </a:rPr>
                        <a:t> đặt bằng C/C++</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a:p>
                    <a:p>
                      <a:pPr indent="0" lvl="0" marL="0" marR="0" rtl="0" algn="l">
                        <a:spcBef>
                          <a:spcPts val="0"/>
                        </a:spcBef>
                        <a:spcAft>
                          <a:spcPts val="0"/>
                        </a:spcAft>
                        <a:buNone/>
                      </a:pPr>
                      <a:r>
                        <a:rPr lang="en-US" sz="1600">
                          <a:latin typeface="Tahoma"/>
                          <a:ea typeface="Tahoma"/>
                          <a:cs typeface="Tahoma"/>
                          <a:sym typeface="Tahoma"/>
                        </a:rPr>
                        <a:t>4</a:t>
                      </a:r>
                      <a:endParaRPr/>
                    </a:p>
                    <a:p>
                      <a:pPr indent="0" lvl="0" marL="0" marR="0" rtl="0" algn="l">
                        <a:spcBef>
                          <a:spcPts val="0"/>
                        </a:spcBef>
                        <a:spcAft>
                          <a:spcPts val="0"/>
                        </a:spcAft>
                        <a:buNone/>
                      </a:pPr>
                      <a:r>
                        <a:rPr lang="en-US" sz="1600">
                          <a:latin typeface="Tahoma"/>
                          <a:ea typeface="Tahoma"/>
                          <a:cs typeface="Tahoma"/>
                          <a:sym typeface="Tahoma"/>
                        </a:rPr>
                        <a:t>5</a:t>
                      </a:r>
                      <a:endParaRPr/>
                    </a:p>
                    <a:p>
                      <a:pPr indent="0" lvl="0" marL="0" marR="0" rtl="0" algn="l">
                        <a:spcBef>
                          <a:spcPts val="0"/>
                        </a:spcBef>
                        <a:spcAft>
                          <a:spcPts val="0"/>
                        </a:spcAft>
                        <a:buNone/>
                      </a:pPr>
                      <a:r>
                        <a:rPr lang="en-US" sz="1600">
                          <a:latin typeface="Tahoma"/>
                          <a:ea typeface="Tahoma"/>
                          <a:cs typeface="Tahoma"/>
                          <a:sym typeface="Tahoma"/>
                        </a:rPr>
                        <a:t>6</a:t>
                      </a:r>
                      <a:endParaRPr/>
                    </a:p>
                    <a:p>
                      <a:pPr indent="0" lvl="0" marL="0" marR="0" rtl="0" algn="l">
                        <a:spcBef>
                          <a:spcPts val="0"/>
                        </a:spcBef>
                        <a:spcAft>
                          <a:spcPts val="0"/>
                        </a:spcAft>
                        <a:buNone/>
                      </a:pPr>
                      <a:r>
                        <a:rPr lang="en-US" sz="1600">
                          <a:latin typeface="Tahoma"/>
                          <a:ea typeface="Tahoma"/>
                          <a:cs typeface="Tahoma"/>
                          <a:sym typeface="Tahoma"/>
                        </a:rPr>
                        <a:t>7</a:t>
                      </a:r>
                      <a:endParaRPr/>
                    </a:p>
                    <a:p>
                      <a:pPr indent="0" lvl="0" marL="0" marR="0" rtl="0" algn="l">
                        <a:spcBef>
                          <a:spcPts val="0"/>
                        </a:spcBef>
                        <a:spcAft>
                          <a:spcPts val="0"/>
                        </a:spcAft>
                        <a:buNone/>
                      </a:pPr>
                      <a:r>
                        <a:rPr lang="en-US" sz="1600">
                          <a:latin typeface="Tahoma"/>
                          <a:ea typeface="Tahoma"/>
                          <a:cs typeface="Tahoma"/>
                          <a:sym typeface="Tahoma"/>
                        </a:rPr>
                        <a:t>8</a:t>
                      </a:r>
                      <a:endParaRPr/>
                    </a:p>
                    <a:p>
                      <a:pPr indent="0" lvl="0" marL="0" marR="0" rtl="0" algn="l">
                        <a:spcBef>
                          <a:spcPts val="0"/>
                        </a:spcBef>
                        <a:spcAft>
                          <a:spcPts val="0"/>
                        </a:spcAft>
                        <a:buNone/>
                      </a:pPr>
                      <a:r>
                        <a:rPr lang="en-US" sz="1600">
                          <a:latin typeface="Tahoma"/>
                          <a:ea typeface="Tahoma"/>
                          <a:cs typeface="Tahoma"/>
                          <a:sym typeface="Tahoma"/>
                        </a:rPr>
                        <a:t>9</a:t>
                      </a:r>
                      <a:endParaRPr/>
                    </a:p>
                  </a:txBody>
                  <a:tcPr marT="45725" marB="45725" marR="91450" marL="91450"/>
                </a:tc>
                <a:tc>
                  <a:txBody>
                    <a:bodyPr/>
                    <a:lstStyle/>
                    <a:p>
                      <a:pPr indent="0" lvl="0" marL="0" marR="0" rtl="0" algn="l">
                        <a:spcBef>
                          <a:spcPts val="0"/>
                        </a:spcBef>
                        <a:spcAft>
                          <a:spcPts val="0"/>
                        </a:spcAft>
                        <a:buNone/>
                      </a:pPr>
                      <a:r>
                        <a:rPr b="1" lang="en-US" sz="1600">
                          <a:latin typeface="Tahoma"/>
                          <a:ea typeface="Tahoma"/>
                          <a:cs typeface="Tahoma"/>
                          <a:sym typeface="Tahoma"/>
                        </a:rPr>
                        <a:t>Computing: </a:t>
                      </a:r>
                      <a:r>
                        <a:rPr b="0" lang="en-US" sz="1600">
                          <a:latin typeface="Tahoma"/>
                          <a:ea typeface="Tahoma"/>
                          <a:cs typeface="Tahoma"/>
                          <a:sym typeface="Tahoma"/>
                        </a:rPr>
                        <a:t>Fibonacci(n)</a:t>
                      </a:r>
                      <a:endParaRPr sz="1600">
                        <a:latin typeface="Tahoma"/>
                        <a:ea typeface="Tahoma"/>
                        <a:cs typeface="Tahoma"/>
                        <a:sym typeface="Tahoma"/>
                      </a:endParaRPr>
                    </a:p>
                    <a:p>
                      <a:pPr indent="0" lvl="0" marL="0" marR="0" rtl="0" algn="l">
                        <a:spcBef>
                          <a:spcPts val="0"/>
                        </a:spcBef>
                        <a:spcAft>
                          <a:spcPts val="0"/>
                        </a:spcAft>
                        <a:buNone/>
                      </a:pPr>
                      <a:r>
                        <a:rPr b="1" lang="en-US" sz="1600">
                          <a:latin typeface="Tahoma"/>
                          <a:ea typeface="Tahoma"/>
                          <a:cs typeface="Tahoma"/>
                          <a:sym typeface="Tahoma"/>
                        </a:rPr>
                        <a:t>if</a:t>
                      </a:r>
                      <a:r>
                        <a:rPr lang="en-US" sz="1600">
                          <a:latin typeface="Tahoma"/>
                          <a:ea typeface="Tahoma"/>
                          <a:cs typeface="Tahoma"/>
                          <a:sym typeface="Tahoma"/>
                        </a:rPr>
                        <a:t> n &lt;= 1 </a:t>
                      </a:r>
                      <a:r>
                        <a:rPr b="1" lang="en-US" sz="1600">
                          <a:latin typeface="Tahoma"/>
                          <a:ea typeface="Tahoma"/>
                          <a:cs typeface="Tahoma"/>
                          <a:sym typeface="Tahoma"/>
                        </a:rPr>
                        <a:t>then</a:t>
                      </a:r>
                      <a:endParaRPr/>
                    </a:p>
                    <a:p>
                      <a:pPr indent="0" lvl="0" marL="0" marR="0" rtl="0" algn="l">
                        <a:spcBef>
                          <a:spcPts val="0"/>
                        </a:spcBef>
                        <a:spcAft>
                          <a:spcPts val="0"/>
                        </a:spcAft>
                        <a:buNone/>
                      </a:pPr>
                      <a:r>
                        <a:rPr lang="en-US" sz="1600">
                          <a:latin typeface="Tahoma"/>
                          <a:ea typeface="Tahoma"/>
                          <a:cs typeface="Tahoma"/>
                          <a:sym typeface="Tahoma"/>
                        </a:rPr>
                        <a:t>	Result</a:t>
                      </a:r>
                      <a:r>
                        <a:rPr lang="en-US" sz="1600">
                          <a:latin typeface="Tahoma"/>
                          <a:ea typeface="Tahoma"/>
                          <a:cs typeface="Tahoma"/>
                          <a:sym typeface="Tahoma"/>
                        </a:rPr>
                        <a:t> = n</a:t>
                      </a:r>
                      <a:endParaRPr/>
                    </a:p>
                    <a:p>
                      <a:pPr indent="0" lvl="0" marL="0" marR="0" rtl="0" algn="l">
                        <a:spcBef>
                          <a:spcPts val="0"/>
                        </a:spcBef>
                        <a:spcAft>
                          <a:spcPts val="0"/>
                        </a:spcAft>
                        <a:buNone/>
                      </a:pPr>
                      <a:r>
                        <a:rPr b="1" lang="en-US" sz="1600">
                          <a:latin typeface="Tahoma"/>
                          <a:ea typeface="Tahoma"/>
                          <a:cs typeface="Tahoma"/>
                          <a:sym typeface="Tahoma"/>
                        </a:rPr>
                        <a:t>else</a:t>
                      </a:r>
                      <a:endParaRPr/>
                    </a:p>
                    <a:p>
                      <a:pPr indent="0" lvl="0" marL="0" marR="0" rtl="0" algn="l">
                        <a:spcBef>
                          <a:spcPts val="0"/>
                        </a:spcBef>
                        <a:spcAft>
                          <a:spcPts val="0"/>
                        </a:spcAft>
                        <a:buNone/>
                      </a:pPr>
                      <a:r>
                        <a:rPr lang="en-US" sz="1600">
                          <a:latin typeface="Tahoma"/>
                          <a:ea typeface="Tahoma"/>
                          <a:cs typeface="Tahoma"/>
                          <a:sym typeface="Tahoma"/>
                        </a:rPr>
                        <a:t>	A = Fibonacci(n – 2)</a:t>
                      </a:r>
                      <a:endParaRPr/>
                    </a:p>
                    <a:p>
                      <a:pPr indent="0" lvl="0" marL="0" marR="0" rtl="0" algn="l">
                        <a:spcBef>
                          <a:spcPts val="0"/>
                        </a:spcBef>
                        <a:spcAft>
                          <a:spcPts val="0"/>
                        </a:spcAft>
                        <a:buNone/>
                      </a:pPr>
                      <a:r>
                        <a:rPr lang="en-US" sz="1600">
                          <a:latin typeface="Tahoma"/>
                          <a:ea typeface="Tahoma"/>
                          <a:cs typeface="Tahoma"/>
                          <a:sym typeface="Tahoma"/>
                        </a:rPr>
                        <a:t>	B = Fibonacci(n – 1)</a:t>
                      </a:r>
                      <a:endParaRPr/>
                    </a:p>
                    <a:p>
                      <a:pPr indent="0" lvl="0" marL="0" marR="0" rtl="0" algn="l">
                        <a:spcBef>
                          <a:spcPts val="0"/>
                        </a:spcBef>
                        <a:spcAft>
                          <a:spcPts val="0"/>
                        </a:spcAft>
                        <a:buNone/>
                      </a:pPr>
                      <a:r>
                        <a:rPr lang="en-US" sz="1600">
                          <a:latin typeface="Tahoma"/>
                          <a:ea typeface="Tahoma"/>
                          <a:cs typeface="Tahoma"/>
                          <a:sym typeface="Tahoma"/>
                        </a:rPr>
                        <a:t>	Result</a:t>
                      </a:r>
                      <a:r>
                        <a:rPr lang="en-US" sz="1600">
                          <a:latin typeface="Tahoma"/>
                          <a:ea typeface="Tahoma"/>
                          <a:cs typeface="Tahoma"/>
                          <a:sym typeface="Tahoma"/>
                        </a:rPr>
                        <a:t> = A + B</a:t>
                      </a:r>
                      <a:endParaRPr sz="1600">
                        <a:latin typeface="Tahoma"/>
                        <a:ea typeface="Tahoma"/>
                        <a:cs typeface="Tahoma"/>
                        <a:sym typeface="Tahoma"/>
                      </a:endParaRPr>
                    </a:p>
                    <a:p>
                      <a:pPr indent="0" lvl="0" marL="0" marR="0" rtl="0" algn="l">
                        <a:spcBef>
                          <a:spcPts val="0"/>
                        </a:spcBef>
                        <a:spcAft>
                          <a:spcPts val="0"/>
                        </a:spcAft>
                        <a:buNone/>
                      </a:pPr>
                      <a:r>
                        <a:rPr b="1" lang="en-US" sz="1600">
                          <a:latin typeface="Tahoma"/>
                          <a:ea typeface="Tahoma"/>
                          <a:cs typeface="Tahoma"/>
                          <a:sym typeface="Tahoma"/>
                        </a:rPr>
                        <a:t>endif</a:t>
                      </a:r>
                      <a:endParaRPr/>
                    </a:p>
                    <a:p>
                      <a:pPr indent="0" lvl="0" marL="0" marR="0" rtl="0" algn="l">
                        <a:spcBef>
                          <a:spcPts val="0"/>
                        </a:spcBef>
                        <a:spcAft>
                          <a:spcPts val="0"/>
                        </a:spcAft>
                        <a:buNone/>
                      </a:pPr>
                      <a:r>
                        <a:rPr b="1" lang="en-US" sz="1600">
                          <a:latin typeface="Tahoma"/>
                          <a:ea typeface="Tahoma"/>
                          <a:cs typeface="Tahoma"/>
                          <a:sym typeface="Tahoma"/>
                        </a:rPr>
                        <a:t>write</a:t>
                      </a:r>
                      <a:r>
                        <a:rPr lang="en-US" sz="1600">
                          <a:latin typeface="Tahoma"/>
                          <a:ea typeface="Tahoma"/>
                          <a:cs typeface="Tahoma"/>
                          <a:sym typeface="Tahoma"/>
                        </a:rPr>
                        <a:t> (Result)</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solidFill>
                            <a:srgbClr val="0000FF"/>
                          </a:solidFill>
                          <a:latin typeface="Tahoma"/>
                          <a:ea typeface="Tahoma"/>
                          <a:cs typeface="Tahoma"/>
                          <a:sym typeface="Tahoma"/>
                        </a:rPr>
                        <a:t>int</a:t>
                      </a:r>
                      <a:r>
                        <a:rPr lang="en-US" sz="1600">
                          <a:latin typeface="Tahoma"/>
                          <a:ea typeface="Tahoma"/>
                          <a:cs typeface="Tahoma"/>
                          <a:sym typeface="Tahoma"/>
                        </a:rPr>
                        <a:t> Fibo2(</a:t>
                      </a:r>
                      <a:r>
                        <a:rPr lang="en-US" sz="1600">
                          <a:solidFill>
                            <a:srgbClr val="0000FF"/>
                          </a:solidFill>
                          <a:latin typeface="Tahoma"/>
                          <a:ea typeface="Tahoma"/>
                          <a:cs typeface="Tahoma"/>
                          <a:sym typeface="Tahoma"/>
                        </a:rPr>
                        <a:t>int</a:t>
                      </a:r>
                      <a:r>
                        <a:rPr lang="en-US" sz="1600">
                          <a:latin typeface="Tahoma"/>
                          <a:ea typeface="Tahoma"/>
                          <a:cs typeface="Tahoma"/>
                          <a:sym typeface="Tahoma"/>
                        </a:rPr>
                        <a:t> n) {</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if</a:t>
                      </a:r>
                      <a:r>
                        <a:rPr lang="en-US" sz="1600">
                          <a:latin typeface="Tahoma"/>
                          <a:ea typeface="Tahoma"/>
                          <a:cs typeface="Tahoma"/>
                          <a:sym typeface="Tahoma"/>
                        </a:rPr>
                        <a:t> (n &lt;=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return</a:t>
                      </a:r>
                      <a:r>
                        <a:rPr lang="en-US" sz="1600">
                          <a:latin typeface="Tahoma"/>
                          <a:ea typeface="Tahoma"/>
                          <a:cs typeface="Tahoma"/>
                          <a:sym typeface="Tahoma"/>
                        </a:rPr>
                        <a:t> n;</a:t>
                      </a:r>
                      <a:endParaRPr/>
                    </a:p>
                    <a:p>
                      <a:pPr indent="0" lvl="0" marL="0" marR="0" rtl="0" algn="l">
                        <a:spcBef>
                          <a:spcPts val="0"/>
                        </a:spcBef>
                        <a:spcAft>
                          <a:spcPts val="0"/>
                        </a:spcAft>
                        <a:buNone/>
                      </a:pPr>
                      <a:r>
                        <a:t/>
                      </a:r>
                      <a:endParaRPr sz="1600">
                        <a:latin typeface="Tahoma"/>
                        <a:ea typeface="Tahoma"/>
                        <a:cs typeface="Tahoma"/>
                        <a:sym typeface="Tahoma"/>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int</a:t>
                      </a:r>
                      <a:r>
                        <a:rPr lang="en-US" sz="1600">
                          <a:latin typeface="Tahoma"/>
                          <a:ea typeface="Tahoma"/>
                          <a:cs typeface="Tahoma"/>
                          <a:sym typeface="Tahoma"/>
                        </a:rPr>
                        <a:t> A = Fibo2(n – 1);</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int</a:t>
                      </a:r>
                      <a:r>
                        <a:rPr lang="en-US" sz="1600">
                          <a:latin typeface="Tahoma"/>
                          <a:ea typeface="Tahoma"/>
                          <a:cs typeface="Tahoma"/>
                          <a:sym typeface="Tahoma"/>
                        </a:rPr>
                        <a:t> B = Fibo2(n – 2);</a:t>
                      </a:r>
                      <a:endParaRPr/>
                    </a:p>
                    <a:p>
                      <a:pPr indent="0" lvl="0" marL="0" marR="0" rtl="0" algn="l">
                        <a:spcBef>
                          <a:spcPts val="0"/>
                        </a:spcBef>
                        <a:spcAft>
                          <a:spcPts val="0"/>
                        </a:spcAft>
                        <a:buNone/>
                      </a:pPr>
                      <a:r>
                        <a:rPr lang="en-US" sz="1600">
                          <a:latin typeface="Tahoma"/>
                          <a:ea typeface="Tahoma"/>
                          <a:cs typeface="Tahoma"/>
                          <a:sym typeface="Tahoma"/>
                        </a:rPr>
                        <a:t>	</a:t>
                      </a:r>
                      <a:r>
                        <a:rPr lang="en-US" sz="1600">
                          <a:solidFill>
                            <a:srgbClr val="0000FF"/>
                          </a:solidFill>
                          <a:latin typeface="Tahoma"/>
                          <a:ea typeface="Tahoma"/>
                          <a:cs typeface="Tahoma"/>
                          <a:sym typeface="Tahoma"/>
                        </a:rPr>
                        <a:t>return</a:t>
                      </a:r>
                      <a:r>
                        <a:rPr lang="en-US" sz="1600">
                          <a:latin typeface="Tahoma"/>
                          <a:ea typeface="Tahoma"/>
                          <a:cs typeface="Tahoma"/>
                          <a:sym typeface="Tahoma"/>
                        </a:rPr>
                        <a:t> A + B;</a:t>
                      </a:r>
                      <a:endParaRPr sz="1600">
                        <a:latin typeface="Tahoma"/>
                        <a:ea typeface="Tahoma"/>
                        <a:cs typeface="Tahoma"/>
                        <a:sym typeface="Tahoma"/>
                      </a:endParaRPr>
                    </a:p>
                    <a:p>
                      <a:pPr indent="0" lvl="0" marL="0" marR="0" rtl="0" algn="l">
                        <a:spcBef>
                          <a:spcPts val="0"/>
                        </a:spcBef>
                        <a:spcAft>
                          <a:spcPts val="0"/>
                        </a:spcAft>
                        <a:buNone/>
                      </a:pPr>
                      <a:r>
                        <a:rPr lang="en-US" sz="1600">
                          <a:latin typeface="Tahoma"/>
                          <a:ea typeface="Tahoma"/>
                          <a:cs typeface="Tahoma"/>
                          <a:sym typeface="Tahoma"/>
                        </a:rPr>
                        <a:t>}</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số Fibonacci thứ n</a:t>
            </a:r>
            <a:endParaRPr/>
          </a:p>
        </p:txBody>
      </p:sp>
      <p:sp>
        <p:nvSpPr>
          <p:cNvPr id="297" name="Google Shape;297;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Đánh giá độ phức tạp thời gian (so sánh thời gian thực hiện của hai thuật toán)</a:t>
            </a:r>
            <a:endParaRPr/>
          </a:p>
        </p:txBody>
      </p:sp>
      <p:sp>
        <p:nvSpPr>
          <p:cNvPr id="298" name="Google Shape;298;p2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99" name="Google Shape;299;p2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0" name="Google Shape;300;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01" name="Google Shape;301;p21"/>
          <p:cNvGraphicFramePr/>
          <p:nvPr/>
        </p:nvGraphicFramePr>
        <p:xfrm>
          <a:off x="914400" y="2819400"/>
          <a:ext cx="3000000" cy="3000000"/>
        </p:xfrm>
        <a:graphic>
          <a:graphicData uri="http://schemas.openxmlformats.org/drawingml/2006/table">
            <a:tbl>
              <a:tblPr bandRow="1" firstRow="1">
                <a:noFill/>
                <a:tableStyleId>{193E07A2-ABFA-4428-B5F9-F7F304124789}</a:tableStyleId>
              </a:tblPr>
              <a:tblGrid>
                <a:gridCol w="1981200"/>
                <a:gridCol w="2590800"/>
                <a:gridCol w="2678425"/>
              </a:tblGrid>
              <a:tr h="228600">
                <a:tc>
                  <a:txBody>
                    <a:bodyPr/>
                    <a:lstStyle/>
                    <a:p>
                      <a:pPr indent="0" lvl="0" marL="0" marR="0" rtl="0" algn="ctr">
                        <a:spcBef>
                          <a:spcPts val="0"/>
                        </a:spcBef>
                        <a:spcAft>
                          <a:spcPts val="0"/>
                        </a:spcAft>
                        <a:buNone/>
                      </a:pPr>
                      <a:r>
                        <a:rPr lang="en-US" sz="1800">
                          <a:latin typeface="Tahoma"/>
                          <a:ea typeface="Tahoma"/>
                          <a:cs typeface="Tahoma"/>
                          <a:sym typeface="Tahoma"/>
                        </a:rPr>
                        <a:t>n</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Thuật</a:t>
                      </a:r>
                      <a:r>
                        <a:rPr lang="en-US" sz="1800">
                          <a:latin typeface="Tahoma"/>
                          <a:ea typeface="Tahoma"/>
                          <a:cs typeface="Tahoma"/>
                          <a:sym typeface="Tahoma"/>
                        </a:rPr>
                        <a:t> toán 1</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Thuật</a:t>
                      </a:r>
                      <a:r>
                        <a:rPr lang="en-US" sz="1800">
                          <a:latin typeface="Tahoma"/>
                          <a:ea typeface="Tahoma"/>
                          <a:cs typeface="Tahoma"/>
                          <a:sym typeface="Tahoma"/>
                        </a:rPr>
                        <a:t> toán 2</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ctr">
                        <a:spcBef>
                          <a:spcPts val="0"/>
                        </a:spcBef>
                        <a:spcAft>
                          <a:spcPts val="0"/>
                        </a:spcAft>
                        <a:buNone/>
                      </a:pPr>
                      <a:r>
                        <a:rPr lang="en-US" sz="1600">
                          <a:latin typeface="Tahoma"/>
                          <a:ea typeface="Tahoma"/>
                          <a:cs typeface="Tahoma"/>
                          <a:sym typeface="Tahoma"/>
                        </a:rPr>
                        <a:t>40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41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1048 μs</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60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61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 giây</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80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81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18 phút</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100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101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13 ngày</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120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121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36 năm</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160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161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3.8 × 10</a:t>
                      </a:r>
                      <a:r>
                        <a:rPr baseline="30000" lang="en-US" sz="1600">
                          <a:latin typeface="Tahoma"/>
                          <a:ea typeface="Tahoma"/>
                          <a:cs typeface="Tahoma"/>
                          <a:sym typeface="Tahoma"/>
                        </a:rPr>
                        <a:t>7</a:t>
                      </a:r>
                      <a:r>
                        <a:rPr lang="en-US" sz="1600">
                          <a:latin typeface="Tahoma"/>
                          <a:ea typeface="Tahoma"/>
                          <a:cs typeface="Tahoma"/>
                          <a:sym typeface="Tahoma"/>
                        </a:rPr>
                        <a:t> năm</a:t>
                      </a:r>
                      <a:endParaRPr sz="1600">
                        <a:latin typeface="Tahoma"/>
                        <a:ea typeface="Tahoma"/>
                        <a:cs typeface="Tahoma"/>
                        <a:sym typeface="Tahoma"/>
                      </a:endParaRPr>
                    </a:p>
                  </a:txBody>
                  <a:tcPr marT="45725" marB="45725" marR="91450" marL="91450"/>
                </a:tc>
              </a:tr>
              <a:tr h="370850">
                <a:tc>
                  <a:txBody>
                    <a:bodyPr/>
                    <a:lstStyle/>
                    <a:p>
                      <a:pPr indent="0" lvl="0" marL="0" marR="0" rtl="0" algn="ctr">
                        <a:spcBef>
                          <a:spcPts val="0"/>
                        </a:spcBef>
                        <a:spcAft>
                          <a:spcPts val="0"/>
                        </a:spcAft>
                        <a:buNone/>
                      </a:pPr>
                      <a:r>
                        <a:rPr lang="en-US" sz="1600">
                          <a:latin typeface="Tahoma"/>
                          <a:ea typeface="Tahoma"/>
                          <a:cs typeface="Tahoma"/>
                          <a:sym typeface="Tahoma"/>
                        </a:rPr>
                        <a:t>200</a:t>
                      </a:r>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201 ns</a:t>
                      </a:r>
                      <a:endParaRPr sz="16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rPr lang="en-US" sz="1600">
                          <a:latin typeface="Tahoma"/>
                          <a:ea typeface="Tahoma"/>
                          <a:cs typeface="Tahoma"/>
                          <a:sym typeface="Tahoma"/>
                        </a:rPr>
                        <a:t>4 × 10</a:t>
                      </a:r>
                      <a:r>
                        <a:rPr baseline="30000" lang="en-US" sz="1600">
                          <a:latin typeface="Tahoma"/>
                          <a:ea typeface="Tahoma"/>
                          <a:cs typeface="Tahoma"/>
                          <a:sym typeface="Tahoma"/>
                        </a:rPr>
                        <a:t>13</a:t>
                      </a:r>
                      <a:r>
                        <a:rPr lang="en-US" sz="1600">
                          <a:latin typeface="Tahoma"/>
                          <a:ea typeface="Tahoma"/>
                          <a:cs typeface="Tahoma"/>
                          <a:sym typeface="Tahoma"/>
                        </a:rPr>
                        <a:t> năm</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Độ phức tạp về không gian</a:t>
            </a:r>
            <a:endParaRPr/>
          </a:p>
        </p:txBody>
      </p:sp>
      <p:sp>
        <p:nvSpPr>
          <p:cNvPr id="307" name="Google Shape;30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Dựa trên mức độ tiêu thụ tài nguyên của hệ thống (như bộ nhớ, đường truyền, …) để làm cơ sở đánh giá thuật toán.</a:t>
            </a:r>
            <a:endParaRPr/>
          </a:p>
          <a:p>
            <a:pPr indent="-342900" lvl="0" marL="342900" rtl="0" algn="l">
              <a:spcBef>
                <a:spcPts val="640"/>
              </a:spcBef>
              <a:spcAft>
                <a:spcPts val="0"/>
              </a:spcAft>
              <a:buClr>
                <a:schemeClr val="dk1"/>
              </a:buClr>
              <a:buSzPts val="3200"/>
              <a:buChar char="•"/>
            </a:pPr>
            <a:r>
              <a:rPr lang="en-US"/>
              <a:t>Dựa và cấu trúc dữ liệu được sử dụng trong biểu diễn dữ liệu cũng như trong quá trình xử lý của thuật toán.</a:t>
            </a:r>
            <a:endParaRPr/>
          </a:p>
          <a:p>
            <a:pPr indent="-342900" lvl="0" marL="342900" rtl="0" algn="l">
              <a:spcBef>
                <a:spcPts val="640"/>
              </a:spcBef>
              <a:spcAft>
                <a:spcPts val="0"/>
              </a:spcAft>
              <a:buClr>
                <a:schemeClr val="dk1"/>
              </a:buClr>
              <a:buSzPts val="3200"/>
              <a:buChar char="•"/>
            </a:pPr>
            <a:r>
              <a:rPr lang="en-US"/>
              <a:t>Độ phức tạp này thường không được chú ý nhiều.</a:t>
            </a:r>
            <a:endParaRPr/>
          </a:p>
        </p:txBody>
      </p:sp>
      <p:sp>
        <p:nvSpPr>
          <p:cNvPr id="308" name="Google Shape;308;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09" name="Google Shape;309;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0" name="Google Shape;310;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toán hoán đổi giá trị</a:t>
            </a:r>
            <a:endParaRPr/>
          </a:p>
        </p:txBody>
      </p:sp>
      <p:sp>
        <p:nvSpPr>
          <p:cNvPr id="316" name="Google Shape;316;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Hoán đổi giá trị của a và b.</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342900" lvl="0" marL="342900" rtl="0" algn="l">
              <a:spcBef>
                <a:spcPts val="640"/>
              </a:spcBef>
              <a:spcAft>
                <a:spcPts val="0"/>
              </a:spcAft>
              <a:buClr>
                <a:schemeClr val="dk1"/>
              </a:buClr>
              <a:buSzPts val="3200"/>
              <a:buChar char="•"/>
            </a:pPr>
            <a:r>
              <a:rPr lang="en-US"/>
              <a:t>Thuật toán thứ nhất tồi hơn thuật toán thứ hai (trên phương diện độ phức tạp về không gian) do cần thêm một biến temp để lưu trữ giá trị tạm thời.</a:t>
            </a:r>
            <a:endParaRPr/>
          </a:p>
        </p:txBody>
      </p:sp>
      <p:sp>
        <p:nvSpPr>
          <p:cNvPr id="317" name="Google Shape;317;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18" name="Google Shape;318;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9" name="Google Shape;319;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320" name="Google Shape;320;p23"/>
          <p:cNvGraphicFramePr/>
          <p:nvPr/>
        </p:nvGraphicFramePr>
        <p:xfrm>
          <a:off x="914400" y="2468880"/>
          <a:ext cx="3000000" cy="3000000"/>
        </p:xfrm>
        <a:graphic>
          <a:graphicData uri="http://schemas.openxmlformats.org/drawingml/2006/table">
            <a:tbl>
              <a:tblPr bandRow="1" firstRow="1">
                <a:noFill/>
                <a:tableStyleId>{193E07A2-ABFA-4428-B5F9-F7F304124789}</a:tableStyleId>
              </a:tblPr>
              <a:tblGrid>
                <a:gridCol w="468625"/>
                <a:gridCol w="3352800"/>
                <a:gridCol w="3429000"/>
              </a:tblGrid>
              <a:tr h="228600">
                <a:tc>
                  <a:txBody>
                    <a:bodyPr/>
                    <a:lstStyle/>
                    <a:p>
                      <a:pPr indent="0" lvl="0" marL="0" marR="0" rtl="0" algn="l">
                        <a:spcBef>
                          <a:spcPts val="0"/>
                        </a:spcBef>
                        <a:spcAft>
                          <a:spcPts val="0"/>
                        </a:spcAft>
                        <a:buNone/>
                      </a:pPr>
                      <a:r>
                        <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Thuật</a:t>
                      </a:r>
                      <a:r>
                        <a:rPr lang="en-US" sz="1800">
                          <a:latin typeface="Tahoma"/>
                          <a:ea typeface="Tahoma"/>
                          <a:cs typeface="Tahoma"/>
                          <a:sym typeface="Tahoma"/>
                        </a:rPr>
                        <a:t> toán thứ nhất</a:t>
                      </a:r>
                      <a:endParaRPr sz="1800">
                        <a:latin typeface="Tahoma"/>
                        <a:ea typeface="Tahoma"/>
                        <a:cs typeface="Tahoma"/>
                        <a:sym typeface="Tahoma"/>
                      </a:endParaRPr>
                    </a:p>
                  </a:txBody>
                  <a:tcPr marT="45725" marB="45725" marR="91450" marL="91450">
                    <a:solidFill>
                      <a:srgbClr val="FDE9D8"/>
                    </a:solidFill>
                  </a:tcPr>
                </a:tc>
                <a:tc>
                  <a:txBody>
                    <a:bodyPr/>
                    <a:lstStyle/>
                    <a:p>
                      <a:pPr indent="0" lvl="0" marL="0" marR="0" rtl="0" algn="ctr">
                        <a:spcBef>
                          <a:spcPts val="0"/>
                        </a:spcBef>
                        <a:spcAft>
                          <a:spcPts val="0"/>
                        </a:spcAft>
                        <a:buNone/>
                      </a:pPr>
                      <a:r>
                        <a:rPr lang="en-US" sz="1800">
                          <a:latin typeface="Tahoma"/>
                          <a:ea typeface="Tahoma"/>
                          <a:cs typeface="Tahoma"/>
                          <a:sym typeface="Tahoma"/>
                        </a:rPr>
                        <a:t>Thuật</a:t>
                      </a:r>
                      <a:r>
                        <a:rPr lang="en-US" sz="1800">
                          <a:latin typeface="Tahoma"/>
                          <a:ea typeface="Tahoma"/>
                          <a:cs typeface="Tahoma"/>
                          <a:sym typeface="Tahoma"/>
                        </a:rPr>
                        <a:t> toán thứ 2</a:t>
                      </a:r>
                      <a:endParaRPr sz="1800">
                        <a:latin typeface="Tahoma"/>
                        <a:ea typeface="Tahoma"/>
                        <a:cs typeface="Tahoma"/>
                        <a:sym typeface="Tahoma"/>
                      </a:endParaRPr>
                    </a:p>
                  </a:txBody>
                  <a:tcPr marT="45725" marB="45725" marR="91450" marL="91450">
                    <a:solidFill>
                      <a:srgbClr val="FDE9D8"/>
                    </a:solidFill>
                  </a:tcPr>
                </a:tc>
              </a:tr>
              <a:tr h="370850">
                <a:tc>
                  <a:txBody>
                    <a:bodyPr/>
                    <a:lstStyle/>
                    <a:p>
                      <a:pPr indent="0" lvl="0" marL="0" marR="0" rtl="0" algn="l">
                        <a:spcBef>
                          <a:spcPts val="0"/>
                        </a:spcBef>
                        <a:spcAft>
                          <a:spcPts val="0"/>
                        </a:spcAft>
                        <a:buNone/>
                      </a:pPr>
                      <a:r>
                        <a:rPr lang="en-US" sz="1600">
                          <a:latin typeface="Tahoma"/>
                          <a:ea typeface="Tahoma"/>
                          <a:cs typeface="Tahoma"/>
                          <a:sym typeface="Tahoma"/>
                        </a:rPr>
                        <a:t>1</a:t>
                      </a:r>
                      <a:endParaRPr/>
                    </a:p>
                    <a:p>
                      <a:pPr indent="0" lvl="0" marL="0" marR="0" rtl="0" algn="l">
                        <a:spcBef>
                          <a:spcPts val="0"/>
                        </a:spcBef>
                        <a:spcAft>
                          <a:spcPts val="0"/>
                        </a:spcAft>
                        <a:buNone/>
                      </a:pPr>
                      <a:r>
                        <a:rPr lang="en-US" sz="1600">
                          <a:latin typeface="Tahoma"/>
                          <a:ea typeface="Tahoma"/>
                          <a:cs typeface="Tahoma"/>
                          <a:sym typeface="Tahoma"/>
                        </a:rPr>
                        <a:t>2</a:t>
                      </a:r>
                      <a:endParaRPr/>
                    </a:p>
                    <a:p>
                      <a:pPr indent="0" lvl="0" marL="0" marR="0" rtl="0" algn="l">
                        <a:spcBef>
                          <a:spcPts val="0"/>
                        </a:spcBef>
                        <a:spcAft>
                          <a:spcPts val="0"/>
                        </a:spcAft>
                        <a:buNone/>
                      </a:pPr>
                      <a:r>
                        <a:rPr lang="en-US" sz="1600">
                          <a:latin typeface="Tahoma"/>
                          <a:ea typeface="Tahoma"/>
                          <a:cs typeface="Tahoma"/>
                          <a:sym typeface="Tahoma"/>
                        </a:rPr>
                        <a:t>3</a:t>
                      </a:r>
                      <a:endParaRPr sz="1600">
                        <a:latin typeface="Tahoma"/>
                        <a:ea typeface="Tahoma"/>
                        <a:cs typeface="Tahoma"/>
                        <a:sym typeface="Tahoma"/>
                      </a:endParaRPr>
                    </a:p>
                  </a:txBody>
                  <a:tcPr marT="45725" marB="45725" marR="91450" marL="91450"/>
                </a:tc>
                <a:tc>
                  <a:txBody>
                    <a:bodyPr/>
                    <a:lstStyle/>
                    <a:p>
                      <a:pPr indent="0" lvl="0" marL="0" marR="0" rtl="0" algn="l">
                        <a:spcBef>
                          <a:spcPts val="0"/>
                        </a:spcBef>
                        <a:spcAft>
                          <a:spcPts val="0"/>
                        </a:spcAft>
                        <a:buNone/>
                      </a:pPr>
                      <a:r>
                        <a:rPr lang="en-US" sz="1600">
                          <a:latin typeface="Tahoma"/>
                          <a:ea typeface="Tahoma"/>
                          <a:cs typeface="Tahoma"/>
                          <a:sym typeface="Tahoma"/>
                        </a:rPr>
                        <a:t>temp ← a</a:t>
                      </a:r>
                      <a:endParaRPr sz="1600">
                        <a:latin typeface="Tahoma"/>
                        <a:ea typeface="Tahoma"/>
                        <a:cs typeface="Tahoma"/>
                        <a:sym typeface="Tahoma"/>
                      </a:endParaRPr>
                    </a:p>
                    <a:p>
                      <a:pPr indent="0" lvl="0" marL="0" marR="0" rtl="0" algn="l">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a ← b</a:t>
                      </a:r>
                      <a:endParaRPr/>
                    </a:p>
                    <a:p>
                      <a:pPr indent="0" lvl="0" marL="0" marR="0" rtl="0" algn="l">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b ← temp</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a ← a + b</a:t>
                      </a:r>
                      <a:endParaRPr/>
                    </a:p>
                    <a:p>
                      <a:pPr indent="0" lvl="0" marL="0" marR="0" rtl="0" algn="l">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b ← a – b</a:t>
                      </a:r>
                      <a:endParaRPr/>
                    </a:p>
                    <a:p>
                      <a:pPr indent="0" lvl="0" marL="0" marR="0" rtl="0" algn="l">
                        <a:lnSpc>
                          <a:spcPct val="100000"/>
                        </a:lnSpc>
                        <a:spcBef>
                          <a:spcPts val="0"/>
                        </a:spcBef>
                        <a:spcAft>
                          <a:spcPts val="0"/>
                        </a:spcAft>
                        <a:buClr>
                          <a:schemeClr val="dk1"/>
                        </a:buClr>
                        <a:buSzPts val="1600"/>
                        <a:buFont typeface="Tahoma"/>
                        <a:buNone/>
                      </a:pPr>
                      <a:r>
                        <a:rPr lang="en-US" sz="1600">
                          <a:latin typeface="Tahoma"/>
                          <a:ea typeface="Tahoma"/>
                          <a:cs typeface="Tahoma"/>
                          <a:sym typeface="Tahoma"/>
                        </a:rPr>
                        <a:t>a ← a – b</a:t>
                      </a:r>
                      <a:endParaRPr sz="1600">
                        <a:latin typeface="Tahoma"/>
                        <a:ea typeface="Tahoma"/>
                        <a:cs typeface="Tahoma"/>
                        <a:sym typeface="Tahoma"/>
                      </a:endParaRPr>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4"/>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tìm hiểu mở rộng kiến thức nghề nghiệp</a:t>
            </a:r>
            <a:endParaRPr>
              <a:solidFill>
                <a:srgbClr val="FC7876"/>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Xem giáo trình NMLT (152-156)</a:t>
            </a:r>
            <a:endParaRPr sz="3959"/>
          </a:p>
        </p:txBody>
      </p:sp>
      <p:sp>
        <p:nvSpPr>
          <p:cNvPr id="332" name="Google Shape;332;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Tham khảo một số ví dụ về </a:t>
            </a:r>
            <a:r>
              <a:rPr b="1" lang="en-US"/>
              <a:t>đánh giá độ phức tạp lý thuyết</a:t>
            </a:r>
            <a:r>
              <a:rPr lang="en-US"/>
              <a:t> của thuật toán tìm kiếm tuyến tính và nhị phân.</a:t>
            </a:r>
            <a:endParaRPr/>
          </a:p>
        </p:txBody>
      </p:sp>
      <p:sp>
        <p:nvSpPr>
          <p:cNvPr id="333" name="Google Shape;333;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34" name="Google Shape;334;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35" name="Google Shape;335;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6"/>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a:t>
            </a:r>
            <a:br>
              <a:rPr lang="en-US">
                <a:solidFill>
                  <a:srgbClr val="FC7876"/>
                </a:solidFill>
              </a:rPr>
            </a:br>
            <a:r>
              <a:rPr lang="en-US">
                <a:solidFill>
                  <a:srgbClr val="FC7876"/>
                </a:solidFill>
              </a:rPr>
              <a:t>và bài đọc thêm tiếng Anh</a:t>
            </a:r>
            <a:endParaRPr>
              <a:solidFill>
                <a:srgbClr val="FC7876"/>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348" name="Google Shape;348;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algorithm</a:t>
            </a:r>
            <a:r>
              <a:rPr lang="en-US" sz="1800"/>
              <a:t>: cách thức hay qui trình để giải quyết bài toán</a:t>
            </a:r>
            <a:endParaRPr/>
          </a:p>
          <a:p>
            <a:pPr indent="-342900" lvl="0" marL="342900" rtl="0" algn="just">
              <a:spcBef>
                <a:spcPts val="360"/>
              </a:spcBef>
              <a:spcAft>
                <a:spcPts val="0"/>
              </a:spcAft>
              <a:buClr>
                <a:schemeClr val="dk1"/>
              </a:buClr>
              <a:buSzPts val="1800"/>
              <a:buChar char="•"/>
            </a:pPr>
            <a:r>
              <a:rPr b="1" i="1" lang="en-US" sz="1800"/>
              <a:t>algorithmic complexity</a:t>
            </a:r>
            <a:r>
              <a:rPr lang="en-US" sz="1800"/>
              <a:t>: độ phức tạp thuật toán</a:t>
            </a:r>
            <a:endParaRPr/>
          </a:p>
          <a:p>
            <a:pPr indent="-342900" lvl="0" marL="342900" rtl="0" algn="just">
              <a:spcBef>
                <a:spcPts val="360"/>
              </a:spcBef>
              <a:spcAft>
                <a:spcPts val="0"/>
              </a:spcAft>
              <a:buClr>
                <a:schemeClr val="dk1"/>
              </a:buClr>
              <a:buSzPts val="1800"/>
              <a:buChar char="•"/>
            </a:pPr>
            <a:r>
              <a:rPr b="1" i="1" lang="en-US" sz="1800"/>
              <a:t>algorithm implementation</a:t>
            </a:r>
            <a:r>
              <a:rPr lang="en-US" sz="1800"/>
              <a:t>: cài đặt thuật toán, chuyển thuật toán thành các chỉ thị được viết trong một NNLT cụ thể, cũng nghĩa với mã hóa thuật toán (algorithm coding)</a:t>
            </a:r>
            <a:endParaRPr/>
          </a:p>
          <a:p>
            <a:pPr indent="-342900" lvl="0" marL="342900" rtl="0" algn="just">
              <a:spcBef>
                <a:spcPts val="360"/>
              </a:spcBef>
              <a:spcAft>
                <a:spcPts val="0"/>
              </a:spcAft>
              <a:buClr>
                <a:schemeClr val="dk1"/>
              </a:buClr>
              <a:buSzPts val="1800"/>
              <a:buChar char="•"/>
            </a:pPr>
            <a:r>
              <a:rPr b="1" i="1" lang="en-US" sz="1800"/>
              <a:t>executable</a:t>
            </a:r>
            <a:r>
              <a:rPr lang="en-US" sz="1800"/>
              <a:t>: có thể chạy được</a:t>
            </a:r>
            <a:endParaRPr/>
          </a:p>
          <a:p>
            <a:pPr indent="-342900" lvl="0" marL="342900" rtl="0" algn="just">
              <a:spcBef>
                <a:spcPts val="360"/>
              </a:spcBef>
              <a:spcAft>
                <a:spcPts val="0"/>
              </a:spcAft>
              <a:buClr>
                <a:schemeClr val="dk1"/>
              </a:buClr>
              <a:buSzPts val="1800"/>
              <a:buChar char="•"/>
            </a:pPr>
            <a:r>
              <a:rPr b="1" i="1" lang="en-US" sz="1800"/>
              <a:t>flow chart</a:t>
            </a:r>
            <a:r>
              <a:rPr lang="en-US" sz="1800"/>
              <a:t>: lưu đồ, một phương tiện trực quan dùng để mô tả sự hoạt động của thuật toán</a:t>
            </a:r>
            <a:endParaRPr/>
          </a:p>
          <a:p>
            <a:pPr indent="-342900" lvl="0" marL="342900" rtl="0" algn="just">
              <a:spcBef>
                <a:spcPts val="360"/>
              </a:spcBef>
              <a:spcAft>
                <a:spcPts val="0"/>
              </a:spcAft>
              <a:buClr>
                <a:schemeClr val="dk1"/>
              </a:buClr>
              <a:buSzPts val="1800"/>
              <a:buChar char="•"/>
            </a:pPr>
            <a:r>
              <a:rPr b="1" i="1" lang="en-US" sz="1800"/>
              <a:t>natural languages</a:t>
            </a:r>
            <a:r>
              <a:rPr lang="en-US" sz="1800"/>
              <a:t>: ngôn ngữ tự nhiên (tiếng Việt, Anh, Pháp, …)</a:t>
            </a:r>
            <a:endParaRPr/>
          </a:p>
          <a:p>
            <a:pPr indent="-342900" lvl="0" marL="342900" rtl="0" algn="just">
              <a:spcBef>
                <a:spcPts val="360"/>
              </a:spcBef>
              <a:spcAft>
                <a:spcPts val="0"/>
              </a:spcAft>
              <a:buClr>
                <a:schemeClr val="dk1"/>
              </a:buClr>
              <a:buSzPts val="1800"/>
              <a:buChar char="•"/>
            </a:pPr>
            <a:r>
              <a:rPr b="1" i="1" lang="en-US" sz="1800"/>
              <a:t>pseudo-code</a:t>
            </a:r>
            <a:r>
              <a:rPr lang="en-US" sz="1800"/>
              <a:t>: mã giả, một phương tiện thông dụng được dùng để mô tả và trình bày thuật toán</a:t>
            </a:r>
            <a:endParaRPr/>
          </a:p>
        </p:txBody>
      </p:sp>
      <p:sp>
        <p:nvSpPr>
          <p:cNvPr id="349" name="Google Shape;349;p2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50" name="Google Shape;350;p2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51" name="Google Shape;351;p2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2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357" name="Google Shape;357;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Thinking in C</a:t>
            </a:r>
            <a:r>
              <a:rPr lang="en-US" sz="2800"/>
              <a:t>, Bruce Eckel, E-book, 2006.</a:t>
            </a:r>
            <a:endParaRPr/>
          </a:p>
          <a:p>
            <a:pPr indent="-342900" lvl="0" marL="342900" rtl="0" algn="l">
              <a:spcBef>
                <a:spcPts val="56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358" name="Google Shape;358;p2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59" name="Google Shape;359;p2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60" name="Google Shape;360;p2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Khái niệm về thuật toán</a:t>
            </a:r>
            <a:endParaRPr>
              <a:solidFill>
                <a:srgbClr val="FC787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toán và thuật giải</a:t>
            </a:r>
            <a:endParaRPr/>
          </a:p>
        </p:txBody>
      </p:sp>
      <p:sp>
        <p:nvSpPr>
          <p:cNvPr id="122" name="Google Shape;1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Máy tính là một công cụ đắc lực hỗ trợ con người trong việc tính toán và xử lý.</a:t>
            </a:r>
            <a:endParaRPr/>
          </a:p>
          <a:p>
            <a:pPr indent="-342900" lvl="0" marL="342900" rtl="0" algn="l">
              <a:lnSpc>
                <a:spcPct val="90000"/>
              </a:lnSpc>
              <a:spcBef>
                <a:spcPts val="640"/>
              </a:spcBef>
              <a:spcAft>
                <a:spcPts val="0"/>
              </a:spcAft>
              <a:buClr>
                <a:schemeClr val="dk1"/>
              </a:buClr>
              <a:buSzPts val="3200"/>
              <a:buChar char="•"/>
            </a:pPr>
            <a:r>
              <a:rPr lang="en-US"/>
              <a:t>Phát biểu bài toán bằng ngôn ngữ tự nhiên không thể là đầu vào cho máy tính.</a:t>
            </a:r>
            <a:endParaRPr/>
          </a:p>
          <a:p>
            <a:pPr indent="-342900" lvl="0" marL="342900" rtl="0" algn="l">
              <a:lnSpc>
                <a:spcPct val="90000"/>
              </a:lnSpc>
              <a:spcBef>
                <a:spcPts val="640"/>
              </a:spcBef>
              <a:spcAft>
                <a:spcPts val="0"/>
              </a:spcAft>
              <a:buClr>
                <a:schemeClr val="dk1"/>
              </a:buClr>
              <a:buSzPts val="3200"/>
              <a:buChar char="•"/>
            </a:pPr>
            <a:r>
              <a:rPr lang="en-US"/>
              <a:t>Con người phải mô hình hóa bài toán thông qua những cấu trúc dữ liệu, vốn được hỗ trợ bởi các ngôn ngữ lập trình, từ cơ sở đến nâng cao như mảng, cấu trúc, tập hợp, đồ thị, cây, …</a:t>
            </a:r>
            <a:endParaRPr/>
          </a:p>
        </p:txBody>
      </p:sp>
      <p:sp>
        <p:nvSpPr>
          <p:cNvPr id="123" name="Google Shape;123;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24" name="Google Shape;124;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5" name="Google Shape;125;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toán và thuật giải</a:t>
            </a:r>
            <a:endParaRPr/>
          </a:p>
        </p:txBody>
      </p:sp>
      <p:sp>
        <p:nvSpPr>
          <p:cNvPr id="131" name="Google Shape;13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Trên cơ sở mô hình dữ liệu đã được xây dựng, con người phải chỉ ra cho máy tính một cách thức để giải quyết bài toán (gọi là thuật toán hay giải thuật).</a:t>
            </a:r>
            <a:endParaRPr/>
          </a:p>
          <a:p>
            <a:pPr indent="-342900" lvl="0" marL="342900" rtl="0" algn="l">
              <a:spcBef>
                <a:spcPts val="640"/>
              </a:spcBef>
              <a:spcAft>
                <a:spcPts val="0"/>
              </a:spcAft>
              <a:buClr>
                <a:schemeClr val="dk1"/>
              </a:buClr>
              <a:buSzPts val="3200"/>
              <a:buChar char="•"/>
            </a:pPr>
            <a:r>
              <a:rPr lang="en-US"/>
              <a:t>Thuật toán có thể hiểu là một qui trình xử lý bao gồm các bước cụ thể có thể thực hiện để giải quyết một bài toán.</a:t>
            </a:r>
            <a:endParaRPr/>
          </a:p>
        </p:txBody>
      </p:sp>
      <p:sp>
        <p:nvSpPr>
          <p:cNvPr id="132" name="Google Shape;132;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33" name="Google Shape;133;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4" name="Google Shape;134;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tiêu chuẩn của thuật toán</a:t>
            </a:r>
            <a:endParaRPr/>
          </a:p>
        </p:txBody>
      </p:sp>
      <p:sp>
        <p:nvSpPr>
          <p:cNvPr id="140" name="Google Shape;14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Mỗi thuật toán cần đáp ứng 6 tiêu chuẩn:</a:t>
            </a:r>
            <a:endParaRPr/>
          </a:p>
          <a:p>
            <a:pPr indent="-285750" lvl="1" marL="742950" rtl="0" algn="l">
              <a:spcBef>
                <a:spcPts val="360"/>
              </a:spcBef>
              <a:spcAft>
                <a:spcPts val="0"/>
              </a:spcAft>
              <a:buClr>
                <a:schemeClr val="dk1"/>
              </a:buClr>
              <a:buSzPts val="1800"/>
              <a:buChar char="–"/>
            </a:pPr>
            <a:r>
              <a:rPr b="1" lang="en-US" sz="1800"/>
              <a:t>Tính hữu hạn</a:t>
            </a:r>
            <a:r>
              <a:rPr lang="en-US" sz="1800"/>
              <a:t>: Thuật toán phải kết thúc thực thi sau một số lượng hữu hạn các bước xử lý.</a:t>
            </a:r>
            <a:endParaRPr/>
          </a:p>
          <a:p>
            <a:pPr indent="-285750" lvl="1" marL="742950" rtl="0" algn="l">
              <a:spcBef>
                <a:spcPts val="360"/>
              </a:spcBef>
              <a:spcAft>
                <a:spcPts val="0"/>
              </a:spcAft>
              <a:buClr>
                <a:schemeClr val="dk1"/>
              </a:buClr>
              <a:buSzPts val="1800"/>
              <a:buChar char="–"/>
            </a:pPr>
            <a:r>
              <a:rPr b="1" lang="en-US" sz="1800"/>
              <a:t>Tính xác định</a:t>
            </a:r>
            <a:r>
              <a:rPr lang="en-US" sz="1800"/>
              <a:t>: Mỗi bước xử lý phải được mô tả rõ ràng, chính xác, không nhập nhằng.</a:t>
            </a:r>
            <a:endParaRPr/>
          </a:p>
          <a:p>
            <a:pPr indent="-285750" lvl="1" marL="742950" rtl="0" algn="l">
              <a:spcBef>
                <a:spcPts val="360"/>
              </a:spcBef>
              <a:spcAft>
                <a:spcPts val="0"/>
              </a:spcAft>
              <a:buClr>
                <a:schemeClr val="dk1"/>
              </a:buClr>
              <a:buSzPts val="1800"/>
              <a:buChar char="–"/>
            </a:pPr>
            <a:r>
              <a:rPr b="1" lang="en-US" sz="1800"/>
              <a:t>Tồn tại dữ liệu đầu vào</a:t>
            </a:r>
            <a:r>
              <a:rPr lang="en-US" sz="1800"/>
              <a:t>: Thuật toán phải có dữ liệu đầu vào hợp lệ, được mô tả rõ ràng.</a:t>
            </a:r>
            <a:endParaRPr/>
          </a:p>
          <a:p>
            <a:pPr indent="-285750" lvl="1" marL="742950" rtl="0" algn="l">
              <a:spcBef>
                <a:spcPts val="360"/>
              </a:spcBef>
              <a:spcAft>
                <a:spcPts val="0"/>
              </a:spcAft>
              <a:buClr>
                <a:schemeClr val="dk1"/>
              </a:buClr>
              <a:buSzPts val="1800"/>
              <a:buChar char="–"/>
            </a:pPr>
            <a:r>
              <a:rPr b="1" lang="en-US" sz="1800"/>
              <a:t>Tính có kết quả</a:t>
            </a:r>
            <a:r>
              <a:rPr lang="en-US" sz="1800"/>
              <a:t>: Thuật toán phải cho ra kết quả đúng trên cơ sở dữ liệu đầu vào hợp lệ.</a:t>
            </a:r>
            <a:endParaRPr/>
          </a:p>
          <a:p>
            <a:pPr indent="-285750" lvl="1" marL="742950" rtl="0" algn="l">
              <a:spcBef>
                <a:spcPts val="360"/>
              </a:spcBef>
              <a:spcAft>
                <a:spcPts val="0"/>
              </a:spcAft>
              <a:buClr>
                <a:schemeClr val="dk1"/>
              </a:buClr>
              <a:buSzPts val="1800"/>
              <a:buChar char="–"/>
            </a:pPr>
            <a:r>
              <a:rPr b="1" lang="en-US" sz="1800"/>
              <a:t>Tính hiệu quả</a:t>
            </a:r>
            <a:r>
              <a:rPr lang="en-US" sz="1800"/>
              <a:t>: Mỗi bước xử lý phải đơn giản với thời gian thực thi hữu hạn. Trong thực tế điều này có nghĩa là phải thực thi trong khoảng thời gian có thể chấp nhận được.</a:t>
            </a:r>
            <a:endParaRPr/>
          </a:p>
          <a:p>
            <a:pPr indent="-285750" lvl="1" marL="742950" rtl="0" algn="l">
              <a:spcBef>
                <a:spcPts val="360"/>
              </a:spcBef>
              <a:spcAft>
                <a:spcPts val="0"/>
              </a:spcAft>
              <a:buClr>
                <a:schemeClr val="dk1"/>
              </a:buClr>
              <a:buSzPts val="1800"/>
              <a:buChar char="–"/>
            </a:pPr>
            <a:r>
              <a:rPr b="1" lang="en-US" sz="1800"/>
              <a:t>Tính phổ dụng</a:t>
            </a:r>
            <a:r>
              <a:rPr lang="en-US" sz="1800"/>
              <a:t>: Thuật toán có thể áp dụng để xử lý một họ các bài toán.</a:t>
            </a:r>
            <a:endParaRPr sz="1800"/>
          </a:p>
        </p:txBody>
      </p:sp>
      <p:sp>
        <p:nvSpPr>
          <p:cNvPr id="141" name="Google Shape;141;p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42" name="Google Shape;142;p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3" name="Google Shape;143;p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a:t>
            </a:r>
            <a:endParaRPr/>
          </a:p>
        </p:txBody>
      </p:sp>
      <p:sp>
        <p:nvSpPr>
          <p:cNvPr id="149" name="Google Shape;149;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Chúng ta có thể sử dụng một trong bốn cách sau để mô tả thuật toán:</a:t>
            </a:r>
            <a:endParaRPr/>
          </a:p>
          <a:p>
            <a:pPr indent="-285750" lvl="1" marL="742950" rtl="0" algn="l">
              <a:lnSpc>
                <a:spcPct val="90000"/>
              </a:lnSpc>
              <a:spcBef>
                <a:spcPts val="518"/>
              </a:spcBef>
              <a:spcAft>
                <a:spcPts val="0"/>
              </a:spcAft>
              <a:buClr>
                <a:schemeClr val="dk1"/>
              </a:buClr>
              <a:buSzPts val="2590"/>
              <a:buChar char="–"/>
            </a:pPr>
            <a:r>
              <a:rPr lang="en-US" sz="2590"/>
              <a:t>Ngôn ngữ tự nhiên: tiếng Việt, tiếng Anh, …</a:t>
            </a:r>
            <a:endParaRPr/>
          </a:p>
          <a:p>
            <a:pPr indent="-285750" lvl="1" marL="742950" rtl="0" algn="l">
              <a:lnSpc>
                <a:spcPct val="90000"/>
              </a:lnSpc>
              <a:spcBef>
                <a:spcPts val="518"/>
              </a:spcBef>
              <a:spcAft>
                <a:spcPts val="0"/>
              </a:spcAft>
              <a:buClr>
                <a:schemeClr val="dk1"/>
              </a:buClr>
              <a:buSzPts val="2590"/>
              <a:buChar char="–"/>
            </a:pPr>
            <a:r>
              <a:rPr lang="en-US" sz="2590"/>
              <a:t>Lưu đồ.</a:t>
            </a:r>
            <a:endParaRPr/>
          </a:p>
          <a:p>
            <a:pPr indent="-285750" lvl="1" marL="742950" rtl="0" algn="l">
              <a:lnSpc>
                <a:spcPct val="90000"/>
              </a:lnSpc>
              <a:spcBef>
                <a:spcPts val="518"/>
              </a:spcBef>
              <a:spcAft>
                <a:spcPts val="0"/>
              </a:spcAft>
              <a:buClr>
                <a:schemeClr val="dk1"/>
              </a:buClr>
              <a:buSzPts val="2590"/>
              <a:buChar char="–"/>
            </a:pPr>
            <a:r>
              <a:rPr lang="en-US" sz="2590"/>
              <a:t>Mã giả: thường dựa vào cú pháp của một số ngôn ngữ lập trình thông dụng như Pascal, C/C++, …</a:t>
            </a:r>
            <a:endParaRPr/>
          </a:p>
          <a:p>
            <a:pPr indent="-285750" lvl="1" marL="742950" rtl="0" algn="l">
              <a:lnSpc>
                <a:spcPct val="90000"/>
              </a:lnSpc>
              <a:spcBef>
                <a:spcPts val="518"/>
              </a:spcBef>
              <a:spcAft>
                <a:spcPts val="0"/>
              </a:spcAft>
              <a:buClr>
                <a:schemeClr val="dk1"/>
              </a:buClr>
              <a:buSzPts val="2590"/>
              <a:buChar char="–"/>
            </a:pPr>
            <a:r>
              <a:rPr lang="en-US" sz="2590"/>
              <a:t>Ngôn ngữ lập trình cấp cao.</a:t>
            </a:r>
            <a:endParaRPr/>
          </a:p>
          <a:p>
            <a:pPr indent="-342900" lvl="0" marL="342900" rtl="0" algn="l">
              <a:lnSpc>
                <a:spcPct val="90000"/>
              </a:lnSpc>
              <a:spcBef>
                <a:spcPts val="592"/>
              </a:spcBef>
              <a:spcAft>
                <a:spcPts val="0"/>
              </a:spcAft>
              <a:buClr>
                <a:schemeClr val="dk1"/>
              </a:buClr>
              <a:buSzPts val="2960"/>
              <a:buChar char="•"/>
            </a:pPr>
            <a:r>
              <a:rPr lang="en-US" sz="2960"/>
              <a:t>Không nên đi quá sâu vào chi tiết kỹ thuật làm mất đi tính trừu tượng của thuật toán.</a:t>
            </a:r>
            <a:endParaRPr sz="2960"/>
          </a:p>
        </p:txBody>
      </p:sp>
      <p:sp>
        <p:nvSpPr>
          <p:cNvPr id="150" name="Google Shape;150;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51" name="Google Shape;151;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2" name="Google Shape;152;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 bằng NNTN</a:t>
            </a:r>
            <a:endParaRPr/>
          </a:p>
        </p:txBody>
      </p:sp>
      <p:sp>
        <p:nvSpPr>
          <p:cNvPr id="158" name="Google Shape;158;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Ví dụ tìm số lớn nhất trong dãy</a:t>
            </a:r>
            <a:endParaRPr/>
          </a:p>
          <a:p>
            <a:pPr indent="-285750" lvl="1" marL="742950" rtl="0" algn="l">
              <a:spcBef>
                <a:spcPts val="518"/>
              </a:spcBef>
              <a:spcAft>
                <a:spcPts val="0"/>
              </a:spcAft>
              <a:buClr>
                <a:schemeClr val="dk1"/>
              </a:buClr>
              <a:buSzPts val="2590"/>
              <a:buChar char="–"/>
            </a:pPr>
            <a:r>
              <a:rPr b="1" lang="en-US" sz="2590"/>
              <a:t>Bước 1</a:t>
            </a:r>
            <a:r>
              <a:rPr lang="en-US" sz="2590"/>
              <a:t>: Đặt </a:t>
            </a:r>
            <a:r>
              <a:rPr b="1" i="1" lang="en-US" sz="2590" u="sng"/>
              <a:t>số lớn nhất hiện tại</a:t>
            </a:r>
            <a:r>
              <a:rPr lang="en-US" sz="2590"/>
              <a:t> bằng với số nguyên đầu tiên của dãy.</a:t>
            </a:r>
            <a:endParaRPr/>
          </a:p>
          <a:p>
            <a:pPr indent="-285750" lvl="1" marL="742950" rtl="0" algn="l">
              <a:spcBef>
                <a:spcPts val="518"/>
              </a:spcBef>
              <a:spcAft>
                <a:spcPts val="0"/>
              </a:spcAft>
              <a:buClr>
                <a:schemeClr val="dk1"/>
              </a:buClr>
              <a:buSzPts val="2590"/>
              <a:buChar char="–"/>
            </a:pPr>
            <a:r>
              <a:rPr b="1" lang="en-US" sz="2590"/>
              <a:t>Bước 2</a:t>
            </a:r>
            <a:r>
              <a:rPr lang="en-US" sz="2590"/>
              <a:t>: Nếu không còn số nguyên nào kế tiếp thì chuyển sang Bước 4.</a:t>
            </a:r>
            <a:endParaRPr/>
          </a:p>
          <a:p>
            <a:pPr indent="-285750" lvl="1" marL="742950" rtl="0" algn="l">
              <a:spcBef>
                <a:spcPts val="518"/>
              </a:spcBef>
              <a:spcAft>
                <a:spcPts val="0"/>
              </a:spcAft>
              <a:buClr>
                <a:schemeClr val="dk1"/>
              </a:buClr>
              <a:buSzPts val="2590"/>
              <a:buChar char="–"/>
            </a:pPr>
            <a:r>
              <a:rPr b="1" lang="en-US" sz="2590"/>
              <a:t>Bước 3</a:t>
            </a:r>
            <a:r>
              <a:rPr lang="en-US" sz="2590"/>
              <a:t>: Nếu số nguyên kế tiếp lớn hơn </a:t>
            </a:r>
            <a:r>
              <a:rPr b="1" i="1" lang="en-US" sz="2590" u="sng"/>
              <a:t>số lớn nhất hiện tại</a:t>
            </a:r>
            <a:r>
              <a:rPr lang="en-US" sz="2590"/>
              <a:t> thì đặt số lớn nhất hiện tại bằng số nguyên kế tiếp này. Quay về Bước 2.</a:t>
            </a:r>
            <a:endParaRPr/>
          </a:p>
          <a:p>
            <a:pPr indent="-285750" lvl="1" marL="742950" rtl="0" algn="l">
              <a:spcBef>
                <a:spcPts val="518"/>
              </a:spcBef>
              <a:spcAft>
                <a:spcPts val="0"/>
              </a:spcAft>
              <a:buClr>
                <a:schemeClr val="dk1"/>
              </a:buClr>
              <a:buSzPts val="2590"/>
              <a:buChar char="–"/>
            </a:pPr>
            <a:r>
              <a:rPr b="1" lang="en-US" sz="2590"/>
              <a:t>Bước 4</a:t>
            </a:r>
            <a:r>
              <a:rPr lang="en-US" sz="2590"/>
              <a:t>: </a:t>
            </a:r>
            <a:r>
              <a:rPr b="1" i="1" lang="en-US" sz="2590" u="sng"/>
              <a:t>Số lớn nhất hiện tại</a:t>
            </a:r>
            <a:r>
              <a:rPr i="1" lang="en-US" sz="2590"/>
              <a:t> </a:t>
            </a:r>
            <a:r>
              <a:rPr lang="en-US" sz="2590"/>
              <a:t>chính là số lớn nhất của cả dãy, đây là kết quả của thuật toán.</a:t>
            </a:r>
            <a:endParaRPr sz="2590"/>
          </a:p>
        </p:txBody>
      </p:sp>
      <p:sp>
        <p:nvSpPr>
          <p:cNvPr id="159" name="Google Shape;159;p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60" name="Google Shape;160;p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1" name="Google Shape;161;p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Mô tả thuật toán bằng NNLT</a:t>
            </a:r>
            <a:endParaRPr/>
          </a:p>
        </p:txBody>
      </p:sp>
      <p:sp>
        <p:nvSpPr>
          <p:cNvPr id="167" name="Google Shape;16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Ví dụ tìm số lớn nhất trong dãy</a:t>
            </a:r>
            <a:endParaRPr/>
          </a:p>
          <a:p>
            <a:pPr indent="0" lvl="0" marL="0" rtl="0" algn="l">
              <a:spcBef>
                <a:spcPts val="560"/>
              </a:spcBef>
              <a:spcAft>
                <a:spcPts val="0"/>
              </a:spcAft>
              <a:buClr>
                <a:srgbClr val="0000FF"/>
              </a:buClr>
              <a:buSzPts val="2800"/>
              <a:buNone/>
            </a:pPr>
            <a:r>
              <a:rPr lang="en-US" sz="2800">
                <a:solidFill>
                  <a:srgbClr val="0000FF"/>
                </a:solidFill>
              </a:rPr>
              <a:t>int</a:t>
            </a:r>
            <a:r>
              <a:rPr lang="en-US" sz="2800"/>
              <a:t> timSoLonNhat(</a:t>
            </a:r>
            <a:r>
              <a:rPr lang="en-US" sz="2800">
                <a:solidFill>
                  <a:srgbClr val="0000FF"/>
                </a:solidFill>
              </a:rPr>
              <a:t>int</a:t>
            </a:r>
            <a:r>
              <a:rPr lang="en-US" sz="2800"/>
              <a:t> a[], </a:t>
            </a:r>
            <a:r>
              <a:rPr lang="en-US" sz="2800">
                <a:solidFill>
                  <a:srgbClr val="0000FF"/>
                </a:solidFill>
              </a:rPr>
              <a:t>int</a:t>
            </a:r>
            <a:r>
              <a:rPr lang="en-US" sz="2800"/>
              <a:t> n) {</a:t>
            </a:r>
            <a:endParaRPr/>
          </a:p>
          <a:p>
            <a:pPr indent="0" lvl="0" marL="0" rtl="0" algn="l">
              <a:spcBef>
                <a:spcPts val="560"/>
              </a:spcBef>
              <a:spcAft>
                <a:spcPts val="0"/>
              </a:spcAft>
              <a:buClr>
                <a:schemeClr val="dk1"/>
              </a:buClr>
              <a:buSzPts val="2800"/>
              <a:buNone/>
            </a:pPr>
            <a:r>
              <a:rPr lang="en-US" sz="2800"/>
              <a:t>	</a:t>
            </a:r>
            <a:r>
              <a:rPr lang="en-US" sz="2800">
                <a:solidFill>
                  <a:srgbClr val="0000FF"/>
                </a:solidFill>
              </a:rPr>
              <a:t>int</a:t>
            </a:r>
            <a:r>
              <a:rPr lang="en-US" sz="2800"/>
              <a:t> i, max = a[0];</a:t>
            </a:r>
            <a:endParaRPr/>
          </a:p>
          <a:p>
            <a:pPr indent="0" lvl="0" marL="0" rtl="0" algn="l">
              <a:spcBef>
                <a:spcPts val="560"/>
              </a:spcBef>
              <a:spcAft>
                <a:spcPts val="0"/>
              </a:spcAft>
              <a:buClr>
                <a:schemeClr val="dk1"/>
              </a:buClr>
              <a:buSzPts val="2800"/>
              <a:buNone/>
            </a:pPr>
            <a:r>
              <a:rPr lang="en-US" sz="2800"/>
              <a:t>	</a:t>
            </a:r>
            <a:r>
              <a:rPr lang="en-US" sz="2800">
                <a:solidFill>
                  <a:srgbClr val="0000FF"/>
                </a:solidFill>
              </a:rPr>
              <a:t>for</a:t>
            </a:r>
            <a:r>
              <a:rPr lang="en-US" sz="2800"/>
              <a:t> (i = 1; i &lt; n; i++)</a:t>
            </a:r>
            <a:endParaRPr/>
          </a:p>
          <a:p>
            <a:pPr indent="0" lvl="0" marL="0" rtl="0" algn="l">
              <a:spcBef>
                <a:spcPts val="560"/>
              </a:spcBef>
              <a:spcAft>
                <a:spcPts val="0"/>
              </a:spcAft>
              <a:buClr>
                <a:schemeClr val="dk1"/>
              </a:buClr>
              <a:buSzPts val="2800"/>
              <a:buNone/>
            </a:pPr>
            <a:r>
              <a:rPr lang="en-US" sz="2800"/>
              <a:t>		</a:t>
            </a:r>
            <a:r>
              <a:rPr lang="en-US" sz="2800">
                <a:solidFill>
                  <a:srgbClr val="0000FF"/>
                </a:solidFill>
              </a:rPr>
              <a:t>if</a:t>
            </a:r>
            <a:r>
              <a:rPr lang="en-US" sz="2800"/>
              <a:t> (max &lt; a[i])</a:t>
            </a:r>
            <a:endParaRPr/>
          </a:p>
          <a:p>
            <a:pPr indent="0" lvl="0" marL="0" rtl="0" algn="l">
              <a:spcBef>
                <a:spcPts val="560"/>
              </a:spcBef>
              <a:spcAft>
                <a:spcPts val="0"/>
              </a:spcAft>
              <a:buClr>
                <a:schemeClr val="dk1"/>
              </a:buClr>
              <a:buSzPts val="2800"/>
              <a:buNone/>
            </a:pPr>
            <a:r>
              <a:rPr lang="en-US" sz="2800"/>
              <a:t>			max = a[i];</a:t>
            </a:r>
            <a:endParaRPr/>
          </a:p>
          <a:p>
            <a:pPr indent="0" lvl="0" marL="0" rtl="0" algn="l">
              <a:spcBef>
                <a:spcPts val="560"/>
              </a:spcBef>
              <a:spcAft>
                <a:spcPts val="0"/>
              </a:spcAft>
              <a:buClr>
                <a:schemeClr val="dk1"/>
              </a:buClr>
              <a:buSzPts val="2800"/>
              <a:buNone/>
            </a:pPr>
            <a:r>
              <a:rPr lang="en-US" sz="2800"/>
              <a:t>	</a:t>
            </a:r>
            <a:r>
              <a:rPr lang="en-US" sz="2800">
                <a:solidFill>
                  <a:srgbClr val="0000FF"/>
                </a:solidFill>
              </a:rPr>
              <a:t>return</a:t>
            </a:r>
            <a:r>
              <a:rPr lang="en-US" sz="2800"/>
              <a:t> max;</a:t>
            </a:r>
            <a:endParaRPr/>
          </a:p>
          <a:p>
            <a:pPr indent="0" lvl="0" marL="0" rtl="0" algn="l">
              <a:spcBef>
                <a:spcPts val="560"/>
              </a:spcBef>
              <a:spcAft>
                <a:spcPts val="0"/>
              </a:spcAft>
              <a:buClr>
                <a:schemeClr val="dk1"/>
              </a:buClr>
              <a:buSzPts val="2800"/>
              <a:buNone/>
            </a:pPr>
            <a:r>
              <a:rPr lang="en-US" sz="2800"/>
              <a:t>}</a:t>
            </a:r>
            <a:endParaRPr sz="2800"/>
          </a:p>
        </p:txBody>
      </p:sp>
      <p:sp>
        <p:nvSpPr>
          <p:cNvPr id="168" name="Google Shape;168;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69" name="Google Shape;169;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0" name="Google Shape;170;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