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10234600" cy="7102475"/>
  <p:embeddedFontLst>
    <p:embeddedFont>
      <p:font typeface="Tahom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37">
          <p15:clr>
            <a:srgbClr val="000000"/>
          </p15:clr>
        </p15:guide>
        <p15:guide id="2" pos="3224">
          <p15:clr>
            <a:srgbClr val="000000"/>
          </p15:clr>
        </p15:guide>
      </p15:notesGuideLst>
    </p:ext>
    <p:ext uri="http://customooxmlschemas.google.com/">
      <go:slidesCustomData xmlns:go="http://customooxmlschemas.google.com/" r:id="rId46" roundtripDataSignature="AMtx7mjGnGDxxTcDnhXr9LxO/+vMUtjx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59A21F-7984-432F-83D5-DB4D94CBED58}">
  <a:tblStyle styleId="{BC59A21F-7984-432F-83D5-DB4D94CBED58}" styleName="Table_0">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37" orient="horz"/>
        <p:guide pos="322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Tahoma-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4435610" cy="3547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796717" y="0"/>
            <a:ext cx="4435610" cy="3547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6746635"/>
            <a:ext cx="4435610" cy="354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6.2. Tính toán lặp và kỹ thuật cài đặt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6.2.1. Ví dụ về tính toán lặp và cài đặt chương trình</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6.2.2. Áp dụng thuật toán lặp để tính toán trong toán học và vật lý</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6.2.3. Kỹ thuật sử dụng cờ hiệu trong xử lý lặp</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6.2.4. Khái niệm về bất biến của vòng lặp</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6.2.5. Cài đặt đệ qui cho tính toán lặp</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6.2.6. Đồ án lập trình</a:t>
            </a:r>
            <a:endParaRPr sz="1200">
              <a:solidFill>
                <a:schemeClr val="dk1"/>
              </a:solidFill>
              <a:latin typeface="Calibri"/>
              <a:ea typeface="Calibri"/>
              <a:cs typeface="Calibri"/>
              <a:sym typeface="Calibri"/>
            </a:endParaRPr>
          </a:p>
        </p:txBody>
      </p:sp>
      <p:sp>
        <p:nvSpPr>
          <p:cNvPr id="213" name="Google Shape;213;p1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6.1. Thuật giải rẽ nhánh và kỹ thuật cài đặt</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6.1.1. Bảng quyết định cho bài toán</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6.1.2. Viết chương trình cài đặt các bảng quyết định</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6.1.3. Những ví dụ áp dụng điển hình để giải quyết một số bài toán thực tế</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6.1.4. Cài đặt đệ qui cho thuật giải rẽ nhánh</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6.1.5. Đồ án lập trình</a:t>
            </a:r>
            <a:endParaRPr sz="12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6.2. Tính toán lặp và kỹ thuật cài đặt</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6.2.1. Ví dụ về tính toán lặp và cài đặt chương trình</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6.2.2. Áp dụng thuật toán lặp để tính toán trong toán học và vật lý</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6.2.3. Kỹ thuật sử dụng cờ hiệu trong xử lý lặp</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6.2.4. Khái niệm về bất biến của vòng lặp</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6.2.5. Cài đặt đệ qui cho tính toán lặp</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6.2.6. Đồ án lập trình</a:t>
            </a:r>
            <a:endParaRPr sz="12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6.3. Các vấn đề tìm hiểu mở rộng kiến thức nghề nghiệp</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6.3.1. Các phương pháp tính và ứng dụng trong khoa học kỹ thuật</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6.3.2. Các thuật toán lặp trong số học (giới thiệu về số học thuật toán)</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6.3.3. Một số bài toán xử lý lặp chưa có lời giải về điều kiện dừng</a:t>
            </a:r>
            <a:endParaRPr sz="120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6.3.4. Những nỗ lực để giảm độ phức tạp tính toán</a:t>
            </a:r>
            <a:endParaRPr sz="12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6.4. Thuật ngữ tiếng Anh và bài đọc thêm tiếng Anh</a:t>
            </a:r>
            <a:endParaRPr sz="1200">
              <a:solidFill>
                <a:schemeClr val="dk1"/>
              </a:solidFill>
              <a:latin typeface="Calibri"/>
              <a:ea typeface="Calibri"/>
              <a:cs typeface="Calibri"/>
              <a:sym typeface="Calibri"/>
            </a:endParaRPr>
          </a:p>
        </p:txBody>
      </p:sp>
      <p:sp>
        <p:nvSpPr>
          <p:cNvPr id="104" name="Google Shape;104;p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6.1. Thuật giải rẽ nhánh và kỹ thuật cài đặt</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6.1.1. Bảng quyết định cho bài toán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6.1.2. Viết chương trình cài đặt các bảng quyết định</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6.1.3. Những ví dụ áp dụng điển hình để giải quyết một số bài toán thực tế</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6.1.4. Cài đặt đệ qui cho thuật giải rẽ nhánh</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6.1.5. Đồ án lập trình</a:t>
            </a:r>
            <a:endParaRPr sz="1200">
              <a:solidFill>
                <a:schemeClr val="dk1"/>
              </a:solidFill>
              <a:latin typeface="Calibri"/>
              <a:ea typeface="Calibri"/>
              <a:cs typeface="Calibri"/>
              <a:sym typeface="Calibri"/>
            </a:endParaRPr>
          </a:p>
        </p:txBody>
      </p:sp>
      <p:sp>
        <p:nvSpPr>
          <p:cNvPr id="114" name="Google Shape;114;p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3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6.3. Các vấn đề tìm hiểu mở rộng kiến thức nghề nghiệp</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6.3.1. Các phương pháp tính và ứng dụng trong khoa học kỹ thuật</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6.3.2. Các thuật toán lặp trong số học (giới thiệu về số học thuật toán)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6.3.3. Một số bài toán xử lý lặp chưa có lời giải về điều kiện dừng</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6.3.4. Những nỗ lực để giảm độ phức tạp tính toán</a:t>
            </a:r>
            <a:endParaRPr sz="1200">
              <a:solidFill>
                <a:schemeClr val="dk1"/>
              </a:solidFill>
              <a:latin typeface="Calibri"/>
              <a:ea typeface="Calibri"/>
              <a:cs typeface="Calibri"/>
              <a:sym typeface="Calibri"/>
            </a:endParaRPr>
          </a:p>
        </p:txBody>
      </p:sp>
      <p:sp>
        <p:nvSpPr>
          <p:cNvPr id="364" name="Google Shape;364;p3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3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1" marL="457200" rtl="0" algn="l">
              <a:spcBef>
                <a:spcPts val="0"/>
              </a:spcBef>
              <a:spcAft>
                <a:spcPts val="0"/>
              </a:spcAft>
              <a:buNone/>
            </a:pPr>
            <a:r>
              <a:rPr lang="en-US" sz="1200">
                <a:solidFill>
                  <a:schemeClr val="dk1"/>
                </a:solidFill>
                <a:latin typeface="Calibri"/>
                <a:ea typeface="Calibri"/>
                <a:cs typeface="Calibri"/>
                <a:sym typeface="Calibri"/>
              </a:rPr>
              <a:t>6.3.1. Các phương pháp tính và ứng dụng trong khoa học kỹ thuật</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6.3.2. Các thuật toán lặp trong số học (giới thiệu về số học thuật toán)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6.3.3. Một số bài toán xử lý lặp chưa có lời giải về điều kiện dừng</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6.3.4. Những nỗ lực để giảm độ phức tạp tính toán</a:t>
            </a:r>
            <a:endParaRPr/>
          </a:p>
        </p:txBody>
      </p:sp>
      <p:sp>
        <p:nvSpPr>
          <p:cNvPr id="370" name="Google Shape;370;p3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3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0" name="Google Shape;380;p3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3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6" name="Google Shape;386;p3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3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6" name="Google Shape;396;p3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39"/>
          <p:cNvPicPr preferRelativeResize="0"/>
          <p:nvPr/>
        </p:nvPicPr>
        <p:blipFill rotWithShape="1">
          <a:blip r:embed="rId2">
            <a:alphaModFix/>
          </a:blip>
          <a:srcRect b="0" l="0" r="0" t="0"/>
          <a:stretch/>
        </p:blipFill>
        <p:spPr>
          <a:xfrm>
            <a:off x="0" y="4161234"/>
            <a:ext cx="9144000" cy="2696766"/>
          </a:xfrm>
          <a:prstGeom prst="rect">
            <a:avLst/>
          </a:prstGeom>
          <a:noFill/>
          <a:ln>
            <a:noFill/>
          </a:ln>
        </p:spPr>
      </p:pic>
      <p:pic>
        <p:nvPicPr>
          <p:cNvPr id="17" name="Google Shape;17;p39"/>
          <p:cNvPicPr preferRelativeResize="0"/>
          <p:nvPr/>
        </p:nvPicPr>
        <p:blipFill rotWithShape="1">
          <a:blip r:embed="rId3">
            <a:alphaModFix/>
          </a:blip>
          <a:srcRect b="0" l="0" r="0" t="0"/>
          <a:stretch/>
        </p:blipFill>
        <p:spPr>
          <a:xfrm>
            <a:off x="0" y="0"/>
            <a:ext cx="9144000" cy="2821781"/>
          </a:xfrm>
          <a:prstGeom prst="rect">
            <a:avLst/>
          </a:prstGeom>
          <a:noFill/>
          <a:ln>
            <a:noFill/>
          </a:ln>
        </p:spPr>
      </p:pic>
      <p:sp>
        <p:nvSpPr>
          <p:cNvPr id="18" name="Google Shape;18;p39"/>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9"/>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D:\Dropbox\SS-Slides\DeCuong-CDIO\TemplateCDIOv1\HinhAnh\LogoCDIO.png" id="20" name="Google Shape;20;p39"/>
          <p:cNvPicPr preferRelativeResize="0"/>
          <p:nvPr/>
        </p:nvPicPr>
        <p:blipFill rotWithShape="1">
          <a:blip r:embed="rId4">
            <a:alphaModFix/>
          </a:blip>
          <a:srcRect b="0" l="0" r="0" t="0"/>
          <a:stretch/>
        </p:blipFill>
        <p:spPr>
          <a:xfrm>
            <a:off x="2869785" y="613071"/>
            <a:ext cx="1702215"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fadeDir="5400000" kx="0" rotWithShape="0" algn="bl" stA="52000" stPos="0" sy="-100000" ky="0"/>
          </a:effectLst>
        </p:spPr>
      </p:pic>
      <p:pic>
        <p:nvPicPr>
          <p:cNvPr descr="D:\Dropbox\SS-Slides\DeCuong-CDIO\TemplateCDIOv1\HinhAnh\LogoTruong.png" id="21" name="Google Shape;21;p39"/>
          <p:cNvPicPr preferRelativeResize="0"/>
          <p:nvPr/>
        </p:nvPicPr>
        <p:blipFill rotWithShape="1">
          <a:blip r:embed="rId5">
            <a:alphaModFix/>
          </a:blip>
          <a:srcRect b="0" l="0" r="0" t="0"/>
          <a:stretch/>
        </p:blipFill>
        <p:spPr>
          <a:xfrm>
            <a:off x="990600" y="625771"/>
            <a:ext cx="1231847"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fadeDir="5400000" kx="0" rotWithShape="0" algn="bl" stA="52000" stPos="0" sy="-100000" ky="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4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id="23" name="Google Shape;23;p40"/>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24" name="Google Shape;24;p4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6" name="Google Shape;26;p40"/>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27" name="Google Shape;27;p40"/>
          <p:cNvPicPr preferRelativeResize="0"/>
          <p:nvPr/>
        </p:nvPicPr>
        <p:blipFill rotWithShape="1">
          <a:blip r:embed="rId4">
            <a:alphaModFix/>
          </a:blip>
          <a:srcRect b="0" l="0" r="0" t="0"/>
          <a:stretch/>
        </p:blipFill>
        <p:spPr>
          <a:xfrm>
            <a:off x="0" y="1143000"/>
            <a:ext cx="9144000" cy="228600"/>
          </a:xfrm>
          <a:prstGeom prst="rect">
            <a:avLst/>
          </a:prstGeom>
          <a:noFill/>
          <a:ln>
            <a:noFill/>
          </a:ln>
        </p:spPr>
      </p:pic>
      <p:pic>
        <p:nvPicPr>
          <p:cNvPr descr="WinFX_WCF__03a" id="28" name="Google Shape;28;p40"/>
          <p:cNvPicPr preferRelativeResize="0"/>
          <p:nvPr/>
        </p:nvPicPr>
        <p:blipFill rotWithShape="1">
          <a:blip r:embed="rId5">
            <a:alphaModFix/>
          </a:blip>
          <a:srcRect b="0" l="0" r="0" t="0"/>
          <a:stretch/>
        </p:blipFill>
        <p:spPr>
          <a:xfrm>
            <a:off x="8534216" y="6400800"/>
            <a:ext cx="609784" cy="457200"/>
          </a:xfrm>
          <a:prstGeom prst="rect">
            <a:avLst/>
          </a:prstGeom>
          <a:noFill/>
          <a:ln>
            <a:noFill/>
          </a:ln>
        </p:spPr>
      </p:pic>
      <p:sp>
        <p:nvSpPr>
          <p:cNvPr id="29" name="Google Shape;29;p4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Tahoma"/>
                <a:ea typeface="Tahoma"/>
                <a:cs typeface="Tahoma"/>
                <a:sym typeface="Tahoma"/>
              </a:defRPr>
            </a:lvl1pPr>
            <a:lvl2pPr indent="0" lvl="1" marL="0" algn="r">
              <a:spcBef>
                <a:spcPts val="0"/>
              </a:spcBef>
              <a:buNone/>
              <a:defRPr b="0" i="0" sz="1200" u="none" cap="none" strike="noStrike">
                <a:solidFill>
                  <a:schemeClr val="dk1"/>
                </a:solidFill>
                <a:latin typeface="Tahoma"/>
                <a:ea typeface="Tahoma"/>
                <a:cs typeface="Tahoma"/>
                <a:sym typeface="Tahoma"/>
              </a:defRPr>
            </a:lvl2pPr>
            <a:lvl3pPr indent="0" lvl="2" marL="0" algn="r">
              <a:spcBef>
                <a:spcPts val="0"/>
              </a:spcBef>
              <a:buNone/>
              <a:defRPr b="0" i="0" sz="1200" u="none" cap="none" strike="noStrike">
                <a:solidFill>
                  <a:schemeClr val="dk1"/>
                </a:solidFill>
                <a:latin typeface="Tahoma"/>
                <a:ea typeface="Tahoma"/>
                <a:cs typeface="Tahoma"/>
                <a:sym typeface="Tahoma"/>
              </a:defRPr>
            </a:lvl3pPr>
            <a:lvl4pPr indent="0" lvl="3" marL="0" algn="r">
              <a:spcBef>
                <a:spcPts val="0"/>
              </a:spcBef>
              <a:buNone/>
              <a:defRPr b="0" i="0" sz="1200" u="none" cap="none" strike="noStrike">
                <a:solidFill>
                  <a:schemeClr val="dk1"/>
                </a:solidFill>
                <a:latin typeface="Tahoma"/>
                <a:ea typeface="Tahoma"/>
                <a:cs typeface="Tahoma"/>
                <a:sym typeface="Tahoma"/>
              </a:defRPr>
            </a:lvl4pPr>
            <a:lvl5pPr indent="0" lvl="4" marL="0" algn="r">
              <a:spcBef>
                <a:spcPts val="0"/>
              </a:spcBef>
              <a:buNone/>
              <a:defRPr b="0" i="0" sz="1200" u="none" cap="none" strike="noStrike">
                <a:solidFill>
                  <a:schemeClr val="dk1"/>
                </a:solidFill>
                <a:latin typeface="Tahoma"/>
                <a:ea typeface="Tahoma"/>
                <a:cs typeface="Tahoma"/>
                <a:sym typeface="Tahoma"/>
              </a:defRPr>
            </a:lvl5pPr>
            <a:lvl6pPr indent="0" lvl="5" marL="0" algn="r">
              <a:spcBef>
                <a:spcPts val="0"/>
              </a:spcBef>
              <a:buNone/>
              <a:defRPr b="0" i="0" sz="1200" u="none" cap="none" strike="noStrike">
                <a:solidFill>
                  <a:schemeClr val="dk1"/>
                </a:solidFill>
                <a:latin typeface="Tahoma"/>
                <a:ea typeface="Tahoma"/>
                <a:cs typeface="Tahoma"/>
                <a:sym typeface="Tahoma"/>
              </a:defRPr>
            </a:lvl6pPr>
            <a:lvl7pPr indent="0" lvl="6" marL="0" algn="r">
              <a:spcBef>
                <a:spcPts val="0"/>
              </a:spcBef>
              <a:buNone/>
              <a:defRPr b="0" i="0" sz="1200" u="none" cap="none" strike="noStrike">
                <a:solidFill>
                  <a:schemeClr val="dk1"/>
                </a:solidFill>
                <a:latin typeface="Tahoma"/>
                <a:ea typeface="Tahoma"/>
                <a:cs typeface="Tahoma"/>
                <a:sym typeface="Tahoma"/>
              </a:defRPr>
            </a:lvl7pPr>
            <a:lvl8pPr indent="0" lvl="7" marL="0" algn="r">
              <a:spcBef>
                <a:spcPts val="0"/>
              </a:spcBef>
              <a:buNone/>
              <a:defRPr b="0" i="0" sz="1200" u="none" cap="none" strike="noStrike">
                <a:solidFill>
                  <a:schemeClr val="dk1"/>
                </a:solidFill>
                <a:latin typeface="Tahoma"/>
                <a:ea typeface="Tahoma"/>
                <a:cs typeface="Tahoma"/>
                <a:sym typeface="Tahoma"/>
              </a:defRPr>
            </a:lvl8pPr>
            <a:lvl9pPr indent="0" lvl="8" marL="0" algn="r">
              <a:spcBef>
                <a:spcPts val="0"/>
              </a:spcBef>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2" name="Shape 32"/>
        <p:cNvGrpSpPr/>
        <p:nvPr/>
      </p:nvGrpSpPr>
      <p:grpSpPr>
        <a:xfrm>
          <a:off x="0" y="0"/>
          <a:ext cx="0" cy="0"/>
          <a:chOff x="0" y="0"/>
          <a:chExt cx="0" cy="0"/>
        </a:xfrm>
      </p:grpSpPr>
      <p:pic>
        <p:nvPicPr>
          <p:cNvPr descr="WinFX_WCF__03a" id="33" name="Google Shape;33;p41"/>
          <p:cNvPicPr preferRelativeResize="0"/>
          <p:nvPr/>
        </p:nvPicPr>
        <p:blipFill rotWithShape="1">
          <a:blip r:embed="rId2">
            <a:alphaModFix/>
          </a:blip>
          <a:srcRect b="0" l="0" r="0" t="0"/>
          <a:stretch/>
        </p:blipFill>
        <p:spPr>
          <a:xfrm>
            <a:off x="4800600" y="3601428"/>
            <a:ext cx="4343400" cy="3256571"/>
          </a:xfrm>
          <a:prstGeom prst="rect">
            <a:avLst/>
          </a:prstGeom>
          <a:noFill/>
          <a:ln>
            <a:noFill/>
          </a:ln>
        </p:spPr>
      </p:pic>
      <p:sp>
        <p:nvSpPr>
          <p:cNvPr id="34" name="Google Shape;34;p41"/>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WinFX__LineGlow" id="35" name="Google Shape;35;p41"/>
          <p:cNvPicPr preferRelativeResize="0"/>
          <p:nvPr/>
        </p:nvPicPr>
        <p:blipFill rotWithShape="1">
          <a:blip r:embed="rId3">
            <a:alphaModFix/>
          </a:blip>
          <a:srcRect b="33333" l="0" r="16666" t="0"/>
          <a:stretch/>
        </p:blipFill>
        <p:spPr>
          <a:xfrm>
            <a:off x="1524000" y="1905000"/>
            <a:ext cx="7620000" cy="152400"/>
          </a:xfrm>
          <a:prstGeom prst="rect">
            <a:avLst/>
          </a:prstGeom>
          <a:noFill/>
          <a:ln>
            <a:noFill/>
          </a:ln>
        </p:spPr>
      </p:pic>
      <p:pic>
        <p:nvPicPr>
          <p:cNvPr descr="WinFX__LineGlow" id="36" name="Google Shape;36;p41"/>
          <p:cNvPicPr preferRelativeResize="0"/>
          <p:nvPr/>
        </p:nvPicPr>
        <p:blipFill rotWithShape="1">
          <a:blip r:embed="rId3">
            <a:alphaModFix/>
          </a:blip>
          <a:srcRect b="0" l="15000" r="0" t="33333"/>
          <a:stretch/>
        </p:blipFill>
        <p:spPr>
          <a:xfrm>
            <a:off x="0" y="4343400"/>
            <a:ext cx="7772400" cy="152400"/>
          </a:xfrm>
          <a:prstGeom prst="rect">
            <a:avLst/>
          </a:prstGeom>
          <a:noFill/>
          <a:ln>
            <a:noFill/>
          </a:ln>
        </p:spPr>
      </p:pic>
      <p:pic>
        <p:nvPicPr>
          <p:cNvPr id="37" name="Google Shape;37;p41"/>
          <p:cNvPicPr preferRelativeResize="0"/>
          <p:nvPr/>
        </p:nvPicPr>
        <p:blipFill rotWithShape="1">
          <a:blip r:embed="rId4">
            <a:alphaModFix/>
          </a:blip>
          <a:srcRect b="0" l="0" r="0" t="0"/>
          <a:stretch/>
        </p:blipFill>
        <p:spPr>
          <a:xfrm>
            <a:off x="0" y="0"/>
            <a:ext cx="9144000" cy="685800"/>
          </a:xfrm>
          <a:prstGeom prst="rect">
            <a:avLst/>
          </a:prstGeom>
          <a:noFill/>
          <a:ln>
            <a:noFill/>
          </a:ln>
        </p:spPr>
      </p:pic>
      <p:pic>
        <p:nvPicPr>
          <p:cNvPr descr="D:\Dropbox\SS-Slides\DeCuong-CDIO\TemplateCDIOv1\HinhAnh\LogoCDIO_Transparent.png" id="38" name="Google Shape;38;p41"/>
          <p:cNvPicPr preferRelativeResize="0"/>
          <p:nvPr/>
        </p:nvPicPr>
        <p:blipFill rotWithShape="1">
          <a:blip r:embed="rId5">
            <a:alphaModFix/>
          </a:blip>
          <a:srcRect b="0" l="0" r="0" t="0"/>
          <a:stretch/>
        </p:blipFill>
        <p:spPr>
          <a:xfrm>
            <a:off x="1080908" y="863599"/>
            <a:ext cx="1052692" cy="599921"/>
          </a:xfrm>
          <a:prstGeom prst="rect">
            <a:avLst/>
          </a:prstGeom>
          <a:noFill/>
          <a:ln>
            <a:noFill/>
          </a:ln>
        </p:spPr>
      </p:pic>
      <p:pic>
        <p:nvPicPr>
          <p:cNvPr descr="D:\Dropbox\SS-Slides\DeCuong-CDIO\TemplateCDIOv1\HinhAnh\LogoTruong_Transparent.png" id="39" name="Google Shape;39;p41"/>
          <p:cNvPicPr preferRelativeResize="0"/>
          <p:nvPr/>
        </p:nvPicPr>
        <p:blipFill rotWithShape="1">
          <a:blip r:embed="rId6">
            <a:alphaModFix/>
          </a:blip>
          <a:srcRect b="0" l="0" r="0" t="0"/>
          <a:stretch/>
        </p:blipFill>
        <p:spPr>
          <a:xfrm>
            <a:off x="242862" y="815955"/>
            <a:ext cx="762308" cy="6003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pic>
        <p:nvPicPr>
          <p:cNvPr id="41" name="Google Shape;41;p42"/>
          <p:cNvPicPr preferRelativeResize="0"/>
          <p:nvPr/>
        </p:nvPicPr>
        <p:blipFill rotWithShape="1">
          <a:blip r:embed="rId2">
            <a:alphaModFix/>
          </a:blip>
          <a:srcRect b="29358" l="0" r="0" t="0"/>
          <a:stretch/>
        </p:blipFill>
        <p:spPr>
          <a:xfrm>
            <a:off x="0" y="4953000"/>
            <a:ext cx="9144000" cy="1905000"/>
          </a:xfrm>
          <a:prstGeom prst="rect">
            <a:avLst/>
          </a:prstGeom>
          <a:noFill/>
          <a:ln>
            <a:noFill/>
          </a:ln>
        </p:spPr>
      </p:pic>
      <p:pic>
        <p:nvPicPr>
          <p:cNvPr id="42" name="Google Shape;42;p42"/>
          <p:cNvPicPr preferRelativeResize="0"/>
          <p:nvPr/>
        </p:nvPicPr>
        <p:blipFill rotWithShape="1">
          <a:blip r:embed="rId3">
            <a:alphaModFix/>
          </a:blip>
          <a:srcRect b="0" l="0" r="0" t="45907"/>
          <a:stretch/>
        </p:blipFill>
        <p:spPr>
          <a:xfrm>
            <a:off x="0" y="0"/>
            <a:ext cx="9144000" cy="1526381"/>
          </a:xfrm>
          <a:prstGeom prst="rect">
            <a:avLst/>
          </a:prstGeom>
          <a:noFill/>
          <a:ln>
            <a:noFill/>
          </a:ln>
        </p:spPr>
      </p:pic>
      <p:pic>
        <p:nvPicPr>
          <p:cNvPr descr="E:\04_Image Collection\01_ICON\Question\Help.png" id="43" name="Google Shape;43;p42"/>
          <p:cNvPicPr preferRelativeResize="0"/>
          <p:nvPr/>
        </p:nvPicPr>
        <p:blipFill rotWithShape="1">
          <a:blip r:embed="rId4">
            <a:alphaModFix/>
          </a:blip>
          <a:srcRect b="0" l="0" r="0" t="0"/>
          <a:stretch/>
        </p:blipFill>
        <p:spPr>
          <a:xfrm>
            <a:off x="1828800" y="990600"/>
            <a:ext cx="5105400" cy="472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4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DF322D"/>
              </a:buClr>
              <a:buSzPts val="4000"/>
              <a:buFont typeface="Tahoma"/>
              <a:buNone/>
              <a:defRPr b="1" sz="4000"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sz="2000">
                <a:solidFill>
                  <a:schemeClr val="dk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7" name="Google Shape;4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0" name="Shape 50"/>
        <p:cNvGrpSpPr/>
        <p:nvPr/>
      </p:nvGrpSpPr>
      <p:grpSpPr>
        <a:xfrm>
          <a:off x="0" y="0"/>
          <a:ext cx="0" cy="0"/>
          <a:chOff x="0" y="0"/>
          <a:chExt cx="0" cy="0"/>
        </a:xfrm>
      </p:grpSpPr>
      <p:pic>
        <p:nvPicPr>
          <p:cNvPr id="51" name="Google Shape;51;p44"/>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52" name="Google Shape;52;p4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4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44"/>
          <p:cNvSpPr txBox="1"/>
          <p:nvPr>
            <p:ph idx="10" type="dt"/>
          </p:nvPr>
        </p:nvSpPr>
        <p:spPr>
          <a:xfrm>
            <a:off x="457200" y="6356350"/>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4"/>
          <p:cNvSpPr txBox="1"/>
          <p:nvPr>
            <p:ph idx="11" type="ftr"/>
          </p:nvPr>
        </p:nvSpPr>
        <p:spPr>
          <a:xfrm>
            <a:off x="1524000" y="6356350"/>
            <a:ext cx="640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7" name="Google Shape;57;p44"/>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58" name="Google Shape;58;p44"/>
          <p:cNvPicPr preferRelativeResize="0"/>
          <p:nvPr/>
        </p:nvPicPr>
        <p:blipFill rotWithShape="1">
          <a:blip r:embed="rId4">
            <a:alphaModFix/>
          </a:blip>
          <a:srcRect b="0" l="0" r="0" t="0"/>
          <a:stretch/>
        </p:blipFill>
        <p:spPr>
          <a:xfrm>
            <a:off x="0" y="1295400"/>
            <a:ext cx="9144000" cy="228600"/>
          </a:xfrm>
          <a:prstGeom prst="rect">
            <a:avLst/>
          </a:prstGeom>
          <a:noFill/>
          <a:ln>
            <a:noFill/>
          </a:ln>
        </p:spPr>
      </p:pic>
      <p:sp>
        <p:nvSpPr>
          <p:cNvPr id="59" name="Google Shape;59;p4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C7876"/>
              </a:buClr>
              <a:buSzPts val="4400"/>
              <a:buFont typeface="Tahoma"/>
              <a:buNone/>
              <a:defRPr b="1" sz="4400" cap="none">
                <a:solidFill>
                  <a:srgbClr val="FC7876"/>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4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4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4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p4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0" name="Google Shape;80;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Tahoma"/>
              <a:buNone/>
              <a:defRPr b="0" i="0" sz="4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ahoma"/>
                <a:ea typeface="Tahoma"/>
                <a:cs typeface="Tahoma"/>
                <a:sym typeface="Tahom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Kỹ thuật cài đặt</a:t>
            </a:r>
            <a:br>
              <a:rPr lang="en-US">
                <a:solidFill>
                  <a:srgbClr val="FC7876"/>
                </a:solidFill>
              </a:rPr>
            </a:br>
            <a:r>
              <a:rPr lang="en-US">
                <a:solidFill>
                  <a:srgbClr val="FC7876"/>
                </a:solidFill>
              </a:rPr>
              <a:t>các thuật toán cơ bản</a:t>
            </a:r>
            <a:endParaRPr>
              <a:solidFill>
                <a:srgbClr val="FC7876"/>
              </a:solidFill>
            </a:endParaRPr>
          </a:p>
        </p:txBody>
      </p:sp>
      <p:sp>
        <p:nvSpPr>
          <p:cNvPr id="100" name="Google Shape;100;p1"/>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b="1" lang="en-US" sz="1800"/>
              <a:t>Nhập môn lập trình </a:t>
            </a:r>
            <a:endParaRPr/>
          </a:p>
          <a:p>
            <a:pPr indent="0" lvl="0" marL="0" rtl="0" algn="ctr">
              <a:spcBef>
                <a:spcPts val="360"/>
              </a:spcBef>
              <a:spcAft>
                <a:spcPts val="0"/>
              </a:spcAft>
              <a:buClr>
                <a:schemeClr val="dk1"/>
              </a:buClr>
              <a:buSzPts val="1800"/>
              <a:buNone/>
            </a:pPr>
            <a:r>
              <a:rPr lang="en-US" sz="1800"/>
              <a:t>Trình bày: …; Email: …@fit.hcmus.edu.vn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a:t>
            </a:r>
            <a:endParaRPr/>
          </a:p>
        </p:txBody>
      </p:sp>
      <p:sp>
        <p:nvSpPr>
          <p:cNvPr id="178" name="Google Shape;178;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Tính căn bậc n của số thực x</a:t>
            </a:r>
            <a:endParaRPr/>
          </a:p>
        </p:txBody>
      </p:sp>
      <p:sp>
        <p:nvSpPr>
          <p:cNvPr id="179" name="Google Shape;179;p1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180" name="Google Shape;180;p1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81" name="Google Shape;181;p1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82" name="Google Shape;182;p10"/>
          <p:cNvGraphicFramePr/>
          <p:nvPr/>
        </p:nvGraphicFramePr>
        <p:xfrm>
          <a:off x="914400" y="2286000"/>
          <a:ext cx="3000000" cy="3000000"/>
        </p:xfrm>
        <a:graphic>
          <a:graphicData uri="http://schemas.openxmlformats.org/drawingml/2006/table">
            <a:tbl>
              <a:tblPr bandRow="1" firstRow="1">
                <a:noFill/>
                <a:tableStyleId>{BC59A21F-7984-432F-83D5-DB4D94CBED58}</a:tableStyleId>
              </a:tblPr>
              <a:tblGrid>
                <a:gridCol w="810875"/>
                <a:gridCol w="810875"/>
                <a:gridCol w="816625"/>
                <a:gridCol w="4724400"/>
              </a:tblGrid>
              <a:tr h="365750">
                <a:tc gridSpan="4">
                  <a:txBody>
                    <a:bodyPr/>
                    <a:lstStyle/>
                    <a:p>
                      <a:pPr indent="0" lvl="0" marL="0" marR="0" rtl="0" algn="ctr">
                        <a:spcBef>
                          <a:spcPts val="0"/>
                        </a:spcBef>
                        <a:spcAft>
                          <a:spcPts val="0"/>
                        </a:spcAft>
                        <a:buNone/>
                      </a:pPr>
                      <a:r>
                        <a:rPr lang="en-US" sz="1800">
                          <a:latin typeface="Tahoma"/>
                          <a:ea typeface="Tahoma"/>
                          <a:cs typeface="Tahoma"/>
                          <a:sym typeface="Tahoma"/>
                        </a:rPr>
                        <a:t>Bảng</a:t>
                      </a:r>
                      <a:r>
                        <a:rPr lang="en-US" sz="1800">
                          <a:latin typeface="Tahoma"/>
                          <a:ea typeface="Tahoma"/>
                          <a:cs typeface="Tahoma"/>
                          <a:sym typeface="Tahoma"/>
                        </a:rPr>
                        <a:t> quyết định</a:t>
                      </a:r>
                      <a:endParaRPr sz="1800">
                        <a:latin typeface="Tahoma"/>
                        <a:ea typeface="Tahoma"/>
                        <a:cs typeface="Tahoma"/>
                        <a:sym typeface="Tahoma"/>
                      </a:endParaRPr>
                    </a:p>
                  </a:txBody>
                  <a:tcPr marT="45725" marB="45725" marR="91450" marL="91450">
                    <a:solidFill>
                      <a:srgbClr val="FDE9D8"/>
                    </a:solidFill>
                  </a:tcPr>
                </a:tc>
                <a:tc hMerge="1"/>
                <a:tc hMerge="1"/>
                <a:tc hMerge="1"/>
              </a:tr>
              <a:tr h="370850">
                <a:tc>
                  <a:txBody>
                    <a:bodyPr/>
                    <a:lstStyle/>
                    <a:p>
                      <a:pPr indent="0" lvl="0" marL="0" marR="0" rtl="0" algn="ctr">
                        <a:spcBef>
                          <a:spcPts val="0"/>
                        </a:spcBef>
                        <a:spcAft>
                          <a:spcPts val="0"/>
                        </a:spcAft>
                        <a:buNone/>
                      </a:pPr>
                      <a:r>
                        <a:rPr lang="en-US" sz="1600">
                          <a:latin typeface="Tahoma"/>
                          <a:ea typeface="Tahoma"/>
                          <a:cs typeface="Tahoma"/>
                          <a:sym typeface="Tahoma"/>
                        </a:rPr>
                        <a:t>n = 0</a:t>
                      </a:r>
                      <a:endParaRPr sz="1600">
                        <a:latin typeface="Tahoma"/>
                        <a:ea typeface="Tahoma"/>
                        <a:cs typeface="Tahoma"/>
                        <a:sym typeface="Tahoma"/>
                      </a:endParaRPr>
                    </a:p>
                  </a:txBody>
                  <a:tcPr marT="45725" marB="45725" marR="91450" marL="91450" anchor="ctr"/>
                </a:tc>
                <a:tc gridSpan="3">
                  <a:txBody>
                    <a:bodyPr/>
                    <a:lstStyle/>
                    <a:p>
                      <a:pPr indent="0" lvl="0" marL="0" marR="0" rtl="0" algn="l">
                        <a:spcBef>
                          <a:spcPts val="0"/>
                        </a:spcBef>
                        <a:spcAft>
                          <a:spcPts val="0"/>
                        </a:spcAft>
                        <a:buNone/>
                      </a:pPr>
                      <a:r>
                        <a:t/>
                      </a:r>
                      <a:endParaRPr sz="1800"/>
                    </a:p>
                  </a:txBody>
                  <a:tcPr marT="45725" marB="45725" marR="91450" marL="91450" anchor="ctr"/>
                </a:tc>
                <a:tc hMerge="1"/>
                <a:tc hMerge="1"/>
              </a:tr>
              <a:tr h="370850">
                <a:tc rowSpan="2">
                  <a:txBody>
                    <a:bodyPr/>
                    <a:lstStyle/>
                    <a:p>
                      <a:pPr indent="0" lvl="0" marL="0" marR="0" rtl="0" algn="ctr">
                        <a:spcBef>
                          <a:spcPts val="0"/>
                        </a:spcBef>
                        <a:spcAft>
                          <a:spcPts val="0"/>
                        </a:spcAft>
                        <a:buNone/>
                      </a:pPr>
                      <a:r>
                        <a:rPr lang="en-US" sz="1600">
                          <a:latin typeface="Tahoma"/>
                          <a:ea typeface="Tahoma"/>
                          <a:cs typeface="Tahoma"/>
                          <a:sym typeface="Tahoma"/>
                        </a:rPr>
                        <a:t>n &lt; 0</a:t>
                      </a:r>
                      <a:endParaRPr sz="16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600">
                          <a:latin typeface="Tahoma"/>
                          <a:ea typeface="Tahoma"/>
                          <a:cs typeface="Tahoma"/>
                          <a:sym typeface="Tahoma"/>
                        </a:rPr>
                        <a:t>x = 0</a:t>
                      </a:r>
                      <a:endParaRPr sz="1600">
                        <a:latin typeface="Tahoma"/>
                        <a:ea typeface="Tahoma"/>
                        <a:cs typeface="Tahoma"/>
                        <a:sym typeface="Tahoma"/>
                      </a:endParaRPr>
                    </a:p>
                  </a:txBody>
                  <a:tcPr marT="45725" marB="45725" marR="91450" marL="91450" anchor="ctr"/>
                </a:tc>
                <a:tc gridSpan="2">
                  <a:txBody>
                    <a:bodyPr/>
                    <a:lstStyle/>
                    <a:p>
                      <a:pPr indent="0" lvl="0" marL="0" marR="0" rtl="0" algn="l">
                        <a:spcBef>
                          <a:spcPts val="0"/>
                        </a:spcBef>
                        <a:spcAft>
                          <a:spcPts val="0"/>
                        </a:spcAft>
                        <a:buNone/>
                      </a:pPr>
                      <a:r>
                        <a:t/>
                      </a:r>
                      <a:endParaRPr sz="1800"/>
                    </a:p>
                  </a:txBody>
                  <a:tcPr marT="45725" marB="45725" marR="91450" marL="91450"/>
                </a:tc>
                <a:tc hMerge="1"/>
              </a:tr>
              <a:tr h="587700">
                <a:tc vMerge="1"/>
                <a:tc>
                  <a:txBody>
                    <a:bodyPr/>
                    <a:lstStyle/>
                    <a:p>
                      <a:pPr indent="0" lvl="0" marL="0" marR="0" rtl="0" algn="ctr">
                        <a:spcBef>
                          <a:spcPts val="0"/>
                        </a:spcBef>
                        <a:spcAft>
                          <a:spcPts val="0"/>
                        </a:spcAft>
                        <a:buNone/>
                      </a:pPr>
                      <a:r>
                        <a:rPr lang="en-US" sz="1600">
                          <a:latin typeface="Tahoma"/>
                          <a:ea typeface="Tahoma"/>
                          <a:cs typeface="Tahoma"/>
                          <a:sym typeface="Tahoma"/>
                        </a:rPr>
                        <a:t>x ≠ 0</a:t>
                      </a:r>
                      <a:endParaRPr sz="1600">
                        <a:latin typeface="Tahoma"/>
                        <a:ea typeface="Tahoma"/>
                        <a:cs typeface="Tahoma"/>
                        <a:sym typeface="Tahoma"/>
                      </a:endParaRPr>
                    </a:p>
                  </a:txBody>
                  <a:tcPr marT="45725" marB="45725" marR="91450" marL="91450" anchor="ctr"/>
                </a:tc>
                <a:tc gridSpan="2">
                  <a:txBody>
                    <a:bodyPr/>
                    <a:lstStyle/>
                    <a:p>
                      <a:pPr indent="0" lvl="0" marL="0" marR="0" rtl="0" algn="l">
                        <a:spcBef>
                          <a:spcPts val="0"/>
                        </a:spcBef>
                        <a:spcAft>
                          <a:spcPts val="0"/>
                        </a:spcAft>
                        <a:buNone/>
                      </a:pPr>
                      <a:r>
                        <a:t/>
                      </a:r>
                      <a:endParaRPr sz="1800"/>
                    </a:p>
                  </a:txBody>
                  <a:tcPr marT="45725" marB="45725" marR="91450" marL="91450"/>
                </a:tc>
                <a:tc hMerge="1"/>
              </a:tr>
              <a:tr h="370850">
                <a:tc rowSpan="3">
                  <a:txBody>
                    <a:bodyPr/>
                    <a:lstStyle/>
                    <a:p>
                      <a:pPr indent="0" lvl="0" marL="0" marR="0" rtl="0" algn="ctr">
                        <a:spcBef>
                          <a:spcPts val="0"/>
                        </a:spcBef>
                        <a:spcAft>
                          <a:spcPts val="0"/>
                        </a:spcAft>
                        <a:buNone/>
                      </a:pPr>
                      <a:r>
                        <a:rPr lang="en-US" sz="1600">
                          <a:latin typeface="Tahoma"/>
                          <a:ea typeface="Tahoma"/>
                          <a:cs typeface="Tahoma"/>
                          <a:sym typeface="Tahoma"/>
                        </a:rPr>
                        <a:t>n &gt; 0</a:t>
                      </a:r>
                      <a:endParaRPr sz="1600">
                        <a:latin typeface="Tahoma"/>
                        <a:ea typeface="Tahoma"/>
                        <a:cs typeface="Tahoma"/>
                        <a:sym typeface="Tahoma"/>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600"/>
                        <a:buFont typeface="Tahoma"/>
                        <a:buNone/>
                      </a:pPr>
                      <a:r>
                        <a:rPr lang="en-US" sz="1600">
                          <a:latin typeface="Tahoma"/>
                          <a:ea typeface="Tahoma"/>
                          <a:cs typeface="Tahoma"/>
                          <a:sym typeface="Tahoma"/>
                        </a:rPr>
                        <a:t>x ≥ 0</a:t>
                      </a:r>
                      <a:endParaRPr sz="1600">
                        <a:latin typeface="Tahoma"/>
                        <a:ea typeface="Tahoma"/>
                        <a:cs typeface="Tahoma"/>
                        <a:sym typeface="Tahoma"/>
                      </a:endParaRPr>
                    </a:p>
                  </a:txBody>
                  <a:tcPr marT="45725" marB="45725" marR="91450" marL="91450" anchor="ctr"/>
                </a:tc>
                <a:tc gridSpan="2">
                  <a:txBody>
                    <a:bodyPr/>
                    <a:lstStyle/>
                    <a:p>
                      <a:pPr indent="0" lvl="0" marL="0" marR="0" rtl="0" algn="l">
                        <a:spcBef>
                          <a:spcPts val="0"/>
                        </a:spcBef>
                        <a:spcAft>
                          <a:spcPts val="0"/>
                        </a:spcAft>
                        <a:buNone/>
                      </a:pPr>
                      <a:r>
                        <a:t/>
                      </a:r>
                      <a:endParaRPr sz="1800"/>
                    </a:p>
                  </a:txBody>
                  <a:tcPr marT="45725" marB="45725" marR="91450" marL="91450"/>
                </a:tc>
                <a:tc hMerge="1"/>
              </a:tr>
              <a:tr h="338000">
                <a:tc vMerge="1"/>
                <a:tc rowSpan="2">
                  <a:txBody>
                    <a:bodyPr/>
                    <a:lstStyle/>
                    <a:p>
                      <a:pPr indent="0" lvl="0" marL="0" marR="0" rtl="0" algn="ctr">
                        <a:spcBef>
                          <a:spcPts val="0"/>
                        </a:spcBef>
                        <a:spcAft>
                          <a:spcPts val="0"/>
                        </a:spcAft>
                        <a:buNone/>
                      </a:pPr>
                      <a:r>
                        <a:rPr lang="en-US" sz="1600">
                          <a:latin typeface="Tahoma"/>
                          <a:ea typeface="Tahoma"/>
                          <a:cs typeface="Tahoma"/>
                          <a:sym typeface="Tahoma"/>
                        </a:rPr>
                        <a:t>x &lt; 0</a:t>
                      </a:r>
                      <a:endParaRPr sz="1600">
                        <a:latin typeface="Tahoma"/>
                        <a:ea typeface="Tahoma"/>
                        <a:cs typeface="Tahoma"/>
                        <a:sym typeface="Tahoma"/>
                      </a:endParaRPr>
                    </a:p>
                  </a:txBody>
                  <a:tcPr marT="45725" marB="45725" marR="91450" marL="91450" anchor="ctr"/>
                </a:tc>
                <a:tc>
                  <a:txBody>
                    <a:bodyPr/>
                    <a:lstStyle/>
                    <a:p>
                      <a:pPr indent="0" lvl="0" marL="0" marR="0" rtl="0" algn="l">
                        <a:spcBef>
                          <a:spcPts val="0"/>
                        </a:spcBef>
                        <a:spcAft>
                          <a:spcPts val="0"/>
                        </a:spcAft>
                        <a:buNone/>
                      </a:pPr>
                      <a:r>
                        <a:rPr lang="en-US" sz="1600">
                          <a:latin typeface="Tahoma"/>
                          <a:ea typeface="Tahoma"/>
                          <a:cs typeface="Tahoma"/>
                          <a:sym typeface="Tahoma"/>
                        </a:rPr>
                        <a:t>n lẻ</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38000">
                <a:tc vMerge="1"/>
                <a:tc vMerge="1"/>
                <a:tc>
                  <a:txBody>
                    <a:bodyPr/>
                    <a:lstStyle/>
                    <a:p>
                      <a:pPr indent="0" lvl="0" marL="0" marR="0" rtl="0" algn="l">
                        <a:spcBef>
                          <a:spcPts val="0"/>
                        </a:spcBef>
                        <a:spcAft>
                          <a:spcPts val="0"/>
                        </a:spcAft>
                        <a:buNone/>
                      </a:pPr>
                      <a:r>
                        <a:rPr lang="en-US" sz="1600">
                          <a:latin typeface="Tahoma"/>
                          <a:ea typeface="Tahoma"/>
                          <a:cs typeface="Tahoma"/>
                          <a:sym typeface="Tahoma"/>
                        </a:rPr>
                        <a:t>n chẵn</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a:t>
            </a:r>
            <a:endParaRPr/>
          </a:p>
        </p:txBody>
      </p:sp>
      <p:sp>
        <p:nvSpPr>
          <p:cNvPr id="188" name="Google Shape;188;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Chương trình tính căn bậc n của x</a:t>
            </a:r>
            <a:endParaRPr/>
          </a:p>
          <a:p>
            <a:pPr indent="0" lvl="0" marL="0" rtl="0" algn="l">
              <a:lnSpc>
                <a:spcPct val="90000"/>
              </a:lnSpc>
              <a:spcBef>
                <a:spcPts val="333"/>
              </a:spcBef>
              <a:spcAft>
                <a:spcPts val="0"/>
              </a:spcAft>
              <a:buClr>
                <a:srgbClr val="0000FF"/>
              </a:buClr>
              <a:buSzPts val="1665"/>
              <a:buNone/>
            </a:pPr>
            <a:r>
              <a:rPr lang="en-US" sz="1665">
                <a:solidFill>
                  <a:srgbClr val="0000FF"/>
                </a:solidFill>
              </a:rPr>
              <a:t>#include</a:t>
            </a:r>
            <a:r>
              <a:rPr lang="en-US" sz="1665"/>
              <a:t> &lt;math.h&gt;</a:t>
            </a:r>
            <a:endParaRPr/>
          </a:p>
          <a:p>
            <a:pPr indent="0" lvl="0" marL="0" rtl="0" algn="l">
              <a:lnSpc>
                <a:spcPct val="90000"/>
              </a:lnSpc>
              <a:spcBef>
                <a:spcPts val="333"/>
              </a:spcBef>
              <a:spcAft>
                <a:spcPts val="0"/>
              </a:spcAft>
              <a:buClr>
                <a:srgbClr val="0000FF"/>
              </a:buClr>
              <a:buSzPts val="1665"/>
              <a:buNone/>
            </a:pPr>
            <a:r>
              <a:rPr lang="en-US" sz="1665">
                <a:solidFill>
                  <a:srgbClr val="0000FF"/>
                </a:solidFill>
              </a:rPr>
              <a:t>double</a:t>
            </a:r>
            <a:r>
              <a:rPr lang="en-US" sz="1665"/>
              <a:t> sqrt_N(</a:t>
            </a:r>
            <a:r>
              <a:rPr lang="en-US" sz="1665">
                <a:solidFill>
                  <a:srgbClr val="0000FF"/>
                </a:solidFill>
              </a:rPr>
              <a:t>double</a:t>
            </a:r>
            <a:r>
              <a:rPr lang="en-US" sz="1665"/>
              <a:t> x, </a:t>
            </a:r>
            <a:r>
              <a:rPr lang="en-US" sz="1665">
                <a:solidFill>
                  <a:srgbClr val="0000FF"/>
                </a:solidFill>
              </a:rPr>
              <a:t>int</a:t>
            </a:r>
            <a:r>
              <a:rPr lang="en-US" sz="1665"/>
              <a:t> n, </a:t>
            </a:r>
            <a:r>
              <a:rPr lang="en-US" sz="1665">
                <a:solidFill>
                  <a:srgbClr val="0000FF"/>
                </a:solidFill>
              </a:rPr>
              <a:t>bool</a:t>
            </a:r>
            <a:r>
              <a:rPr lang="en-US" sz="1665"/>
              <a:t>&amp; errorFlag) {</a:t>
            </a:r>
            <a:endParaRPr/>
          </a:p>
          <a:p>
            <a:pPr indent="0" lvl="0" marL="0" rtl="0" algn="l">
              <a:lnSpc>
                <a:spcPct val="90000"/>
              </a:lnSpc>
              <a:spcBef>
                <a:spcPts val="333"/>
              </a:spcBef>
              <a:spcAft>
                <a:spcPts val="0"/>
              </a:spcAft>
              <a:buClr>
                <a:schemeClr val="dk1"/>
              </a:buClr>
              <a:buSzPts val="1665"/>
              <a:buNone/>
            </a:pPr>
            <a:r>
              <a:rPr lang="en-US" sz="1665"/>
              <a:t>	</a:t>
            </a:r>
            <a:r>
              <a:rPr lang="en-US" sz="1665">
                <a:solidFill>
                  <a:srgbClr val="0000FF"/>
                </a:solidFill>
              </a:rPr>
              <a:t>double</a:t>
            </a:r>
            <a:r>
              <a:rPr lang="en-US" sz="1665"/>
              <a:t> Result = 0;</a:t>
            </a:r>
            <a:endParaRPr/>
          </a:p>
          <a:p>
            <a:pPr indent="0" lvl="0" marL="0" rtl="0" algn="l">
              <a:lnSpc>
                <a:spcPct val="90000"/>
              </a:lnSpc>
              <a:spcBef>
                <a:spcPts val="333"/>
              </a:spcBef>
              <a:spcAft>
                <a:spcPts val="0"/>
              </a:spcAft>
              <a:buClr>
                <a:schemeClr val="dk1"/>
              </a:buClr>
              <a:buSzPts val="1665"/>
              <a:buNone/>
            </a:pPr>
            <a:r>
              <a:rPr lang="en-US" sz="1665"/>
              <a:t>	errorFlag = false;</a:t>
            </a:r>
            <a:endParaRPr/>
          </a:p>
          <a:p>
            <a:pPr indent="0" lvl="0" marL="0" rtl="0" algn="l">
              <a:lnSpc>
                <a:spcPct val="90000"/>
              </a:lnSpc>
              <a:spcBef>
                <a:spcPts val="333"/>
              </a:spcBef>
              <a:spcAft>
                <a:spcPts val="0"/>
              </a:spcAft>
              <a:buClr>
                <a:schemeClr val="dk1"/>
              </a:buClr>
              <a:buSzPts val="1665"/>
              <a:buNone/>
            </a:pPr>
            <a:r>
              <a:rPr lang="en-US" sz="1665"/>
              <a:t>	</a:t>
            </a:r>
            <a:r>
              <a:rPr lang="en-US" sz="1665">
                <a:solidFill>
                  <a:srgbClr val="0000FF"/>
                </a:solidFill>
              </a:rPr>
              <a:t>if</a:t>
            </a:r>
            <a:r>
              <a:rPr lang="en-US" sz="1665"/>
              <a:t> (n == 0) {</a:t>
            </a:r>
            <a:endParaRPr/>
          </a:p>
          <a:p>
            <a:pPr indent="0" lvl="0" marL="0" rtl="0" algn="l">
              <a:lnSpc>
                <a:spcPct val="90000"/>
              </a:lnSpc>
              <a:spcBef>
                <a:spcPts val="333"/>
              </a:spcBef>
              <a:spcAft>
                <a:spcPts val="0"/>
              </a:spcAft>
              <a:buClr>
                <a:schemeClr val="dk1"/>
              </a:buClr>
              <a:buSzPts val="1665"/>
              <a:buNone/>
            </a:pPr>
            <a:r>
              <a:rPr lang="en-US" sz="1665"/>
              <a:t>		errorFlag = true;</a:t>
            </a:r>
            <a:endParaRPr/>
          </a:p>
          <a:p>
            <a:pPr indent="0" lvl="0" marL="0" rtl="0" algn="l">
              <a:lnSpc>
                <a:spcPct val="90000"/>
              </a:lnSpc>
              <a:spcBef>
                <a:spcPts val="333"/>
              </a:spcBef>
              <a:spcAft>
                <a:spcPts val="0"/>
              </a:spcAft>
              <a:buClr>
                <a:schemeClr val="dk1"/>
              </a:buClr>
              <a:buSzPts val="1665"/>
              <a:buNone/>
            </a:pPr>
            <a:r>
              <a:rPr lang="en-US" sz="1665"/>
              <a:t>	}</a:t>
            </a:r>
            <a:endParaRPr/>
          </a:p>
          <a:p>
            <a:pPr indent="0" lvl="0" marL="0" rtl="0" algn="l">
              <a:lnSpc>
                <a:spcPct val="90000"/>
              </a:lnSpc>
              <a:spcBef>
                <a:spcPts val="333"/>
              </a:spcBef>
              <a:spcAft>
                <a:spcPts val="0"/>
              </a:spcAft>
              <a:buClr>
                <a:schemeClr val="dk1"/>
              </a:buClr>
              <a:buSzPts val="1665"/>
              <a:buNone/>
            </a:pPr>
            <a:r>
              <a:rPr lang="en-US" sz="1665"/>
              <a:t>	</a:t>
            </a:r>
            <a:r>
              <a:rPr lang="en-US" sz="1665">
                <a:solidFill>
                  <a:srgbClr val="0000FF"/>
                </a:solidFill>
              </a:rPr>
              <a:t>else</a:t>
            </a:r>
            <a:r>
              <a:rPr lang="en-US" sz="1665"/>
              <a:t> </a:t>
            </a:r>
            <a:r>
              <a:rPr lang="en-US" sz="1665">
                <a:solidFill>
                  <a:srgbClr val="0000FF"/>
                </a:solidFill>
              </a:rPr>
              <a:t>if</a:t>
            </a:r>
            <a:r>
              <a:rPr lang="en-US" sz="1665"/>
              <a:t> (n &lt; 0) {</a:t>
            </a:r>
            <a:endParaRPr/>
          </a:p>
          <a:p>
            <a:pPr indent="0" lvl="0" marL="0" rtl="0" algn="l">
              <a:lnSpc>
                <a:spcPct val="90000"/>
              </a:lnSpc>
              <a:spcBef>
                <a:spcPts val="333"/>
              </a:spcBef>
              <a:spcAft>
                <a:spcPts val="0"/>
              </a:spcAft>
              <a:buClr>
                <a:schemeClr val="dk1"/>
              </a:buClr>
              <a:buSzPts val="1665"/>
              <a:buNone/>
            </a:pPr>
            <a:r>
              <a:rPr lang="en-US" sz="1665"/>
              <a:t>		</a:t>
            </a:r>
            <a:r>
              <a:rPr lang="en-US" sz="1665">
                <a:solidFill>
                  <a:srgbClr val="0000FF"/>
                </a:solidFill>
              </a:rPr>
              <a:t>if</a:t>
            </a:r>
            <a:r>
              <a:rPr lang="en-US" sz="1665"/>
              <a:t> (x == 0)</a:t>
            </a:r>
            <a:endParaRPr/>
          </a:p>
          <a:p>
            <a:pPr indent="0" lvl="0" marL="0" rtl="0" algn="l">
              <a:lnSpc>
                <a:spcPct val="90000"/>
              </a:lnSpc>
              <a:spcBef>
                <a:spcPts val="333"/>
              </a:spcBef>
              <a:spcAft>
                <a:spcPts val="0"/>
              </a:spcAft>
              <a:buClr>
                <a:schemeClr val="dk1"/>
              </a:buClr>
              <a:buSzPts val="1665"/>
              <a:buNone/>
            </a:pPr>
            <a:r>
              <a:rPr lang="en-US" sz="1665"/>
              <a:t>			errorFlag = true;</a:t>
            </a:r>
            <a:endParaRPr/>
          </a:p>
          <a:p>
            <a:pPr indent="0" lvl="0" marL="0" rtl="0" algn="l">
              <a:lnSpc>
                <a:spcPct val="90000"/>
              </a:lnSpc>
              <a:spcBef>
                <a:spcPts val="333"/>
              </a:spcBef>
              <a:spcAft>
                <a:spcPts val="0"/>
              </a:spcAft>
              <a:buClr>
                <a:schemeClr val="dk1"/>
              </a:buClr>
              <a:buSzPts val="1665"/>
              <a:buNone/>
            </a:pPr>
            <a:r>
              <a:rPr lang="en-US" sz="1665"/>
              <a:t>		</a:t>
            </a:r>
            <a:r>
              <a:rPr lang="en-US" sz="1665">
                <a:solidFill>
                  <a:srgbClr val="0000FF"/>
                </a:solidFill>
              </a:rPr>
              <a:t>else</a:t>
            </a:r>
            <a:endParaRPr/>
          </a:p>
          <a:p>
            <a:pPr indent="0" lvl="0" marL="0" rtl="0" algn="l">
              <a:lnSpc>
                <a:spcPct val="90000"/>
              </a:lnSpc>
              <a:spcBef>
                <a:spcPts val="333"/>
              </a:spcBef>
              <a:spcAft>
                <a:spcPts val="0"/>
              </a:spcAft>
              <a:buClr>
                <a:schemeClr val="dk1"/>
              </a:buClr>
              <a:buSzPts val="1665"/>
              <a:buNone/>
            </a:pPr>
            <a:r>
              <a:rPr lang="en-US" sz="1665"/>
              <a:t>			Result = 1/sqrt_N(x, 1.0/n);	</a:t>
            </a:r>
            <a:r>
              <a:rPr lang="en-US" sz="1665">
                <a:solidFill>
                  <a:srgbClr val="00B050"/>
                </a:solidFill>
              </a:rPr>
              <a:t>// Gọi đệ qui</a:t>
            </a:r>
            <a:endParaRPr/>
          </a:p>
          <a:p>
            <a:pPr indent="0" lvl="0" marL="0" rtl="0" algn="l">
              <a:lnSpc>
                <a:spcPct val="90000"/>
              </a:lnSpc>
              <a:spcBef>
                <a:spcPts val="333"/>
              </a:spcBef>
              <a:spcAft>
                <a:spcPts val="0"/>
              </a:spcAft>
              <a:buClr>
                <a:schemeClr val="dk1"/>
              </a:buClr>
              <a:buSzPts val="1665"/>
              <a:buNone/>
            </a:pPr>
            <a:r>
              <a:rPr lang="en-US" sz="1665"/>
              <a:t>	}</a:t>
            </a:r>
            <a:endParaRPr sz="1665"/>
          </a:p>
        </p:txBody>
      </p:sp>
      <p:sp>
        <p:nvSpPr>
          <p:cNvPr id="189" name="Google Shape;189;p1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190" name="Google Shape;190;p1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91" name="Google Shape;191;p1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a:t>
            </a:r>
            <a:endParaRPr/>
          </a:p>
        </p:txBody>
      </p:sp>
      <p:sp>
        <p:nvSpPr>
          <p:cNvPr id="197" name="Google Shape;19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t>	</a:t>
            </a:r>
            <a:r>
              <a:rPr lang="en-US" sz="1800">
                <a:solidFill>
                  <a:srgbClr val="0000FF"/>
                </a:solidFill>
              </a:rPr>
              <a:t>else</a:t>
            </a:r>
            <a:r>
              <a:rPr lang="en-US" sz="1800"/>
              <a:t>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if</a:t>
            </a:r>
            <a:r>
              <a:rPr lang="en-US" sz="1800"/>
              <a:t> (x &gt;= 0)</a:t>
            </a:r>
            <a:endParaRPr/>
          </a:p>
          <a:p>
            <a:pPr indent="0" lvl="0" marL="0" rtl="0" algn="l">
              <a:spcBef>
                <a:spcPts val="360"/>
              </a:spcBef>
              <a:spcAft>
                <a:spcPts val="0"/>
              </a:spcAft>
              <a:buClr>
                <a:schemeClr val="dk1"/>
              </a:buClr>
              <a:buSzPts val="1800"/>
              <a:buNone/>
            </a:pPr>
            <a:r>
              <a:rPr lang="en-US" sz="1800"/>
              <a:t>			Result = pow(x, 1.0/n);</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else</a:t>
            </a:r>
            <a:r>
              <a:rPr lang="en-US" sz="1800"/>
              <a:t>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if</a:t>
            </a:r>
            <a:r>
              <a:rPr lang="en-US" sz="1800"/>
              <a:t> (n % 2 == 1)</a:t>
            </a:r>
            <a:endParaRPr/>
          </a:p>
          <a:p>
            <a:pPr indent="0" lvl="0" marL="0" rtl="0" algn="l">
              <a:spcBef>
                <a:spcPts val="360"/>
              </a:spcBef>
              <a:spcAft>
                <a:spcPts val="0"/>
              </a:spcAft>
              <a:buClr>
                <a:schemeClr val="dk1"/>
              </a:buClr>
              <a:buSzPts val="1800"/>
              <a:buNone/>
            </a:pPr>
            <a:r>
              <a:rPr lang="en-US" sz="1800"/>
              <a:t>				Result = -sqrt_N(-x, n, errorFlag);	</a:t>
            </a:r>
            <a:r>
              <a:rPr lang="en-US" sz="1800">
                <a:solidFill>
                  <a:srgbClr val="00B050"/>
                </a:solidFill>
              </a:rPr>
              <a:t>// Gọi đệ qui</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ele</a:t>
            </a:r>
            <a:endParaRPr/>
          </a:p>
          <a:p>
            <a:pPr indent="0" lvl="0" marL="0" rtl="0" algn="l">
              <a:spcBef>
                <a:spcPts val="360"/>
              </a:spcBef>
              <a:spcAft>
                <a:spcPts val="0"/>
              </a:spcAft>
              <a:buClr>
                <a:schemeClr val="dk1"/>
              </a:buClr>
              <a:buSzPts val="1800"/>
              <a:buNone/>
            </a:pPr>
            <a:r>
              <a:rPr lang="en-US" sz="1800"/>
              <a:t>				errorFlag = true;</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return</a:t>
            </a:r>
            <a:r>
              <a:rPr lang="en-US" sz="1800"/>
              <a:t> Result;</a:t>
            </a:r>
            <a:endParaRPr/>
          </a:p>
          <a:p>
            <a:pPr indent="0" lvl="0" marL="0" rtl="0" algn="l">
              <a:spcBef>
                <a:spcPts val="360"/>
              </a:spcBef>
              <a:spcAft>
                <a:spcPts val="0"/>
              </a:spcAft>
              <a:buClr>
                <a:schemeClr val="dk1"/>
              </a:buClr>
              <a:buSzPts val="1800"/>
              <a:buNone/>
            </a:pPr>
            <a:r>
              <a:rPr lang="en-US" sz="1800"/>
              <a:t>}</a:t>
            </a:r>
            <a:endParaRPr sz="1800"/>
          </a:p>
        </p:txBody>
      </p:sp>
      <p:sp>
        <p:nvSpPr>
          <p:cNvPr id="198" name="Google Shape;198;p1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199" name="Google Shape;199;p1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00" name="Google Shape;200;p1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Đồ án lập trình</a:t>
            </a:r>
            <a:endParaRPr/>
          </a:p>
        </p:txBody>
      </p:sp>
      <p:sp>
        <p:nvSpPr>
          <p:cNvPr id="206" name="Google Shape;20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Tính thuế sử dụng đất phi nông nghiệp</a:t>
            </a:r>
            <a:endParaRPr/>
          </a:p>
          <a:p>
            <a:pPr indent="-342900" lvl="0" marL="342900" rtl="0" algn="l">
              <a:spcBef>
                <a:spcPts val="640"/>
              </a:spcBef>
              <a:spcAft>
                <a:spcPts val="0"/>
              </a:spcAft>
              <a:buClr>
                <a:schemeClr val="dk1"/>
              </a:buClr>
              <a:buSzPts val="3200"/>
              <a:buChar char="•"/>
            </a:pPr>
            <a:r>
              <a:rPr lang="en-US"/>
              <a:t>Tính thuế thu nhập cá nhân</a:t>
            </a:r>
            <a:endParaRPr/>
          </a:p>
          <a:p>
            <a:pPr indent="0" lvl="0" marL="0" rtl="0" algn="l">
              <a:spcBef>
                <a:spcPts val="640"/>
              </a:spcBef>
              <a:spcAft>
                <a:spcPts val="0"/>
              </a:spcAft>
              <a:buClr>
                <a:schemeClr val="dk1"/>
              </a:buClr>
              <a:buSzPts val="3200"/>
              <a:buNone/>
            </a:pPr>
            <a:r>
              <a:rPr lang="en-US"/>
              <a:t>(Xem chi tiết trong giáo trình NMLT trang 182-186)</a:t>
            </a:r>
            <a:endParaRPr/>
          </a:p>
        </p:txBody>
      </p:sp>
      <p:sp>
        <p:nvSpPr>
          <p:cNvPr id="207" name="Google Shape;207;p1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208" name="Google Shape;208;p1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09" name="Google Shape;209;p1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Tính toán lặp</a:t>
            </a:r>
            <a:br>
              <a:rPr lang="en-US">
                <a:solidFill>
                  <a:srgbClr val="FC7876"/>
                </a:solidFill>
              </a:rPr>
            </a:br>
            <a:r>
              <a:rPr lang="en-US">
                <a:solidFill>
                  <a:srgbClr val="FC7876"/>
                </a:solidFill>
              </a:rPr>
              <a:t>và kỹ thuật cài đặt</a:t>
            </a:r>
            <a:endParaRPr>
              <a:solidFill>
                <a:srgbClr val="FC787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về tính toán lặp</a:t>
            </a:r>
            <a:endParaRPr/>
          </a:p>
        </p:txBody>
      </p:sp>
      <p:sp>
        <p:nvSpPr>
          <p:cNvPr id="221" name="Google Shape;22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Tính tổng và tích các số từ 1 đến n</a:t>
            </a:r>
            <a:endParaRPr/>
          </a:p>
        </p:txBody>
      </p:sp>
      <p:sp>
        <p:nvSpPr>
          <p:cNvPr id="222" name="Google Shape;222;p1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223" name="Google Shape;223;p1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24" name="Google Shape;224;p1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25" name="Google Shape;225;p15"/>
          <p:cNvGraphicFramePr/>
          <p:nvPr/>
        </p:nvGraphicFramePr>
        <p:xfrm>
          <a:off x="914400" y="2286000"/>
          <a:ext cx="3000000" cy="3000000"/>
        </p:xfrm>
        <a:graphic>
          <a:graphicData uri="http://schemas.openxmlformats.org/drawingml/2006/table">
            <a:tbl>
              <a:tblPr bandRow="1" firstRow="1">
                <a:noFill/>
                <a:tableStyleId>{BC59A21F-7984-432F-83D5-DB4D94CBED58}</a:tableStyleId>
              </a:tblPr>
              <a:tblGrid>
                <a:gridCol w="381000"/>
                <a:gridCol w="3352800"/>
                <a:gridCol w="3429000"/>
              </a:tblGrid>
              <a:tr h="228600">
                <a:tc>
                  <a:txBody>
                    <a:bodyPr/>
                    <a:lstStyle/>
                    <a:p>
                      <a:pPr indent="0" lvl="0" marL="0" marR="0" rtl="0" algn="l">
                        <a:spcBef>
                          <a:spcPts val="0"/>
                        </a:spcBef>
                        <a:spcAft>
                          <a:spcPts val="0"/>
                        </a:spcAft>
                        <a:buNone/>
                      </a:pPr>
                      <a:r>
                        <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Cách</a:t>
                      </a:r>
                      <a:r>
                        <a:rPr lang="en-US" sz="1800">
                          <a:latin typeface="Tahoma"/>
                          <a:ea typeface="Tahoma"/>
                          <a:cs typeface="Tahoma"/>
                          <a:sym typeface="Tahoma"/>
                        </a:rPr>
                        <a:t> viết 1</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Cách</a:t>
                      </a:r>
                      <a:r>
                        <a:rPr lang="en-US" sz="1800">
                          <a:latin typeface="Tahoma"/>
                          <a:ea typeface="Tahoma"/>
                          <a:cs typeface="Tahoma"/>
                          <a:sym typeface="Tahoma"/>
                        </a:rPr>
                        <a:t> viết 2</a:t>
                      </a:r>
                      <a:endParaRPr sz="1800">
                        <a:latin typeface="Tahoma"/>
                        <a:ea typeface="Tahoma"/>
                        <a:cs typeface="Tahoma"/>
                        <a:sym typeface="Tahoma"/>
                      </a:endParaRPr>
                    </a:p>
                  </a:txBody>
                  <a:tcPr marT="45725" marB="45725" marR="91450" marL="91450">
                    <a:solidFill>
                      <a:srgbClr val="FDE9D8"/>
                    </a:solidFill>
                  </a:tcPr>
                </a:tc>
              </a:tr>
              <a:tr h="370850">
                <a:tc>
                  <a:txBody>
                    <a:bodyPr/>
                    <a:lstStyle/>
                    <a:p>
                      <a:pPr indent="0" lvl="0" marL="0" marR="0" rtl="0" algn="l">
                        <a:spcBef>
                          <a:spcPts val="0"/>
                        </a:spcBef>
                        <a:spcAft>
                          <a:spcPts val="0"/>
                        </a:spcAft>
                        <a:buNone/>
                      </a:pPr>
                      <a:r>
                        <a:rPr lang="en-US" sz="1600">
                          <a:latin typeface="Tahoma"/>
                          <a:ea typeface="Tahoma"/>
                          <a:cs typeface="Tahoma"/>
                          <a:sym typeface="Tahoma"/>
                        </a:rPr>
                        <a:t>1</a:t>
                      </a:r>
                      <a:endParaRPr/>
                    </a:p>
                    <a:p>
                      <a:pPr indent="0" lvl="0" marL="0" marR="0" rtl="0" algn="l">
                        <a:spcBef>
                          <a:spcPts val="0"/>
                        </a:spcBef>
                        <a:spcAft>
                          <a:spcPts val="0"/>
                        </a:spcAft>
                        <a:buNone/>
                      </a:pPr>
                      <a:r>
                        <a:rPr lang="en-US" sz="1600">
                          <a:latin typeface="Tahoma"/>
                          <a:ea typeface="Tahoma"/>
                          <a:cs typeface="Tahoma"/>
                          <a:sym typeface="Tahoma"/>
                        </a:rPr>
                        <a:t>2</a:t>
                      </a:r>
                      <a:endParaRPr/>
                    </a:p>
                    <a:p>
                      <a:pPr indent="0" lvl="0" marL="0" marR="0" rtl="0" algn="l">
                        <a:spcBef>
                          <a:spcPts val="0"/>
                        </a:spcBef>
                        <a:spcAft>
                          <a:spcPts val="0"/>
                        </a:spcAft>
                        <a:buNone/>
                      </a:pPr>
                      <a:r>
                        <a:rPr lang="en-US" sz="1600">
                          <a:latin typeface="Tahoma"/>
                          <a:ea typeface="Tahoma"/>
                          <a:cs typeface="Tahoma"/>
                          <a:sym typeface="Tahoma"/>
                        </a:rPr>
                        <a:t>3</a:t>
                      </a:r>
                      <a:endParaRPr/>
                    </a:p>
                    <a:p>
                      <a:pPr indent="0" lvl="0" marL="0" marR="0" rtl="0" algn="l">
                        <a:spcBef>
                          <a:spcPts val="0"/>
                        </a:spcBef>
                        <a:spcAft>
                          <a:spcPts val="0"/>
                        </a:spcAft>
                        <a:buNone/>
                      </a:pPr>
                      <a:r>
                        <a:rPr lang="en-US" sz="1600">
                          <a:latin typeface="Tahoma"/>
                          <a:ea typeface="Tahoma"/>
                          <a:cs typeface="Tahoma"/>
                          <a:sym typeface="Tahoma"/>
                        </a:rPr>
                        <a:t>4</a:t>
                      </a:r>
                      <a:endParaRPr/>
                    </a:p>
                    <a:p>
                      <a:pPr indent="0" lvl="0" marL="0" marR="0" rtl="0" algn="l">
                        <a:spcBef>
                          <a:spcPts val="0"/>
                        </a:spcBef>
                        <a:spcAft>
                          <a:spcPts val="0"/>
                        </a:spcAft>
                        <a:buNone/>
                      </a:pPr>
                      <a:r>
                        <a:rPr lang="en-US" sz="1600">
                          <a:latin typeface="Tahoma"/>
                          <a:ea typeface="Tahoma"/>
                          <a:cs typeface="Tahoma"/>
                          <a:sym typeface="Tahoma"/>
                        </a:rPr>
                        <a:t>5</a:t>
                      </a:r>
                      <a:endParaRPr/>
                    </a:p>
                    <a:p>
                      <a:pPr indent="0" lvl="0" marL="0" marR="0" rtl="0" algn="l">
                        <a:spcBef>
                          <a:spcPts val="0"/>
                        </a:spcBef>
                        <a:spcAft>
                          <a:spcPts val="0"/>
                        </a:spcAft>
                        <a:buNone/>
                      </a:pPr>
                      <a:r>
                        <a:rPr lang="en-US" sz="1600">
                          <a:latin typeface="Tahoma"/>
                          <a:ea typeface="Tahoma"/>
                          <a:cs typeface="Tahoma"/>
                          <a:sym typeface="Tahoma"/>
                        </a:rPr>
                        <a:t>6</a:t>
                      </a:r>
                      <a:endParaRPr/>
                    </a:p>
                    <a:p>
                      <a:pPr indent="0" lvl="0" marL="0" marR="0" rtl="0" algn="l">
                        <a:spcBef>
                          <a:spcPts val="0"/>
                        </a:spcBef>
                        <a:spcAft>
                          <a:spcPts val="0"/>
                        </a:spcAft>
                        <a:buNone/>
                      </a:pPr>
                      <a:r>
                        <a:rPr lang="en-US" sz="1600">
                          <a:latin typeface="Tahoma"/>
                          <a:ea typeface="Tahoma"/>
                          <a:cs typeface="Tahoma"/>
                          <a:sym typeface="Tahoma"/>
                        </a:rPr>
                        <a:t>7</a:t>
                      </a:r>
                      <a:endParaRPr/>
                    </a:p>
                    <a:p>
                      <a:pPr indent="0" lvl="0" marL="0" marR="0" rtl="0" algn="l">
                        <a:spcBef>
                          <a:spcPts val="0"/>
                        </a:spcBef>
                        <a:spcAft>
                          <a:spcPts val="0"/>
                        </a:spcAft>
                        <a:buNone/>
                      </a:pPr>
                      <a:r>
                        <a:rPr lang="en-US" sz="1600">
                          <a:latin typeface="Tahoma"/>
                          <a:ea typeface="Tahoma"/>
                          <a:cs typeface="Tahoma"/>
                          <a:sym typeface="Tahoma"/>
                        </a:rPr>
                        <a:t>8</a:t>
                      </a:r>
                      <a:endParaRPr/>
                    </a:p>
                    <a:p>
                      <a:pPr indent="0" lvl="0" marL="0" marR="0" rtl="0" algn="l">
                        <a:spcBef>
                          <a:spcPts val="0"/>
                        </a:spcBef>
                        <a:spcAft>
                          <a:spcPts val="0"/>
                        </a:spcAft>
                        <a:buNone/>
                      </a:pPr>
                      <a:r>
                        <a:rPr lang="en-US" sz="1600">
                          <a:latin typeface="Tahoma"/>
                          <a:ea typeface="Tahoma"/>
                          <a:cs typeface="Tahoma"/>
                          <a:sym typeface="Tahoma"/>
                        </a:rPr>
                        <a:t>9</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600">
                          <a:solidFill>
                            <a:srgbClr val="0000FF"/>
                          </a:solidFill>
                          <a:latin typeface="Tahoma"/>
                          <a:ea typeface="Tahoma"/>
                          <a:cs typeface="Tahoma"/>
                          <a:sym typeface="Tahoma"/>
                        </a:rPr>
                        <a:t>void</a:t>
                      </a:r>
                      <a:r>
                        <a:rPr lang="en-US" sz="1600">
                          <a:latin typeface="Tahoma"/>
                          <a:ea typeface="Tahoma"/>
                          <a:cs typeface="Tahoma"/>
                          <a:sym typeface="Tahoma"/>
                        </a:rPr>
                        <a:t> SumAndProduct(</a:t>
                      </a:r>
                      <a:r>
                        <a:rPr lang="en-US" sz="1600">
                          <a:solidFill>
                            <a:srgbClr val="0000FF"/>
                          </a:solidFill>
                          <a:latin typeface="Tahoma"/>
                          <a:ea typeface="Tahoma"/>
                          <a:cs typeface="Tahoma"/>
                          <a:sym typeface="Tahoma"/>
                        </a:rPr>
                        <a:t>long</a:t>
                      </a:r>
                      <a:r>
                        <a:rPr lang="en-US" sz="1600">
                          <a:latin typeface="Tahoma"/>
                          <a:ea typeface="Tahoma"/>
                          <a:cs typeface="Tahoma"/>
                          <a:sym typeface="Tahoma"/>
                        </a:rPr>
                        <a:t> n,</a:t>
                      </a:r>
                      <a:endParaRPr/>
                    </a:p>
                    <a:p>
                      <a:pPr indent="0" lvl="0" marL="0" marR="0" rtl="0" algn="r">
                        <a:spcBef>
                          <a:spcPts val="0"/>
                        </a:spcBef>
                        <a:spcAft>
                          <a:spcPts val="0"/>
                        </a:spcAft>
                        <a:buNone/>
                      </a:pPr>
                      <a:r>
                        <a:rPr lang="en-US" sz="1600">
                          <a:solidFill>
                            <a:srgbClr val="0000FF"/>
                          </a:solidFill>
                          <a:latin typeface="Tahoma"/>
                          <a:ea typeface="Tahoma"/>
                          <a:cs typeface="Tahoma"/>
                          <a:sym typeface="Tahoma"/>
                        </a:rPr>
                        <a:t>long</a:t>
                      </a:r>
                      <a:r>
                        <a:rPr lang="en-US" sz="1600">
                          <a:latin typeface="Tahoma"/>
                          <a:ea typeface="Tahoma"/>
                          <a:cs typeface="Tahoma"/>
                          <a:sym typeface="Tahoma"/>
                        </a:rPr>
                        <a:t>&amp; S, </a:t>
                      </a:r>
                      <a:r>
                        <a:rPr lang="en-US" sz="1600">
                          <a:solidFill>
                            <a:srgbClr val="0000FF"/>
                          </a:solidFill>
                          <a:latin typeface="Tahoma"/>
                          <a:ea typeface="Tahoma"/>
                          <a:cs typeface="Tahoma"/>
                          <a:sym typeface="Tahoma"/>
                        </a:rPr>
                        <a:t>long</a:t>
                      </a:r>
                      <a:r>
                        <a:rPr lang="en-US" sz="1600">
                          <a:latin typeface="Tahoma"/>
                          <a:ea typeface="Tahoma"/>
                          <a:cs typeface="Tahoma"/>
                          <a:sym typeface="Tahoma"/>
                        </a:rPr>
                        <a:t>&amp; P)</a:t>
                      </a:r>
                      <a:endParaRPr sz="1600">
                        <a:latin typeface="Tahoma"/>
                        <a:ea typeface="Tahoma"/>
                        <a:cs typeface="Tahoma"/>
                        <a:sym typeface="Tahoma"/>
                      </a:endParaRPr>
                    </a:p>
                    <a:p>
                      <a:pPr indent="0" lvl="0" marL="0" marR="0" rtl="0" algn="l">
                        <a:spcBef>
                          <a:spcPts val="0"/>
                        </a:spcBef>
                        <a:spcAft>
                          <a:spcPts val="0"/>
                        </a:spcAft>
                        <a:buNone/>
                      </a:pPr>
                      <a:r>
                        <a:rPr lang="en-US" sz="1600">
                          <a:latin typeface="Tahoma"/>
                          <a:ea typeface="Tahoma"/>
                          <a:cs typeface="Tahoma"/>
                          <a:sym typeface="Tahoma"/>
                        </a:rPr>
                        <a:t>{</a:t>
                      </a:r>
                      <a:endParaRPr/>
                    </a:p>
                    <a:p>
                      <a:pPr indent="0" lvl="0" marL="0" marR="0" rtl="0" algn="l">
                        <a:spcBef>
                          <a:spcPts val="0"/>
                        </a:spcBef>
                        <a:spcAft>
                          <a:spcPts val="0"/>
                        </a:spcAft>
                        <a:buNone/>
                      </a:pPr>
                      <a:r>
                        <a:rPr lang="en-US" sz="1600">
                          <a:latin typeface="Tahoma"/>
                          <a:ea typeface="Tahoma"/>
                          <a:cs typeface="Tahoma"/>
                          <a:sym typeface="Tahoma"/>
                        </a:rPr>
                        <a:t>	S = 0; P = 1;</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for</a:t>
                      </a:r>
                      <a:r>
                        <a:rPr lang="en-US" sz="1600">
                          <a:latin typeface="Tahoma"/>
                          <a:ea typeface="Tahoma"/>
                          <a:cs typeface="Tahoma"/>
                          <a:sym typeface="Tahoma"/>
                        </a:rPr>
                        <a:t> (</a:t>
                      </a:r>
                      <a:r>
                        <a:rPr lang="en-US" sz="1600">
                          <a:solidFill>
                            <a:srgbClr val="0000FF"/>
                          </a:solidFill>
                          <a:latin typeface="Tahoma"/>
                          <a:ea typeface="Tahoma"/>
                          <a:cs typeface="Tahoma"/>
                          <a:sym typeface="Tahoma"/>
                        </a:rPr>
                        <a:t>int</a:t>
                      </a:r>
                      <a:r>
                        <a:rPr lang="en-US" sz="1600">
                          <a:latin typeface="Tahoma"/>
                          <a:ea typeface="Tahoma"/>
                          <a:cs typeface="Tahoma"/>
                          <a:sym typeface="Tahoma"/>
                        </a:rPr>
                        <a:t> i = 1; i &lt;= n; i++) {</a:t>
                      </a:r>
                      <a:endParaRPr/>
                    </a:p>
                    <a:p>
                      <a:pPr indent="0" lvl="0" marL="0" marR="0" rtl="0" algn="l">
                        <a:spcBef>
                          <a:spcPts val="0"/>
                        </a:spcBef>
                        <a:spcAft>
                          <a:spcPts val="0"/>
                        </a:spcAft>
                        <a:buNone/>
                      </a:pPr>
                      <a:r>
                        <a:rPr lang="en-US" sz="1600">
                          <a:latin typeface="Tahoma"/>
                          <a:ea typeface="Tahoma"/>
                          <a:cs typeface="Tahoma"/>
                          <a:sym typeface="Tahoma"/>
                        </a:rPr>
                        <a:t>		S += i;</a:t>
                      </a:r>
                      <a:endParaRPr/>
                    </a:p>
                    <a:p>
                      <a:pPr indent="0" lvl="0" marL="0" marR="0" rtl="0" algn="l">
                        <a:spcBef>
                          <a:spcPts val="0"/>
                        </a:spcBef>
                        <a:spcAft>
                          <a:spcPts val="0"/>
                        </a:spcAft>
                        <a:buNone/>
                      </a:pPr>
                      <a:r>
                        <a:rPr lang="en-US" sz="1600">
                          <a:latin typeface="Tahoma"/>
                          <a:ea typeface="Tahoma"/>
                          <a:cs typeface="Tahoma"/>
                          <a:sym typeface="Tahoma"/>
                        </a:rPr>
                        <a:t>		P *= i;</a:t>
                      </a:r>
                      <a:endParaRPr/>
                    </a:p>
                    <a:p>
                      <a:pPr indent="0" lvl="0" marL="0" marR="0" rtl="0" algn="l">
                        <a:spcBef>
                          <a:spcPts val="0"/>
                        </a:spcBef>
                        <a:spcAft>
                          <a:spcPts val="0"/>
                        </a:spcAft>
                        <a:buNone/>
                      </a:pPr>
                      <a:r>
                        <a:rPr lang="en-US" sz="1600">
                          <a:latin typeface="Tahoma"/>
                          <a:ea typeface="Tahoma"/>
                          <a:cs typeface="Tahoma"/>
                          <a:sym typeface="Tahoma"/>
                        </a:rPr>
                        <a:t>	}</a:t>
                      </a:r>
                      <a:endParaRPr/>
                    </a:p>
                    <a:p>
                      <a:pPr indent="0" lvl="0" marL="0" marR="0" rtl="0" algn="l">
                        <a:spcBef>
                          <a:spcPts val="0"/>
                        </a:spcBef>
                        <a:spcAft>
                          <a:spcPts val="0"/>
                        </a:spcAft>
                        <a:buNone/>
                      </a:pPr>
                      <a:r>
                        <a:rPr lang="en-US" sz="1600">
                          <a:latin typeface="Tahoma"/>
                          <a:ea typeface="Tahoma"/>
                          <a:cs typeface="Tahoma"/>
                          <a:sym typeface="Tahoma"/>
                        </a:rPr>
                        <a:t>}</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600">
                          <a:solidFill>
                            <a:srgbClr val="0000FF"/>
                          </a:solidFill>
                          <a:latin typeface="Tahoma"/>
                          <a:ea typeface="Tahoma"/>
                          <a:cs typeface="Tahoma"/>
                          <a:sym typeface="Tahoma"/>
                        </a:rPr>
                        <a:t>void</a:t>
                      </a:r>
                      <a:r>
                        <a:rPr lang="en-US" sz="1600">
                          <a:latin typeface="Tahoma"/>
                          <a:ea typeface="Tahoma"/>
                          <a:cs typeface="Tahoma"/>
                          <a:sym typeface="Tahoma"/>
                        </a:rPr>
                        <a:t> SumAndProduct(</a:t>
                      </a:r>
                      <a:r>
                        <a:rPr lang="en-US" sz="1600">
                          <a:solidFill>
                            <a:srgbClr val="0000FF"/>
                          </a:solidFill>
                          <a:latin typeface="Tahoma"/>
                          <a:ea typeface="Tahoma"/>
                          <a:cs typeface="Tahoma"/>
                          <a:sym typeface="Tahoma"/>
                        </a:rPr>
                        <a:t>long</a:t>
                      </a:r>
                      <a:r>
                        <a:rPr lang="en-US" sz="1600">
                          <a:latin typeface="Tahoma"/>
                          <a:ea typeface="Tahoma"/>
                          <a:cs typeface="Tahoma"/>
                          <a:sym typeface="Tahoma"/>
                        </a:rPr>
                        <a:t> n,</a:t>
                      </a:r>
                      <a:endParaRPr/>
                    </a:p>
                    <a:p>
                      <a:pPr indent="0" lvl="0" marL="0" marR="0" rtl="0" algn="r">
                        <a:spcBef>
                          <a:spcPts val="0"/>
                        </a:spcBef>
                        <a:spcAft>
                          <a:spcPts val="0"/>
                        </a:spcAft>
                        <a:buNone/>
                      </a:pPr>
                      <a:r>
                        <a:rPr lang="en-US" sz="1600">
                          <a:solidFill>
                            <a:srgbClr val="0000FF"/>
                          </a:solidFill>
                          <a:latin typeface="Tahoma"/>
                          <a:ea typeface="Tahoma"/>
                          <a:cs typeface="Tahoma"/>
                          <a:sym typeface="Tahoma"/>
                        </a:rPr>
                        <a:t>long</a:t>
                      </a:r>
                      <a:r>
                        <a:rPr lang="en-US" sz="1600">
                          <a:latin typeface="Tahoma"/>
                          <a:ea typeface="Tahoma"/>
                          <a:cs typeface="Tahoma"/>
                          <a:sym typeface="Tahoma"/>
                        </a:rPr>
                        <a:t>&amp; S, </a:t>
                      </a:r>
                      <a:r>
                        <a:rPr lang="en-US" sz="1600">
                          <a:solidFill>
                            <a:srgbClr val="0000FF"/>
                          </a:solidFill>
                          <a:latin typeface="Tahoma"/>
                          <a:ea typeface="Tahoma"/>
                          <a:cs typeface="Tahoma"/>
                          <a:sym typeface="Tahoma"/>
                        </a:rPr>
                        <a:t>long</a:t>
                      </a:r>
                      <a:r>
                        <a:rPr lang="en-US" sz="1600">
                          <a:latin typeface="Tahoma"/>
                          <a:ea typeface="Tahoma"/>
                          <a:cs typeface="Tahoma"/>
                          <a:sym typeface="Tahoma"/>
                        </a:rPr>
                        <a:t>&amp; P)</a:t>
                      </a:r>
                      <a:endParaRPr/>
                    </a:p>
                    <a:p>
                      <a:pPr indent="0" lvl="0" marL="0" marR="0" rtl="0" algn="l">
                        <a:spcBef>
                          <a:spcPts val="0"/>
                        </a:spcBef>
                        <a:spcAft>
                          <a:spcPts val="0"/>
                        </a:spcAft>
                        <a:buNone/>
                      </a:pPr>
                      <a:r>
                        <a:rPr lang="en-US" sz="1600">
                          <a:latin typeface="Tahoma"/>
                          <a:ea typeface="Tahoma"/>
                          <a:cs typeface="Tahoma"/>
                          <a:sym typeface="Tahoma"/>
                        </a:rPr>
                        <a:t>{</a:t>
                      </a:r>
                      <a:endParaRPr/>
                    </a:p>
                    <a:p>
                      <a:pPr indent="0" lvl="0" marL="0" marR="0" rtl="0" algn="l">
                        <a:spcBef>
                          <a:spcPts val="0"/>
                        </a:spcBef>
                        <a:spcAft>
                          <a:spcPts val="0"/>
                        </a:spcAft>
                        <a:buNone/>
                      </a:pPr>
                      <a:r>
                        <a:rPr lang="en-US" sz="1600">
                          <a:latin typeface="Tahoma"/>
                          <a:ea typeface="Tahoma"/>
                          <a:cs typeface="Tahoma"/>
                          <a:sym typeface="Tahoma"/>
                        </a:rPr>
                        <a:t>	S = 0; P = 1;</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for</a:t>
                      </a:r>
                      <a:r>
                        <a:rPr lang="en-US" sz="1600">
                          <a:latin typeface="Tahoma"/>
                          <a:ea typeface="Tahoma"/>
                          <a:cs typeface="Tahoma"/>
                          <a:sym typeface="Tahoma"/>
                        </a:rPr>
                        <a:t> (; n &gt;= 1; n--) {</a:t>
                      </a:r>
                      <a:endParaRPr/>
                    </a:p>
                    <a:p>
                      <a:pPr indent="0" lvl="0" marL="0" marR="0" rtl="0" algn="l">
                        <a:spcBef>
                          <a:spcPts val="0"/>
                        </a:spcBef>
                        <a:spcAft>
                          <a:spcPts val="0"/>
                        </a:spcAft>
                        <a:buNone/>
                      </a:pPr>
                      <a:r>
                        <a:rPr lang="en-US" sz="1600">
                          <a:latin typeface="Tahoma"/>
                          <a:ea typeface="Tahoma"/>
                          <a:cs typeface="Tahoma"/>
                          <a:sym typeface="Tahoma"/>
                        </a:rPr>
                        <a:t>		S += n;</a:t>
                      </a:r>
                      <a:endParaRPr/>
                    </a:p>
                    <a:p>
                      <a:pPr indent="0" lvl="0" marL="0" marR="0" rtl="0" algn="l">
                        <a:spcBef>
                          <a:spcPts val="0"/>
                        </a:spcBef>
                        <a:spcAft>
                          <a:spcPts val="0"/>
                        </a:spcAft>
                        <a:buNone/>
                      </a:pPr>
                      <a:r>
                        <a:rPr lang="en-US" sz="1600">
                          <a:latin typeface="Tahoma"/>
                          <a:ea typeface="Tahoma"/>
                          <a:cs typeface="Tahoma"/>
                          <a:sym typeface="Tahoma"/>
                        </a:rPr>
                        <a:t>		P *= n;</a:t>
                      </a:r>
                      <a:endParaRPr/>
                    </a:p>
                    <a:p>
                      <a:pPr indent="0" lvl="0" marL="0" marR="0" rtl="0" algn="l">
                        <a:spcBef>
                          <a:spcPts val="0"/>
                        </a:spcBef>
                        <a:spcAft>
                          <a:spcPts val="0"/>
                        </a:spcAft>
                        <a:buNone/>
                      </a:pPr>
                      <a:r>
                        <a:rPr lang="en-US" sz="1600">
                          <a:latin typeface="Tahoma"/>
                          <a:ea typeface="Tahoma"/>
                          <a:cs typeface="Tahoma"/>
                          <a:sym typeface="Tahoma"/>
                        </a:rPr>
                        <a:t>	}</a:t>
                      </a:r>
                      <a:endParaRPr/>
                    </a:p>
                    <a:p>
                      <a:pPr indent="0" lvl="0" marL="0" marR="0" rtl="0" algn="l">
                        <a:spcBef>
                          <a:spcPts val="0"/>
                        </a:spcBef>
                        <a:spcAft>
                          <a:spcPts val="0"/>
                        </a:spcAft>
                        <a:buNone/>
                      </a:pPr>
                      <a:r>
                        <a:rPr lang="en-US" sz="1600">
                          <a:latin typeface="Tahoma"/>
                          <a:ea typeface="Tahoma"/>
                          <a:cs typeface="Tahoma"/>
                          <a:sym typeface="Tahoma"/>
                        </a:rPr>
                        <a:t>}</a:t>
                      </a:r>
                      <a:endParaRPr sz="16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Áp dụng của tính toán lặp</a:t>
            </a:r>
            <a:endParaRPr/>
          </a:p>
        </p:txBody>
      </p:sp>
      <p:sp>
        <p:nvSpPr>
          <p:cNvPr id="231" name="Google Shape;231;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Xem trong giáo trình NMLT trang 223-245</a:t>
            </a:r>
            <a:endParaRPr/>
          </a:p>
          <a:p>
            <a:pPr indent="-285750" lvl="1" marL="742950" rtl="0" algn="l">
              <a:spcBef>
                <a:spcPts val="560"/>
              </a:spcBef>
              <a:spcAft>
                <a:spcPts val="0"/>
              </a:spcAft>
              <a:buClr>
                <a:schemeClr val="dk1"/>
              </a:buClr>
              <a:buSzPts val="2800"/>
              <a:buChar char="–"/>
            </a:pPr>
            <a:r>
              <a:rPr lang="en-US"/>
              <a:t>Các thuật toán tính tổng số hay tích số</a:t>
            </a:r>
            <a:endParaRPr/>
          </a:p>
          <a:p>
            <a:pPr indent="-285750" lvl="1" marL="742950" rtl="0" algn="l">
              <a:spcBef>
                <a:spcPts val="560"/>
              </a:spcBef>
              <a:spcAft>
                <a:spcPts val="0"/>
              </a:spcAft>
              <a:buClr>
                <a:schemeClr val="dk1"/>
              </a:buClr>
              <a:buSzPts val="2800"/>
              <a:buChar char="–"/>
            </a:pPr>
            <a:r>
              <a:rPr lang="en-US"/>
              <a:t>Các thuật toán đếm</a:t>
            </a:r>
            <a:endParaRPr/>
          </a:p>
          <a:p>
            <a:pPr indent="-285750" lvl="1" marL="742950" rtl="0" algn="l">
              <a:spcBef>
                <a:spcPts val="560"/>
              </a:spcBef>
              <a:spcAft>
                <a:spcPts val="0"/>
              </a:spcAft>
              <a:buClr>
                <a:schemeClr val="dk1"/>
              </a:buClr>
              <a:buSzPts val="2800"/>
              <a:buChar char="–"/>
            </a:pPr>
            <a:r>
              <a:rPr lang="en-US"/>
              <a:t>Tìm phần tử nhỏ nhất hay lớn nhất</a:t>
            </a:r>
            <a:endParaRPr/>
          </a:p>
        </p:txBody>
      </p:sp>
      <p:sp>
        <p:nvSpPr>
          <p:cNvPr id="232" name="Google Shape;232;p1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233" name="Google Shape;233;p1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34" name="Google Shape;234;p1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Áp dụng của tính toán lặp</a:t>
            </a:r>
            <a:endParaRPr/>
          </a:p>
        </p:txBody>
      </p:sp>
      <p:sp>
        <p:nvSpPr>
          <p:cNvPr id="240" name="Google Shape;24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Xem trong giáo trình NMLT trang 252- 295</a:t>
            </a:r>
            <a:endParaRPr/>
          </a:p>
          <a:p>
            <a:pPr indent="-285750" lvl="1" marL="742950" rtl="0" algn="l">
              <a:lnSpc>
                <a:spcPct val="90000"/>
              </a:lnSpc>
              <a:spcBef>
                <a:spcPts val="518"/>
              </a:spcBef>
              <a:spcAft>
                <a:spcPts val="0"/>
              </a:spcAft>
              <a:buClr>
                <a:schemeClr val="dk1"/>
              </a:buClr>
              <a:buSzPts val="2590"/>
              <a:buChar char="–"/>
            </a:pPr>
            <a:r>
              <a:rPr lang="en-US" sz="2590"/>
              <a:t>Số nguyên tố</a:t>
            </a:r>
            <a:endParaRPr/>
          </a:p>
          <a:p>
            <a:pPr indent="-285750" lvl="1" marL="742950" rtl="0" algn="l">
              <a:lnSpc>
                <a:spcPct val="90000"/>
              </a:lnSpc>
              <a:spcBef>
                <a:spcPts val="518"/>
              </a:spcBef>
              <a:spcAft>
                <a:spcPts val="0"/>
              </a:spcAft>
              <a:buClr>
                <a:schemeClr val="dk1"/>
              </a:buClr>
              <a:buSzPts val="2590"/>
              <a:buChar char="–"/>
            </a:pPr>
            <a:r>
              <a:rPr lang="en-US" sz="2590"/>
              <a:t>Ước chung lớn nhất</a:t>
            </a:r>
            <a:endParaRPr/>
          </a:p>
          <a:p>
            <a:pPr indent="-285750" lvl="1" marL="742950" rtl="0" algn="l">
              <a:lnSpc>
                <a:spcPct val="90000"/>
              </a:lnSpc>
              <a:spcBef>
                <a:spcPts val="518"/>
              </a:spcBef>
              <a:spcAft>
                <a:spcPts val="0"/>
              </a:spcAft>
              <a:buClr>
                <a:schemeClr val="dk1"/>
              </a:buClr>
              <a:buSzPts val="2590"/>
              <a:buChar char="–"/>
            </a:pPr>
            <a:r>
              <a:rPr lang="en-US" sz="2590"/>
              <a:t>Tính lũy thừa nhanh, tính lũy thừa modulo</a:t>
            </a:r>
            <a:endParaRPr/>
          </a:p>
          <a:p>
            <a:pPr indent="-285750" lvl="1" marL="742950" rtl="0" algn="l">
              <a:lnSpc>
                <a:spcPct val="90000"/>
              </a:lnSpc>
              <a:spcBef>
                <a:spcPts val="518"/>
              </a:spcBef>
              <a:spcAft>
                <a:spcPts val="0"/>
              </a:spcAft>
              <a:buClr>
                <a:schemeClr val="dk1"/>
              </a:buClr>
              <a:buSzPts val="2590"/>
              <a:buChar char="–"/>
            </a:pPr>
            <a:r>
              <a:rPr lang="en-US" sz="2590"/>
              <a:t>Phân tích ra thừa số nguyên tố</a:t>
            </a:r>
            <a:endParaRPr/>
          </a:p>
          <a:p>
            <a:pPr indent="-285750" lvl="1" marL="742950" rtl="0" algn="l">
              <a:lnSpc>
                <a:spcPct val="90000"/>
              </a:lnSpc>
              <a:spcBef>
                <a:spcPts val="518"/>
              </a:spcBef>
              <a:spcAft>
                <a:spcPts val="0"/>
              </a:spcAft>
              <a:buClr>
                <a:schemeClr val="dk1"/>
              </a:buClr>
              <a:buSzPts val="2590"/>
              <a:buChar char="–"/>
            </a:pPr>
            <a:r>
              <a:rPr lang="en-US" sz="2590"/>
              <a:t>Tính toán số lớn</a:t>
            </a:r>
            <a:endParaRPr/>
          </a:p>
          <a:p>
            <a:pPr indent="-285750" lvl="1" marL="742950" rtl="0" algn="l">
              <a:lnSpc>
                <a:spcPct val="90000"/>
              </a:lnSpc>
              <a:spcBef>
                <a:spcPts val="518"/>
              </a:spcBef>
              <a:spcAft>
                <a:spcPts val="0"/>
              </a:spcAft>
              <a:buClr>
                <a:schemeClr val="dk1"/>
              </a:buClr>
              <a:buSzPts val="2590"/>
              <a:buChar char="–"/>
            </a:pPr>
            <a:r>
              <a:rPr lang="en-US" sz="2590"/>
              <a:t>Tính toán dãy truy hồi</a:t>
            </a:r>
            <a:endParaRPr/>
          </a:p>
          <a:p>
            <a:pPr indent="-285750" lvl="1" marL="742950" rtl="0" algn="l">
              <a:lnSpc>
                <a:spcPct val="90000"/>
              </a:lnSpc>
              <a:spcBef>
                <a:spcPts val="518"/>
              </a:spcBef>
              <a:spcAft>
                <a:spcPts val="0"/>
              </a:spcAft>
              <a:buClr>
                <a:schemeClr val="dk1"/>
              </a:buClr>
              <a:buSzPts val="2590"/>
              <a:buChar char="–"/>
            </a:pPr>
            <a:r>
              <a:rPr lang="en-US" sz="2590"/>
              <a:t>Tính xấp xỉ</a:t>
            </a:r>
            <a:endParaRPr/>
          </a:p>
          <a:p>
            <a:pPr indent="-285750" lvl="1" marL="742950" rtl="0" algn="l">
              <a:lnSpc>
                <a:spcPct val="90000"/>
              </a:lnSpc>
              <a:spcBef>
                <a:spcPts val="518"/>
              </a:spcBef>
              <a:spcAft>
                <a:spcPts val="0"/>
              </a:spcAft>
              <a:buClr>
                <a:schemeClr val="dk1"/>
              </a:buClr>
              <a:buSzPts val="2590"/>
              <a:buChar char="–"/>
            </a:pPr>
            <a:r>
              <a:rPr lang="en-US" sz="2590"/>
              <a:t>Xử lý lặp trên mảng 1 chiều và 2 chiều</a:t>
            </a:r>
            <a:endParaRPr/>
          </a:p>
          <a:p>
            <a:pPr indent="-285750" lvl="1" marL="742950" rtl="0" algn="l">
              <a:lnSpc>
                <a:spcPct val="90000"/>
              </a:lnSpc>
              <a:spcBef>
                <a:spcPts val="518"/>
              </a:spcBef>
              <a:spcAft>
                <a:spcPts val="0"/>
              </a:spcAft>
              <a:buClr>
                <a:schemeClr val="dk1"/>
              </a:buClr>
              <a:buSzPts val="2590"/>
              <a:buChar char="–"/>
            </a:pPr>
            <a:r>
              <a:rPr lang="en-US" sz="2590"/>
              <a:t>Sắp xếp theo thứ tự</a:t>
            </a:r>
            <a:endParaRPr/>
          </a:p>
          <a:p>
            <a:pPr indent="-154940" lvl="0" marL="342900" rtl="0" algn="l">
              <a:lnSpc>
                <a:spcPct val="90000"/>
              </a:lnSpc>
              <a:spcBef>
                <a:spcPts val="592"/>
              </a:spcBef>
              <a:spcAft>
                <a:spcPts val="0"/>
              </a:spcAft>
              <a:buClr>
                <a:schemeClr val="dk1"/>
              </a:buClr>
              <a:buSzPts val="2960"/>
              <a:buNone/>
            </a:pPr>
            <a:r>
              <a:t/>
            </a:r>
            <a:endParaRPr sz="2960"/>
          </a:p>
        </p:txBody>
      </p:sp>
      <p:sp>
        <p:nvSpPr>
          <p:cNvPr id="241" name="Google Shape;241;p1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242" name="Google Shape;242;p1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43" name="Google Shape;243;p1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Kỹ thuật sử dụng cờ hiệu</a:t>
            </a:r>
            <a:endParaRPr/>
          </a:p>
        </p:txBody>
      </p:sp>
      <p:sp>
        <p:nvSpPr>
          <p:cNvPr id="249" name="Google Shape;24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Biến cờ hiệu thường dùng trong xử lý lặp để đánh dấu hay ghi nhận trạng thái của một quá trình tính toán nào đó.</a:t>
            </a:r>
            <a:endParaRPr/>
          </a:p>
          <a:p>
            <a:pPr indent="-285750" lvl="1" marL="742950" rtl="0" algn="l">
              <a:lnSpc>
                <a:spcPct val="90000"/>
              </a:lnSpc>
              <a:spcBef>
                <a:spcPts val="560"/>
              </a:spcBef>
              <a:spcAft>
                <a:spcPts val="0"/>
              </a:spcAft>
              <a:buClr>
                <a:schemeClr val="dk1"/>
              </a:buClr>
              <a:buSzPts val="2800"/>
              <a:buChar char="–"/>
            </a:pPr>
            <a:r>
              <a:rPr lang="en-US"/>
              <a:t>Khi biến cờ hiệu thay đổi giá trị thì việc tính toán có thể rẽ nhánh một cách phù hợp.</a:t>
            </a:r>
            <a:endParaRPr/>
          </a:p>
          <a:p>
            <a:pPr indent="-285750" lvl="1" marL="742950" rtl="0" algn="l">
              <a:lnSpc>
                <a:spcPct val="90000"/>
              </a:lnSpc>
              <a:spcBef>
                <a:spcPts val="560"/>
              </a:spcBef>
              <a:spcAft>
                <a:spcPts val="0"/>
              </a:spcAft>
              <a:buClr>
                <a:schemeClr val="dk1"/>
              </a:buClr>
              <a:buSzPts val="2800"/>
              <a:buChar char="–"/>
            </a:pPr>
            <a:r>
              <a:rPr lang="en-US"/>
              <a:t>Đối với một số trường hợp thì việc thay đổi giá trị cờ hiệu cũng kết thúc vòng lặp. Điều này xảy ra khi quá trình xử lý đã đáp ứng được yều cầu của bài toán đặt ra và không còn cần phải tiếp tục lặp nữa.</a:t>
            </a:r>
            <a:endParaRPr/>
          </a:p>
        </p:txBody>
      </p:sp>
      <p:sp>
        <p:nvSpPr>
          <p:cNvPr id="250" name="Google Shape;250;p1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251" name="Google Shape;251;p1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52" name="Google Shape;252;p1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Kỹ thuật sử dụng cờ hiệu</a:t>
            </a:r>
            <a:endParaRPr/>
          </a:p>
        </p:txBody>
      </p:sp>
      <p:sp>
        <p:nvSpPr>
          <p:cNvPr id="258" name="Google Shape;258;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Ví dụ:</a:t>
            </a:r>
            <a:endParaRPr/>
          </a:p>
          <a:p>
            <a:pPr indent="-285750" lvl="1" marL="742950" rtl="0" algn="l">
              <a:spcBef>
                <a:spcPts val="560"/>
              </a:spcBef>
              <a:spcAft>
                <a:spcPts val="0"/>
              </a:spcAft>
              <a:buClr>
                <a:schemeClr val="dk1"/>
              </a:buClr>
              <a:buSzPts val="2800"/>
              <a:buChar char="–"/>
            </a:pPr>
            <a:r>
              <a:rPr lang="en-US"/>
              <a:t>Khi tìm phần tử nhỏ nhất (gọi là min) thỏa điều kiện K thì biến cờ hiệu sẽ chuyển trạng thái khi gặp phần tử đầu tiên thỏa K, lúc này biến min mới có tác dụng lưu phần tử nhỏ nhất thỏa điều kiện K.</a:t>
            </a:r>
            <a:endParaRPr/>
          </a:p>
          <a:p>
            <a:pPr indent="-285750" lvl="1" marL="742950" rtl="0" algn="l">
              <a:spcBef>
                <a:spcPts val="560"/>
              </a:spcBef>
              <a:spcAft>
                <a:spcPts val="0"/>
              </a:spcAft>
              <a:buClr>
                <a:schemeClr val="dk1"/>
              </a:buClr>
              <a:buSzPts val="2800"/>
              <a:buChar char="–"/>
            </a:pPr>
            <a:r>
              <a:rPr lang="en-US"/>
              <a:t>Khi kiểm tra số có phải số nguyên tố hay không thì quá trình kiểm tra dừng lập tức khi gặp một ước số lớn hơn 1 và nhỏ hơn số đó.</a:t>
            </a:r>
            <a:endParaRPr/>
          </a:p>
        </p:txBody>
      </p:sp>
      <p:sp>
        <p:nvSpPr>
          <p:cNvPr id="259" name="Google Shape;259;p1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260" name="Google Shape;260;p1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61" name="Google Shape;261;p1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Nội dung</a:t>
            </a:r>
            <a:endParaRPr/>
          </a:p>
        </p:txBody>
      </p:sp>
      <p:sp>
        <p:nvSpPr>
          <p:cNvPr id="107" name="Google Shape;10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Noto Sans Symbols"/>
              <a:buChar char="⮚"/>
            </a:pPr>
            <a:r>
              <a:rPr lang="en-US"/>
              <a:t>Thuật giải rẽ nhánh và kỹ thuật cài đặt</a:t>
            </a:r>
            <a:endParaRPr/>
          </a:p>
          <a:p>
            <a:pPr indent="-342900" lvl="0" marL="342900" rtl="0" algn="l">
              <a:spcBef>
                <a:spcPts val="640"/>
              </a:spcBef>
              <a:spcAft>
                <a:spcPts val="0"/>
              </a:spcAft>
              <a:buClr>
                <a:schemeClr val="dk1"/>
              </a:buClr>
              <a:buSzPts val="3200"/>
              <a:buFont typeface="Noto Sans Symbols"/>
              <a:buChar char="⮚"/>
            </a:pPr>
            <a:r>
              <a:rPr lang="en-US"/>
              <a:t>Tính toán lặp và kỹ thuật cài đặt</a:t>
            </a:r>
            <a:endParaRPr/>
          </a:p>
          <a:p>
            <a:pPr indent="-342900" lvl="0" marL="342900" rtl="0" algn="l">
              <a:spcBef>
                <a:spcPts val="640"/>
              </a:spcBef>
              <a:spcAft>
                <a:spcPts val="0"/>
              </a:spcAft>
              <a:buClr>
                <a:schemeClr val="dk1"/>
              </a:buClr>
              <a:buSzPts val="3200"/>
              <a:buFont typeface="Noto Sans Symbols"/>
              <a:buChar char="⮚"/>
            </a:pPr>
            <a:r>
              <a:rPr lang="en-US"/>
              <a:t>Các vấn đề tìm hiểu mở rộng kiến thức</a:t>
            </a:r>
            <a:br>
              <a:rPr lang="en-US"/>
            </a:br>
            <a:r>
              <a:rPr lang="en-US"/>
              <a:t>nghề nghiệp</a:t>
            </a:r>
            <a:endParaRPr/>
          </a:p>
          <a:p>
            <a:pPr indent="-342900" lvl="0" marL="342900" rtl="0" algn="l">
              <a:spcBef>
                <a:spcPts val="640"/>
              </a:spcBef>
              <a:spcAft>
                <a:spcPts val="0"/>
              </a:spcAft>
              <a:buClr>
                <a:schemeClr val="dk1"/>
              </a:buClr>
              <a:buSzPts val="3200"/>
              <a:buFont typeface="Noto Sans Symbols"/>
              <a:buChar char="⮚"/>
            </a:pPr>
            <a:r>
              <a:rPr lang="en-US"/>
              <a:t>Thuật ngữ và bài đọc thêm tiếng Anh</a:t>
            </a:r>
            <a:endParaRPr/>
          </a:p>
        </p:txBody>
      </p:sp>
      <p:sp>
        <p:nvSpPr>
          <p:cNvPr id="108" name="Google Shape;108;p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109" name="Google Shape;109;p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10" name="Google Shape;110;p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Kỹ thuật sử dụng cờ hiệu</a:t>
            </a:r>
            <a:endParaRPr/>
          </a:p>
        </p:txBody>
      </p:sp>
      <p:sp>
        <p:nvSpPr>
          <p:cNvPr id="267" name="Google Shape;26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960"/>
              <a:buChar char="•"/>
            </a:pPr>
            <a:r>
              <a:rPr lang="en-US" sz="2960"/>
              <a:t>Thông thường để cài đặt biến cờ hiệu, chúng ta có thể dùng một biến luận lý (kiểu </a:t>
            </a:r>
            <a:r>
              <a:rPr lang="en-US" sz="2960">
                <a:solidFill>
                  <a:srgbClr val="0000FF"/>
                </a:solidFill>
              </a:rPr>
              <a:t>bool</a:t>
            </a:r>
            <a:r>
              <a:rPr lang="en-US" sz="2960"/>
              <a:t> trong C++ hay kiểu </a:t>
            </a:r>
            <a:r>
              <a:rPr lang="en-US" sz="2960">
                <a:solidFill>
                  <a:srgbClr val="0000FF"/>
                </a:solidFill>
              </a:rPr>
              <a:t>int</a:t>
            </a:r>
            <a:r>
              <a:rPr lang="en-US" sz="2960"/>
              <a:t> trong C) và khởi động biến với giá trị </a:t>
            </a:r>
            <a:r>
              <a:rPr lang="en-US" sz="2960">
                <a:solidFill>
                  <a:srgbClr val="0000FF"/>
                </a:solidFill>
              </a:rPr>
              <a:t>true</a:t>
            </a:r>
            <a:r>
              <a:rPr lang="en-US" sz="2960"/>
              <a:t> (hay 1).</a:t>
            </a:r>
            <a:endParaRPr/>
          </a:p>
          <a:p>
            <a:pPr indent="-342900" lvl="0" marL="342900" rtl="0" algn="l">
              <a:spcBef>
                <a:spcPts val="592"/>
              </a:spcBef>
              <a:spcAft>
                <a:spcPts val="0"/>
              </a:spcAft>
              <a:buClr>
                <a:schemeClr val="dk1"/>
              </a:buClr>
              <a:buSzPts val="2960"/>
              <a:buChar char="•"/>
            </a:pPr>
            <a:r>
              <a:rPr lang="en-US" sz="2960"/>
              <a:t>Khi tính toán lặp đến một giai đoạn cần thiết thì biến cờ hiệu được sử thành </a:t>
            </a:r>
            <a:r>
              <a:rPr lang="en-US" sz="2960">
                <a:solidFill>
                  <a:srgbClr val="0000FF"/>
                </a:solidFill>
              </a:rPr>
              <a:t>false</a:t>
            </a:r>
            <a:r>
              <a:rPr lang="en-US" sz="2960"/>
              <a:t> (hay 0).</a:t>
            </a:r>
            <a:endParaRPr/>
          </a:p>
          <a:p>
            <a:pPr indent="-342900" lvl="0" marL="342900" rtl="0" algn="l">
              <a:spcBef>
                <a:spcPts val="592"/>
              </a:spcBef>
              <a:spcAft>
                <a:spcPts val="0"/>
              </a:spcAft>
              <a:buClr>
                <a:schemeClr val="dk1"/>
              </a:buClr>
              <a:buSzPts val="2960"/>
              <a:buChar char="•"/>
            </a:pPr>
            <a:r>
              <a:rPr lang="en-US" sz="2960"/>
              <a:t>Nếu cần thiết thì xử lý lặp sẽ dừng (có thể dùng </a:t>
            </a:r>
            <a:r>
              <a:rPr lang="en-US" sz="2960">
                <a:solidFill>
                  <a:srgbClr val="0000FF"/>
                </a:solidFill>
              </a:rPr>
              <a:t>break</a:t>
            </a:r>
            <a:r>
              <a:rPr lang="en-US" sz="2960"/>
              <a:t> trong C/C++) ngay khi biến cờ hiệu thay đổi giá trị.</a:t>
            </a:r>
            <a:endParaRPr sz="2960"/>
          </a:p>
        </p:txBody>
      </p:sp>
      <p:sp>
        <p:nvSpPr>
          <p:cNvPr id="268" name="Google Shape;268;p2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269" name="Google Shape;269;p2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70" name="Google Shape;270;p2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Khái niệm bất biến của vòng lặp</a:t>
            </a:r>
            <a:endParaRPr sz="3959"/>
          </a:p>
        </p:txBody>
      </p:sp>
      <p:sp>
        <p:nvSpPr>
          <p:cNvPr id="276" name="Google Shape;276;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Bất biến của vòng lặp là một biểu thức, công thức hay một điều kiện có thể qui về một mệnh đề logic (là một vị từ theo các biến của vòng lặp) mà luôn có chân trị đúng lúc bắt đầu của mỗi lần lặp và sau khi vòng lặp kết thúc.</a:t>
            </a:r>
            <a:endParaRPr/>
          </a:p>
          <a:p>
            <a:pPr indent="-342900" lvl="0" marL="342900" rtl="0" algn="l">
              <a:spcBef>
                <a:spcPts val="640"/>
              </a:spcBef>
              <a:spcAft>
                <a:spcPts val="0"/>
              </a:spcAft>
              <a:buClr>
                <a:schemeClr val="dk1"/>
              </a:buClr>
              <a:buSzPts val="3200"/>
              <a:buChar char="•"/>
            </a:pPr>
            <a:r>
              <a:rPr lang="en-US"/>
              <a:t>Đây là khái niệm nâng cao và quan trọng trong lý thuyết lập trình.</a:t>
            </a:r>
            <a:endParaRPr/>
          </a:p>
        </p:txBody>
      </p:sp>
      <p:sp>
        <p:nvSpPr>
          <p:cNvPr id="277" name="Google Shape;277;p2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278" name="Google Shape;278;p2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79" name="Google Shape;279;p2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về bất biến của vòng lặp</a:t>
            </a:r>
            <a:endParaRPr/>
          </a:p>
        </p:txBody>
      </p:sp>
      <p:sp>
        <p:nvSpPr>
          <p:cNvPr id="285" name="Google Shape;285;p22"/>
          <p:cNvSpPr txBox="1"/>
          <p:nvPr>
            <p:ph idx="1" type="body"/>
          </p:nvPr>
        </p:nvSpPr>
        <p:spPr>
          <a:xfrm>
            <a:off x="457200" y="1600200"/>
            <a:ext cx="8229600" cy="4525963"/>
          </a:xfrm>
          <a:prstGeom prst="rect">
            <a:avLst/>
          </a:prstGeom>
          <a:blipFill rotWithShape="1">
            <a:blip r:embed="rId3">
              <a:alphaModFix/>
            </a:blip>
            <a:stretch>
              <a:fillRect b="0" l="-1480" r="0" t="-1077"/>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286" name="Google Shape;286;p2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287" name="Google Shape;287;p2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88" name="Google Shape;288;p2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về bất biến của vòng lặp</a:t>
            </a:r>
            <a:endParaRPr/>
          </a:p>
        </p:txBody>
      </p:sp>
      <p:sp>
        <p:nvSpPr>
          <p:cNvPr id="294" name="Google Shape;294;p23"/>
          <p:cNvSpPr txBox="1"/>
          <p:nvPr>
            <p:ph idx="1" type="body"/>
          </p:nvPr>
        </p:nvSpPr>
        <p:spPr>
          <a:xfrm>
            <a:off x="457200" y="1600200"/>
            <a:ext cx="8229600" cy="4525963"/>
          </a:xfrm>
          <a:prstGeom prst="rect">
            <a:avLst/>
          </a:prstGeom>
          <a:blipFill rotWithShape="1">
            <a:blip r:embed="rId3">
              <a:alphaModFix/>
            </a:blip>
            <a:stretch>
              <a:fillRect b="0" l="-1629" r="0" t="-1885"/>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295" name="Google Shape;295;p2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296" name="Google Shape;296;p2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97" name="Google Shape;297;p2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Khái niệm bất biến của vòng lặp</a:t>
            </a:r>
            <a:endParaRPr/>
          </a:p>
        </p:txBody>
      </p:sp>
      <p:sp>
        <p:nvSpPr>
          <p:cNvPr id="303" name="Google Shape;30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960"/>
              <a:buChar char="•"/>
            </a:pPr>
            <a:r>
              <a:rPr lang="en-US" sz="2960"/>
              <a:t>Các bất biến của vòng lặp thường được sử dụng trong việc chứng minh tính đúng đắn của chương trình hay khảo sát chặt chẽ ngư nghĩa của các chương trình về mặt lý thuyết.</a:t>
            </a:r>
            <a:endParaRPr/>
          </a:p>
          <a:p>
            <a:pPr indent="-342900" lvl="0" marL="342900" rtl="0" algn="l">
              <a:spcBef>
                <a:spcPts val="592"/>
              </a:spcBef>
              <a:spcAft>
                <a:spcPts val="0"/>
              </a:spcAft>
              <a:buClr>
                <a:schemeClr val="dk1"/>
              </a:buClr>
              <a:buSzPts val="2960"/>
              <a:buChar char="•"/>
            </a:pPr>
            <a:r>
              <a:rPr lang="en-US" sz="2960"/>
              <a:t>Đây là vấn đề không đơn giản, phải kết hợp giữa kiến thức lập trình và logic toán học nên thường không được áp dụng rộng rãi trong thực tế mà chỉ dùng giới hạn trong nghiên cứu.</a:t>
            </a:r>
            <a:endParaRPr sz="2960"/>
          </a:p>
        </p:txBody>
      </p:sp>
      <p:sp>
        <p:nvSpPr>
          <p:cNvPr id="304" name="Google Shape;304;p2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305" name="Google Shape;305;p2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06" name="Google Shape;306;p2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Cài đặt đệ qui cho tính toán lặp</a:t>
            </a:r>
            <a:endParaRPr sz="3959"/>
          </a:p>
        </p:txBody>
      </p:sp>
      <p:sp>
        <p:nvSpPr>
          <p:cNvPr id="312" name="Google Shape;312;p25"/>
          <p:cNvSpPr txBox="1"/>
          <p:nvPr>
            <p:ph idx="1" type="body"/>
          </p:nvPr>
        </p:nvSpPr>
        <p:spPr>
          <a:xfrm>
            <a:off x="457200" y="1600200"/>
            <a:ext cx="8229600" cy="4525963"/>
          </a:xfrm>
          <a:prstGeom prst="rect">
            <a:avLst/>
          </a:prstGeom>
          <a:blipFill rotWithShape="1">
            <a:blip r:embed="rId3">
              <a:alphaModFix/>
            </a:blip>
            <a:stretch>
              <a:fillRect b="0" l="-1851" r="0" t="-1751"/>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313" name="Google Shape;313;p2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314" name="Google Shape;314;p2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15" name="Google Shape;315;p2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Cài đặt đệ qui cho tính toán lặp</a:t>
            </a:r>
            <a:endParaRPr/>
          </a:p>
        </p:txBody>
      </p:sp>
      <p:sp>
        <p:nvSpPr>
          <p:cNvPr id="321" name="Google Shape;321;p26"/>
          <p:cNvSpPr txBox="1"/>
          <p:nvPr>
            <p:ph idx="1" type="body"/>
          </p:nvPr>
        </p:nvSpPr>
        <p:spPr>
          <a:xfrm>
            <a:off x="457200" y="1600200"/>
            <a:ext cx="8229600" cy="4525963"/>
          </a:xfrm>
          <a:prstGeom prst="rect">
            <a:avLst/>
          </a:prstGeom>
          <a:blipFill rotWithShape="1">
            <a:blip r:embed="rId3">
              <a:alphaModFix/>
            </a:blip>
            <a:stretch>
              <a:fillRect b="0" l="-1851" r="0" t="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322" name="Google Shape;322;p2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323" name="Google Shape;323;p2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24" name="Google Shape;324;p2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Cài đặt đệ qui cho tính toán lặp</a:t>
            </a:r>
            <a:endParaRPr/>
          </a:p>
        </p:txBody>
      </p:sp>
      <p:sp>
        <p:nvSpPr>
          <p:cNvPr id="330" name="Google Shape;330;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Ví dụ tính tổng n phần tử của mảng a</a:t>
            </a:r>
            <a:endParaRPr b="0"/>
          </a:p>
          <a:p>
            <a:pPr indent="0" lvl="0" marL="0" rtl="0" algn="l">
              <a:spcBef>
                <a:spcPts val="640"/>
              </a:spcBef>
              <a:spcAft>
                <a:spcPts val="0"/>
              </a:spcAft>
              <a:buClr>
                <a:schemeClr val="dk1"/>
              </a:buClr>
              <a:buSzPts val="3200"/>
              <a:buNone/>
            </a:pPr>
            <a:r>
              <a:rPr lang="en-US"/>
              <a:t>⇒ Dựa vào tính chất tổng n phần tử bằng tổng n – 1 phần tử cộng phần tử cuối cùng.</a:t>
            </a:r>
            <a:endParaRPr/>
          </a:p>
          <a:p>
            <a:pPr indent="0" lvl="0" marL="0" rtl="0" algn="l">
              <a:spcBef>
                <a:spcPts val="360"/>
              </a:spcBef>
              <a:spcAft>
                <a:spcPts val="0"/>
              </a:spcAft>
              <a:buClr>
                <a:srgbClr val="0000FF"/>
              </a:buClr>
              <a:buSzPts val="1800"/>
              <a:buNone/>
            </a:pPr>
            <a:r>
              <a:rPr lang="en-US" sz="1800">
                <a:solidFill>
                  <a:srgbClr val="0000FF"/>
                </a:solidFill>
              </a:rPr>
              <a:t>double</a:t>
            </a:r>
            <a:r>
              <a:rPr lang="en-US" sz="1800"/>
              <a:t> Sum(</a:t>
            </a:r>
            <a:r>
              <a:rPr lang="en-US" sz="1800">
                <a:solidFill>
                  <a:srgbClr val="0000FF"/>
                </a:solidFill>
              </a:rPr>
              <a:t>double</a:t>
            </a:r>
            <a:r>
              <a:rPr lang="en-US" sz="1800"/>
              <a:t> a[], </a:t>
            </a:r>
            <a:r>
              <a:rPr lang="en-US" sz="1800">
                <a:solidFill>
                  <a:srgbClr val="0000FF"/>
                </a:solidFill>
              </a:rPr>
              <a:t>int</a:t>
            </a:r>
            <a:r>
              <a:rPr lang="en-US" sz="1800"/>
              <a:t> 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if</a:t>
            </a:r>
            <a:r>
              <a:rPr lang="en-US" sz="1800"/>
              <a:t> (n &lt;= 0)</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return</a:t>
            </a:r>
            <a:r>
              <a:rPr lang="en-US" sz="1800"/>
              <a:t> 0;</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return</a:t>
            </a:r>
            <a:r>
              <a:rPr lang="en-US" sz="1800"/>
              <a:t> Sum(a, n – 1) + a[n – 1];	</a:t>
            </a:r>
            <a:r>
              <a:rPr lang="en-US" sz="1800">
                <a:solidFill>
                  <a:srgbClr val="00B050"/>
                </a:solidFill>
              </a:rPr>
              <a:t>// Gọi đệ qui</a:t>
            </a:r>
            <a:endParaRPr/>
          </a:p>
          <a:p>
            <a:pPr indent="0" lvl="0" marL="0" rtl="0" algn="l">
              <a:spcBef>
                <a:spcPts val="360"/>
              </a:spcBef>
              <a:spcAft>
                <a:spcPts val="0"/>
              </a:spcAft>
              <a:buClr>
                <a:schemeClr val="dk1"/>
              </a:buClr>
              <a:buSzPts val="1800"/>
              <a:buNone/>
            </a:pPr>
            <a:r>
              <a:rPr lang="en-US" sz="1800"/>
              <a:t>}</a:t>
            </a:r>
            <a:endParaRPr sz="1800"/>
          </a:p>
        </p:txBody>
      </p:sp>
      <p:sp>
        <p:nvSpPr>
          <p:cNvPr id="331" name="Google Shape;331;p2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332" name="Google Shape;332;p2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33" name="Google Shape;333;p2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Cài đặt đệ qui cho tính toán lặp</a:t>
            </a:r>
            <a:endParaRPr/>
          </a:p>
        </p:txBody>
      </p:sp>
      <p:sp>
        <p:nvSpPr>
          <p:cNvPr id="339" name="Google Shape;33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Ví dụ tìm phần tử lớn nhất của mảng a</a:t>
            </a:r>
            <a:endParaRPr b="0"/>
          </a:p>
          <a:p>
            <a:pPr indent="0" lvl="0" marL="0" rtl="0" algn="l">
              <a:lnSpc>
                <a:spcPct val="90000"/>
              </a:lnSpc>
              <a:spcBef>
                <a:spcPts val="640"/>
              </a:spcBef>
              <a:spcAft>
                <a:spcPts val="0"/>
              </a:spcAft>
              <a:buClr>
                <a:schemeClr val="dk1"/>
              </a:buClr>
              <a:buSzPts val="3200"/>
              <a:buNone/>
            </a:pPr>
            <a:r>
              <a:rPr lang="en-US"/>
              <a:t>⇒ Dựa vào tính chất tổng n phần tử bằng tổng n – 1 phần tử cộng phần tử cuối cùng.</a:t>
            </a:r>
            <a:endParaRPr/>
          </a:p>
          <a:p>
            <a:pPr indent="0" lvl="0" marL="0" rtl="0" algn="l">
              <a:lnSpc>
                <a:spcPct val="90000"/>
              </a:lnSpc>
              <a:spcBef>
                <a:spcPts val="360"/>
              </a:spcBef>
              <a:spcAft>
                <a:spcPts val="0"/>
              </a:spcAft>
              <a:buClr>
                <a:srgbClr val="0000FF"/>
              </a:buClr>
              <a:buSzPts val="1800"/>
              <a:buNone/>
            </a:pPr>
            <a:r>
              <a:rPr lang="en-US" sz="1800">
                <a:solidFill>
                  <a:srgbClr val="0000FF"/>
                </a:solidFill>
              </a:rPr>
              <a:t>double</a:t>
            </a:r>
            <a:r>
              <a:rPr lang="en-US" sz="1800"/>
              <a:t> Max(</a:t>
            </a:r>
            <a:r>
              <a:rPr lang="en-US" sz="1800">
                <a:solidFill>
                  <a:srgbClr val="0000FF"/>
                </a:solidFill>
              </a:rPr>
              <a:t>double</a:t>
            </a:r>
            <a:r>
              <a:rPr lang="en-US" sz="1800"/>
              <a:t> a[], </a:t>
            </a:r>
            <a:r>
              <a:rPr lang="en-US" sz="1800">
                <a:solidFill>
                  <a:srgbClr val="0000FF"/>
                </a:solidFill>
              </a:rPr>
              <a:t>int</a:t>
            </a:r>
            <a:r>
              <a:rPr lang="en-US" sz="1800"/>
              <a:t> n) {</a:t>
            </a:r>
            <a:endParaRPr/>
          </a:p>
          <a:p>
            <a:pPr indent="0" lvl="0" marL="0" rtl="0" algn="l">
              <a:lnSpc>
                <a:spcPct val="90000"/>
              </a:lnSpc>
              <a:spcBef>
                <a:spcPts val="360"/>
              </a:spcBef>
              <a:spcAft>
                <a:spcPts val="0"/>
              </a:spcAft>
              <a:buClr>
                <a:schemeClr val="dk1"/>
              </a:buClr>
              <a:buSzPts val="1800"/>
              <a:buNone/>
            </a:pPr>
            <a:r>
              <a:rPr lang="en-US" sz="1800"/>
              <a:t>	</a:t>
            </a:r>
            <a:r>
              <a:rPr lang="en-US" sz="1800">
                <a:solidFill>
                  <a:srgbClr val="0000FF"/>
                </a:solidFill>
              </a:rPr>
              <a:t>double</a:t>
            </a:r>
            <a:r>
              <a:rPr lang="en-US" sz="1800"/>
              <a:t> Result;</a:t>
            </a:r>
            <a:endParaRPr/>
          </a:p>
          <a:p>
            <a:pPr indent="0" lvl="0" marL="0" rtl="0" algn="l">
              <a:lnSpc>
                <a:spcPct val="90000"/>
              </a:lnSpc>
              <a:spcBef>
                <a:spcPts val="360"/>
              </a:spcBef>
              <a:spcAft>
                <a:spcPts val="0"/>
              </a:spcAft>
              <a:buClr>
                <a:schemeClr val="dk1"/>
              </a:buClr>
              <a:buSzPts val="1800"/>
              <a:buNone/>
            </a:pPr>
            <a:r>
              <a:rPr lang="en-US" sz="1800"/>
              <a:t>	</a:t>
            </a:r>
            <a:r>
              <a:rPr lang="en-US" sz="1800">
                <a:solidFill>
                  <a:srgbClr val="0000FF"/>
                </a:solidFill>
              </a:rPr>
              <a:t>if</a:t>
            </a:r>
            <a:r>
              <a:rPr lang="en-US" sz="1800"/>
              <a:t> (n &lt;= 1)</a:t>
            </a:r>
            <a:endParaRPr/>
          </a:p>
          <a:p>
            <a:pPr indent="0" lvl="0" marL="0" rtl="0" algn="l">
              <a:lnSpc>
                <a:spcPct val="90000"/>
              </a:lnSpc>
              <a:spcBef>
                <a:spcPts val="360"/>
              </a:spcBef>
              <a:spcAft>
                <a:spcPts val="0"/>
              </a:spcAft>
              <a:buClr>
                <a:schemeClr val="dk1"/>
              </a:buClr>
              <a:buSzPts val="1800"/>
              <a:buNone/>
            </a:pPr>
            <a:r>
              <a:rPr lang="en-US" sz="1800"/>
              <a:t>		</a:t>
            </a:r>
            <a:r>
              <a:rPr lang="en-US" sz="1800">
                <a:solidFill>
                  <a:srgbClr val="0000FF"/>
                </a:solidFill>
              </a:rPr>
              <a:t>return</a:t>
            </a:r>
            <a:r>
              <a:rPr lang="en-US" sz="1800"/>
              <a:t> a[0];</a:t>
            </a:r>
            <a:endParaRPr/>
          </a:p>
          <a:p>
            <a:pPr indent="0" lvl="0" marL="0" rtl="0" algn="l">
              <a:lnSpc>
                <a:spcPct val="90000"/>
              </a:lnSpc>
              <a:spcBef>
                <a:spcPts val="360"/>
              </a:spcBef>
              <a:spcAft>
                <a:spcPts val="0"/>
              </a:spcAft>
              <a:buClr>
                <a:schemeClr val="dk1"/>
              </a:buClr>
              <a:buSzPts val="1800"/>
              <a:buNone/>
            </a:pPr>
            <a:r>
              <a:rPr lang="en-US" sz="1800"/>
              <a:t>	Result = Max(a, n – 1);</a:t>
            </a:r>
            <a:endParaRPr/>
          </a:p>
          <a:p>
            <a:pPr indent="0" lvl="0" marL="0" rtl="0" algn="l">
              <a:lnSpc>
                <a:spcPct val="90000"/>
              </a:lnSpc>
              <a:spcBef>
                <a:spcPts val="360"/>
              </a:spcBef>
              <a:spcAft>
                <a:spcPts val="0"/>
              </a:spcAft>
              <a:buClr>
                <a:schemeClr val="dk1"/>
              </a:buClr>
              <a:buSzPts val="1800"/>
              <a:buNone/>
            </a:pPr>
            <a:r>
              <a:rPr lang="en-US" sz="1800"/>
              <a:t>	</a:t>
            </a:r>
            <a:r>
              <a:rPr lang="en-US" sz="1800">
                <a:solidFill>
                  <a:srgbClr val="0000FF"/>
                </a:solidFill>
              </a:rPr>
              <a:t>if</a:t>
            </a:r>
            <a:r>
              <a:rPr lang="en-US" sz="1800"/>
              <a:t> (Result &lt; a[n - 1])</a:t>
            </a:r>
            <a:endParaRPr/>
          </a:p>
          <a:p>
            <a:pPr indent="0" lvl="0" marL="0" rtl="0" algn="l">
              <a:lnSpc>
                <a:spcPct val="90000"/>
              </a:lnSpc>
              <a:spcBef>
                <a:spcPts val="360"/>
              </a:spcBef>
              <a:spcAft>
                <a:spcPts val="0"/>
              </a:spcAft>
              <a:buClr>
                <a:schemeClr val="dk1"/>
              </a:buClr>
              <a:buSzPts val="1800"/>
              <a:buNone/>
            </a:pPr>
            <a:r>
              <a:rPr lang="en-US" sz="1800"/>
              <a:t>		Result = a[n – 1];</a:t>
            </a:r>
            <a:endParaRPr/>
          </a:p>
          <a:p>
            <a:pPr indent="0" lvl="0" marL="0" rtl="0" algn="l">
              <a:lnSpc>
                <a:spcPct val="90000"/>
              </a:lnSpc>
              <a:spcBef>
                <a:spcPts val="360"/>
              </a:spcBef>
              <a:spcAft>
                <a:spcPts val="0"/>
              </a:spcAft>
              <a:buClr>
                <a:schemeClr val="dk1"/>
              </a:buClr>
              <a:buSzPts val="1800"/>
              <a:buNone/>
            </a:pPr>
            <a:r>
              <a:rPr lang="en-US" sz="1800"/>
              <a:t>	</a:t>
            </a:r>
            <a:r>
              <a:rPr lang="en-US" sz="1800">
                <a:solidFill>
                  <a:srgbClr val="0000FF"/>
                </a:solidFill>
              </a:rPr>
              <a:t>return</a:t>
            </a:r>
            <a:r>
              <a:rPr lang="en-US" sz="1800"/>
              <a:t> Result;	</a:t>
            </a:r>
            <a:r>
              <a:rPr lang="en-US" sz="1800">
                <a:solidFill>
                  <a:srgbClr val="00B050"/>
                </a:solidFill>
              </a:rPr>
              <a:t>// Gọi đệ qui</a:t>
            </a:r>
            <a:endParaRPr/>
          </a:p>
          <a:p>
            <a:pPr indent="0" lvl="0" marL="0" rtl="0" algn="l">
              <a:lnSpc>
                <a:spcPct val="90000"/>
              </a:lnSpc>
              <a:spcBef>
                <a:spcPts val="360"/>
              </a:spcBef>
              <a:spcAft>
                <a:spcPts val="0"/>
              </a:spcAft>
              <a:buClr>
                <a:schemeClr val="dk1"/>
              </a:buClr>
              <a:buSzPts val="1800"/>
              <a:buNone/>
            </a:pPr>
            <a:r>
              <a:rPr lang="en-US" sz="1800"/>
              <a:t>}</a:t>
            </a:r>
            <a:endParaRPr sz="1800"/>
          </a:p>
        </p:txBody>
      </p:sp>
      <p:sp>
        <p:nvSpPr>
          <p:cNvPr id="340" name="Google Shape;340;p2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341" name="Google Shape;341;p2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42" name="Google Shape;342;p2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Cài đặt đệ qui cho tính toán lặp</a:t>
            </a:r>
            <a:endParaRPr/>
          </a:p>
        </p:txBody>
      </p:sp>
      <p:sp>
        <p:nvSpPr>
          <p:cNvPr id="348" name="Google Shape;348;p29"/>
          <p:cNvSpPr txBox="1"/>
          <p:nvPr>
            <p:ph idx="1" type="body"/>
          </p:nvPr>
        </p:nvSpPr>
        <p:spPr>
          <a:xfrm>
            <a:off x="457200" y="1600200"/>
            <a:ext cx="8229600" cy="4525963"/>
          </a:xfrm>
          <a:prstGeom prst="rect">
            <a:avLst/>
          </a:prstGeom>
          <a:blipFill rotWithShape="1">
            <a:blip r:embed="rId3">
              <a:alphaModFix/>
            </a:blip>
            <a:stretch>
              <a:fillRect b="0" l="-1701" r="-2517" t="-3907"/>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349" name="Google Shape;349;p2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350" name="Google Shape;350;p2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51" name="Google Shape;351;p2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Thuật giải rẽ nhánh</a:t>
            </a:r>
            <a:br>
              <a:rPr lang="en-US">
                <a:solidFill>
                  <a:srgbClr val="FC7876"/>
                </a:solidFill>
              </a:rPr>
            </a:br>
            <a:r>
              <a:rPr lang="en-US">
                <a:solidFill>
                  <a:srgbClr val="FC7876"/>
                </a:solidFill>
              </a:rPr>
              <a:t>và kỹ thuật cài đặt</a:t>
            </a:r>
            <a:endParaRPr>
              <a:solidFill>
                <a:srgbClr val="FC787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Đồ án lập trình</a:t>
            </a:r>
            <a:endParaRPr/>
          </a:p>
        </p:txBody>
      </p:sp>
      <p:sp>
        <p:nvSpPr>
          <p:cNvPr id="357" name="Google Shape;357;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Tính các dãy truy hồi để tính sinx, cos, e</a:t>
            </a:r>
            <a:r>
              <a:rPr baseline="30000" lang="en-US"/>
              <a:t>x</a:t>
            </a:r>
            <a:r>
              <a:rPr lang="en-US"/>
              <a:t>, …</a:t>
            </a:r>
            <a:endParaRPr baseline="30000"/>
          </a:p>
        </p:txBody>
      </p:sp>
      <p:sp>
        <p:nvSpPr>
          <p:cNvPr id="358" name="Google Shape;358;p3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359" name="Google Shape;359;p3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60" name="Google Shape;360;p3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1"/>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vấn đề tìm hiểu mở rộng kiến thức nghề nghiệp</a:t>
            </a:r>
            <a:endParaRPr>
              <a:solidFill>
                <a:srgbClr val="FC787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Tìm hiểu thêm</a:t>
            </a:r>
            <a:endParaRPr/>
          </a:p>
        </p:txBody>
      </p:sp>
      <p:sp>
        <p:nvSpPr>
          <p:cNvPr id="373" name="Google Shape;37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Các phương pháp tính và ứng dụng trong khoa học kỹ thuật.</a:t>
            </a:r>
            <a:endParaRPr/>
          </a:p>
          <a:p>
            <a:pPr indent="-342900" lvl="0" marL="342900" rtl="0" algn="l">
              <a:spcBef>
                <a:spcPts val="640"/>
              </a:spcBef>
              <a:spcAft>
                <a:spcPts val="0"/>
              </a:spcAft>
              <a:buClr>
                <a:schemeClr val="dk1"/>
              </a:buClr>
              <a:buSzPts val="3200"/>
              <a:buChar char="•"/>
            </a:pPr>
            <a:r>
              <a:rPr lang="en-US"/>
              <a:t>Các thuật toán lặp trong số học (giới thiệu về số học thuật toán)</a:t>
            </a:r>
            <a:endParaRPr/>
          </a:p>
          <a:p>
            <a:pPr indent="-342900" lvl="0" marL="342900" rtl="0" algn="l">
              <a:spcBef>
                <a:spcPts val="640"/>
              </a:spcBef>
              <a:spcAft>
                <a:spcPts val="0"/>
              </a:spcAft>
              <a:buClr>
                <a:schemeClr val="dk1"/>
              </a:buClr>
              <a:buSzPts val="3200"/>
              <a:buChar char="•"/>
            </a:pPr>
            <a:r>
              <a:rPr lang="en-US"/>
              <a:t>Một số bài toán xử lý lặp chưa có lời giải về điều kiện dừng</a:t>
            </a:r>
            <a:endParaRPr/>
          </a:p>
          <a:p>
            <a:pPr indent="-342900" lvl="0" marL="342900" rtl="0" algn="l">
              <a:spcBef>
                <a:spcPts val="640"/>
              </a:spcBef>
              <a:spcAft>
                <a:spcPts val="0"/>
              </a:spcAft>
              <a:buClr>
                <a:schemeClr val="dk1"/>
              </a:buClr>
              <a:buSzPts val="3200"/>
              <a:buChar char="•"/>
            </a:pPr>
            <a:r>
              <a:rPr lang="en-US"/>
              <a:t>Những nỗ lực để giảm độ phức tạp tính toán</a:t>
            </a:r>
            <a:endParaRPr/>
          </a:p>
        </p:txBody>
      </p:sp>
      <p:sp>
        <p:nvSpPr>
          <p:cNvPr id="374" name="Google Shape;374;p3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375" name="Google Shape;375;p3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76" name="Google Shape;376;p3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Thuật ngữ</a:t>
            </a:r>
            <a:br>
              <a:rPr lang="en-US">
                <a:solidFill>
                  <a:srgbClr val="FC7876"/>
                </a:solidFill>
              </a:rPr>
            </a:br>
            <a:r>
              <a:rPr lang="en-US">
                <a:solidFill>
                  <a:srgbClr val="FC7876"/>
                </a:solidFill>
              </a:rPr>
              <a:t>và bài đọc thêm tiếng Anh</a:t>
            </a:r>
            <a:endParaRPr>
              <a:solidFill>
                <a:srgbClr val="FC787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389" name="Google Shape;38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b="1" i="1" lang="en-US" sz="1800"/>
              <a:t>code duplication</a:t>
            </a:r>
            <a:r>
              <a:rPr lang="en-US" sz="1800"/>
              <a:t>: sự trùng lặp mã nguồn</a:t>
            </a:r>
            <a:endParaRPr sz="1800"/>
          </a:p>
          <a:p>
            <a:pPr indent="-342900" lvl="0" marL="342900" rtl="0" algn="just">
              <a:spcBef>
                <a:spcPts val="360"/>
              </a:spcBef>
              <a:spcAft>
                <a:spcPts val="0"/>
              </a:spcAft>
              <a:buClr>
                <a:schemeClr val="dk1"/>
              </a:buClr>
              <a:buSzPts val="1800"/>
              <a:buChar char="•"/>
            </a:pPr>
            <a:r>
              <a:rPr b="1" i="1" lang="en-US" sz="1800"/>
              <a:t>code reuse</a:t>
            </a:r>
            <a:r>
              <a:rPr lang="en-US" sz="1800"/>
              <a:t>: tái sử dụng (dùng lại) mã nguồn</a:t>
            </a:r>
            <a:endParaRPr/>
          </a:p>
          <a:p>
            <a:pPr indent="-342900" lvl="0" marL="342900" rtl="0" algn="just">
              <a:spcBef>
                <a:spcPts val="360"/>
              </a:spcBef>
              <a:spcAft>
                <a:spcPts val="0"/>
              </a:spcAft>
              <a:buClr>
                <a:schemeClr val="dk1"/>
              </a:buClr>
              <a:buSzPts val="1800"/>
              <a:buChar char="•"/>
            </a:pPr>
            <a:r>
              <a:rPr b="1" i="1" lang="en-US" sz="1800"/>
              <a:t>coditional expression</a:t>
            </a:r>
            <a:r>
              <a:rPr lang="en-US" sz="1800"/>
              <a:t>: biểu thức điều kiện</a:t>
            </a:r>
            <a:endParaRPr/>
          </a:p>
          <a:p>
            <a:pPr indent="-342900" lvl="0" marL="342900" rtl="0" algn="just">
              <a:spcBef>
                <a:spcPts val="360"/>
              </a:spcBef>
              <a:spcAft>
                <a:spcPts val="0"/>
              </a:spcAft>
              <a:buClr>
                <a:schemeClr val="dk1"/>
              </a:buClr>
              <a:buSzPts val="1800"/>
              <a:buChar char="•"/>
            </a:pPr>
            <a:r>
              <a:rPr b="1" i="1" lang="en-US" sz="1800"/>
              <a:t>composite number</a:t>
            </a:r>
            <a:r>
              <a:rPr lang="en-US" sz="1800"/>
              <a:t>: hợp số</a:t>
            </a:r>
            <a:endParaRPr/>
          </a:p>
          <a:p>
            <a:pPr indent="-342900" lvl="0" marL="342900" rtl="0" algn="just">
              <a:spcBef>
                <a:spcPts val="360"/>
              </a:spcBef>
              <a:spcAft>
                <a:spcPts val="0"/>
              </a:spcAft>
              <a:buClr>
                <a:schemeClr val="dk1"/>
              </a:buClr>
              <a:buSzPts val="1800"/>
              <a:buChar char="•"/>
            </a:pPr>
            <a:r>
              <a:rPr b="1" i="1" lang="en-US" sz="1800"/>
              <a:t>coprime</a:t>
            </a:r>
            <a:r>
              <a:rPr lang="en-US" sz="1800"/>
              <a:t>: hai số nguyên tố cùng nhau</a:t>
            </a:r>
            <a:endParaRPr/>
          </a:p>
          <a:p>
            <a:pPr indent="-342900" lvl="0" marL="342900" rtl="0" algn="just">
              <a:spcBef>
                <a:spcPts val="360"/>
              </a:spcBef>
              <a:spcAft>
                <a:spcPts val="0"/>
              </a:spcAft>
              <a:buClr>
                <a:schemeClr val="dk1"/>
              </a:buClr>
              <a:buSzPts val="1800"/>
              <a:buChar char="•"/>
            </a:pPr>
            <a:r>
              <a:rPr b="1" i="1" lang="en-US" sz="1800"/>
              <a:t>counting</a:t>
            </a:r>
            <a:r>
              <a:rPr lang="en-US" sz="1800"/>
              <a:t>: đếm</a:t>
            </a:r>
            <a:endParaRPr/>
          </a:p>
          <a:p>
            <a:pPr indent="-342900" lvl="0" marL="342900" rtl="0" algn="just">
              <a:spcBef>
                <a:spcPts val="360"/>
              </a:spcBef>
              <a:spcAft>
                <a:spcPts val="0"/>
              </a:spcAft>
              <a:buClr>
                <a:schemeClr val="dk1"/>
              </a:buClr>
              <a:buSzPts val="1800"/>
              <a:buChar char="•"/>
            </a:pPr>
            <a:r>
              <a:rPr b="1" i="1" lang="en-US" sz="1800"/>
              <a:t>decision table</a:t>
            </a:r>
            <a:r>
              <a:rPr lang="en-US" sz="1800"/>
              <a:t>: bảng quyết định</a:t>
            </a:r>
            <a:endParaRPr/>
          </a:p>
          <a:p>
            <a:pPr indent="-342900" lvl="0" marL="342900" rtl="0" algn="just">
              <a:spcBef>
                <a:spcPts val="360"/>
              </a:spcBef>
              <a:spcAft>
                <a:spcPts val="0"/>
              </a:spcAft>
              <a:buClr>
                <a:schemeClr val="dk1"/>
              </a:buClr>
              <a:buSzPts val="1800"/>
              <a:buChar char="•"/>
            </a:pPr>
            <a:r>
              <a:rPr b="1" i="1" lang="en-US" sz="1800"/>
              <a:t>expected result</a:t>
            </a:r>
            <a:r>
              <a:rPr lang="en-US" sz="1800"/>
              <a:t>: kết quả mong đợi</a:t>
            </a:r>
            <a:endParaRPr/>
          </a:p>
          <a:p>
            <a:pPr indent="-342900" lvl="0" marL="342900" rtl="0" algn="just">
              <a:spcBef>
                <a:spcPts val="360"/>
              </a:spcBef>
              <a:spcAft>
                <a:spcPts val="0"/>
              </a:spcAft>
              <a:buClr>
                <a:schemeClr val="dk1"/>
              </a:buClr>
              <a:buSzPts val="1800"/>
              <a:buChar char="•"/>
            </a:pPr>
            <a:r>
              <a:rPr b="1" i="1" lang="en-US" sz="1800"/>
              <a:t>greatest common devisor (GCD)</a:t>
            </a:r>
            <a:r>
              <a:rPr lang="en-US" sz="1800"/>
              <a:t>: ước số chung lớn nhất</a:t>
            </a:r>
            <a:endParaRPr/>
          </a:p>
          <a:p>
            <a:pPr indent="-342900" lvl="0" marL="342900" rtl="0" algn="just">
              <a:spcBef>
                <a:spcPts val="360"/>
              </a:spcBef>
              <a:spcAft>
                <a:spcPts val="0"/>
              </a:spcAft>
              <a:buClr>
                <a:schemeClr val="dk1"/>
              </a:buClr>
              <a:buSzPts val="1800"/>
              <a:buChar char="•"/>
            </a:pPr>
            <a:r>
              <a:rPr b="1" i="1" lang="en-US" sz="1800"/>
              <a:t>increase, decrease</a:t>
            </a:r>
            <a:r>
              <a:rPr lang="en-US" sz="1800"/>
              <a:t>: tăng giảm</a:t>
            </a:r>
            <a:endParaRPr/>
          </a:p>
          <a:p>
            <a:pPr indent="-342900" lvl="0" marL="342900" rtl="0" algn="just">
              <a:spcBef>
                <a:spcPts val="360"/>
              </a:spcBef>
              <a:spcAft>
                <a:spcPts val="0"/>
              </a:spcAft>
              <a:buClr>
                <a:schemeClr val="dk1"/>
              </a:buClr>
              <a:buSzPts val="1800"/>
              <a:buChar char="•"/>
            </a:pPr>
            <a:r>
              <a:rPr b="1" i="1" lang="en-US" sz="1800"/>
              <a:t>leap year</a:t>
            </a:r>
            <a:r>
              <a:rPr lang="en-US" sz="1800"/>
              <a:t>: năm nhuận</a:t>
            </a:r>
            <a:endParaRPr/>
          </a:p>
          <a:p>
            <a:pPr indent="-342900" lvl="0" marL="342900" rtl="0" algn="just">
              <a:spcBef>
                <a:spcPts val="360"/>
              </a:spcBef>
              <a:spcAft>
                <a:spcPts val="0"/>
              </a:spcAft>
              <a:buClr>
                <a:schemeClr val="dk1"/>
              </a:buClr>
              <a:buSzPts val="1800"/>
              <a:buChar char="•"/>
            </a:pPr>
            <a:r>
              <a:rPr b="1" i="1" lang="en-US" sz="1800"/>
              <a:t>loop invariant</a:t>
            </a:r>
            <a:r>
              <a:rPr lang="en-US" sz="1800"/>
              <a:t>: bất biến của vòng lặp</a:t>
            </a:r>
            <a:endParaRPr/>
          </a:p>
          <a:p>
            <a:pPr indent="-342900" lvl="0" marL="342900" rtl="0" algn="just">
              <a:spcBef>
                <a:spcPts val="360"/>
              </a:spcBef>
              <a:spcAft>
                <a:spcPts val="0"/>
              </a:spcAft>
              <a:buClr>
                <a:schemeClr val="dk1"/>
              </a:buClr>
              <a:buSzPts val="1800"/>
              <a:buChar char="•"/>
            </a:pPr>
            <a:r>
              <a:rPr b="1" i="1" lang="en-US" sz="1800"/>
              <a:t>maximum, minimum</a:t>
            </a:r>
            <a:r>
              <a:rPr lang="en-US" sz="1800"/>
              <a:t>: lớn nhất, nhỏ nhất</a:t>
            </a:r>
            <a:endParaRPr/>
          </a:p>
        </p:txBody>
      </p:sp>
      <p:sp>
        <p:nvSpPr>
          <p:cNvPr id="390" name="Google Shape;390;p3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391" name="Google Shape;391;p3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92" name="Google Shape;392;p3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399" name="Google Shape;399;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b="1" i="1" lang="en-US" sz="1800"/>
              <a:t>prime</a:t>
            </a:r>
            <a:r>
              <a:rPr lang="en-US" sz="1800"/>
              <a:t>: số nguyên tố</a:t>
            </a:r>
            <a:endParaRPr/>
          </a:p>
          <a:p>
            <a:pPr indent="-342900" lvl="0" marL="342900" rtl="0" algn="just">
              <a:spcBef>
                <a:spcPts val="360"/>
              </a:spcBef>
              <a:spcAft>
                <a:spcPts val="0"/>
              </a:spcAft>
              <a:buClr>
                <a:schemeClr val="dk1"/>
              </a:buClr>
              <a:buSzPts val="1800"/>
              <a:buChar char="•"/>
            </a:pPr>
            <a:r>
              <a:rPr b="1" i="1" lang="en-US" sz="1800"/>
              <a:t>recursive, recursive implementation</a:t>
            </a:r>
            <a:r>
              <a:rPr lang="en-US" sz="1800"/>
              <a:t>: tính đệ qui, cài đặt đệ qui</a:t>
            </a:r>
            <a:endParaRPr/>
          </a:p>
          <a:p>
            <a:pPr indent="-342900" lvl="0" marL="342900" rtl="0" algn="just">
              <a:spcBef>
                <a:spcPts val="360"/>
              </a:spcBef>
              <a:spcAft>
                <a:spcPts val="0"/>
              </a:spcAft>
              <a:buClr>
                <a:schemeClr val="dk1"/>
              </a:buClr>
              <a:buSzPts val="1800"/>
              <a:buChar char="•"/>
            </a:pPr>
            <a:r>
              <a:rPr b="1" i="1" lang="en-US" sz="1800"/>
              <a:t>search algorithm</a:t>
            </a:r>
            <a:r>
              <a:rPr lang="en-US" sz="1800"/>
              <a:t>: thuật toán tìm kiếm</a:t>
            </a:r>
            <a:endParaRPr/>
          </a:p>
          <a:p>
            <a:pPr indent="-342900" lvl="0" marL="342900" rtl="0" algn="just">
              <a:spcBef>
                <a:spcPts val="360"/>
              </a:spcBef>
              <a:spcAft>
                <a:spcPts val="0"/>
              </a:spcAft>
              <a:buClr>
                <a:schemeClr val="dk1"/>
              </a:buClr>
              <a:buSzPts val="1800"/>
              <a:buChar char="•"/>
            </a:pPr>
            <a:r>
              <a:rPr b="1" i="1" lang="en-US" sz="1800"/>
              <a:t>sort algorithm</a:t>
            </a:r>
            <a:r>
              <a:rPr lang="en-US" sz="1800"/>
              <a:t>: thuật toán sắp xếp</a:t>
            </a:r>
            <a:endParaRPr sz="1800"/>
          </a:p>
          <a:p>
            <a:pPr indent="-342900" lvl="0" marL="342900" rtl="0" algn="just">
              <a:spcBef>
                <a:spcPts val="360"/>
              </a:spcBef>
              <a:spcAft>
                <a:spcPts val="0"/>
              </a:spcAft>
              <a:buClr>
                <a:schemeClr val="dk1"/>
              </a:buClr>
              <a:buSzPts val="1800"/>
              <a:buChar char="•"/>
            </a:pPr>
            <a:r>
              <a:rPr b="1" i="1" lang="en-US" sz="1800"/>
              <a:t>test case</a:t>
            </a:r>
            <a:r>
              <a:rPr lang="en-US" sz="1800"/>
              <a:t>: bộ dữ liệu kiểm thử</a:t>
            </a:r>
            <a:endParaRPr/>
          </a:p>
        </p:txBody>
      </p:sp>
      <p:sp>
        <p:nvSpPr>
          <p:cNvPr id="400" name="Google Shape;400;p3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401" name="Google Shape;401;p3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02" name="Google Shape;402;p3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Bài đọc thêm tiếng Anh</a:t>
            </a:r>
            <a:endParaRPr/>
          </a:p>
        </p:txBody>
      </p:sp>
      <p:sp>
        <p:nvSpPr>
          <p:cNvPr id="408" name="Google Shape;408;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Thinking in C</a:t>
            </a:r>
            <a:r>
              <a:rPr lang="en-US" sz="2800"/>
              <a:t>, Bruce Eckel, E-book, 2006.</a:t>
            </a:r>
            <a:endParaRPr/>
          </a:p>
          <a:p>
            <a:pPr indent="-342900" lvl="0" marL="342900" rtl="0" algn="l">
              <a:spcBef>
                <a:spcPts val="560"/>
              </a:spcBef>
              <a:spcAft>
                <a:spcPts val="0"/>
              </a:spcAft>
              <a:buClr>
                <a:schemeClr val="dk1"/>
              </a:buClr>
              <a:buSzPts val="2800"/>
              <a:buChar char="•"/>
            </a:pPr>
            <a:r>
              <a:rPr b="1" lang="en-US" sz="2800"/>
              <a:t>Theory and Problems of Fundamentals of Computing with C++</a:t>
            </a:r>
            <a:r>
              <a:rPr lang="en-US" sz="2800"/>
              <a:t>, John R.Hubbard, Schaum’s Outlines Series, McGraw-Hill, 1998.</a:t>
            </a:r>
            <a:endParaRPr/>
          </a:p>
        </p:txBody>
      </p:sp>
      <p:sp>
        <p:nvSpPr>
          <p:cNvPr id="409" name="Google Shape;409;p3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410" name="Google Shape;410;p3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11" name="Google Shape;411;p3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Bảng quyết định cho bài toán</a:t>
            </a:r>
            <a:endParaRPr/>
          </a:p>
        </p:txBody>
      </p:sp>
      <p:sp>
        <p:nvSpPr>
          <p:cNvPr id="122" name="Google Shape;12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Nhằm mục đích mô tả rõ ràng các nhánh rẽ của một qui trình xử lý hay của các bước nào đó trong một thuật toán cần phải cài đặt.</a:t>
            </a:r>
            <a:endParaRPr/>
          </a:p>
          <a:p>
            <a:pPr indent="-342900" lvl="0" marL="342900" rtl="0" algn="l">
              <a:spcBef>
                <a:spcPts val="640"/>
              </a:spcBef>
              <a:spcAft>
                <a:spcPts val="0"/>
              </a:spcAft>
              <a:buClr>
                <a:schemeClr val="dk1"/>
              </a:buClr>
              <a:buSzPts val="3200"/>
              <a:buChar char="•"/>
            </a:pPr>
            <a:r>
              <a:rPr lang="en-US"/>
              <a:t>Có thể được trình bày dưới dạng văn bản (không nặng về hình thức, chỉ cần rõ ràng) và chỉ cần phân tích rõ các trường hợp logic xảy ra tránh để sót trường hợp.</a:t>
            </a:r>
            <a:endParaRPr/>
          </a:p>
        </p:txBody>
      </p:sp>
      <p:sp>
        <p:nvSpPr>
          <p:cNvPr id="123" name="Google Shape;123;p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124" name="Google Shape;124;p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25" name="Google Shape;125;p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bảng quyết định</a:t>
            </a:r>
            <a:endParaRPr/>
          </a:p>
        </p:txBody>
      </p:sp>
      <p:sp>
        <p:nvSpPr>
          <p:cNvPr id="131" name="Google Shape;13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Tính căn bậc n của số thực x</a:t>
            </a:r>
            <a:endParaRPr/>
          </a:p>
        </p:txBody>
      </p:sp>
      <p:sp>
        <p:nvSpPr>
          <p:cNvPr id="132" name="Google Shape;132;p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133" name="Google Shape;133;p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34" name="Google Shape;134;p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5" name="Google Shape;135;p5"/>
          <p:cNvGraphicFramePr/>
          <p:nvPr/>
        </p:nvGraphicFramePr>
        <p:xfrm>
          <a:off x="914400" y="2286000"/>
          <a:ext cx="3000000" cy="3000000"/>
        </p:xfrm>
        <a:graphic>
          <a:graphicData uri="http://schemas.openxmlformats.org/drawingml/2006/table">
            <a:tbl>
              <a:tblPr bandRow="1" firstRow="1">
                <a:noFill/>
                <a:tableStyleId>{BC59A21F-7984-432F-83D5-DB4D94CBED58}</a:tableStyleId>
              </a:tblPr>
              <a:tblGrid>
                <a:gridCol w="914400"/>
                <a:gridCol w="6248400"/>
              </a:tblGrid>
              <a:tr h="365750">
                <a:tc gridSpan="2">
                  <a:txBody>
                    <a:bodyPr/>
                    <a:lstStyle/>
                    <a:p>
                      <a:pPr indent="0" lvl="0" marL="0" marR="0" rtl="0" algn="ctr">
                        <a:spcBef>
                          <a:spcPts val="0"/>
                        </a:spcBef>
                        <a:spcAft>
                          <a:spcPts val="0"/>
                        </a:spcAft>
                        <a:buNone/>
                      </a:pPr>
                      <a:r>
                        <a:rPr lang="en-US" sz="1800" u="none" cap="none" strike="noStrike">
                          <a:latin typeface="Tahoma"/>
                          <a:ea typeface="Tahoma"/>
                          <a:cs typeface="Tahoma"/>
                          <a:sym typeface="Tahoma"/>
                        </a:rPr>
                        <a:t>Bảng quyết định</a:t>
                      </a:r>
                      <a:endParaRPr sz="1800" u="none" cap="none" strike="noStrike">
                        <a:latin typeface="Tahoma"/>
                        <a:ea typeface="Tahoma"/>
                        <a:cs typeface="Tahoma"/>
                        <a:sym typeface="Tahoma"/>
                      </a:endParaRPr>
                    </a:p>
                  </a:txBody>
                  <a:tcPr marT="45725" marB="45725" marR="91450" marL="91450">
                    <a:solidFill>
                      <a:srgbClr val="FDE9D8"/>
                    </a:solidFill>
                  </a:tcPr>
                </a:tc>
                <a:tc hMerge="1"/>
              </a:tr>
              <a:tr h="370850">
                <a:tc>
                  <a:txBody>
                    <a:bodyPr/>
                    <a:lstStyle/>
                    <a:p>
                      <a:pPr indent="0" lvl="0" marL="0" marR="0" rtl="0" algn="l">
                        <a:spcBef>
                          <a:spcPts val="0"/>
                        </a:spcBef>
                        <a:spcAft>
                          <a:spcPts val="0"/>
                        </a:spcAft>
                        <a:buNone/>
                      </a:pPr>
                      <a:r>
                        <a:rPr lang="en-US" sz="1600" u="none" cap="none" strike="noStrike">
                          <a:latin typeface="Tahoma"/>
                          <a:ea typeface="Tahoma"/>
                          <a:cs typeface="Tahoma"/>
                          <a:sym typeface="Tahoma"/>
                        </a:rPr>
                        <a:t>x ≥ 0</a:t>
                      </a:r>
                      <a:endParaRPr sz="1600">
                        <a:latin typeface="Tahoma"/>
                        <a:ea typeface="Tahoma"/>
                        <a:cs typeface="Tahoma"/>
                        <a:sym typeface="Tahoma"/>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338000">
                <a:tc rowSpan="2">
                  <a:txBody>
                    <a:bodyPr/>
                    <a:lstStyle/>
                    <a:p>
                      <a:pPr indent="0" lvl="0" marL="0" marR="0" rtl="0" algn="l">
                        <a:spcBef>
                          <a:spcPts val="0"/>
                        </a:spcBef>
                        <a:spcAft>
                          <a:spcPts val="0"/>
                        </a:spcAft>
                        <a:buNone/>
                      </a:pPr>
                      <a:r>
                        <a:rPr lang="en-US" sz="1600">
                          <a:latin typeface="Tahoma"/>
                          <a:ea typeface="Tahoma"/>
                          <a:cs typeface="Tahoma"/>
                          <a:sym typeface="Tahoma"/>
                        </a:rPr>
                        <a:t>x &lt; 0</a:t>
                      </a:r>
                      <a:endParaRPr sz="1600">
                        <a:latin typeface="Tahoma"/>
                        <a:ea typeface="Tahoma"/>
                        <a:cs typeface="Tahoma"/>
                        <a:sym typeface="Tahoma"/>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338000">
                <a:tc vMerge="1"/>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136" name="Google Shape;136;p5"/>
          <p:cNvGraphicFramePr/>
          <p:nvPr/>
        </p:nvGraphicFramePr>
        <p:xfrm>
          <a:off x="914400" y="4191000"/>
          <a:ext cx="3000000" cy="3000000"/>
        </p:xfrm>
        <a:graphic>
          <a:graphicData uri="http://schemas.openxmlformats.org/drawingml/2006/table">
            <a:tbl>
              <a:tblPr bandRow="1" firstRow="1">
                <a:noFill/>
                <a:tableStyleId>{BC59A21F-7984-432F-83D5-DB4D94CBED58}</a:tableStyleId>
              </a:tblPr>
              <a:tblGrid>
                <a:gridCol w="914400"/>
                <a:gridCol w="6248400"/>
              </a:tblGrid>
              <a:tr h="365750">
                <a:tc gridSpan="2">
                  <a:txBody>
                    <a:bodyPr/>
                    <a:lstStyle/>
                    <a:p>
                      <a:pPr indent="0" lvl="0" marL="0" marR="0" rtl="0" algn="ctr">
                        <a:spcBef>
                          <a:spcPts val="0"/>
                        </a:spcBef>
                        <a:spcAft>
                          <a:spcPts val="0"/>
                        </a:spcAft>
                        <a:buNone/>
                      </a:pPr>
                      <a:r>
                        <a:rPr lang="en-US" sz="1800">
                          <a:latin typeface="Tahoma"/>
                          <a:ea typeface="Tahoma"/>
                          <a:cs typeface="Tahoma"/>
                          <a:sym typeface="Tahoma"/>
                        </a:rPr>
                        <a:t>Bảng</a:t>
                      </a:r>
                      <a:r>
                        <a:rPr lang="en-US" sz="1800">
                          <a:latin typeface="Tahoma"/>
                          <a:ea typeface="Tahoma"/>
                          <a:cs typeface="Tahoma"/>
                          <a:sym typeface="Tahoma"/>
                        </a:rPr>
                        <a:t> quyết định (xảy ra trùng lắp)</a:t>
                      </a:r>
                      <a:endParaRPr sz="1800">
                        <a:latin typeface="Tahoma"/>
                        <a:ea typeface="Tahoma"/>
                        <a:cs typeface="Tahoma"/>
                        <a:sym typeface="Tahoma"/>
                      </a:endParaRPr>
                    </a:p>
                  </a:txBody>
                  <a:tcPr marT="45725" marB="45725" marR="91450" marL="91450">
                    <a:solidFill>
                      <a:srgbClr val="FDE9D8"/>
                    </a:solidFill>
                  </a:tcPr>
                </a:tc>
                <a:tc hMerge="1"/>
              </a:tr>
              <a:tr h="338000">
                <a:tc rowSpan="2">
                  <a:txBody>
                    <a:bodyPr/>
                    <a:lstStyle/>
                    <a:p>
                      <a:pPr indent="0" lvl="0" marL="0" marR="0" rtl="0" algn="l">
                        <a:spcBef>
                          <a:spcPts val="0"/>
                        </a:spcBef>
                        <a:spcAft>
                          <a:spcPts val="0"/>
                        </a:spcAft>
                        <a:buNone/>
                      </a:pPr>
                      <a:r>
                        <a:rPr lang="en-US" sz="1600">
                          <a:latin typeface="Tahoma"/>
                          <a:ea typeface="Tahoma"/>
                          <a:cs typeface="Tahoma"/>
                          <a:sym typeface="Tahoma"/>
                        </a:rPr>
                        <a:t>n lẻ</a:t>
                      </a:r>
                      <a:endParaRPr sz="1600">
                        <a:latin typeface="Tahoma"/>
                        <a:ea typeface="Tahoma"/>
                        <a:cs typeface="Tahoma"/>
                        <a:sym typeface="Tahoma"/>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338000">
                <a:tc vMerge="1"/>
                <a:tc>
                  <a:txBody>
                    <a:bodyPr/>
                    <a:lstStyle/>
                    <a:p>
                      <a:pPr indent="0" lvl="0" marL="0" marR="0" rtl="0" algn="l">
                        <a:spcBef>
                          <a:spcPts val="0"/>
                        </a:spcBef>
                        <a:spcAft>
                          <a:spcPts val="0"/>
                        </a:spcAft>
                        <a:buNone/>
                      </a:pPr>
                      <a:r>
                        <a:t/>
                      </a:r>
                      <a:endParaRPr sz="1800"/>
                    </a:p>
                  </a:txBody>
                  <a:tcPr marT="45725" marB="45725" marR="91450" marL="91450"/>
                </a:tc>
              </a:tr>
              <a:tr h="338000">
                <a:tc rowSpan="2">
                  <a:txBody>
                    <a:bodyPr/>
                    <a:lstStyle/>
                    <a:p>
                      <a:pPr indent="0" lvl="0" marL="0" marR="0" rtl="0" algn="l">
                        <a:spcBef>
                          <a:spcPts val="0"/>
                        </a:spcBef>
                        <a:spcAft>
                          <a:spcPts val="0"/>
                        </a:spcAft>
                        <a:buNone/>
                      </a:pPr>
                      <a:r>
                        <a:rPr lang="en-US" sz="1600">
                          <a:latin typeface="Tahoma"/>
                          <a:ea typeface="Tahoma"/>
                          <a:cs typeface="Tahoma"/>
                          <a:sym typeface="Tahoma"/>
                        </a:rPr>
                        <a:t>n chẵn</a:t>
                      </a:r>
                      <a:endParaRPr sz="1600">
                        <a:latin typeface="Tahoma"/>
                        <a:ea typeface="Tahoma"/>
                        <a:cs typeface="Tahoma"/>
                        <a:sym typeface="Tahoma"/>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338000">
                <a:tc vMerge="1"/>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Ý nghĩa của bảng quyết định</a:t>
            </a:r>
            <a:endParaRPr/>
          </a:p>
        </p:txBody>
      </p:sp>
      <p:sp>
        <p:nvSpPr>
          <p:cNvPr id="142" name="Google Shape;142;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960"/>
              <a:buChar char="•"/>
            </a:pPr>
            <a:r>
              <a:rPr lang="en-US" sz="2960"/>
              <a:t>Đa số các lỗi logic của chương trình (do xét không hết hay trùng lắp điều kiện) đều phát sinh từ việc lập trình viên suy nghĩ và viết trực tiếp mã nguồn mà không phân tích kỹ các trường hợp xảy ra.</a:t>
            </a:r>
            <a:endParaRPr/>
          </a:p>
          <a:p>
            <a:pPr indent="-342900" lvl="0" marL="342900" rtl="0" algn="l">
              <a:lnSpc>
                <a:spcPct val="80000"/>
              </a:lnSpc>
              <a:spcBef>
                <a:spcPts val="592"/>
              </a:spcBef>
              <a:spcAft>
                <a:spcPts val="0"/>
              </a:spcAft>
              <a:buClr>
                <a:schemeClr val="dk1"/>
              </a:buClr>
              <a:buSzPts val="2960"/>
              <a:buChar char="•"/>
            </a:pPr>
            <a:r>
              <a:rPr lang="en-US" sz="2960"/>
              <a:t>Việc chuẩn bị kỹ càng bảng quyết định sẽ giúp quá trình cài đặt chương trình được dễ dàng hơn.</a:t>
            </a:r>
            <a:endParaRPr/>
          </a:p>
          <a:p>
            <a:pPr indent="-342900" lvl="0" marL="342900" rtl="0" algn="l">
              <a:lnSpc>
                <a:spcPct val="80000"/>
              </a:lnSpc>
              <a:spcBef>
                <a:spcPts val="592"/>
              </a:spcBef>
              <a:spcAft>
                <a:spcPts val="0"/>
              </a:spcAft>
              <a:buClr>
                <a:schemeClr val="dk1"/>
              </a:buClr>
              <a:buSzPts val="2960"/>
              <a:buChar char="•"/>
            </a:pPr>
            <a:r>
              <a:rPr lang="en-US" sz="2960"/>
              <a:t>Bảng quyết định đóng vai trò quan trọng cho việc chuẩn bị những bộ dữ liệu kiểm thử (test case) để kiểm tra, chạy thử và bắt lỗi.</a:t>
            </a:r>
            <a:endParaRPr sz="2960"/>
          </a:p>
        </p:txBody>
      </p:sp>
      <p:sp>
        <p:nvSpPr>
          <p:cNvPr id="143" name="Google Shape;143;p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144" name="Google Shape;144;p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45" name="Google Shape;145;p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bảng kiểm thử</a:t>
            </a:r>
            <a:endParaRPr/>
          </a:p>
        </p:txBody>
      </p:sp>
      <p:sp>
        <p:nvSpPr>
          <p:cNvPr id="151" name="Google Shape;151;p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152" name="Google Shape;152;p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53" name="Google Shape;153;p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4" name="Google Shape;154;p7"/>
          <p:cNvGraphicFramePr/>
          <p:nvPr/>
        </p:nvGraphicFramePr>
        <p:xfrm>
          <a:off x="914400" y="1752600"/>
          <a:ext cx="3000000" cy="3000000"/>
        </p:xfrm>
        <a:graphic>
          <a:graphicData uri="http://schemas.openxmlformats.org/drawingml/2006/table">
            <a:tbl>
              <a:tblPr bandRow="1" firstRow="1">
                <a:noFill/>
                <a:tableStyleId>{BC59A21F-7984-432F-83D5-DB4D94CBED58}</a:tableStyleId>
              </a:tblPr>
              <a:tblGrid>
                <a:gridCol w="1219200"/>
                <a:gridCol w="1295400"/>
                <a:gridCol w="914400"/>
                <a:gridCol w="914400"/>
                <a:gridCol w="2819400"/>
              </a:tblGrid>
              <a:tr h="370775">
                <a:tc gridSpan="5">
                  <a:txBody>
                    <a:bodyPr/>
                    <a:lstStyle/>
                    <a:p>
                      <a:pPr indent="0" lvl="0" marL="0" marR="0" rtl="0" algn="l">
                        <a:spcBef>
                          <a:spcPts val="0"/>
                        </a:spcBef>
                        <a:spcAft>
                          <a:spcPts val="0"/>
                        </a:spcAft>
                        <a:buNone/>
                      </a:pPr>
                      <a:r>
                        <a:t/>
                      </a:r>
                      <a:endParaRPr sz="1800"/>
                    </a:p>
                  </a:txBody>
                  <a:tcPr marT="45725" marB="45725" marR="91450" marL="91450"/>
                </a:tc>
                <a:tc hMerge="1"/>
                <a:tc hMerge="1"/>
                <a:tc hMerge="1"/>
                <a:tc hMerge="1"/>
              </a:tr>
              <a:tr h="370850">
                <a:tc>
                  <a:txBody>
                    <a:bodyPr/>
                    <a:lstStyle/>
                    <a:p>
                      <a:pPr indent="0" lvl="0" marL="0" marR="0" rtl="0" algn="ctr">
                        <a:spcBef>
                          <a:spcPts val="0"/>
                        </a:spcBef>
                        <a:spcAft>
                          <a:spcPts val="0"/>
                        </a:spcAft>
                        <a:buNone/>
                      </a:pPr>
                      <a:r>
                        <a:rPr b="1" lang="en-US" sz="1600">
                          <a:latin typeface="Tahoma"/>
                          <a:ea typeface="Tahoma"/>
                          <a:cs typeface="Tahoma"/>
                          <a:sym typeface="Tahoma"/>
                        </a:rPr>
                        <a:t>Phạm</a:t>
                      </a:r>
                      <a:r>
                        <a:rPr b="1" lang="en-US" sz="1600">
                          <a:latin typeface="Tahoma"/>
                          <a:ea typeface="Tahoma"/>
                          <a:cs typeface="Tahoma"/>
                          <a:sym typeface="Tahoma"/>
                        </a:rPr>
                        <a:t> vi n</a:t>
                      </a:r>
                      <a:endParaRPr b="1" sz="16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b="1" lang="en-US" sz="1600">
                          <a:latin typeface="Tahoma"/>
                          <a:ea typeface="Tahoma"/>
                          <a:cs typeface="Tahoma"/>
                          <a:sym typeface="Tahoma"/>
                        </a:rPr>
                        <a:t>Phạm</a:t>
                      </a:r>
                      <a:r>
                        <a:rPr b="1" lang="en-US" sz="1600">
                          <a:latin typeface="Tahoma"/>
                          <a:ea typeface="Tahoma"/>
                          <a:cs typeface="Tahoma"/>
                          <a:sym typeface="Tahoma"/>
                        </a:rPr>
                        <a:t> vi x</a:t>
                      </a:r>
                      <a:endParaRPr b="1" sz="16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b="1" lang="en-US" sz="1600">
                          <a:latin typeface="Tahoma"/>
                          <a:ea typeface="Tahoma"/>
                          <a:cs typeface="Tahoma"/>
                          <a:sym typeface="Tahoma"/>
                        </a:rPr>
                        <a:t>n</a:t>
                      </a:r>
                      <a:endParaRPr b="1" sz="16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b="1" lang="en-US" sz="1600">
                          <a:latin typeface="Tahoma"/>
                          <a:ea typeface="Tahoma"/>
                          <a:cs typeface="Tahoma"/>
                          <a:sym typeface="Tahoma"/>
                        </a:rPr>
                        <a:t>x</a:t>
                      </a:r>
                      <a:endParaRPr b="1" sz="16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b="1" lang="en-US" sz="1600">
                          <a:latin typeface="Tahoma"/>
                          <a:ea typeface="Tahoma"/>
                          <a:cs typeface="Tahoma"/>
                          <a:sym typeface="Tahoma"/>
                        </a:rPr>
                        <a:t>Giá</a:t>
                      </a:r>
                      <a:r>
                        <a:rPr b="1" lang="en-US" sz="1600">
                          <a:latin typeface="Tahoma"/>
                          <a:ea typeface="Tahoma"/>
                          <a:cs typeface="Tahoma"/>
                          <a:sym typeface="Tahoma"/>
                        </a:rPr>
                        <a:t> trị/kết quả mong đợi</a:t>
                      </a:r>
                      <a:endParaRPr b="1" sz="1600">
                        <a:latin typeface="Tahoma"/>
                        <a:ea typeface="Tahoma"/>
                        <a:cs typeface="Tahoma"/>
                        <a:sym typeface="Tahoma"/>
                      </a:endParaRPr>
                    </a:p>
                  </a:txBody>
                  <a:tcPr marT="45725" marB="45725" marR="91450" marL="91450"/>
                </a:tc>
              </a:tr>
              <a:tr h="259075">
                <a:tc rowSpan="3">
                  <a:txBody>
                    <a:bodyPr/>
                    <a:lstStyle/>
                    <a:p>
                      <a:pPr indent="0" lvl="0" marL="0" marR="0" rtl="0" algn="ctr">
                        <a:spcBef>
                          <a:spcPts val="0"/>
                        </a:spcBef>
                        <a:spcAft>
                          <a:spcPts val="0"/>
                        </a:spcAft>
                        <a:buNone/>
                      </a:pPr>
                      <a:r>
                        <a:rPr lang="en-US" sz="1600">
                          <a:latin typeface="Tahoma"/>
                          <a:ea typeface="Tahoma"/>
                          <a:cs typeface="Tahoma"/>
                          <a:sym typeface="Tahoma"/>
                        </a:rPr>
                        <a:t>n = 0</a:t>
                      </a:r>
                      <a:endParaRPr sz="1600">
                        <a:latin typeface="Tahoma"/>
                        <a:ea typeface="Tahoma"/>
                        <a:cs typeface="Tahoma"/>
                        <a:sym typeface="Tahoma"/>
                      </a:endParaRPr>
                    </a:p>
                  </a:txBody>
                  <a:tcPr marT="45725" marB="45725" marR="91450" marL="91450" anchor="ctr"/>
                </a:tc>
                <a:tc rowSpan="3">
                  <a:txBody>
                    <a:bodyPr/>
                    <a:lstStyle/>
                    <a:p>
                      <a:pPr indent="0" lvl="0" marL="0" marR="0" rtl="0" algn="ctr">
                        <a:spcBef>
                          <a:spcPts val="0"/>
                        </a:spcBef>
                        <a:spcAft>
                          <a:spcPts val="0"/>
                        </a:spcAft>
                        <a:buNone/>
                      </a:pPr>
                      <a:r>
                        <a:rPr lang="en-US" sz="1600">
                          <a:latin typeface="Tahoma"/>
                          <a:ea typeface="Tahoma"/>
                          <a:cs typeface="Tahoma"/>
                          <a:sym typeface="Tahoma"/>
                        </a:rPr>
                        <a:t>Bất</a:t>
                      </a:r>
                      <a:r>
                        <a:rPr lang="en-US" sz="1600">
                          <a:latin typeface="Tahoma"/>
                          <a:ea typeface="Tahoma"/>
                          <a:cs typeface="Tahoma"/>
                          <a:sym typeface="Tahoma"/>
                        </a:rPr>
                        <a:t> kỳ</a:t>
                      </a:r>
                      <a:endParaRPr sz="16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0.0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1.3</a:t>
                      </a:r>
                      <a:endParaRPr sz="1100">
                        <a:latin typeface="Tahoma"/>
                        <a:ea typeface="Tahoma"/>
                        <a:cs typeface="Tahoma"/>
                        <a:sym typeface="Tahoma"/>
                      </a:endParaRPr>
                    </a:p>
                  </a:txBody>
                  <a:tcPr marT="45725" marB="45725" marR="91450" marL="91450" anchor="ctr"/>
                </a:tc>
                <a:tc rowSpan="5">
                  <a:txBody>
                    <a:bodyPr/>
                    <a:lstStyle/>
                    <a:p>
                      <a:pPr indent="0" lvl="0" marL="0" marR="0" rtl="0" algn="ctr">
                        <a:spcBef>
                          <a:spcPts val="0"/>
                        </a:spcBef>
                        <a:spcAft>
                          <a:spcPts val="0"/>
                        </a:spcAft>
                        <a:buNone/>
                      </a:pPr>
                      <a:r>
                        <a:rPr lang="en-US" sz="1100">
                          <a:latin typeface="Tahoma"/>
                          <a:ea typeface="Tahoma"/>
                          <a:cs typeface="Tahoma"/>
                          <a:sym typeface="Tahoma"/>
                        </a:rPr>
                        <a:t>Không</a:t>
                      </a:r>
                      <a:r>
                        <a:rPr lang="en-US" sz="1100">
                          <a:latin typeface="Tahoma"/>
                          <a:ea typeface="Tahoma"/>
                          <a:cs typeface="Tahoma"/>
                          <a:sym typeface="Tahoma"/>
                        </a:rPr>
                        <a:t> tồn tại</a:t>
                      </a:r>
                      <a:endParaRPr sz="1100">
                        <a:latin typeface="Tahoma"/>
                        <a:ea typeface="Tahoma"/>
                        <a:cs typeface="Tahoma"/>
                        <a:sym typeface="Tahoma"/>
                      </a:endParaRPr>
                    </a:p>
                  </a:txBody>
                  <a:tcPr marT="45725" marB="45725" marR="91450" marL="91450" anchor="ctr"/>
                </a:tc>
              </a:tr>
              <a:tr h="259075">
                <a:tc vMerge="1"/>
                <a:tc vMerge="1"/>
                <a:tc>
                  <a:txBody>
                    <a:bodyPr/>
                    <a:lstStyle/>
                    <a:p>
                      <a:pPr indent="0" lvl="0" marL="0" marR="0" rtl="0" algn="r">
                        <a:spcBef>
                          <a:spcPts val="0"/>
                        </a:spcBef>
                        <a:spcAft>
                          <a:spcPts val="0"/>
                        </a:spcAft>
                        <a:buNone/>
                      </a:pPr>
                      <a:r>
                        <a:rPr lang="en-US" sz="1100">
                          <a:latin typeface="Tahoma"/>
                          <a:ea typeface="Tahoma"/>
                          <a:cs typeface="Tahoma"/>
                          <a:sym typeface="Tahoma"/>
                        </a:rPr>
                        <a:t>0.0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0.0</a:t>
                      </a:r>
                      <a:endParaRPr sz="1100">
                        <a:latin typeface="Tahoma"/>
                        <a:ea typeface="Tahoma"/>
                        <a:cs typeface="Tahoma"/>
                        <a:sym typeface="Tahoma"/>
                      </a:endParaRPr>
                    </a:p>
                  </a:txBody>
                  <a:tcPr marT="45725" marB="45725" marR="91450" marL="91450" anchor="ctr"/>
                </a:tc>
                <a:tc vMerge="1"/>
              </a:tr>
              <a:tr h="259075">
                <a:tc vMerge="1"/>
                <a:tc vMerge="1"/>
                <a:tc>
                  <a:txBody>
                    <a:bodyPr/>
                    <a:lstStyle/>
                    <a:p>
                      <a:pPr indent="0" lvl="0" marL="0" marR="0" rtl="0" algn="r">
                        <a:spcBef>
                          <a:spcPts val="0"/>
                        </a:spcBef>
                        <a:spcAft>
                          <a:spcPts val="0"/>
                        </a:spcAft>
                        <a:buNone/>
                      </a:pPr>
                      <a:r>
                        <a:rPr lang="en-US" sz="1100">
                          <a:latin typeface="Tahoma"/>
                          <a:ea typeface="Tahoma"/>
                          <a:cs typeface="Tahoma"/>
                          <a:sym typeface="Tahoma"/>
                        </a:rPr>
                        <a:t>0.0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-1.3</a:t>
                      </a:r>
                      <a:endParaRPr sz="1100">
                        <a:latin typeface="Tahoma"/>
                        <a:ea typeface="Tahoma"/>
                        <a:cs typeface="Tahoma"/>
                        <a:sym typeface="Tahoma"/>
                      </a:endParaRPr>
                    </a:p>
                  </a:txBody>
                  <a:tcPr marT="45725" marB="45725" marR="91450" marL="91450" anchor="ctr"/>
                </a:tc>
                <a:tc vMerge="1"/>
              </a:tr>
              <a:tr h="259075">
                <a:tc rowSpan="6">
                  <a:txBody>
                    <a:bodyPr/>
                    <a:lstStyle/>
                    <a:p>
                      <a:pPr indent="0" lvl="0" marL="0" marR="0" rtl="0" algn="ctr">
                        <a:spcBef>
                          <a:spcPts val="0"/>
                        </a:spcBef>
                        <a:spcAft>
                          <a:spcPts val="0"/>
                        </a:spcAft>
                        <a:buNone/>
                      </a:pPr>
                      <a:r>
                        <a:rPr lang="en-US" sz="1600">
                          <a:latin typeface="Tahoma"/>
                          <a:ea typeface="Tahoma"/>
                          <a:cs typeface="Tahoma"/>
                          <a:sym typeface="Tahoma"/>
                        </a:rPr>
                        <a:t>n &lt; 0</a:t>
                      </a:r>
                      <a:endParaRPr sz="1600">
                        <a:latin typeface="Tahoma"/>
                        <a:ea typeface="Tahoma"/>
                        <a:cs typeface="Tahoma"/>
                        <a:sym typeface="Tahoma"/>
                      </a:endParaRPr>
                    </a:p>
                  </a:txBody>
                  <a:tcPr marT="45725" marB="45725" marR="91450" marL="91450" anchor="ctr"/>
                </a:tc>
                <a:tc rowSpan="2">
                  <a:txBody>
                    <a:bodyPr/>
                    <a:lstStyle/>
                    <a:p>
                      <a:pPr indent="0" lvl="0" marL="0" marR="0" rtl="0" algn="ctr">
                        <a:spcBef>
                          <a:spcPts val="0"/>
                        </a:spcBef>
                        <a:spcAft>
                          <a:spcPts val="0"/>
                        </a:spcAft>
                        <a:buNone/>
                      </a:pPr>
                      <a:r>
                        <a:rPr lang="en-US" sz="1600">
                          <a:latin typeface="Tahoma"/>
                          <a:ea typeface="Tahoma"/>
                          <a:cs typeface="Tahoma"/>
                          <a:sym typeface="Tahoma"/>
                        </a:rPr>
                        <a:t>x = 0</a:t>
                      </a:r>
                      <a:endParaRPr sz="16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-1.0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0.0</a:t>
                      </a:r>
                      <a:endParaRPr sz="1100">
                        <a:latin typeface="Tahoma"/>
                        <a:ea typeface="Tahoma"/>
                        <a:cs typeface="Tahoma"/>
                        <a:sym typeface="Tahoma"/>
                      </a:endParaRPr>
                    </a:p>
                  </a:txBody>
                  <a:tcPr marT="45725" marB="45725" marR="91450" marL="91450" anchor="ctr"/>
                </a:tc>
                <a:tc vMerge="1"/>
              </a:tr>
              <a:tr h="259075">
                <a:tc vMerge="1"/>
                <a:tc vMerge="1"/>
                <a:tc>
                  <a:txBody>
                    <a:bodyPr/>
                    <a:lstStyle/>
                    <a:p>
                      <a:pPr indent="0" lvl="0" marL="0" marR="0" rtl="0" algn="r">
                        <a:spcBef>
                          <a:spcPts val="0"/>
                        </a:spcBef>
                        <a:spcAft>
                          <a:spcPts val="0"/>
                        </a:spcAft>
                        <a:buNone/>
                      </a:pPr>
                      <a:r>
                        <a:rPr lang="en-US" sz="1100">
                          <a:latin typeface="Tahoma"/>
                          <a:ea typeface="Tahoma"/>
                          <a:cs typeface="Tahoma"/>
                          <a:sym typeface="Tahoma"/>
                        </a:rPr>
                        <a:t>-20.7</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0.0</a:t>
                      </a:r>
                      <a:endParaRPr sz="1100">
                        <a:latin typeface="Tahoma"/>
                        <a:ea typeface="Tahoma"/>
                        <a:cs typeface="Tahoma"/>
                        <a:sym typeface="Tahoma"/>
                      </a:endParaRPr>
                    </a:p>
                  </a:txBody>
                  <a:tcPr marT="45725" marB="45725" marR="91450" marL="91450" anchor="ctr"/>
                </a:tc>
                <a:tc vMerge="1"/>
              </a:tr>
              <a:tr h="259075">
                <a:tc vMerge="1"/>
                <a:tc rowSpan="4">
                  <a:txBody>
                    <a:bodyPr/>
                    <a:lstStyle/>
                    <a:p>
                      <a:pPr indent="0" lvl="0" marL="0" marR="0" rtl="0" algn="ctr">
                        <a:spcBef>
                          <a:spcPts val="0"/>
                        </a:spcBef>
                        <a:spcAft>
                          <a:spcPts val="0"/>
                        </a:spcAft>
                        <a:buNone/>
                      </a:pPr>
                      <a:r>
                        <a:rPr lang="en-US" sz="1600">
                          <a:latin typeface="Tahoma"/>
                          <a:ea typeface="Tahoma"/>
                          <a:cs typeface="Tahoma"/>
                          <a:sym typeface="Tahoma"/>
                        </a:rPr>
                        <a:t>x ≠ 0</a:t>
                      </a:r>
                      <a:endParaRPr sz="16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-1.0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1.0</a:t>
                      </a:r>
                      <a:endParaRPr sz="11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100">
                          <a:latin typeface="Tahoma"/>
                          <a:ea typeface="Tahoma"/>
                          <a:cs typeface="Tahoma"/>
                          <a:sym typeface="Tahoma"/>
                        </a:rPr>
                        <a:t>1.0</a:t>
                      </a:r>
                      <a:endParaRPr sz="1100">
                        <a:latin typeface="Tahoma"/>
                        <a:ea typeface="Tahoma"/>
                        <a:cs typeface="Tahoma"/>
                        <a:sym typeface="Tahoma"/>
                      </a:endParaRPr>
                    </a:p>
                  </a:txBody>
                  <a:tcPr marT="45725" marB="45725" marR="91450" marL="91450"/>
                </a:tc>
              </a:tr>
              <a:tr h="259075">
                <a:tc vMerge="1"/>
                <a:tc vMerge="1"/>
                <a:tc>
                  <a:txBody>
                    <a:bodyPr/>
                    <a:lstStyle/>
                    <a:p>
                      <a:pPr indent="0" lvl="0" marL="0" marR="0" rtl="0" algn="r">
                        <a:spcBef>
                          <a:spcPts val="0"/>
                        </a:spcBef>
                        <a:spcAft>
                          <a:spcPts val="0"/>
                        </a:spcAft>
                        <a:buNone/>
                      </a:pPr>
                      <a:r>
                        <a:rPr lang="en-US" sz="1100">
                          <a:latin typeface="Tahoma"/>
                          <a:ea typeface="Tahoma"/>
                          <a:cs typeface="Tahoma"/>
                          <a:sym typeface="Tahoma"/>
                        </a:rPr>
                        <a:t>-2.0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4.0</a:t>
                      </a:r>
                      <a:endParaRPr sz="11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100">
                          <a:latin typeface="Tahoma"/>
                          <a:ea typeface="Tahoma"/>
                          <a:cs typeface="Tahoma"/>
                          <a:sym typeface="Tahoma"/>
                        </a:rPr>
                        <a:t>0.5</a:t>
                      </a:r>
                      <a:endParaRPr sz="1100">
                        <a:latin typeface="Tahoma"/>
                        <a:ea typeface="Tahoma"/>
                        <a:cs typeface="Tahoma"/>
                        <a:sym typeface="Tahoma"/>
                      </a:endParaRPr>
                    </a:p>
                  </a:txBody>
                  <a:tcPr marT="45725" marB="45725" marR="91450" marL="91450"/>
                </a:tc>
              </a:tr>
              <a:tr h="259075">
                <a:tc vMerge="1"/>
                <a:tc vMerge="1"/>
                <a:tc>
                  <a:txBody>
                    <a:bodyPr/>
                    <a:lstStyle/>
                    <a:p>
                      <a:pPr indent="0" lvl="0" marL="0" marR="0" rtl="0" algn="r">
                        <a:spcBef>
                          <a:spcPts val="0"/>
                        </a:spcBef>
                        <a:spcAft>
                          <a:spcPts val="0"/>
                        </a:spcAft>
                        <a:buNone/>
                      </a:pPr>
                      <a:r>
                        <a:rPr lang="en-US" sz="1100">
                          <a:latin typeface="Tahoma"/>
                          <a:ea typeface="Tahoma"/>
                          <a:cs typeface="Tahoma"/>
                          <a:sym typeface="Tahoma"/>
                        </a:rPr>
                        <a:t>-2.0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-1.7</a:t>
                      </a:r>
                      <a:endParaRPr sz="11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100">
                          <a:latin typeface="Tahoma"/>
                          <a:ea typeface="Tahoma"/>
                          <a:cs typeface="Tahoma"/>
                          <a:sym typeface="Tahoma"/>
                        </a:rPr>
                        <a:t>Không</a:t>
                      </a:r>
                      <a:r>
                        <a:rPr lang="en-US" sz="1100">
                          <a:latin typeface="Tahoma"/>
                          <a:ea typeface="Tahoma"/>
                          <a:cs typeface="Tahoma"/>
                          <a:sym typeface="Tahoma"/>
                        </a:rPr>
                        <a:t> tồn tại</a:t>
                      </a:r>
                      <a:endParaRPr sz="1100">
                        <a:latin typeface="Tahoma"/>
                        <a:ea typeface="Tahoma"/>
                        <a:cs typeface="Tahoma"/>
                        <a:sym typeface="Tahoma"/>
                      </a:endParaRPr>
                    </a:p>
                  </a:txBody>
                  <a:tcPr marT="45725" marB="45725" marR="91450" marL="91450"/>
                </a:tc>
              </a:tr>
              <a:tr h="259075">
                <a:tc vMerge="1"/>
                <a:tc vMerge="1"/>
                <a:tc>
                  <a:txBody>
                    <a:bodyPr/>
                    <a:lstStyle/>
                    <a:p>
                      <a:pPr indent="0" lvl="0" marL="0" marR="0" rtl="0" algn="r">
                        <a:spcBef>
                          <a:spcPts val="0"/>
                        </a:spcBef>
                        <a:spcAft>
                          <a:spcPts val="0"/>
                        </a:spcAft>
                        <a:buNone/>
                      </a:pPr>
                      <a:r>
                        <a:rPr lang="en-US" sz="1100">
                          <a:latin typeface="Tahoma"/>
                          <a:ea typeface="Tahoma"/>
                          <a:cs typeface="Tahoma"/>
                          <a:sym typeface="Tahoma"/>
                        </a:rPr>
                        <a:t>-3.0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-8.0</a:t>
                      </a:r>
                      <a:endParaRPr sz="11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100">
                          <a:latin typeface="Tahoma"/>
                          <a:ea typeface="Tahoma"/>
                          <a:cs typeface="Tahoma"/>
                          <a:sym typeface="Tahoma"/>
                        </a:rPr>
                        <a:t>-0.5</a:t>
                      </a:r>
                      <a:endParaRPr sz="1100">
                        <a:latin typeface="Tahoma"/>
                        <a:ea typeface="Tahoma"/>
                        <a:cs typeface="Tahoma"/>
                        <a:sym typeface="Tahoma"/>
                      </a:endParaRPr>
                    </a:p>
                  </a:txBody>
                  <a:tcPr marT="45725" marB="45725" marR="91450" marL="91450"/>
                </a:tc>
              </a:tr>
              <a:tr h="259075">
                <a:tc rowSpan="5">
                  <a:txBody>
                    <a:bodyPr/>
                    <a:lstStyle/>
                    <a:p>
                      <a:pPr indent="0" lvl="0" marL="0" marR="0" rtl="0" algn="ctr">
                        <a:spcBef>
                          <a:spcPts val="0"/>
                        </a:spcBef>
                        <a:spcAft>
                          <a:spcPts val="0"/>
                        </a:spcAft>
                        <a:buNone/>
                      </a:pPr>
                      <a:r>
                        <a:rPr lang="en-US" sz="1600">
                          <a:latin typeface="Tahoma"/>
                          <a:ea typeface="Tahoma"/>
                          <a:cs typeface="Tahoma"/>
                          <a:sym typeface="Tahoma"/>
                        </a:rPr>
                        <a:t>n &gt; 0</a:t>
                      </a:r>
                      <a:endParaRPr sz="1600">
                        <a:latin typeface="Tahoma"/>
                        <a:ea typeface="Tahoma"/>
                        <a:cs typeface="Tahoma"/>
                        <a:sym typeface="Tahoma"/>
                      </a:endParaRPr>
                    </a:p>
                  </a:txBody>
                  <a:tcPr marT="45725" marB="45725" marR="91450" marL="91450" anchor="ctr"/>
                </a:tc>
                <a:tc rowSpan="3">
                  <a:txBody>
                    <a:bodyPr/>
                    <a:lstStyle/>
                    <a:p>
                      <a:pPr indent="0" lvl="0" marL="0" marR="0" rtl="0" algn="ctr">
                        <a:spcBef>
                          <a:spcPts val="0"/>
                        </a:spcBef>
                        <a:spcAft>
                          <a:spcPts val="0"/>
                        </a:spcAft>
                        <a:buNone/>
                      </a:pPr>
                      <a:r>
                        <a:rPr lang="en-US" sz="1600">
                          <a:latin typeface="Tahoma"/>
                          <a:ea typeface="Tahoma"/>
                          <a:cs typeface="Tahoma"/>
                          <a:sym typeface="Tahoma"/>
                        </a:rPr>
                        <a:t>x ≥ 0</a:t>
                      </a:r>
                      <a:endParaRPr sz="16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2.0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0.0</a:t>
                      </a:r>
                      <a:endParaRPr sz="11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100">
                          <a:latin typeface="Tahoma"/>
                          <a:ea typeface="Tahoma"/>
                          <a:cs typeface="Tahoma"/>
                          <a:sym typeface="Tahoma"/>
                        </a:rPr>
                        <a:t>0.0</a:t>
                      </a:r>
                      <a:endParaRPr sz="1100">
                        <a:latin typeface="Tahoma"/>
                        <a:ea typeface="Tahoma"/>
                        <a:cs typeface="Tahoma"/>
                        <a:sym typeface="Tahoma"/>
                      </a:endParaRPr>
                    </a:p>
                  </a:txBody>
                  <a:tcPr marT="45725" marB="45725" marR="91450" marL="91450"/>
                </a:tc>
              </a:tr>
              <a:tr h="259075">
                <a:tc vMerge="1"/>
                <a:tc vMerge="1"/>
                <a:tc>
                  <a:txBody>
                    <a:bodyPr/>
                    <a:lstStyle/>
                    <a:p>
                      <a:pPr indent="0" lvl="0" marL="0" marR="0" rtl="0" algn="r">
                        <a:spcBef>
                          <a:spcPts val="0"/>
                        </a:spcBef>
                        <a:spcAft>
                          <a:spcPts val="0"/>
                        </a:spcAft>
                        <a:buNone/>
                      </a:pPr>
                      <a:r>
                        <a:rPr lang="en-US" sz="1100">
                          <a:latin typeface="Tahoma"/>
                          <a:ea typeface="Tahoma"/>
                          <a:cs typeface="Tahoma"/>
                          <a:sym typeface="Tahoma"/>
                        </a:rPr>
                        <a:t>102.0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1.0</a:t>
                      </a:r>
                      <a:endParaRPr sz="11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100">
                          <a:latin typeface="Tahoma"/>
                          <a:ea typeface="Tahoma"/>
                          <a:cs typeface="Tahoma"/>
                          <a:sym typeface="Tahoma"/>
                        </a:rPr>
                        <a:t>1.0</a:t>
                      </a:r>
                      <a:endParaRPr sz="1100">
                        <a:latin typeface="Tahoma"/>
                        <a:ea typeface="Tahoma"/>
                        <a:cs typeface="Tahoma"/>
                        <a:sym typeface="Tahoma"/>
                      </a:endParaRPr>
                    </a:p>
                  </a:txBody>
                  <a:tcPr marT="45725" marB="45725" marR="91450" marL="91450"/>
                </a:tc>
              </a:tr>
              <a:tr h="259075">
                <a:tc vMerge="1"/>
                <a:tc vMerge="1"/>
                <a:tc>
                  <a:txBody>
                    <a:bodyPr/>
                    <a:lstStyle/>
                    <a:p>
                      <a:pPr indent="0" lvl="0" marL="0" marR="0" rtl="0" algn="r">
                        <a:spcBef>
                          <a:spcPts val="0"/>
                        </a:spcBef>
                        <a:spcAft>
                          <a:spcPts val="0"/>
                        </a:spcAft>
                        <a:buNone/>
                      </a:pPr>
                      <a:r>
                        <a:rPr lang="en-US" sz="1100">
                          <a:latin typeface="Tahoma"/>
                          <a:ea typeface="Tahoma"/>
                          <a:cs typeface="Tahoma"/>
                          <a:sym typeface="Tahoma"/>
                        </a:rPr>
                        <a:t>4.0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81.0</a:t>
                      </a:r>
                      <a:endParaRPr sz="11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100">
                          <a:latin typeface="Tahoma"/>
                          <a:ea typeface="Tahoma"/>
                          <a:cs typeface="Tahoma"/>
                          <a:sym typeface="Tahoma"/>
                        </a:rPr>
                        <a:t>3.0</a:t>
                      </a:r>
                      <a:endParaRPr sz="1100">
                        <a:latin typeface="Tahoma"/>
                        <a:ea typeface="Tahoma"/>
                        <a:cs typeface="Tahoma"/>
                        <a:sym typeface="Tahoma"/>
                      </a:endParaRPr>
                    </a:p>
                  </a:txBody>
                  <a:tcPr marT="45725" marB="45725" marR="91450" marL="91450"/>
                </a:tc>
              </a:tr>
              <a:tr h="259075">
                <a:tc vMerge="1"/>
                <a:tc rowSpan="2">
                  <a:txBody>
                    <a:bodyPr/>
                    <a:lstStyle/>
                    <a:p>
                      <a:pPr indent="0" lvl="0" marL="0" marR="0" rtl="0" algn="ctr">
                        <a:spcBef>
                          <a:spcPts val="0"/>
                        </a:spcBef>
                        <a:spcAft>
                          <a:spcPts val="0"/>
                        </a:spcAft>
                        <a:buNone/>
                      </a:pPr>
                      <a:r>
                        <a:rPr lang="en-US" sz="1600">
                          <a:latin typeface="Tahoma"/>
                          <a:ea typeface="Tahoma"/>
                          <a:cs typeface="Tahoma"/>
                          <a:sym typeface="Tahoma"/>
                        </a:rPr>
                        <a:t>x &lt; 0</a:t>
                      </a:r>
                      <a:endParaRPr sz="16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3.0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-125.0</a:t>
                      </a:r>
                      <a:endParaRPr sz="11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100">
                          <a:latin typeface="Tahoma"/>
                          <a:ea typeface="Tahoma"/>
                          <a:cs typeface="Tahoma"/>
                          <a:sym typeface="Tahoma"/>
                        </a:rPr>
                        <a:t>-5.0 (khi n lẻ)</a:t>
                      </a:r>
                      <a:endParaRPr sz="1100">
                        <a:latin typeface="Tahoma"/>
                        <a:ea typeface="Tahoma"/>
                        <a:cs typeface="Tahoma"/>
                        <a:sym typeface="Tahoma"/>
                      </a:endParaRPr>
                    </a:p>
                  </a:txBody>
                  <a:tcPr marT="45725" marB="45725" marR="91450" marL="91450"/>
                </a:tc>
              </a:tr>
              <a:tr h="259075">
                <a:tc vMerge="1"/>
                <a:tc vMerge="1"/>
                <a:tc>
                  <a:txBody>
                    <a:bodyPr/>
                    <a:lstStyle/>
                    <a:p>
                      <a:pPr indent="0" lvl="0" marL="0" marR="0" rtl="0" algn="r">
                        <a:spcBef>
                          <a:spcPts val="0"/>
                        </a:spcBef>
                        <a:spcAft>
                          <a:spcPts val="0"/>
                        </a:spcAft>
                        <a:buNone/>
                      </a:pPr>
                      <a:r>
                        <a:rPr lang="en-US" sz="1100">
                          <a:latin typeface="Tahoma"/>
                          <a:ea typeface="Tahoma"/>
                          <a:cs typeface="Tahoma"/>
                          <a:sym typeface="Tahoma"/>
                        </a:rPr>
                        <a:t>4.0</a:t>
                      </a:r>
                      <a:endParaRPr sz="11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100">
                          <a:latin typeface="Tahoma"/>
                          <a:ea typeface="Tahoma"/>
                          <a:cs typeface="Tahoma"/>
                          <a:sym typeface="Tahoma"/>
                        </a:rPr>
                        <a:t>-0.115</a:t>
                      </a:r>
                      <a:endParaRPr sz="11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100">
                          <a:latin typeface="Tahoma"/>
                          <a:ea typeface="Tahoma"/>
                          <a:cs typeface="Tahoma"/>
                          <a:sym typeface="Tahoma"/>
                        </a:rPr>
                        <a:t>Không</a:t>
                      </a:r>
                      <a:r>
                        <a:rPr lang="en-US" sz="1100">
                          <a:latin typeface="Tahoma"/>
                          <a:ea typeface="Tahoma"/>
                          <a:cs typeface="Tahoma"/>
                          <a:sym typeface="Tahoma"/>
                        </a:rPr>
                        <a:t> tồn tại (khi n chẵn)</a:t>
                      </a:r>
                      <a:endParaRPr sz="11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Những ví dụ áp dụng</a:t>
            </a:r>
            <a:endParaRPr/>
          </a:p>
        </p:txBody>
      </p:sp>
      <p:sp>
        <p:nvSpPr>
          <p:cNvPr id="160" name="Google Shape;160;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Các bài toán về ngày tháng</a:t>
            </a:r>
            <a:endParaRPr/>
          </a:p>
          <a:p>
            <a:pPr indent="-285750" lvl="1" marL="742950" rtl="0" algn="l">
              <a:spcBef>
                <a:spcPts val="560"/>
              </a:spcBef>
              <a:spcAft>
                <a:spcPts val="0"/>
              </a:spcAft>
              <a:buClr>
                <a:schemeClr val="dk1"/>
              </a:buClr>
              <a:buSzPts val="2800"/>
              <a:buChar char="–"/>
            </a:pPr>
            <a:r>
              <a:rPr lang="en-US"/>
              <a:t>Kiểm tra năm nhuận</a:t>
            </a:r>
            <a:endParaRPr/>
          </a:p>
          <a:p>
            <a:pPr indent="-285750" lvl="1" marL="742950" rtl="0" algn="l">
              <a:spcBef>
                <a:spcPts val="560"/>
              </a:spcBef>
              <a:spcAft>
                <a:spcPts val="0"/>
              </a:spcAft>
              <a:buClr>
                <a:schemeClr val="dk1"/>
              </a:buClr>
              <a:buSzPts val="2800"/>
              <a:buChar char="–"/>
            </a:pPr>
            <a:r>
              <a:rPr lang="en-US"/>
              <a:t>Tính số ngày trong tháng</a:t>
            </a:r>
            <a:endParaRPr/>
          </a:p>
          <a:p>
            <a:pPr indent="-285750" lvl="1" marL="742950" rtl="0" algn="l">
              <a:spcBef>
                <a:spcPts val="560"/>
              </a:spcBef>
              <a:spcAft>
                <a:spcPts val="0"/>
              </a:spcAft>
              <a:buClr>
                <a:schemeClr val="dk1"/>
              </a:buClr>
              <a:buSzPts val="2800"/>
              <a:buChar char="–"/>
            </a:pPr>
            <a:r>
              <a:rPr lang="en-US"/>
              <a:t>Tìm ngày hôm trước, hôm sau</a:t>
            </a:r>
            <a:endParaRPr/>
          </a:p>
          <a:p>
            <a:pPr indent="-342900" lvl="0" marL="342900" rtl="0" algn="l">
              <a:spcBef>
                <a:spcPts val="640"/>
              </a:spcBef>
              <a:spcAft>
                <a:spcPts val="0"/>
              </a:spcAft>
              <a:buClr>
                <a:schemeClr val="dk1"/>
              </a:buClr>
              <a:buSzPts val="3200"/>
              <a:buChar char="•"/>
            </a:pPr>
            <a:r>
              <a:rPr lang="en-US"/>
              <a:t>Tính tiền điện</a:t>
            </a:r>
            <a:endParaRPr/>
          </a:p>
          <a:p>
            <a:pPr indent="-342900" lvl="0" marL="342900" rtl="0" algn="l">
              <a:spcBef>
                <a:spcPts val="640"/>
              </a:spcBef>
              <a:spcAft>
                <a:spcPts val="0"/>
              </a:spcAft>
              <a:buClr>
                <a:schemeClr val="dk1"/>
              </a:buClr>
              <a:buSzPts val="3200"/>
              <a:buChar char="•"/>
            </a:pPr>
            <a:r>
              <a:rPr lang="en-US"/>
              <a:t>Tính tiền nước</a:t>
            </a:r>
            <a:endParaRPr/>
          </a:p>
          <a:p>
            <a:pPr indent="0" lvl="0" marL="0" rtl="0" algn="l">
              <a:spcBef>
                <a:spcPts val="640"/>
              </a:spcBef>
              <a:spcAft>
                <a:spcPts val="0"/>
              </a:spcAft>
              <a:buClr>
                <a:schemeClr val="dk1"/>
              </a:buClr>
              <a:buSzPts val="3200"/>
              <a:buNone/>
            </a:pPr>
            <a:r>
              <a:rPr lang="en-US"/>
              <a:t>(Xem chi tiết trong giáo trình NMLT trang 160-175)</a:t>
            </a:r>
            <a:endParaRPr/>
          </a:p>
        </p:txBody>
      </p:sp>
      <p:sp>
        <p:nvSpPr>
          <p:cNvPr id="161" name="Google Shape;161;p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162" name="Google Shape;162;p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63" name="Google Shape;163;p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Cài đặt đệ qui</a:t>
            </a:r>
            <a:br>
              <a:rPr lang="en-US" sz="3959"/>
            </a:br>
            <a:r>
              <a:rPr lang="en-US" sz="3959"/>
              <a:t>cho thuật giải rẽ nhánh</a:t>
            </a:r>
            <a:endParaRPr sz="3959"/>
          </a:p>
        </p:txBody>
      </p:sp>
      <p:sp>
        <p:nvSpPr>
          <p:cNvPr id="169" name="Google Shape;169;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960"/>
              <a:buChar char="•"/>
            </a:pPr>
            <a:r>
              <a:rPr lang="en-US" sz="2960"/>
              <a:t>Ý chính của kỹ thuật đệ qui là một hàm gọi lại chính nó nhằm để giải quyết một bài toán nhỏ hơn hay xử lý những trường hợp dễ hơn.</a:t>
            </a:r>
            <a:endParaRPr/>
          </a:p>
          <a:p>
            <a:pPr indent="-342900" lvl="0" marL="342900" rtl="0" algn="l">
              <a:spcBef>
                <a:spcPts val="592"/>
              </a:spcBef>
              <a:spcAft>
                <a:spcPts val="0"/>
              </a:spcAft>
              <a:buClr>
                <a:schemeClr val="dk1"/>
              </a:buClr>
              <a:buSzPts val="2960"/>
              <a:buChar char="•"/>
            </a:pPr>
            <a:r>
              <a:rPr lang="en-US" sz="2960"/>
              <a:t>Trong một số tình huống, xử lý rẽ nhánh chuyển sang một trường hợp mà lại qui về trường hợp đã giải quyết rồi. Lúc này người lập trình có thể gọi lại chính hàm đang viết với các đối số thích hợp để chuyển về nhánh rẽ đã giải quyết xong.</a:t>
            </a:r>
            <a:endParaRPr sz="2960"/>
          </a:p>
        </p:txBody>
      </p:sp>
      <p:sp>
        <p:nvSpPr>
          <p:cNvPr id="170" name="Google Shape;170;p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11/11/2015</a:t>
            </a:r>
            <a:endParaRPr/>
          </a:p>
        </p:txBody>
      </p:sp>
      <p:sp>
        <p:nvSpPr>
          <p:cNvPr id="171" name="Google Shape;171;p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72" name="Google Shape;172;p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ran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2010-02-17T03:02:53Z</dcterms:created>
  <dc:creator>tdquang</dc:creator>
</cp:coreProperties>
</file>