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y="6858000" cx="9144000"/>
  <p:notesSz cx="10234600" cy="7102475"/>
  <p:embeddedFontLst>
    <p:embeddedFont>
      <p:font typeface="Tahoma"/>
      <p:regular r:id="rId43"/>
      <p:bold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237">
          <p15:clr>
            <a:srgbClr val="000000"/>
          </p15:clr>
        </p15:guide>
        <p15:guide id="2" pos="3224">
          <p15:clr>
            <a:srgbClr val="000000"/>
          </p15:clr>
        </p15:guide>
      </p15:notesGuideLst>
    </p:ext>
    <p:ext uri="GoogleSlidesCustomDataVersion2">
      <go:slidesCustomData xmlns:go="http://customooxmlschemas.google.com/" r:id="rId45" roundtripDataSignature="AMtx7mgaGlrHG/Q6taLNCWmsfhrGrL2x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237" orient="horz"/>
        <p:guide pos="322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Tahoma-bold.fntdata"/><Relationship Id="rId21" Type="http://schemas.openxmlformats.org/officeDocument/2006/relationships/slide" Target="slides/slide16.xml"/><Relationship Id="rId43" Type="http://schemas.openxmlformats.org/officeDocument/2006/relationships/font" Target="fonts/Tahoma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4435610" cy="354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796717" y="0"/>
            <a:ext cx="4435610" cy="354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6746635"/>
            <a:ext cx="4435610" cy="354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796717" y="6746635"/>
            <a:ext cx="4435610" cy="354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1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3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7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7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9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7.2. Dữ liệu mảng với kích thước cố định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7.2.1. Cách khai báo và sử dụng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7.2.2. Nhập xuất biến dữ liệu mảng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7.2.3. Hàm có tham số là biến mảng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7.2.4. Mảng nhiều chiều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7.2.5. Mảng các biến dữ liệu cấu trúc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19:notes"/>
          <p:cNvSpPr txBox="1"/>
          <p:nvPr>
            <p:ph idx="12" type="sldNum"/>
          </p:nvPr>
        </p:nvSpPr>
        <p:spPr>
          <a:xfrm>
            <a:off x="5796717" y="6746635"/>
            <a:ext cx="4435610" cy="354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7.1. Dữ liệu có cấu trúc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7.1.1. Khai báo và sử dụng kiểu dữ liệu cấu trúc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7.1.2. Nhập xuất biến dữ liệu cấu trúc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7.1.3. Hàm và phép toán trên biến dữ liệu có cấu trúc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7.1.4. Các ví dụ minh họa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7.2. Dữ liệu mảng với kích thước cố định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7.2.1. Cách khai báo và sử dụng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7.2.2. Nhập xuất biến dữ liệu mảng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7.2.3. Hàm có tham số là biến mảng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7.2.4. Mảng nhiều chiều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7.2.5. Mảng các biến dữ liệu cấu trúc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7.3. Ứng dụng mảng trong lập trình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7.3.1. Kỹ thuật dùng bảng tra cứu trong bộ nhớ để cải tiến tính toán và xử lý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7.3.2. Kỹ thuật dùng cờ hiệu khi xử lý mảng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7.3.3. Thuật toán tìm kiếm và tính toán trên mảng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7.3.4. Thuật toán xáo trộn, sắp xếp các phần tử của mảng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7.3.5. Đồ án lập trình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7.4. Các vấn đề tìm hiểu mở rộng kiến thức nghề nghiệp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7.4.1. Vấn đề sử dụng mảng kích thước biến động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7.4.2. Giới thiệu về qui hoạch động và ứng dụng để giải các bài toán tối ưu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7.4.3. Giới thiệu về các thuật toán chia để trị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7.5. Thuật ngữ tiếng Anh và bài đọc thêm tiếng Anh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5796717" y="6746635"/>
            <a:ext cx="4435610" cy="354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1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2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3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4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5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5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6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6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7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7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8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8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9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1" name="Google Shape;341;p29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7.3. Ứng dụng mảng trong lập trình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7.3.1. Kỹ thuật dùng bảng tra cứu trong bộ nhớ để cải tiến tính toán và xử lý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7.3.2. Kỹ thuật dùng cờ hiệu khi xử lý mảng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7.3.3. Thuật toán tìm kiếm và tính toán trên mảng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7.3.4. Thuật toán xáo trộn, sắp xếp các phần tử của mảng</a:t>
            </a:r>
            <a:endParaRPr/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7.3.5. Đồ án lập trình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9:notes"/>
          <p:cNvSpPr txBox="1"/>
          <p:nvPr>
            <p:ph idx="12" type="sldNum"/>
          </p:nvPr>
        </p:nvSpPr>
        <p:spPr>
          <a:xfrm>
            <a:off x="5796717" y="6746635"/>
            <a:ext cx="4435610" cy="354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7.1. Dữ liệu có cấu trúc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7.1.1. Khai báo và sử dụng kiểu dữ liệu cấu trúc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7.1.2. Nhập xuất biến dữ liệu cấu trúc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7.1.3. Hàm và phép toán trên biến dữ liệu có cấu trúc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7.1.4. Các ví dụ minh họa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:notes"/>
          <p:cNvSpPr txBox="1"/>
          <p:nvPr>
            <p:ph idx="12" type="sldNum"/>
          </p:nvPr>
        </p:nvSpPr>
        <p:spPr>
          <a:xfrm>
            <a:off x="5796717" y="6746635"/>
            <a:ext cx="4435610" cy="354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0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30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0:notes"/>
          <p:cNvSpPr txBox="1"/>
          <p:nvPr>
            <p:ph idx="12" type="sldNum"/>
          </p:nvPr>
        </p:nvSpPr>
        <p:spPr>
          <a:xfrm>
            <a:off x="5796717" y="6746635"/>
            <a:ext cx="4435610" cy="354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1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31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7.4. Các vấn đề tìm hiểu mở rộng kiến thức nghề nghiệp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7.4.1. Vấn đề sử dụng mảng kích thước biến động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7.4.2. Giới thiệu về qui hoạch động và ứng dụng để giải các bài toán tối ưu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7.4.3. Giới thiệu về các thuật toán chia để trị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1:notes"/>
          <p:cNvSpPr txBox="1"/>
          <p:nvPr>
            <p:ph idx="12" type="sldNum"/>
          </p:nvPr>
        </p:nvSpPr>
        <p:spPr>
          <a:xfrm>
            <a:off x="5796717" y="6746635"/>
            <a:ext cx="4435610" cy="354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2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32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2:notes"/>
          <p:cNvSpPr txBox="1"/>
          <p:nvPr>
            <p:ph idx="12" type="sldNum"/>
          </p:nvPr>
        </p:nvSpPr>
        <p:spPr>
          <a:xfrm>
            <a:off x="5796717" y="6746635"/>
            <a:ext cx="4435610" cy="354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3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" name="Google Shape;373;p33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33:notes"/>
          <p:cNvSpPr txBox="1"/>
          <p:nvPr>
            <p:ph idx="12" type="sldNum"/>
          </p:nvPr>
        </p:nvSpPr>
        <p:spPr>
          <a:xfrm>
            <a:off x="5796717" y="6746635"/>
            <a:ext cx="4435610" cy="354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34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4:notes"/>
          <p:cNvSpPr txBox="1"/>
          <p:nvPr>
            <p:ph idx="12" type="sldNum"/>
          </p:nvPr>
        </p:nvSpPr>
        <p:spPr>
          <a:xfrm>
            <a:off x="5796717" y="6746635"/>
            <a:ext cx="4435610" cy="354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5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35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35:notes"/>
          <p:cNvSpPr txBox="1"/>
          <p:nvPr>
            <p:ph idx="12" type="sldNum"/>
          </p:nvPr>
        </p:nvSpPr>
        <p:spPr>
          <a:xfrm>
            <a:off x="5796717" y="6746635"/>
            <a:ext cx="4435610" cy="354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6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36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37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6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/>
          <p:nvPr>
            <p:ph idx="1" type="body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9:notes"/>
          <p:cNvSpPr/>
          <p:nvPr>
            <p:ph idx="2" type="sldImg"/>
          </p:nvPr>
        </p:nvSpPr>
        <p:spPr>
          <a:xfrm>
            <a:off x="3341688" y="533400"/>
            <a:ext cx="3551237" cy="266223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161234"/>
            <a:ext cx="9144000" cy="2696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282178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9"/>
          <p:cNvSpPr txBox="1"/>
          <p:nvPr>
            <p:ph type="ctrTitle"/>
          </p:nvPr>
        </p:nvSpPr>
        <p:spPr>
          <a:xfrm>
            <a:off x="228600" y="2438400"/>
            <a:ext cx="8534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F322D"/>
              </a:buClr>
              <a:buSzPts val="4400"/>
              <a:buFont typeface="Tahoma"/>
              <a:buNone/>
              <a:defRPr b="1" cap="none">
                <a:solidFill>
                  <a:srgbClr val="DF322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idx="1" type="subTitle"/>
          </p:nvPr>
        </p:nvSpPr>
        <p:spPr>
          <a:xfrm>
            <a:off x="1371600" y="4148534"/>
            <a:ext cx="6400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D:\Dropbox\SS-Slides\DeCuong-CDIO\TemplateCDIOv1\HinhAnh\LogoCDIO.png" id="20" name="Google Shape;20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9785" y="613071"/>
            <a:ext cx="1702215" cy="97008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  <a:reflection blurRad="0" dir="0" dist="0" endA="300" endPos="35000" kx="0" rotWithShape="0" algn="bl" stA="52000" stPos="0" sy="-100000" ky="0"/>
          </a:effectLst>
        </p:spPr>
      </p:pic>
      <p:pic>
        <p:nvPicPr>
          <p:cNvPr descr="D:\Dropbox\SS-Slides\DeCuong-CDIO\TemplateCDIOv1\HinhAnh\LogoTruong.png" id="21" name="Google Shape;21;p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90600" y="625771"/>
            <a:ext cx="1231847" cy="970080"/>
          </a:xfrm>
          <a:prstGeom prst="roundRect">
            <a:avLst>
              <a:gd fmla="val 16667" name="adj"/>
            </a:avLst>
          </a:prstGeom>
          <a:noFill/>
          <a:ln>
            <a:noFill/>
          </a:ln>
          <a:effectLst>
            <a:outerShdw blurRad="76200" rotWithShape="0" algn="tl" dir="7800000" dist="38100">
              <a:srgbClr val="000000">
                <a:alpha val="40000"/>
              </a:srgbClr>
            </a:outerShdw>
            <a:reflection blurRad="0" dir="0" dist="0" endA="300" endPos="35000" kx="0" rotWithShape="0" algn="bl" stA="52000" stPos="0" sy="-100000" ky="0"/>
          </a:effec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8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9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9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0"/>
          <p:cNvSpPr txBox="1"/>
          <p:nvPr>
            <p:ph type="title"/>
          </p:nvPr>
        </p:nvSpPr>
        <p:spPr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  <a:defRPr b="1" cap="none">
                <a:solidFill>
                  <a:srgbClr val="FC787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6" name="Google Shape;2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0" y="6629400"/>
            <a:ext cx="9144000" cy="228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nFX__LineGlow" id="27" name="Google Shape;2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143000"/>
            <a:ext cx="91440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nFX_WCF__03a" id="28" name="Google Shape;28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34216" y="6400800"/>
            <a:ext cx="609784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0"/>
          <p:cNvSpPr txBox="1"/>
          <p:nvPr>
            <p:ph idx="10" type="dt"/>
          </p:nvPr>
        </p:nvSpPr>
        <p:spPr>
          <a:xfrm>
            <a:off x="4572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0"/>
          <p:cNvSpPr txBox="1"/>
          <p:nvPr>
            <p:ph idx="11" type="ftr"/>
          </p:nvPr>
        </p:nvSpPr>
        <p:spPr>
          <a:xfrm>
            <a:off x="1905000" y="6356350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0"/>
          <p:cNvSpPr txBox="1"/>
          <p:nvPr>
            <p:ph idx="12" type="sldNum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nFX_WCF__03a" id="33" name="Google Shape;33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800600" y="3601428"/>
            <a:ext cx="4343400" cy="3256571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41"/>
          <p:cNvSpPr txBox="1"/>
          <p:nvPr>
            <p:ph type="ctrTitle"/>
          </p:nvPr>
        </p:nvSpPr>
        <p:spPr>
          <a:xfrm>
            <a:off x="381000" y="2492375"/>
            <a:ext cx="8534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DF322D"/>
              </a:buClr>
              <a:buSzPts val="4400"/>
              <a:buFont typeface="Tahoma"/>
              <a:buNone/>
              <a:defRPr b="1" cap="none">
                <a:solidFill>
                  <a:srgbClr val="DF322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WinFX__LineGlow" id="35" name="Google Shape;35;p41"/>
          <p:cNvPicPr preferRelativeResize="0"/>
          <p:nvPr/>
        </p:nvPicPr>
        <p:blipFill rotWithShape="1">
          <a:blip r:embed="rId3">
            <a:alphaModFix/>
          </a:blip>
          <a:srcRect b="33333" l="0" r="16666" t="0"/>
          <a:stretch/>
        </p:blipFill>
        <p:spPr>
          <a:xfrm>
            <a:off x="1524000" y="1905000"/>
            <a:ext cx="76200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nFX__LineGlow" id="36" name="Google Shape;36;p41"/>
          <p:cNvPicPr preferRelativeResize="0"/>
          <p:nvPr/>
        </p:nvPicPr>
        <p:blipFill rotWithShape="1">
          <a:blip r:embed="rId3">
            <a:alphaModFix/>
          </a:blip>
          <a:srcRect b="0" l="15000" r="0" t="33333"/>
          <a:stretch/>
        </p:blipFill>
        <p:spPr>
          <a:xfrm>
            <a:off x="0" y="4343400"/>
            <a:ext cx="777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Dropbox\SS-Slides\DeCuong-CDIO\TemplateCDIOv1\HinhAnh\LogoCDIO_Transparent.png" id="38" name="Google Shape;38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80908" y="863599"/>
            <a:ext cx="1052692" cy="59992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Dropbox\SS-Slides\DeCuong-CDIO\TemplateCDIOv1\HinhAnh\LogoTruong_Transparent.png" id="39" name="Google Shape;39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2862" y="815955"/>
            <a:ext cx="762308" cy="600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42"/>
          <p:cNvPicPr preferRelativeResize="0"/>
          <p:nvPr/>
        </p:nvPicPr>
        <p:blipFill rotWithShape="1">
          <a:blip r:embed="rId2">
            <a:alphaModFix/>
          </a:blip>
          <a:srcRect b="29358" l="0" r="0" t="0"/>
          <a:stretch/>
        </p:blipFill>
        <p:spPr>
          <a:xfrm>
            <a:off x="0" y="4953000"/>
            <a:ext cx="9144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42"/>
          <p:cNvPicPr preferRelativeResize="0"/>
          <p:nvPr/>
        </p:nvPicPr>
        <p:blipFill rotWithShape="1">
          <a:blip r:embed="rId3">
            <a:alphaModFix/>
          </a:blip>
          <a:srcRect b="0" l="0" r="0" t="45907"/>
          <a:stretch/>
        </p:blipFill>
        <p:spPr>
          <a:xfrm>
            <a:off x="0" y="0"/>
            <a:ext cx="9144000" cy="15263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:\04_Image Collection\01_ICON\Question\Help.png" id="43" name="Google Shape;4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28800" y="990600"/>
            <a:ext cx="5105400" cy="472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DF322D"/>
              </a:buClr>
              <a:buSzPts val="4000"/>
              <a:buFont typeface="Tahoma"/>
              <a:buNone/>
              <a:defRPr b="1" sz="4000" cap="none">
                <a:solidFill>
                  <a:srgbClr val="DF322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4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381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44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p44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p44"/>
          <p:cNvSpPr txBox="1"/>
          <p:nvPr>
            <p:ph idx="10" type="dt"/>
          </p:nvPr>
        </p:nvSpPr>
        <p:spPr>
          <a:xfrm>
            <a:off x="457200" y="6356350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4"/>
          <p:cNvSpPr txBox="1"/>
          <p:nvPr>
            <p:ph idx="11" type="ftr"/>
          </p:nvPr>
        </p:nvSpPr>
        <p:spPr>
          <a:xfrm>
            <a:off x="1524000" y="6356350"/>
            <a:ext cx="640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4"/>
          <p:cNvSpPr txBox="1"/>
          <p:nvPr>
            <p:ph idx="12" type="sldNum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0" y="6629400"/>
            <a:ext cx="9144000" cy="228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inFX__LineGlow" id="58" name="Google Shape;58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295400"/>
            <a:ext cx="9144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44"/>
          <p:cNvSpPr txBox="1"/>
          <p:nvPr>
            <p:ph type="title"/>
          </p:nvPr>
        </p:nvSpPr>
        <p:spPr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  <a:defRPr b="1" cap="none">
                <a:solidFill>
                  <a:srgbClr val="FC787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  <a:defRPr b="1" sz="4400" cap="none">
                <a:solidFill>
                  <a:srgbClr val="FC7876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5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45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4" name="Google Shape;64;p45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45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2" name="Google Shape;72;p4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ahoma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4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  <a:defRPr b="0" i="0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>
            <p:ph type="ctrTitle"/>
          </p:nvPr>
        </p:nvSpPr>
        <p:spPr>
          <a:xfrm>
            <a:off x="228600" y="2438400"/>
            <a:ext cx="8534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>
                <a:solidFill>
                  <a:srgbClr val="FC7876"/>
                </a:solidFill>
              </a:rPr>
              <a:t>Giới thiệu tổng quan</a:t>
            </a:r>
            <a:br>
              <a:rPr lang="en-US">
                <a:solidFill>
                  <a:srgbClr val="FC7876"/>
                </a:solidFill>
              </a:rPr>
            </a:br>
            <a:r>
              <a:rPr lang="en-US">
                <a:solidFill>
                  <a:srgbClr val="FC7876"/>
                </a:solidFill>
              </a:rPr>
              <a:t>về lập trình</a:t>
            </a:r>
            <a:endParaRPr>
              <a:solidFill>
                <a:srgbClr val="FC7876"/>
              </a:solidFill>
            </a:endParaRPr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1371600" y="4148534"/>
            <a:ext cx="64008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b="1" lang="en-US" sz="1800"/>
              <a:t>Nhập môn lập trình </a:t>
            </a:r>
            <a:endParaRPr/>
          </a:p>
          <a:p>
            <a:pPr indent="0" lvl="0" marL="0" rtl="0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Trình bày: …; Email: …@fit.hcmus.edu.vn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/>
          <p:nvPr>
            <p:ph type="title"/>
          </p:nvPr>
        </p:nvSpPr>
        <p:spPr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/>
              <a:t>Khởi tạo cho biến cấu trúc</a:t>
            </a:r>
            <a:endParaRPr/>
          </a:p>
        </p:txBody>
      </p:sp>
      <p:sp>
        <p:nvSpPr>
          <p:cNvPr id="176" name="Google Shape;176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Cú pháp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struct</a:t>
            </a:r>
            <a:r>
              <a:rPr lang="en-US" sz="1800"/>
              <a:t> &lt;tên kiểu cấu trúc&gt;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&lt;kiểu dữ liệu&gt; &lt;tên thành phần 1&gt;;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…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&lt;kiểu dữ liệu&gt; &lt;tên thành phần n&gt;;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} &lt;tên biến&gt; = {&lt;giá trị 1&gt;, &lt;giá trị 2&gt;, …, &lt;giá trị n&gt;};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Ví dụ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struct</a:t>
            </a:r>
            <a:r>
              <a:rPr lang="en-US" sz="1800"/>
              <a:t> Point2D {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00FF"/>
                </a:solidFill>
              </a:rPr>
              <a:t>int</a:t>
            </a:r>
            <a:r>
              <a:rPr lang="en-US" sz="1800"/>
              <a:t> x;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00FF"/>
                </a:solidFill>
              </a:rPr>
              <a:t>int</a:t>
            </a:r>
            <a:r>
              <a:rPr lang="en-US" sz="1800"/>
              <a:t> y;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} p1= {2912, 1706}, p2;</a:t>
            </a:r>
            <a:endParaRPr sz="1800"/>
          </a:p>
        </p:txBody>
      </p:sp>
      <p:sp>
        <p:nvSpPr>
          <p:cNvPr id="177" name="Google Shape;177;p10"/>
          <p:cNvSpPr txBox="1"/>
          <p:nvPr>
            <p:ph idx="10" type="dt"/>
          </p:nvPr>
        </p:nvSpPr>
        <p:spPr>
          <a:xfrm>
            <a:off x="4572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3/9/2012</a:t>
            </a:r>
            <a:endParaRPr/>
          </a:p>
        </p:txBody>
      </p:sp>
      <p:sp>
        <p:nvSpPr>
          <p:cNvPr id="178" name="Google Shape;178;p10"/>
          <p:cNvSpPr txBox="1"/>
          <p:nvPr>
            <p:ph idx="11" type="ftr"/>
          </p:nvPr>
        </p:nvSpPr>
        <p:spPr>
          <a:xfrm>
            <a:off x="1905000" y="6356350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CNTT - ĐH Khoa học tự nhiên</a:t>
            </a:r>
            <a:endParaRPr/>
          </a:p>
        </p:txBody>
      </p:sp>
      <p:sp>
        <p:nvSpPr>
          <p:cNvPr id="179" name="Google Shape;179;p10"/>
          <p:cNvSpPr txBox="1"/>
          <p:nvPr>
            <p:ph idx="12" type="sldNum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/>
          <p:nvPr>
            <p:ph type="title"/>
          </p:nvPr>
        </p:nvSpPr>
        <p:spPr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/>
              <a:t>Truy xuất</a:t>
            </a:r>
            <a:endParaRPr/>
          </a:p>
        </p:txBody>
      </p:sp>
      <p:sp>
        <p:nvSpPr>
          <p:cNvPr id="185" name="Google Shape;185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7"/>
              <a:buChar char="•"/>
            </a:pPr>
            <a:r>
              <a:rPr lang="en-US" sz="3237"/>
              <a:t>Đặc điểm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–"/>
            </a:pPr>
            <a:r>
              <a:rPr lang="en-US" sz="2960"/>
              <a:t>Không thể truy xuất trực tiếp.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–"/>
            </a:pPr>
            <a:r>
              <a:rPr lang="en-US" sz="2960"/>
              <a:t>Thông qua toán tử thành phần cấu trúc . Hay còn gọi là toán tử chấm (dot operation).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7"/>
              <a:buNone/>
            </a:pPr>
            <a:r>
              <a:rPr lang="en-US" sz="1757"/>
              <a:t>&lt;tên biến cấu trúc&gt;.&lt;tên thàn phần&gt;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7"/>
              </a:spcBef>
              <a:spcAft>
                <a:spcPts val="0"/>
              </a:spcAft>
              <a:buClr>
                <a:schemeClr val="dk1"/>
              </a:buClr>
              <a:buSzPts val="3237"/>
              <a:buChar char="•"/>
            </a:pPr>
            <a:r>
              <a:rPr lang="en-US" sz="3237"/>
              <a:t>Ví dụ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rgbClr val="0000FF"/>
              </a:buClr>
              <a:buSzPts val="1757"/>
              <a:buNone/>
            </a:pPr>
            <a:r>
              <a:rPr lang="en-US" sz="1757">
                <a:solidFill>
                  <a:srgbClr val="0000FF"/>
                </a:solidFill>
              </a:rPr>
              <a:t>struct</a:t>
            </a:r>
            <a:r>
              <a:rPr lang="en-US" sz="1757"/>
              <a:t> Point2D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7"/>
              <a:buNone/>
            </a:pPr>
            <a:r>
              <a:rPr lang="en-US" sz="1757"/>
              <a:t>	int x, y;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7"/>
              <a:buNone/>
            </a:pPr>
            <a:r>
              <a:rPr lang="en-US" sz="1757"/>
              <a:t>} p = {2912, 1706};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rgbClr val="0000FF"/>
              </a:buClr>
              <a:buSzPts val="1757"/>
              <a:buNone/>
            </a:pPr>
            <a:r>
              <a:rPr lang="en-US" sz="1757">
                <a:solidFill>
                  <a:srgbClr val="0000FF"/>
                </a:solidFill>
              </a:rPr>
              <a:t>void</a:t>
            </a:r>
            <a:r>
              <a:rPr lang="en-US" sz="1757"/>
              <a:t> show(Point2D p) { printf(“x = %d, y = %d\n”, p.x, py); }</a:t>
            </a:r>
            <a:endParaRPr sz="1757"/>
          </a:p>
        </p:txBody>
      </p:sp>
      <p:sp>
        <p:nvSpPr>
          <p:cNvPr id="186" name="Google Shape;186;p11"/>
          <p:cNvSpPr txBox="1"/>
          <p:nvPr>
            <p:ph idx="10" type="dt"/>
          </p:nvPr>
        </p:nvSpPr>
        <p:spPr>
          <a:xfrm>
            <a:off x="4572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3/9/2012</a:t>
            </a:r>
            <a:endParaRPr/>
          </a:p>
        </p:txBody>
      </p:sp>
      <p:sp>
        <p:nvSpPr>
          <p:cNvPr id="187" name="Google Shape;187;p11"/>
          <p:cNvSpPr txBox="1"/>
          <p:nvPr>
            <p:ph idx="11" type="ftr"/>
          </p:nvPr>
        </p:nvSpPr>
        <p:spPr>
          <a:xfrm>
            <a:off x="1905000" y="6356350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CNTT - ĐH Khoa học tự nhiên</a:t>
            </a:r>
            <a:endParaRPr/>
          </a:p>
        </p:txBody>
      </p:sp>
      <p:sp>
        <p:nvSpPr>
          <p:cNvPr id="188" name="Google Shape;188;p11"/>
          <p:cNvSpPr txBox="1"/>
          <p:nvPr>
            <p:ph idx="12" type="sldNum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type="title"/>
          </p:nvPr>
        </p:nvSpPr>
        <p:spPr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/>
              <a:t>Gán dữ liệu</a:t>
            </a:r>
            <a:endParaRPr/>
          </a:p>
        </p:txBody>
      </p:sp>
      <p:sp>
        <p:nvSpPr>
          <p:cNvPr id="194" name="Google Shape;194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Có 2 cách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&lt;biến cấu trúc đích&gt; = biến cấu trúc nguồn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&lt;biến cấu trúc đích&gt;.&lt;tên thành phần&gt; = &lt;giá trị&gt;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Ví dụ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struct</a:t>
            </a:r>
            <a:r>
              <a:rPr lang="en-US" sz="1800"/>
              <a:t> Point2D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int x, y;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} p1 = {2912, 1706}, p2;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void</a:t>
            </a:r>
            <a:r>
              <a:rPr lang="en-US" sz="1800"/>
              <a:t> main()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p2 = p1;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p2.x = p1.x;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p2.y = p1.y * 2;</a:t>
            </a:r>
            <a:br>
              <a:rPr lang="en-US" sz="1800"/>
            </a:br>
            <a:r>
              <a:rPr lang="en-US" sz="1800"/>
              <a:t>}</a:t>
            </a:r>
            <a:endParaRPr sz="1800"/>
          </a:p>
        </p:txBody>
      </p:sp>
      <p:sp>
        <p:nvSpPr>
          <p:cNvPr id="195" name="Google Shape;195;p12"/>
          <p:cNvSpPr txBox="1"/>
          <p:nvPr>
            <p:ph idx="10" type="dt"/>
          </p:nvPr>
        </p:nvSpPr>
        <p:spPr>
          <a:xfrm>
            <a:off x="4572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3/9/2012</a:t>
            </a:r>
            <a:endParaRPr/>
          </a:p>
        </p:txBody>
      </p:sp>
      <p:sp>
        <p:nvSpPr>
          <p:cNvPr id="196" name="Google Shape;196;p12"/>
          <p:cNvSpPr txBox="1"/>
          <p:nvPr>
            <p:ph idx="11" type="ftr"/>
          </p:nvPr>
        </p:nvSpPr>
        <p:spPr>
          <a:xfrm>
            <a:off x="1905000" y="6356350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CNTT - ĐH Khoa học tự nhiên</a:t>
            </a:r>
            <a:endParaRPr/>
          </a:p>
        </p:txBody>
      </p:sp>
      <p:sp>
        <p:nvSpPr>
          <p:cNvPr id="197" name="Google Shape;197;p12"/>
          <p:cNvSpPr txBox="1"/>
          <p:nvPr>
            <p:ph idx="12" type="sldNum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3"/>
          <p:cNvSpPr txBox="1"/>
          <p:nvPr>
            <p:ph type="title"/>
          </p:nvPr>
        </p:nvSpPr>
        <p:spPr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/>
              <a:t>Ví dụ tìm trọng tâm tam giác</a:t>
            </a:r>
            <a:endParaRPr/>
          </a:p>
        </p:txBody>
      </p:sp>
      <p:sp>
        <p:nvSpPr>
          <p:cNvPr id="203" name="Google Shape;20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Các khai báo cần thiết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#include</a:t>
            </a:r>
            <a:r>
              <a:rPr lang="en-US" sz="1800"/>
              <a:t> &lt;iostream&gt;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using</a:t>
            </a:r>
            <a:r>
              <a:rPr lang="en-US" sz="1800"/>
              <a:t> </a:t>
            </a:r>
            <a:r>
              <a:rPr lang="en-US" sz="1800">
                <a:solidFill>
                  <a:srgbClr val="0000FF"/>
                </a:solidFill>
              </a:rPr>
              <a:t>namespace</a:t>
            </a:r>
            <a:r>
              <a:rPr lang="en-US" sz="1800"/>
              <a:t> std;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typedef</a:t>
            </a:r>
            <a:r>
              <a:rPr lang="en-US" sz="1800"/>
              <a:t> </a:t>
            </a:r>
            <a:r>
              <a:rPr lang="en-US" sz="1800">
                <a:solidFill>
                  <a:srgbClr val="0000FF"/>
                </a:solidFill>
              </a:rPr>
              <a:t>struct</a:t>
            </a:r>
            <a:r>
              <a:rPr lang="en-US" sz="1800"/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00FF"/>
                </a:solidFill>
              </a:rPr>
              <a:t>double</a:t>
            </a:r>
            <a:r>
              <a:rPr lang="en-US" sz="1800"/>
              <a:t> x, y;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} Point2D;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typedef</a:t>
            </a:r>
            <a:r>
              <a:rPr lang="en-US" sz="1800"/>
              <a:t> struct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Point2D ver[3];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} Triangle;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void</a:t>
            </a:r>
            <a:r>
              <a:rPr lang="en-US" sz="1800"/>
              <a:t> inputPoint2D(Point2D&amp; p);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void</a:t>
            </a:r>
            <a:r>
              <a:rPr lang="en-US" sz="1800"/>
              <a:t> showPoint2D(Point2D p);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void</a:t>
            </a:r>
            <a:r>
              <a:rPr lang="en-US" sz="1800"/>
              <a:t> gravCenter(Triangle t, Point2D&amp; p);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void</a:t>
            </a:r>
            <a:r>
              <a:rPr lang="en-US" sz="1800"/>
              <a:t> inputTriangle(Triangle&amp; t);</a:t>
            </a:r>
            <a:endParaRPr sz="1800"/>
          </a:p>
        </p:txBody>
      </p:sp>
      <p:sp>
        <p:nvSpPr>
          <p:cNvPr id="204" name="Google Shape;204;p13"/>
          <p:cNvSpPr txBox="1"/>
          <p:nvPr>
            <p:ph idx="10" type="dt"/>
          </p:nvPr>
        </p:nvSpPr>
        <p:spPr>
          <a:xfrm>
            <a:off x="4572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3/9/2012</a:t>
            </a:r>
            <a:endParaRPr/>
          </a:p>
        </p:txBody>
      </p:sp>
      <p:sp>
        <p:nvSpPr>
          <p:cNvPr id="205" name="Google Shape;205;p13"/>
          <p:cNvSpPr txBox="1"/>
          <p:nvPr>
            <p:ph idx="11" type="ftr"/>
          </p:nvPr>
        </p:nvSpPr>
        <p:spPr>
          <a:xfrm>
            <a:off x="1905000" y="6356350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CNTT - ĐH Khoa học tự nhiên</a:t>
            </a:r>
            <a:endParaRPr/>
          </a:p>
        </p:txBody>
      </p:sp>
      <p:sp>
        <p:nvSpPr>
          <p:cNvPr id="206" name="Google Shape;206;p13"/>
          <p:cNvSpPr txBox="1"/>
          <p:nvPr>
            <p:ph idx="12" type="sldNum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"/>
          <p:cNvSpPr txBox="1"/>
          <p:nvPr>
            <p:ph type="title"/>
          </p:nvPr>
        </p:nvSpPr>
        <p:spPr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/>
              <a:t>Ví dụ tìm trọng tâm tam giác</a:t>
            </a:r>
            <a:endParaRPr/>
          </a:p>
        </p:txBody>
      </p:sp>
      <p:sp>
        <p:nvSpPr>
          <p:cNvPr id="212" name="Google Shape;212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Các định nghĩa hàm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void</a:t>
            </a:r>
            <a:r>
              <a:rPr lang="en-US" sz="1800"/>
              <a:t> inputPoint2D(Point2D&amp; p)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cout &lt;&lt; “ + Coor X = “; cin &gt;&gt; p.x;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cout &lt;&lt; “ + Coor Y = “; cin &gt;&gt; p.y;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void</a:t>
            </a:r>
            <a:r>
              <a:rPr lang="en-US" sz="1800"/>
              <a:t> showPoint2D(Point2D p)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cout &lt;&lt; “(” &lt;&lt; p.x &lt;&lt; “, ” &lt;&lt; p.y &lt;&lt; “(”;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}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void</a:t>
            </a:r>
            <a:r>
              <a:rPr lang="en-US" sz="1800"/>
              <a:t> gravCenter(Triangle t, Point2D&amp; p)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p.x = (t.ver[0].x + t.ver[1].x + t.ver[2].x) / 3;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p.y = (t.ver[0].y + t.ver[1].y + t.ver[2].y) / 3;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}</a:t>
            </a:r>
            <a:endParaRPr sz="1800"/>
          </a:p>
        </p:txBody>
      </p:sp>
      <p:sp>
        <p:nvSpPr>
          <p:cNvPr id="213" name="Google Shape;213;p14"/>
          <p:cNvSpPr txBox="1"/>
          <p:nvPr>
            <p:ph idx="10" type="dt"/>
          </p:nvPr>
        </p:nvSpPr>
        <p:spPr>
          <a:xfrm>
            <a:off x="4572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3/9/2012</a:t>
            </a:r>
            <a:endParaRPr/>
          </a:p>
        </p:txBody>
      </p:sp>
      <p:sp>
        <p:nvSpPr>
          <p:cNvPr id="214" name="Google Shape;214;p14"/>
          <p:cNvSpPr txBox="1"/>
          <p:nvPr>
            <p:ph idx="11" type="ftr"/>
          </p:nvPr>
        </p:nvSpPr>
        <p:spPr>
          <a:xfrm>
            <a:off x="1905000" y="6356350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CNTT - ĐH Khoa học tự nhiên</a:t>
            </a:r>
            <a:endParaRPr/>
          </a:p>
        </p:txBody>
      </p:sp>
      <p:sp>
        <p:nvSpPr>
          <p:cNvPr id="215" name="Google Shape;215;p14"/>
          <p:cNvSpPr txBox="1"/>
          <p:nvPr>
            <p:ph idx="12" type="sldNum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/>
          <p:nvPr>
            <p:ph type="title"/>
          </p:nvPr>
        </p:nvSpPr>
        <p:spPr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/>
              <a:t>Ví dụ tìm trọng tâm tam giác</a:t>
            </a:r>
            <a:endParaRPr/>
          </a:p>
        </p:txBody>
      </p:sp>
      <p:sp>
        <p:nvSpPr>
          <p:cNvPr id="221" name="Google Shape;221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Char char="•"/>
            </a:pPr>
            <a:r>
              <a:rPr lang="en-US" sz="2960"/>
              <a:t>Các định nghĩa hàm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rgbClr val="0000FF"/>
              </a:buClr>
              <a:buSzPts val="1757"/>
              <a:buNone/>
            </a:pPr>
            <a:r>
              <a:rPr lang="en-US" sz="1757">
                <a:solidFill>
                  <a:srgbClr val="0000FF"/>
                </a:solidFill>
              </a:rPr>
              <a:t>void</a:t>
            </a:r>
            <a:r>
              <a:rPr lang="en-US" sz="1757"/>
              <a:t> inputTriangle(Point2D&amp; p)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7"/>
              <a:buNone/>
            </a:pPr>
            <a:r>
              <a:rPr lang="en-US" sz="1757"/>
              <a:t>	</a:t>
            </a:r>
            <a:r>
              <a:rPr lang="en-US" sz="1757">
                <a:solidFill>
                  <a:srgbClr val="0000FF"/>
                </a:solidFill>
              </a:rPr>
              <a:t>for</a:t>
            </a:r>
            <a:r>
              <a:rPr lang="en-US" sz="1757"/>
              <a:t> (</a:t>
            </a:r>
            <a:r>
              <a:rPr lang="en-US" sz="1757">
                <a:solidFill>
                  <a:srgbClr val="0000FF"/>
                </a:solidFill>
              </a:rPr>
              <a:t>int</a:t>
            </a:r>
            <a:r>
              <a:rPr lang="en-US" sz="1757"/>
              <a:t> i  = 0; i &lt; 3; i++)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7"/>
              <a:buNone/>
            </a:pPr>
            <a:r>
              <a:rPr lang="en-US" sz="1757"/>
              <a:t>		cout &lt;&lt; “Vertex ” &lt;&lt; i + 1 &lt;&lt; “: ” &lt;&lt; endl;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7"/>
              <a:buNone/>
            </a:pPr>
            <a:r>
              <a:rPr lang="en-US" sz="1757"/>
              <a:t>		inputPoint2D(t.ver[i]);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7"/>
              <a:buNone/>
            </a:pPr>
            <a:r>
              <a:rPr lang="en-US" sz="1757"/>
              <a:t>	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7"/>
              <a:buNone/>
            </a:pPr>
            <a:r>
              <a:rPr lang="en-US" sz="1757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rgbClr val="0000FF"/>
              </a:buClr>
              <a:buSzPts val="1757"/>
              <a:buNone/>
            </a:pPr>
            <a:r>
              <a:rPr lang="en-US" sz="1757">
                <a:solidFill>
                  <a:srgbClr val="0000FF"/>
                </a:solidFill>
              </a:rPr>
              <a:t>void</a:t>
            </a:r>
            <a:r>
              <a:rPr lang="en-US" sz="1757"/>
              <a:t> main()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7"/>
              <a:buNone/>
            </a:pPr>
            <a:r>
              <a:rPr lang="en-US" sz="1757"/>
              <a:t>	Triangle t; Point2D p;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7"/>
              <a:buNone/>
            </a:pPr>
            <a:r>
              <a:rPr lang="en-US" sz="1757"/>
              <a:t>	inputTriangle(t);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7"/>
              <a:buNone/>
            </a:pPr>
            <a:r>
              <a:rPr lang="en-US" sz="1757"/>
              <a:t>	gravCenter(t, p);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7"/>
              <a:buNone/>
            </a:pPr>
            <a:r>
              <a:rPr lang="en-US" sz="1757"/>
              <a:t>	cout &lt;&lt; “Gravity center: ”;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7"/>
              <a:buNone/>
            </a:pPr>
            <a:r>
              <a:rPr lang="en-US" sz="1757"/>
              <a:t>	showPoint2D(p);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ts val="1757"/>
              <a:buNone/>
            </a:pPr>
            <a:r>
              <a:rPr lang="en-US" sz="1757"/>
              <a:t>}</a:t>
            </a:r>
            <a:endParaRPr/>
          </a:p>
        </p:txBody>
      </p:sp>
      <p:sp>
        <p:nvSpPr>
          <p:cNvPr id="222" name="Google Shape;222;p15"/>
          <p:cNvSpPr txBox="1"/>
          <p:nvPr>
            <p:ph idx="10" type="dt"/>
          </p:nvPr>
        </p:nvSpPr>
        <p:spPr>
          <a:xfrm>
            <a:off x="4572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3/9/2012</a:t>
            </a:r>
            <a:endParaRPr/>
          </a:p>
        </p:txBody>
      </p:sp>
      <p:sp>
        <p:nvSpPr>
          <p:cNvPr id="223" name="Google Shape;223;p15"/>
          <p:cNvSpPr txBox="1"/>
          <p:nvPr>
            <p:ph idx="11" type="ftr"/>
          </p:nvPr>
        </p:nvSpPr>
        <p:spPr>
          <a:xfrm>
            <a:off x="1905000" y="6356350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CNTT - ĐH Khoa học tự nhiên</a:t>
            </a:r>
            <a:endParaRPr/>
          </a:p>
        </p:txBody>
      </p:sp>
      <p:sp>
        <p:nvSpPr>
          <p:cNvPr id="224" name="Google Shape;224;p15"/>
          <p:cNvSpPr txBox="1"/>
          <p:nvPr>
            <p:ph idx="12" type="sldNum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/>
          <p:nvPr>
            <p:ph type="title"/>
          </p:nvPr>
        </p:nvSpPr>
        <p:spPr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/>
              <a:t>Ví dụ về phân số</a:t>
            </a:r>
            <a:endParaRPr/>
          </a:p>
        </p:txBody>
      </p:sp>
      <p:sp>
        <p:nvSpPr>
          <p:cNvPr id="230" name="Google Shape;230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Các khai báo cần thiết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#include</a:t>
            </a:r>
            <a:r>
              <a:rPr lang="en-US" sz="1800"/>
              <a:t> &lt;iostream&gt;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using</a:t>
            </a:r>
            <a:r>
              <a:rPr lang="en-US" sz="1800"/>
              <a:t> </a:t>
            </a:r>
            <a:r>
              <a:rPr lang="en-US" sz="1800">
                <a:solidFill>
                  <a:srgbClr val="0000FF"/>
                </a:solidFill>
              </a:rPr>
              <a:t>namespace</a:t>
            </a:r>
            <a:r>
              <a:rPr lang="en-US" sz="1800"/>
              <a:t> std;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typedef</a:t>
            </a:r>
            <a:r>
              <a:rPr lang="en-US" sz="1800"/>
              <a:t> </a:t>
            </a:r>
            <a:r>
              <a:rPr lang="en-US" sz="1800">
                <a:solidFill>
                  <a:srgbClr val="0000FF"/>
                </a:solidFill>
              </a:rPr>
              <a:t>struct</a:t>
            </a:r>
            <a:r>
              <a:rPr lang="en-US" sz="1800"/>
              <a:t>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00FF"/>
                </a:solidFill>
              </a:rPr>
              <a:t>long</a:t>
            </a:r>
            <a:r>
              <a:rPr lang="en-US" sz="1800"/>
              <a:t> num, denom;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} Fraction;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void</a:t>
            </a:r>
            <a:r>
              <a:rPr lang="en-US" sz="1800"/>
              <a:t> greatestDivisor(</a:t>
            </a:r>
            <a:r>
              <a:rPr lang="en-US" sz="1800">
                <a:solidFill>
                  <a:srgbClr val="0000FF"/>
                </a:solidFill>
              </a:rPr>
              <a:t>long</a:t>
            </a:r>
            <a:r>
              <a:rPr lang="en-US" sz="1800"/>
              <a:t> a, </a:t>
            </a:r>
            <a:r>
              <a:rPr lang="en-US" sz="1800">
                <a:solidFill>
                  <a:srgbClr val="0000FF"/>
                </a:solidFill>
              </a:rPr>
              <a:t>long</a:t>
            </a:r>
            <a:r>
              <a:rPr lang="en-US" sz="1800"/>
              <a:t> b);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void</a:t>
            </a:r>
            <a:r>
              <a:rPr lang="en-US" sz="1800"/>
              <a:t> reduce(Fraction&amp; p);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Fraction add(Fraction p, Fraction q);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Fraction sub(Fraction p, Fraction q);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void</a:t>
            </a:r>
            <a:r>
              <a:rPr lang="en-US" sz="1800"/>
              <a:t> showFraction(Fraction p);</a:t>
            </a:r>
            <a:endParaRPr sz="1800"/>
          </a:p>
        </p:txBody>
      </p:sp>
      <p:sp>
        <p:nvSpPr>
          <p:cNvPr id="231" name="Google Shape;231;p16"/>
          <p:cNvSpPr txBox="1"/>
          <p:nvPr>
            <p:ph idx="10" type="dt"/>
          </p:nvPr>
        </p:nvSpPr>
        <p:spPr>
          <a:xfrm>
            <a:off x="4572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3/9/2012</a:t>
            </a:r>
            <a:endParaRPr/>
          </a:p>
        </p:txBody>
      </p:sp>
      <p:sp>
        <p:nvSpPr>
          <p:cNvPr id="232" name="Google Shape;232;p16"/>
          <p:cNvSpPr txBox="1"/>
          <p:nvPr>
            <p:ph idx="11" type="ftr"/>
          </p:nvPr>
        </p:nvSpPr>
        <p:spPr>
          <a:xfrm>
            <a:off x="1905000" y="6356350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CNTT - ĐH Khoa học tự nhiên</a:t>
            </a:r>
            <a:endParaRPr/>
          </a:p>
        </p:txBody>
      </p:sp>
      <p:sp>
        <p:nvSpPr>
          <p:cNvPr id="233" name="Google Shape;233;p16"/>
          <p:cNvSpPr txBox="1"/>
          <p:nvPr>
            <p:ph idx="12" type="sldNum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"/>
          <p:cNvSpPr txBox="1"/>
          <p:nvPr>
            <p:ph type="title"/>
          </p:nvPr>
        </p:nvSpPr>
        <p:spPr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/>
              <a:t>Ví dụ về phân số</a:t>
            </a:r>
            <a:endParaRPr/>
          </a:p>
        </p:txBody>
      </p:sp>
      <p:sp>
        <p:nvSpPr>
          <p:cNvPr id="239" name="Google Shape;23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Các định nghĩa hàm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void</a:t>
            </a:r>
            <a:r>
              <a:rPr lang="en-US" sz="1800"/>
              <a:t> greatestDivisor(</a:t>
            </a:r>
            <a:r>
              <a:rPr lang="en-US" sz="1800">
                <a:solidFill>
                  <a:srgbClr val="0000FF"/>
                </a:solidFill>
              </a:rPr>
              <a:t>long</a:t>
            </a:r>
            <a:r>
              <a:rPr lang="en-US" sz="1800"/>
              <a:t> a, </a:t>
            </a:r>
            <a:r>
              <a:rPr lang="en-US" sz="1800">
                <a:solidFill>
                  <a:srgbClr val="0000FF"/>
                </a:solidFill>
              </a:rPr>
              <a:t>long</a:t>
            </a:r>
            <a:r>
              <a:rPr lang="en-US" sz="1800"/>
              <a:t> b)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B050"/>
                </a:solidFill>
              </a:rPr>
              <a:t>// Viết như các ví dụ trước…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}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void</a:t>
            </a:r>
            <a:r>
              <a:rPr lang="en-US" sz="1800"/>
              <a:t> reduce(Fraction&amp; p)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long gcd = greatestDivisor(p.num, p.denom);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p.num /= gcd; p.denom /= gcd;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}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Fraction add(Fraction p, Fraction q)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Fraction 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r.num = p.num * q.denom + p.denom * q.num;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r.denom = p.denom * q.denom;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00FF"/>
                </a:solidFill>
              </a:rPr>
              <a:t>return</a:t>
            </a:r>
            <a:r>
              <a:rPr lang="en-US" sz="1800"/>
              <a:t> 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}</a:t>
            </a:r>
            <a:endParaRPr sz="1800"/>
          </a:p>
        </p:txBody>
      </p:sp>
      <p:sp>
        <p:nvSpPr>
          <p:cNvPr id="240" name="Google Shape;240;p17"/>
          <p:cNvSpPr txBox="1"/>
          <p:nvPr>
            <p:ph idx="10" type="dt"/>
          </p:nvPr>
        </p:nvSpPr>
        <p:spPr>
          <a:xfrm>
            <a:off x="4572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3/9/2012</a:t>
            </a:r>
            <a:endParaRPr/>
          </a:p>
        </p:txBody>
      </p:sp>
      <p:sp>
        <p:nvSpPr>
          <p:cNvPr id="241" name="Google Shape;241;p17"/>
          <p:cNvSpPr txBox="1"/>
          <p:nvPr>
            <p:ph idx="11" type="ftr"/>
          </p:nvPr>
        </p:nvSpPr>
        <p:spPr>
          <a:xfrm>
            <a:off x="1905000" y="6356350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CNTT - ĐH Khoa học tự nhiên</a:t>
            </a:r>
            <a:endParaRPr/>
          </a:p>
        </p:txBody>
      </p:sp>
      <p:sp>
        <p:nvSpPr>
          <p:cNvPr id="242" name="Google Shape;242;p17"/>
          <p:cNvSpPr txBox="1"/>
          <p:nvPr>
            <p:ph idx="12" type="sldNum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 txBox="1"/>
          <p:nvPr>
            <p:ph type="title"/>
          </p:nvPr>
        </p:nvSpPr>
        <p:spPr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/>
              <a:t>Ví dụ về phân số</a:t>
            </a:r>
            <a:endParaRPr/>
          </a:p>
        </p:txBody>
      </p:sp>
      <p:sp>
        <p:nvSpPr>
          <p:cNvPr id="248" name="Google Shape;248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Các định nghĩa hàm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Fraction sub(Fraction p, Fraction q)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q.num = -q.num;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00FF"/>
                </a:solidFill>
              </a:rPr>
              <a:t>return</a:t>
            </a:r>
            <a:r>
              <a:rPr lang="en-US" sz="1800"/>
              <a:t> add(p, q);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}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void</a:t>
            </a:r>
            <a:r>
              <a:rPr lang="en-US" sz="1800"/>
              <a:t> showFraction(Fraction p)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reduce(p);	</a:t>
            </a:r>
            <a:r>
              <a:rPr lang="en-US" sz="1800">
                <a:solidFill>
                  <a:srgbClr val="00B050"/>
                </a:solidFill>
              </a:rPr>
              <a:t>// Tối giản trước khi in ra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cout &lt;&lt; p.num &lt;&lt; “/” &lt;&lt; p.denom;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}</a:t>
            </a:r>
            <a:endParaRPr sz="1800"/>
          </a:p>
        </p:txBody>
      </p:sp>
      <p:sp>
        <p:nvSpPr>
          <p:cNvPr id="249" name="Google Shape;249;p18"/>
          <p:cNvSpPr txBox="1"/>
          <p:nvPr>
            <p:ph idx="10" type="dt"/>
          </p:nvPr>
        </p:nvSpPr>
        <p:spPr>
          <a:xfrm>
            <a:off x="4572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3/9/2012</a:t>
            </a:r>
            <a:endParaRPr/>
          </a:p>
        </p:txBody>
      </p:sp>
      <p:sp>
        <p:nvSpPr>
          <p:cNvPr id="250" name="Google Shape;250;p18"/>
          <p:cNvSpPr txBox="1"/>
          <p:nvPr>
            <p:ph idx="11" type="ftr"/>
          </p:nvPr>
        </p:nvSpPr>
        <p:spPr>
          <a:xfrm>
            <a:off x="1905000" y="6356350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CNTT - ĐH Khoa học tự nhiên</a:t>
            </a:r>
            <a:endParaRPr/>
          </a:p>
        </p:txBody>
      </p:sp>
      <p:sp>
        <p:nvSpPr>
          <p:cNvPr id="251" name="Google Shape;251;p18"/>
          <p:cNvSpPr txBox="1"/>
          <p:nvPr>
            <p:ph idx="12" type="sldNum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ctrTitle"/>
          </p:nvPr>
        </p:nvSpPr>
        <p:spPr>
          <a:xfrm>
            <a:off x="381000" y="2492375"/>
            <a:ext cx="8534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>
                <a:solidFill>
                  <a:srgbClr val="FC7876"/>
                </a:solidFill>
              </a:rPr>
              <a:t>Dữ liệu mảng</a:t>
            </a:r>
            <a:br>
              <a:rPr lang="en-US">
                <a:solidFill>
                  <a:srgbClr val="FC7876"/>
                </a:solidFill>
              </a:rPr>
            </a:br>
            <a:r>
              <a:rPr lang="en-US">
                <a:solidFill>
                  <a:srgbClr val="FC7876"/>
                </a:solidFill>
              </a:rPr>
              <a:t>với kích thước cố định</a:t>
            </a:r>
            <a:endParaRPr>
              <a:solidFill>
                <a:srgbClr val="FC787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 txBox="1"/>
          <p:nvPr>
            <p:ph type="title"/>
          </p:nvPr>
        </p:nvSpPr>
        <p:spPr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/>
              <a:t>Nội dung</a:t>
            </a:r>
            <a:endParaRPr/>
          </a:p>
        </p:txBody>
      </p:sp>
      <p:sp>
        <p:nvSpPr>
          <p:cNvPr id="107" name="Google Shape;10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/>
              <a:t>Dữ liệu có cấu trúc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/>
              <a:t>Dữ liệu mảng với kích thước cố định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/>
              <a:t>Ứng dụng mảng trong lập trình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/>
              <a:t>Các vấn đề tìm hiểu mở rộng kiến thức</a:t>
            </a:r>
            <a:br>
              <a:rPr lang="en-US"/>
            </a:br>
            <a:r>
              <a:rPr lang="en-US"/>
              <a:t>nghề nghiệp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⮚"/>
            </a:pPr>
            <a:r>
              <a:rPr lang="en-US"/>
              <a:t>Thuật ngữ và bài đọc thêm tiếng Anh</a:t>
            </a:r>
            <a:endParaRPr/>
          </a:p>
        </p:txBody>
      </p:sp>
      <p:sp>
        <p:nvSpPr>
          <p:cNvPr id="108" name="Google Shape;108;p2"/>
          <p:cNvSpPr txBox="1"/>
          <p:nvPr>
            <p:ph idx="10" type="dt"/>
          </p:nvPr>
        </p:nvSpPr>
        <p:spPr>
          <a:xfrm>
            <a:off x="4572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3/9/2012</a:t>
            </a:r>
            <a:endParaRPr/>
          </a:p>
        </p:txBody>
      </p:sp>
      <p:sp>
        <p:nvSpPr>
          <p:cNvPr id="109" name="Google Shape;109;p2"/>
          <p:cNvSpPr txBox="1"/>
          <p:nvPr>
            <p:ph idx="11" type="ftr"/>
          </p:nvPr>
        </p:nvSpPr>
        <p:spPr>
          <a:xfrm>
            <a:off x="1905000" y="6356350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CNTT - ĐH Khoa học tự nhiên</a:t>
            </a:r>
            <a:endParaRPr/>
          </a:p>
        </p:txBody>
      </p:sp>
      <p:sp>
        <p:nvSpPr>
          <p:cNvPr id="110" name="Google Shape;110;p2"/>
          <p:cNvSpPr txBox="1"/>
          <p:nvPr>
            <p:ph idx="12" type="sldNum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"/>
          <p:cNvSpPr txBox="1"/>
          <p:nvPr>
            <p:ph type="title"/>
          </p:nvPr>
        </p:nvSpPr>
        <p:spPr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/>
              <a:t>Dữ liệu kiểu mảng</a:t>
            </a:r>
            <a:endParaRPr/>
          </a:p>
        </p:txBody>
      </p:sp>
      <p:sp>
        <p:nvSpPr>
          <p:cNvPr id="263" name="Google Shape;26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Khái niệm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Là một kiểu dữ liệu có cấu trúc do người lập trình định nghĩa.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Biểu diễn một dãy các biến có cùng kiểu. Ví dụ: dãy các số nguyên, dãy các ký tự…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Kích thước được xác định ngay khi khai báo và không bao giờ thay đổi.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NNLT C luôn chỉ định một khối nhớ liên tục cho một biến kiểu mảng.</a:t>
            </a:r>
            <a:endParaRPr/>
          </a:p>
        </p:txBody>
      </p:sp>
      <p:sp>
        <p:nvSpPr>
          <p:cNvPr id="264" name="Google Shape;264;p20"/>
          <p:cNvSpPr txBox="1"/>
          <p:nvPr>
            <p:ph idx="10" type="dt"/>
          </p:nvPr>
        </p:nvSpPr>
        <p:spPr>
          <a:xfrm>
            <a:off x="4572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3/9/2012</a:t>
            </a:r>
            <a:endParaRPr/>
          </a:p>
        </p:txBody>
      </p:sp>
      <p:sp>
        <p:nvSpPr>
          <p:cNvPr id="265" name="Google Shape;265;p20"/>
          <p:cNvSpPr txBox="1"/>
          <p:nvPr>
            <p:ph idx="11" type="ftr"/>
          </p:nvPr>
        </p:nvSpPr>
        <p:spPr>
          <a:xfrm>
            <a:off x="1905000" y="6356350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CNTT - ĐH Khoa học tự nhiên</a:t>
            </a:r>
            <a:endParaRPr/>
          </a:p>
        </p:txBody>
      </p:sp>
      <p:sp>
        <p:nvSpPr>
          <p:cNvPr id="266" name="Google Shape;266;p20"/>
          <p:cNvSpPr txBox="1"/>
          <p:nvPr>
            <p:ph idx="12" type="sldNum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1"/>
          <p:cNvSpPr txBox="1"/>
          <p:nvPr>
            <p:ph type="title"/>
          </p:nvPr>
        </p:nvSpPr>
        <p:spPr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/>
              <a:t>Khai báo biến mảng 1 chiều</a:t>
            </a:r>
            <a:endParaRPr/>
          </a:p>
        </p:txBody>
      </p:sp>
      <p:sp>
        <p:nvSpPr>
          <p:cNvPr id="272" name="Google Shape;272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75"/>
              <a:buChar char="•"/>
            </a:pPr>
            <a:r>
              <a:rPr lang="en-US" sz="2975"/>
              <a:t>Cú pháp tường minh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91"/>
              </a:spcBef>
              <a:spcAft>
                <a:spcPts val="0"/>
              </a:spcAft>
              <a:buClr>
                <a:schemeClr val="dk1"/>
              </a:buClr>
              <a:buSzPts val="1954"/>
              <a:buNone/>
            </a:pPr>
            <a:r>
              <a:rPr lang="en-US" sz="1954"/>
              <a:t>&lt;kiểu cơ sở&gt; &lt;tên biến mảng&gt;[&lt;số phần tử&gt;];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5"/>
              </a:spcBef>
              <a:spcAft>
                <a:spcPts val="0"/>
              </a:spcAft>
              <a:buClr>
                <a:schemeClr val="dk1"/>
              </a:buClr>
              <a:buSzPts val="2975"/>
              <a:buChar char="•"/>
            </a:pPr>
            <a:r>
              <a:rPr lang="en-US" sz="2975"/>
              <a:t>Ví dụ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rgbClr val="0000FF"/>
              </a:buClr>
              <a:buSzPts val="1785"/>
              <a:buNone/>
            </a:pPr>
            <a:r>
              <a:rPr lang="en-US" sz="1785">
                <a:solidFill>
                  <a:srgbClr val="0000FF"/>
                </a:solidFill>
              </a:rPr>
              <a:t>int</a:t>
            </a:r>
            <a:r>
              <a:rPr lang="en-US" sz="1785"/>
              <a:t> a[100], b[200], c[100];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57"/>
              </a:spcBef>
              <a:spcAft>
                <a:spcPts val="0"/>
              </a:spcAft>
              <a:buClr>
                <a:srgbClr val="0000FF"/>
              </a:buClr>
              <a:buSzPts val="1785"/>
              <a:buNone/>
            </a:pPr>
            <a:r>
              <a:rPr lang="en-US" sz="1785">
                <a:solidFill>
                  <a:srgbClr val="0000FF"/>
                </a:solidFill>
              </a:rPr>
              <a:t>float</a:t>
            </a:r>
            <a:r>
              <a:rPr lang="en-US" sz="1785"/>
              <a:t> d[50];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595"/>
              </a:spcBef>
              <a:spcAft>
                <a:spcPts val="0"/>
              </a:spcAft>
              <a:buClr>
                <a:schemeClr val="dk1"/>
              </a:buClr>
              <a:buSzPts val="2975"/>
              <a:buChar char="•"/>
            </a:pPr>
            <a:r>
              <a:rPr lang="en-US" sz="2975"/>
              <a:t>Lưu ý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–"/>
            </a:pPr>
            <a:r>
              <a:rPr lang="en-US" sz="2720"/>
              <a:t>Phải xác định &lt;số phần tử&gt; cụ thể (hằng) khi khai báo.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–"/>
            </a:pPr>
            <a:r>
              <a:rPr lang="en-US" sz="2720"/>
              <a:t>Bộ nhớ sử dụng = &lt;tổng số phần tử&gt; * </a:t>
            </a:r>
            <a:r>
              <a:rPr lang="en-US" sz="2720">
                <a:solidFill>
                  <a:srgbClr val="0000FF"/>
                </a:solidFill>
              </a:rPr>
              <a:t>sizeof</a:t>
            </a:r>
            <a:r>
              <a:rPr lang="en-US" sz="2720"/>
              <a:t>(&lt;kiểu cơ sở&gt;)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2720"/>
              <a:buChar char="–"/>
            </a:pPr>
            <a:r>
              <a:rPr lang="en-US" sz="2720"/>
              <a:t>Là một dãy liên tục có chỉ số từ 0 đến &lt;tổng số phần tử&gt; - 1</a:t>
            </a:r>
            <a:endParaRPr sz="2720"/>
          </a:p>
        </p:txBody>
      </p:sp>
      <p:sp>
        <p:nvSpPr>
          <p:cNvPr id="273" name="Google Shape;273;p21"/>
          <p:cNvSpPr txBox="1"/>
          <p:nvPr>
            <p:ph idx="10" type="dt"/>
          </p:nvPr>
        </p:nvSpPr>
        <p:spPr>
          <a:xfrm>
            <a:off x="4572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3/9/2012</a:t>
            </a:r>
            <a:endParaRPr/>
          </a:p>
        </p:txBody>
      </p:sp>
      <p:sp>
        <p:nvSpPr>
          <p:cNvPr id="274" name="Google Shape;274;p21"/>
          <p:cNvSpPr txBox="1"/>
          <p:nvPr>
            <p:ph idx="11" type="ftr"/>
          </p:nvPr>
        </p:nvSpPr>
        <p:spPr>
          <a:xfrm>
            <a:off x="1905000" y="6356350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CNTT - ĐH Khoa học tự nhiên</a:t>
            </a:r>
            <a:endParaRPr/>
          </a:p>
        </p:txBody>
      </p:sp>
      <p:sp>
        <p:nvSpPr>
          <p:cNvPr id="275" name="Google Shape;275;p21"/>
          <p:cNvSpPr txBox="1"/>
          <p:nvPr>
            <p:ph idx="12" type="sldNum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/>
          <p:nvPr>
            <p:ph type="title"/>
          </p:nvPr>
        </p:nvSpPr>
        <p:spPr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/>
              <a:t>Khai báo biến mảng 1 chiều</a:t>
            </a:r>
            <a:endParaRPr/>
          </a:p>
        </p:txBody>
      </p:sp>
      <p:sp>
        <p:nvSpPr>
          <p:cNvPr id="281" name="Google Shape;281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Cú pháp (không tường minh)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typedef</a:t>
            </a:r>
            <a:r>
              <a:rPr lang="en-US" sz="1800"/>
              <a:t> &lt;kiểu cơ sở&gt; &lt;tên kiểu mảng&gt;[&lt;số lượng phần tử&gt;];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&lt;tên kiểu mảng&gt; &lt;tên biến mảng&gt;;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Ví dụ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typedef</a:t>
            </a:r>
            <a:r>
              <a:rPr lang="en-US" sz="1800"/>
              <a:t> </a:t>
            </a:r>
            <a:r>
              <a:rPr lang="en-US" sz="1800">
                <a:solidFill>
                  <a:srgbClr val="0000FF"/>
                </a:solidFill>
              </a:rPr>
              <a:t>int </a:t>
            </a:r>
            <a:r>
              <a:rPr lang="en-US" sz="1800"/>
              <a:t>Arr100int[100];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typedef</a:t>
            </a:r>
            <a:r>
              <a:rPr lang="en-US" sz="1800"/>
              <a:t> </a:t>
            </a:r>
            <a:r>
              <a:rPr lang="en-US" sz="1800">
                <a:solidFill>
                  <a:srgbClr val="0000FF"/>
                </a:solidFill>
              </a:rPr>
              <a:t>int </a:t>
            </a:r>
            <a:r>
              <a:rPr lang="en-US" sz="1800"/>
              <a:t>Arr200int[200];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typedef</a:t>
            </a:r>
            <a:r>
              <a:rPr lang="en-US" sz="1800"/>
              <a:t> </a:t>
            </a:r>
            <a:r>
              <a:rPr lang="en-US" sz="1800">
                <a:solidFill>
                  <a:srgbClr val="0000FF"/>
                </a:solidFill>
              </a:rPr>
              <a:t>float </a:t>
            </a:r>
            <a:r>
              <a:rPr lang="en-US" sz="1800"/>
              <a:t>Arr50float[50];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Arr100int a, c;	</a:t>
            </a:r>
            <a:r>
              <a:rPr lang="en-US" sz="1800">
                <a:solidFill>
                  <a:srgbClr val="00B050"/>
                </a:solidFill>
              </a:rPr>
              <a:t>// int a[100], c[100];</a:t>
            </a:r>
            <a:endParaRPr sz="18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Arr200int b;	</a:t>
            </a:r>
            <a:r>
              <a:rPr lang="en-US" sz="1800">
                <a:solidFill>
                  <a:srgbClr val="00B050"/>
                </a:solidFill>
              </a:rPr>
              <a:t>// int b[200];</a:t>
            </a:r>
            <a:endParaRPr sz="1800">
              <a:solidFill>
                <a:srgbClr val="00B050"/>
              </a:solidFill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Arr50float d;	</a:t>
            </a:r>
            <a:r>
              <a:rPr lang="en-US" sz="1800">
                <a:solidFill>
                  <a:srgbClr val="00B050"/>
                </a:solidFill>
              </a:rPr>
              <a:t>// float d[50];</a:t>
            </a:r>
            <a:endParaRPr sz="1800">
              <a:solidFill>
                <a:srgbClr val="00B050"/>
              </a:solidFill>
            </a:endParaRPr>
          </a:p>
        </p:txBody>
      </p:sp>
      <p:sp>
        <p:nvSpPr>
          <p:cNvPr id="282" name="Google Shape;282;p22"/>
          <p:cNvSpPr txBox="1"/>
          <p:nvPr>
            <p:ph idx="10" type="dt"/>
          </p:nvPr>
        </p:nvSpPr>
        <p:spPr>
          <a:xfrm>
            <a:off x="4572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3/9/2012</a:t>
            </a:r>
            <a:endParaRPr/>
          </a:p>
        </p:txBody>
      </p:sp>
      <p:sp>
        <p:nvSpPr>
          <p:cNvPr id="283" name="Google Shape;283;p22"/>
          <p:cNvSpPr txBox="1"/>
          <p:nvPr>
            <p:ph idx="11" type="ftr"/>
          </p:nvPr>
        </p:nvSpPr>
        <p:spPr>
          <a:xfrm>
            <a:off x="1905000" y="6356350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CNTT - ĐH Khoa học tự nhiên</a:t>
            </a:r>
            <a:endParaRPr/>
          </a:p>
        </p:txBody>
      </p:sp>
      <p:sp>
        <p:nvSpPr>
          <p:cNvPr id="284" name="Google Shape;284;p22"/>
          <p:cNvSpPr txBox="1"/>
          <p:nvPr>
            <p:ph idx="12" type="sldNum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/>
          <p:nvPr>
            <p:ph type="title"/>
          </p:nvPr>
        </p:nvSpPr>
        <p:spPr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/>
              <a:t>Khởi tạo mảng 1 chiều</a:t>
            </a:r>
            <a:endParaRPr/>
          </a:p>
        </p:txBody>
      </p:sp>
      <p:sp>
        <p:nvSpPr>
          <p:cNvPr id="290" name="Google Shape;290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Sử dụng một trong 4 cách sau: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Khởi tạo giá trị cho mọi phần tử của mảng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int</a:t>
            </a:r>
            <a:r>
              <a:rPr lang="en-US" sz="1800"/>
              <a:t> a[4] = {2912, 1706, 1506, 1904};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Khởi tạo giá trị cho một số phần tử đầu mảng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int</a:t>
            </a:r>
            <a:r>
              <a:rPr lang="en-US" sz="1800"/>
              <a:t> a[4] = {2912, 1706};</a:t>
            </a:r>
            <a:endParaRPr sz="1800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Khởi tạo giá trị 0 cho mọi phần tử của mảng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int</a:t>
            </a:r>
            <a:r>
              <a:rPr lang="en-US" sz="1800"/>
              <a:t> a[4] = {0};</a:t>
            </a:r>
            <a:endParaRPr sz="1800"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Tự động xác định số lượng phần tử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int</a:t>
            </a:r>
            <a:r>
              <a:rPr lang="en-US" sz="1800"/>
              <a:t> a[] = {2912, 1706, 1506, 1904};</a:t>
            </a:r>
            <a:endParaRPr sz="1800"/>
          </a:p>
        </p:txBody>
      </p:sp>
      <p:sp>
        <p:nvSpPr>
          <p:cNvPr id="291" name="Google Shape;291;p23"/>
          <p:cNvSpPr txBox="1"/>
          <p:nvPr>
            <p:ph idx="10" type="dt"/>
          </p:nvPr>
        </p:nvSpPr>
        <p:spPr>
          <a:xfrm>
            <a:off x="4572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3/9/2012</a:t>
            </a:r>
            <a:endParaRPr/>
          </a:p>
        </p:txBody>
      </p:sp>
      <p:sp>
        <p:nvSpPr>
          <p:cNvPr id="292" name="Google Shape;292;p23"/>
          <p:cNvSpPr txBox="1"/>
          <p:nvPr>
            <p:ph idx="11" type="ftr"/>
          </p:nvPr>
        </p:nvSpPr>
        <p:spPr>
          <a:xfrm>
            <a:off x="1905000" y="6356350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CNTT - ĐH Khoa học tự nhiên</a:t>
            </a:r>
            <a:endParaRPr/>
          </a:p>
        </p:txBody>
      </p:sp>
      <p:sp>
        <p:nvSpPr>
          <p:cNvPr id="293" name="Google Shape;293;p23"/>
          <p:cNvSpPr txBox="1"/>
          <p:nvPr>
            <p:ph idx="12" type="sldNum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4"/>
          <p:cNvSpPr txBox="1"/>
          <p:nvPr>
            <p:ph type="title"/>
          </p:nvPr>
        </p:nvSpPr>
        <p:spPr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/>
              <a:t>Truy xuất mảng 1 chiều</a:t>
            </a:r>
            <a:endParaRPr/>
          </a:p>
        </p:txBody>
      </p:sp>
      <p:sp>
        <p:nvSpPr>
          <p:cNvPr id="299" name="Google Shape;299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Thông qua chỉ số: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&lt;tên biến mảng&gt;[&lt;chỉ số&gt;]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Ví dụ cho mảng </a:t>
            </a:r>
            <a:r>
              <a:rPr lang="en-US">
                <a:solidFill>
                  <a:srgbClr val="0000FF"/>
                </a:solidFill>
              </a:rPr>
              <a:t>int</a:t>
            </a:r>
            <a:r>
              <a:rPr lang="en-US"/>
              <a:t> a[4];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Các truy xuất hợp lệ: a[0], a[1], a[2], a[3]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Các truy xuất không hợp lệ: a[-1], a[4], a[5]</a:t>
            </a:r>
            <a:endParaRPr/>
          </a:p>
        </p:txBody>
      </p:sp>
      <p:sp>
        <p:nvSpPr>
          <p:cNvPr id="300" name="Google Shape;300;p24"/>
          <p:cNvSpPr txBox="1"/>
          <p:nvPr>
            <p:ph idx="10" type="dt"/>
          </p:nvPr>
        </p:nvSpPr>
        <p:spPr>
          <a:xfrm>
            <a:off x="4572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3/9/2012</a:t>
            </a:r>
            <a:endParaRPr/>
          </a:p>
        </p:txBody>
      </p:sp>
      <p:sp>
        <p:nvSpPr>
          <p:cNvPr id="301" name="Google Shape;301;p24"/>
          <p:cNvSpPr txBox="1"/>
          <p:nvPr>
            <p:ph idx="11" type="ftr"/>
          </p:nvPr>
        </p:nvSpPr>
        <p:spPr>
          <a:xfrm>
            <a:off x="1905000" y="6356350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CNTT - ĐH Khoa học tự nhiên</a:t>
            </a:r>
            <a:endParaRPr/>
          </a:p>
        </p:txBody>
      </p:sp>
      <p:sp>
        <p:nvSpPr>
          <p:cNvPr id="302" name="Google Shape;302;p24"/>
          <p:cNvSpPr txBox="1"/>
          <p:nvPr>
            <p:ph idx="12" type="sldNum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5"/>
          <p:cNvSpPr txBox="1"/>
          <p:nvPr>
            <p:ph type="title"/>
          </p:nvPr>
        </p:nvSpPr>
        <p:spPr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/>
              <a:t>Gán dữ liệu mảng 1 chiều</a:t>
            </a:r>
            <a:endParaRPr/>
          </a:p>
        </p:txBody>
      </p:sp>
      <p:sp>
        <p:nvSpPr>
          <p:cNvPr id="308" name="Google Shape;308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Không được sử dụng phép gán thông thường mà phải gán trực tiếp giữa các phần tử tương ứng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Ví dụ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int</a:t>
            </a:r>
            <a:r>
              <a:rPr lang="en-US" sz="1800"/>
              <a:t> a[3] = {1, 2, 3}, b[3];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void</a:t>
            </a:r>
            <a:r>
              <a:rPr lang="en-US" sz="1800"/>
              <a:t> main()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b = a;	</a:t>
            </a:r>
            <a:r>
              <a:rPr lang="en-US" sz="1800">
                <a:solidFill>
                  <a:srgbClr val="00B050"/>
                </a:solidFill>
              </a:rPr>
              <a:t>// sai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for (</a:t>
            </a:r>
            <a:r>
              <a:rPr lang="en-US" sz="1800">
                <a:solidFill>
                  <a:srgbClr val="0000FF"/>
                </a:solidFill>
              </a:rPr>
              <a:t>int</a:t>
            </a:r>
            <a:r>
              <a:rPr lang="en-US" sz="1800"/>
              <a:t> i = 0; i &lt; 3; i++)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	b[i] = a[i];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}</a:t>
            </a:r>
            <a:endParaRPr sz="1800"/>
          </a:p>
        </p:txBody>
      </p:sp>
      <p:sp>
        <p:nvSpPr>
          <p:cNvPr id="309" name="Google Shape;309;p25"/>
          <p:cNvSpPr txBox="1"/>
          <p:nvPr>
            <p:ph idx="10" type="dt"/>
          </p:nvPr>
        </p:nvSpPr>
        <p:spPr>
          <a:xfrm>
            <a:off x="4572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3/9/2012</a:t>
            </a:r>
            <a:endParaRPr/>
          </a:p>
        </p:txBody>
      </p:sp>
      <p:sp>
        <p:nvSpPr>
          <p:cNvPr id="310" name="Google Shape;310;p25"/>
          <p:cNvSpPr txBox="1"/>
          <p:nvPr>
            <p:ph idx="11" type="ftr"/>
          </p:nvPr>
        </p:nvSpPr>
        <p:spPr>
          <a:xfrm>
            <a:off x="1905000" y="6356350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CNTT - ĐH Khoa học tự nhiên</a:t>
            </a:r>
            <a:endParaRPr/>
          </a:p>
        </p:txBody>
      </p:sp>
      <p:sp>
        <p:nvSpPr>
          <p:cNvPr id="311" name="Google Shape;311;p25"/>
          <p:cNvSpPr txBox="1"/>
          <p:nvPr>
            <p:ph idx="12" type="sldNum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6"/>
          <p:cNvSpPr txBox="1"/>
          <p:nvPr>
            <p:ph type="title"/>
          </p:nvPr>
        </p:nvSpPr>
        <p:spPr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3959"/>
              <a:buFont typeface="Tahoma"/>
              <a:buNone/>
            </a:pPr>
            <a:r>
              <a:rPr lang="en-US" sz="3959"/>
              <a:t>Truyền mảng 1 chiều cho hàm</a:t>
            </a:r>
            <a:endParaRPr sz="3959"/>
          </a:p>
        </p:txBody>
      </p:sp>
      <p:sp>
        <p:nvSpPr>
          <p:cNvPr id="317" name="Google Shape;317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Tham số kiểu mảng truyền cho hàm chính là địa chỉ của phần tử đầu tiên của mảng: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Có thể bỏ số lượng phần tử (hoặc sử dụng con trỏ), số lượng phần tử thực sự truyền kèm theo.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Mảng có thể thay đổi nội dung sau khi thực hiện hàm.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Ví dụ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void</a:t>
            </a:r>
            <a:r>
              <a:rPr lang="en-US" sz="1800"/>
              <a:t> sort(</a:t>
            </a:r>
            <a:r>
              <a:rPr lang="en-US" sz="1800">
                <a:solidFill>
                  <a:srgbClr val="0000FF"/>
                </a:solidFill>
              </a:rPr>
              <a:t>int</a:t>
            </a:r>
            <a:r>
              <a:rPr lang="en-US" sz="1800"/>
              <a:t> a[], </a:t>
            </a:r>
            <a:r>
              <a:rPr lang="en-US" sz="1800">
                <a:solidFill>
                  <a:srgbClr val="0000FF"/>
                </a:solidFill>
              </a:rPr>
              <a:t>int</a:t>
            </a:r>
            <a:r>
              <a:rPr lang="en-US" sz="1800"/>
              <a:t> n);</a:t>
            </a:r>
            <a:endParaRPr sz="1800"/>
          </a:p>
        </p:txBody>
      </p:sp>
      <p:sp>
        <p:nvSpPr>
          <p:cNvPr id="318" name="Google Shape;318;p26"/>
          <p:cNvSpPr txBox="1"/>
          <p:nvPr>
            <p:ph idx="10" type="dt"/>
          </p:nvPr>
        </p:nvSpPr>
        <p:spPr>
          <a:xfrm>
            <a:off x="4572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3/9/2012</a:t>
            </a:r>
            <a:endParaRPr/>
          </a:p>
        </p:txBody>
      </p:sp>
      <p:sp>
        <p:nvSpPr>
          <p:cNvPr id="319" name="Google Shape;319;p26"/>
          <p:cNvSpPr txBox="1"/>
          <p:nvPr>
            <p:ph idx="11" type="ftr"/>
          </p:nvPr>
        </p:nvSpPr>
        <p:spPr>
          <a:xfrm>
            <a:off x="1905000" y="6356350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CNTT - ĐH Khoa học tự nhiên</a:t>
            </a:r>
            <a:endParaRPr/>
          </a:p>
        </p:txBody>
      </p:sp>
      <p:sp>
        <p:nvSpPr>
          <p:cNvPr id="320" name="Google Shape;320;p26"/>
          <p:cNvSpPr txBox="1"/>
          <p:nvPr>
            <p:ph idx="12" type="sldNum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 txBox="1"/>
          <p:nvPr>
            <p:ph type="title"/>
          </p:nvPr>
        </p:nvSpPr>
        <p:spPr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/>
              <a:t>Xử lý mảng 1 chiều</a:t>
            </a:r>
            <a:endParaRPr/>
          </a:p>
        </p:txBody>
      </p:sp>
      <p:sp>
        <p:nvSpPr>
          <p:cNvPr id="326" name="Google Shape;326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Một số thao tác cơ bản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Nhập/xuất mảng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Tìm kiếm một phần tử trong mảng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Kiểm tra tính chất của mảng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Chia/gộp mảng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Tìm giá trị nhỏ nhất/lớn nhất trong mảng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Sắp xếp mảng</a:t>
            </a:r>
            <a:endParaRPr/>
          </a:p>
          <a:p>
            <a:pPr indent="-2857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Thêm/xóa/sửa một phần tử trong mảng</a:t>
            </a:r>
            <a:endParaRPr/>
          </a:p>
        </p:txBody>
      </p:sp>
      <p:sp>
        <p:nvSpPr>
          <p:cNvPr id="327" name="Google Shape;327;p27"/>
          <p:cNvSpPr txBox="1"/>
          <p:nvPr>
            <p:ph idx="10" type="dt"/>
          </p:nvPr>
        </p:nvSpPr>
        <p:spPr>
          <a:xfrm>
            <a:off x="4572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3/9/2012</a:t>
            </a:r>
            <a:endParaRPr/>
          </a:p>
        </p:txBody>
      </p:sp>
      <p:sp>
        <p:nvSpPr>
          <p:cNvPr id="328" name="Google Shape;328;p27"/>
          <p:cNvSpPr txBox="1"/>
          <p:nvPr>
            <p:ph idx="11" type="ftr"/>
          </p:nvPr>
        </p:nvSpPr>
        <p:spPr>
          <a:xfrm>
            <a:off x="1905000" y="6356350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CNTT - ĐH Khoa học tự nhiên</a:t>
            </a:r>
            <a:endParaRPr/>
          </a:p>
        </p:txBody>
      </p:sp>
      <p:sp>
        <p:nvSpPr>
          <p:cNvPr id="329" name="Google Shape;329;p27"/>
          <p:cNvSpPr txBox="1"/>
          <p:nvPr>
            <p:ph idx="12" type="sldNum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8"/>
          <p:cNvSpPr txBox="1"/>
          <p:nvPr>
            <p:ph type="title"/>
          </p:nvPr>
        </p:nvSpPr>
        <p:spPr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/>
              <a:t>Mảng 2 chiều</a:t>
            </a:r>
            <a:endParaRPr/>
          </a:p>
        </p:txBody>
      </p:sp>
      <p:sp>
        <p:nvSpPr>
          <p:cNvPr id="335" name="Google Shape;335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Mảng 2 chiều giống như một ma trận gồm nhiều dòng và nhiều cột giao nhau tạo thành các ô, mỗi ô là một phần tử mảng.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Mọi thao tác xử lý trên mảng 2 chiều hoàn toàn tương tự trên mảng 1 chiều.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Tạm thời giới hạn trong phạm vi mảng 2 chiều tĩnh (số dòng và cột cố định).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(Xem trong giáo trình NMLT trang 203-221)</a:t>
            </a:r>
            <a:endParaRPr/>
          </a:p>
        </p:txBody>
      </p:sp>
      <p:sp>
        <p:nvSpPr>
          <p:cNvPr id="336" name="Google Shape;336;p28"/>
          <p:cNvSpPr txBox="1"/>
          <p:nvPr>
            <p:ph idx="10" type="dt"/>
          </p:nvPr>
        </p:nvSpPr>
        <p:spPr>
          <a:xfrm>
            <a:off x="4572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3/9/2012</a:t>
            </a:r>
            <a:endParaRPr/>
          </a:p>
        </p:txBody>
      </p:sp>
      <p:sp>
        <p:nvSpPr>
          <p:cNvPr id="337" name="Google Shape;337;p28"/>
          <p:cNvSpPr txBox="1"/>
          <p:nvPr>
            <p:ph idx="11" type="ftr"/>
          </p:nvPr>
        </p:nvSpPr>
        <p:spPr>
          <a:xfrm>
            <a:off x="1905000" y="6356350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CNTT - ĐH Khoa học tự nhiên</a:t>
            </a:r>
            <a:endParaRPr/>
          </a:p>
        </p:txBody>
      </p:sp>
      <p:sp>
        <p:nvSpPr>
          <p:cNvPr id="338" name="Google Shape;338;p28"/>
          <p:cNvSpPr txBox="1"/>
          <p:nvPr>
            <p:ph idx="12" type="sldNum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9"/>
          <p:cNvSpPr txBox="1"/>
          <p:nvPr>
            <p:ph type="ctrTitle"/>
          </p:nvPr>
        </p:nvSpPr>
        <p:spPr>
          <a:xfrm>
            <a:off x="381000" y="2492375"/>
            <a:ext cx="8534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>
                <a:solidFill>
                  <a:srgbClr val="FC7876"/>
                </a:solidFill>
              </a:rPr>
              <a:t>Ứng dụng mảng</a:t>
            </a:r>
            <a:br>
              <a:rPr lang="en-US">
                <a:solidFill>
                  <a:srgbClr val="FC7876"/>
                </a:solidFill>
              </a:rPr>
            </a:br>
            <a:r>
              <a:rPr lang="en-US">
                <a:solidFill>
                  <a:srgbClr val="FC7876"/>
                </a:solidFill>
              </a:rPr>
              <a:t>trong lập trình</a:t>
            </a:r>
            <a:endParaRPr>
              <a:solidFill>
                <a:srgbClr val="FC787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ctrTitle"/>
          </p:nvPr>
        </p:nvSpPr>
        <p:spPr>
          <a:xfrm>
            <a:off x="381000" y="2492375"/>
            <a:ext cx="8534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>
                <a:solidFill>
                  <a:srgbClr val="FC7876"/>
                </a:solidFill>
              </a:rPr>
              <a:t>Dữ liệu có cấu trúc</a:t>
            </a:r>
            <a:endParaRPr>
              <a:solidFill>
                <a:srgbClr val="FC7876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0"/>
          <p:cNvSpPr txBox="1"/>
          <p:nvPr>
            <p:ph type="title"/>
          </p:nvPr>
        </p:nvSpPr>
        <p:spPr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/>
              <a:t>Một số ứng dụng</a:t>
            </a:r>
            <a:endParaRPr/>
          </a:p>
        </p:txBody>
      </p:sp>
      <p:sp>
        <p:nvSpPr>
          <p:cNvPr id="351" name="Google Shape;351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Kỹ thuật dùng bảng tra cứu trong bộ nhớ để cải tiến tính toán và xử lý.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Kỹ thuật dùng cờ hiệu khi xử lý mảng.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Thuật toán tìm kiếm và tính toán trên mảng.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Thuật toán xáo trộn, sắp xếp các phần tử của mảng.</a:t>
            </a:r>
            <a:endParaRPr/>
          </a:p>
        </p:txBody>
      </p:sp>
      <p:sp>
        <p:nvSpPr>
          <p:cNvPr id="352" name="Google Shape;352;p30"/>
          <p:cNvSpPr txBox="1"/>
          <p:nvPr>
            <p:ph idx="10" type="dt"/>
          </p:nvPr>
        </p:nvSpPr>
        <p:spPr>
          <a:xfrm>
            <a:off x="4572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3/9/2012</a:t>
            </a:r>
            <a:endParaRPr/>
          </a:p>
        </p:txBody>
      </p:sp>
      <p:sp>
        <p:nvSpPr>
          <p:cNvPr id="353" name="Google Shape;353;p30"/>
          <p:cNvSpPr txBox="1"/>
          <p:nvPr>
            <p:ph idx="11" type="ftr"/>
          </p:nvPr>
        </p:nvSpPr>
        <p:spPr>
          <a:xfrm>
            <a:off x="1905000" y="6356350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CNTT - ĐH Khoa học tự nhiên</a:t>
            </a:r>
            <a:endParaRPr/>
          </a:p>
        </p:txBody>
      </p:sp>
      <p:sp>
        <p:nvSpPr>
          <p:cNvPr id="354" name="Google Shape;354;p30"/>
          <p:cNvSpPr txBox="1"/>
          <p:nvPr>
            <p:ph idx="12" type="sldNum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/>
          <p:nvPr>
            <p:ph type="ctrTitle"/>
          </p:nvPr>
        </p:nvSpPr>
        <p:spPr>
          <a:xfrm>
            <a:off x="381000" y="2492375"/>
            <a:ext cx="8534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>
                <a:solidFill>
                  <a:srgbClr val="FC7876"/>
                </a:solidFill>
              </a:rPr>
              <a:t>Các vấn đề tìm hiểu mở rộng kiến thức nghề nghiệp</a:t>
            </a:r>
            <a:endParaRPr>
              <a:solidFill>
                <a:srgbClr val="FC7876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 txBox="1"/>
          <p:nvPr>
            <p:ph type="title"/>
          </p:nvPr>
        </p:nvSpPr>
        <p:spPr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/>
              <a:t>Tìm hiểu thêm</a:t>
            </a:r>
            <a:endParaRPr/>
          </a:p>
        </p:txBody>
      </p:sp>
      <p:sp>
        <p:nvSpPr>
          <p:cNvPr id="367" name="Google Shape;367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Sử dụng mảng kích thước biến động.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Qui hoạch động và ứng dụng để giải các bài toán tối ưu.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Các thuật toán chia để trị.</a:t>
            </a:r>
            <a:endParaRPr/>
          </a:p>
        </p:txBody>
      </p:sp>
      <p:sp>
        <p:nvSpPr>
          <p:cNvPr id="368" name="Google Shape;368;p32"/>
          <p:cNvSpPr txBox="1"/>
          <p:nvPr>
            <p:ph idx="10" type="dt"/>
          </p:nvPr>
        </p:nvSpPr>
        <p:spPr>
          <a:xfrm>
            <a:off x="4572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3/9/2012</a:t>
            </a:r>
            <a:endParaRPr/>
          </a:p>
        </p:txBody>
      </p:sp>
      <p:sp>
        <p:nvSpPr>
          <p:cNvPr id="369" name="Google Shape;369;p32"/>
          <p:cNvSpPr txBox="1"/>
          <p:nvPr>
            <p:ph idx="11" type="ftr"/>
          </p:nvPr>
        </p:nvSpPr>
        <p:spPr>
          <a:xfrm>
            <a:off x="1905000" y="6356350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CNTT - ĐH Khoa học tự nhiên</a:t>
            </a:r>
            <a:endParaRPr/>
          </a:p>
        </p:txBody>
      </p:sp>
      <p:sp>
        <p:nvSpPr>
          <p:cNvPr id="370" name="Google Shape;370;p32"/>
          <p:cNvSpPr txBox="1"/>
          <p:nvPr>
            <p:ph idx="12" type="sldNum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3"/>
          <p:cNvSpPr txBox="1"/>
          <p:nvPr>
            <p:ph type="ctrTitle"/>
          </p:nvPr>
        </p:nvSpPr>
        <p:spPr>
          <a:xfrm>
            <a:off x="381000" y="2492375"/>
            <a:ext cx="8534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>
                <a:solidFill>
                  <a:srgbClr val="FC7876"/>
                </a:solidFill>
              </a:rPr>
              <a:t>Thuật ngữ</a:t>
            </a:r>
            <a:br>
              <a:rPr lang="en-US">
                <a:solidFill>
                  <a:srgbClr val="FC7876"/>
                </a:solidFill>
              </a:rPr>
            </a:br>
            <a:r>
              <a:rPr lang="en-US">
                <a:solidFill>
                  <a:srgbClr val="FC7876"/>
                </a:solidFill>
              </a:rPr>
              <a:t>và bài đọc thêm tiếng Anh</a:t>
            </a:r>
            <a:endParaRPr>
              <a:solidFill>
                <a:srgbClr val="FC7876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4"/>
          <p:cNvSpPr txBox="1"/>
          <p:nvPr>
            <p:ph type="title"/>
          </p:nvPr>
        </p:nvSpPr>
        <p:spPr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/>
              <a:t>Thuật ngữ tiếng Anh</a:t>
            </a:r>
            <a:endParaRPr/>
          </a:p>
        </p:txBody>
      </p:sp>
      <p:sp>
        <p:nvSpPr>
          <p:cNvPr id="383" name="Google Shape;383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1" lang="en-US" sz="1800"/>
              <a:t>array parameter(s), array argument(s)</a:t>
            </a:r>
            <a:r>
              <a:rPr lang="en-US" sz="1800"/>
              <a:t>: tham số mảng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1" lang="en-US" sz="1800"/>
              <a:t>array size</a:t>
            </a:r>
            <a:r>
              <a:rPr lang="en-US" sz="1800"/>
              <a:t>: kích thước mảng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1" lang="en-US" sz="1800"/>
              <a:t>column</a:t>
            </a:r>
            <a:r>
              <a:rPr lang="en-US" sz="1800"/>
              <a:t>: cột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1" lang="en-US" sz="1800"/>
              <a:t>copy</a:t>
            </a:r>
            <a:r>
              <a:rPr lang="en-US" sz="1800"/>
              <a:t>: sao chép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1" lang="en-US" sz="1800"/>
              <a:t>data type declaration, data type definition</a:t>
            </a:r>
            <a:r>
              <a:rPr lang="en-US" sz="1800"/>
              <a:t>: khai báo kiểu dữ liệu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1" lang="en-US" sz="1800"/>
              <a:t>dynamic array</a:t>
            </a:r>
            <a:r>
              <a:rPr lang="en-US" sz="1800"/>
              <a:t>: mảng động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1" lang="en-US" sz="1800"/>
              <a:t>element</a:t>
            </a:r>
            <a:r>
              <a:rPr lang="en-US" sz="1800"/>
              <a:t>: phần tử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1" lang="en-US" sz="1800"/>
              <a:t>implementation</a:t>
            </a:r>
            <a:r>
              <a:rPr lang="en-US" sz="1800"/>
              <a:t>: cài đặt (viết mã nguồn)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1" lang="en-US" sz="1800"/>
              <a:t>index</a:t>
            </a:r>
            <a:r>
              <a:rPr lang="en-US" sz="1800"/>
              <a:t>: chỉ số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1" lang="en-US" sz="1800"/>
              <a:t>insert</a:t>
            </a:r>
            <a:r>
              <a:rPr lang="en-US" sz="1800"/>
              <a:t>: chèn vào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1" lang="en-US" sz="1800"/>
              <a:t>one-dimension array</a:t>
            </a:r>
            <a:r>
              <a:rPr lang="en-US" sz="1800"/>
              <a:t>: mảng một chiều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1" lang="en-US" sz="1800"/>
              <a:t>two-dimension array</a:t>
            </a:r>
            <a:r>
              <a:rPr lang="en-US" sz="1800"/>
              <a:t>: mảng hai chiều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1" lang="en-US" sz="1800"/>
              <a:t>merge</a:t>
            </a:r>
            <a:r>
              <a:rPr lang="en-US" sz="1800"/>
              <a:t>: trộn lại</a:t>
            </a:r>
            <a:endParaRPr/>
          </a:p>
        </p:txBody>
      </p:sp>
      <p:sp>
        <p:nvSpPr>
          <p:cNvPr id="384" name="Google Shape;384;p34"/>
          <p:cNvSpPr txBox="1"/>
          <p:nvPr>
            <p:ph idx="10" type="dt"/>
          </p:nvPr>
        </p:nvSpPr>
        <p:spPr>
          <a:xfrm>
            <a:off x="4572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3/9/2012</a:t>
            </a:r>
            <a:endParaRPr/>
          </a:p>
        </p:txBody>
      </p:sp>
      <p:sp>
        <p:nvSpPr>
          <p:cNvPr id="385" name="Google Shape;385;p34"/>
          <p:cNvSpPr txBox="1"/>
          <p:nvPr>
            <p:ph idx="11" type="ftr"/>
          </p:nvPr>
        </p:nvSpPr>
        <p:spPr>
          <a:xfrm>
            <a:off x="1905000" y="6356350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CNTT - ĐH Khoa học tự nhiên</a:t>
            </a:r>
            <a:endParaRPr/>
          </a:p>
        </p:txBody>
      </p:sp>
      <p:sp>
        <p:nvSpPr>
          <p:cNvPr id="386" name="Google Shape;386;p34"/>
          <p:cNvSpPr txBox="1"/>
          <p:nvPr>
            <p:ph idx="12" type="sldNum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5"/>
          <p:cNvSpPr txBox="1"/>
          <p:nvPr>
            <p:ph type="title"/>
          </p:nvPr>
        </p:nvSpPr>
        <p:spPr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/>
              <a:t>Thuật ngữ tiếng Anh</a:t>
            </a:r>
            <a:endParaRPr/>
          </a:p>
        </p:txBody>
      </p:sp>
      <p:sp>
        <p:nvSpPr>
          <p:cNvPr id="393" name="Google Shape;393;p3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1" lang="en-US" sz="1800"/>
              <a:t>remove, delete</a:t>
            </a:r>
            <a:r>
              <a:rPr lang="en-US" sz="1800"/>
              <a:t>: xóa đi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1" lang="en-US" sz="1800"/>
              <a:t>row</a:t>
            </a:r>
            <a:r>
              <a:rPr lang="en-US" sz="1800"/>
              <a:t>: dòng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1" lang="en-US" sz="1800"/>
              <a:t>split</a:t>
            </a:r>
            <a:r>
              <a:rPr lang="en-US" sz="1800"/>
              <a:t>: tách ra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1" lang="en-US" sz="1800"/>
              <a:t>static array</a:t>
            </a:r>
            <a:r>
              <a:rPr lang="en-US" sz="1800"/>
              <a:t>: mảng tĩnh</a:t>
            </a:r>
            <a:endParaRPr/>
          </a:p>
          <a:p>
            <a:pPr indent="-342900" lvl="0" marL="342900" rtl="0" algn="just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i="1" lang="en-US" sz="1800"/>
              <a:t>structured data</a:t>
            </a:r>
            <a:r>
              <a:rPr lang="en-US" sz="1800"/>
              <a:t>: dữ liệu có cấu trúc nói chung</a:t>
            </a:r>
            <a:endParaRPr sz="1800"/>
          </a:p>
        </p:txBody>
      </p:sp>
      <p:sp>
        <p:nvSpPr>
          <p:cNvPr id="394" name="Google Shape;394;p35"/>
          <p:cNvSpPr txBox="1"/>
          <p:nvPr>
            <p:ph idx="10" type="dt"/>
          </p:nvPr>
        </p:nvSpPr>
        <p:spPr>
          <a:xfrm>
            <a:off x="4572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3/9/2012</a:t>
            </a:r>
            <a:endParaRPr/>
          </a:p>
        </p:txBody>
      </p:sp>
      <p:sp>
        <p:nvSpPr>
          <p:cNvPr id="395" name="Google Shape;395;p35"/>
          <p:cNvSpPr txBox="1"/>
          <p:nvPr>
            <p:ph idx="11" type="ftr"/>
          </p:nvPr>
        </p:nvSpPr>
        <p:spPr>
          <a:xfrm>
            <a:off x="1905000" y="6356350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CNTT - ĐH Khoa học tự nhiên</a:t>
            </a:r>
            <a:endParaRPr/>
          </a:p>
        </p:txBody>
      </p:sp>
      <p:sp>
        <p:nvSpPr>
          <p:cNvPr id="396" name="Google Shape;396;p35"/>
          <p:cNvSpPr txBox="1"/>
          <p:nvPr>
            <p:ph idx="12" type="sldNum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6"/>
          <p:cNvSpPr txBox="1"/>
          <p:nvPr>
            <p:ph type="title"/>
          </p:nvPr>
        </p:nvSpPr>
        <p:spPr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/>
              <a:t>Bài đọc thêm tiếng Anh</a:t>
            </a:r>
            <a:endParaRPr/>
          </a:p>
        </p:txBody>
      </p:sp>
      <p:sp>
        <p:nvSpPr>
          <p:cNvPr id="402" name="Google Shape;402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Thinking in C</a:t>
            </a:r>
            <a:r>
              <a:rPr lang="en-US" sz="2800"/>
              <a:t>, Bruce Eckel, E-book, 2006.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Theory and Problems of Fundamentals of Computing with C++</a:t>
            </a:r>
            <a:r>
              <a:rPr lang="en-US" sz="2800"/>
              <a:t>, John R.Hubbard, Schaum’s Outlines Series, McGraw-Hill, 1998.</a:t>
            </a:r>
            <a:endParaRPr/>
          </a:p>
        </p:txBody>
      </p:sp>
      <p:sp>
        <p:nvSpPr>
          <p:cNvPr id="403" name="Google Shape;403;p36"/>
          <p:cNvSpPr txBox="1"/>
          <p:nvPr>
            <p:ph idx="10" type="dt"/>
          </p:nvPr>
        </p:nvSpPr>
        <p:spPr>
          <a:xfrm>
            <a:off x="4572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3/9/2012</a:t>
            </a:r>
            <a:endParaRPr/>
          </a:p>
        </p:txBody>
      </p:sp>
      <p:sp>
        <p:nvSpPr>
          <p:cNvPr id="404" name="Google Shape;404;p36"/>
          <p:cNvSpPr txBox="1"/>
          <p:nvPr>
            <p:ph idx="11" type="ftr"/>
          </p:nvPr>
        </p:nvSpPr>
        <p:spPr>
          <a:xfrm>
            <a:off x="1905000" y="6356350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CNTT - ĐH Khoa học tự nhiên</a:t>
            </a:r>
            <a:endParaRPr/>
          </a:p>
        </p:txBody>
      </p:sp>
      <p:sp>
        <p:nvSpPr>
          <p:cNvPr id="405" name="Google Shape;405;p36"/>
          <p:cNvSpPr txBox="1"/>
          <p:nvPr>
            <p:ph idx="12" type="sldNum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/>
          <p:nvPr>
            <p:ph type="title"/>
          </p:nvPr>
        </p:nvSpPr>
        <p:spPr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/>
              <a:t>Đặt vấn đề</a:t>
            </a:r>
            <a:endParaRPr/>
          </a:p>
        </p:txBody>
      </p:sp>
      <p:sp>
        <p:nvSpPr>
          <p:cNvPr id="122" name="Google Shape;122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Khai báo các biến để lưu trữ 1 SV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char</a:t>
            </a:r>
            <a:r>
              <a:rPr lang="en-US" sz="1800"/>
              <a:t> mssv[8];	</a:t>
            </a:r>
            <a:r>
              <a:rPr lang="en-US" sz="1800">
                <a:solidFill>
                  <a:srgbClr val="00B050"/>
                </a:solidFill>
              </a:rPr>
              <a:t>// “0912345”</a:t>
            </a:r>
            <a:endParaRPr sz="1800">
              <a:solidFill>
                <a:srgbClr val="00B050"/>
              </a:solidFill>
            </a:endParaRPr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char</a:t>
            </a:r>
            <a:r>
              <a:rPr lang="en-US" sz="1800"/>
              <a:t> hoten[30];	</a:t>
            </a:r>
            <a:r>
              <a:rPr lang="en-US" sz="1800">
                <a:solidFill>
                  <a:srgbClr val="00B050"/>
                </a:solidFill>
              </a:rPr>
              <a:t>// “Nguyen Van A”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char</a:t>
            </a:r>
            <a:r>
              <a:rPr lang="en-US" sz="1800"/>
              <a:t> ntns[9];		</a:t>
            </a:r>
            <a:r>
              <a:rPr lang="en-US" sz="1800">
                <a:solidFill>
                  <a:srgbClr val="00B050"/>
                </a:solidFill>
              </a:rPr>
              <a:t>// “01/01/91”</a:t>
            </a:r>
            <a:endParaRPr sz="1800">
              <a:solidFill>
                <a:srgbClr val="00B050"/>
              </a:solidFill>
            </a:endParaRPr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char</a:t>
            </a:r>
            <a:r>
              <a:rPr lang="en-US" sz="1800"/>
              <a:t> phai;		</a:t>
            </a:r>
            <a:r>
              <a:rPr lang="en-US" sz="1800">
                <a:solidFill>
                  <a:srgbClr val="00B050"/>
                </a:solidFill>
              </a:rPr>
              <a:t>// ‘n’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float</a:t>
            </a:r>
            <a:r>
              <a:rPr lang="en-US" sz="1800"/>
              <a:t> toan, ly, hoa;	</a:t>
            </a:r>
            <a:r>
              <a:rPr lang="en-US" sz="1800">
                <a:solidFill>
                  <a:srgbClr val="00B050"/>
                </a:solidFill>
              </a:rPr>
              <a:t>// 8.5 9.0 10.0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Truyền thông tin 1 SV cho hàm</a:t>
            </a:r>
            <a:endParaRPr/>
          </a:p>
          <a:p>
            <a:pPr indent="0" lvl="1" marL="45720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void</a:t>
            </a:r>
            <a:r>
              <a:rPr lang="en-US" sz="1800"/>
              <a:t> xuat(</a:t>
            </a:r>
            <a:r>
              <a:rPr lang="en-US" sz="1800">
                <a:solidFill>
                  <a:srgbClr val="0000FF"/>
                </a:solidFill>
              </a:rPr>
              <a:t>char</a:t>
            </a:r>
            <a:r>
              <a:rPr lang="en-US" sz="1800"/>
              <a:t>* mssv, </a:t>
            </a:r>
            <a:r>
              <a:rPr lang="en-US" sz="1800">
                <a:solidFill>
                  <a:srgbClr val="0000FF"/>
                </a:solidFill>
              </a:rPr>
              <a:t>char</a:t>
            </a:r>
            <a:r>
              <a:rPr lang="en-US" sz="1800"/>
              <a:t>* hoten, </a:t>
            </a:r>
            <a:r>
              <a:rPr lang="en-US" sz="1800">
                <a:solidFill>
                  <a:srgbClr val="0000FF"/>
                </a:solidFill>
              </a:rPr>
              <a:t>char</a:t>
            </a:r>
            <a:r>
              <a:rPr lang="en-US" sz="1800"/>
              <a:t>* ntns, </a:t>
            </a:r>
            <a:r>
              <a:rPr lang="en-US" sz="1800">
                <a:solidFill>
                  <a:srgbClr val="0000FF"/>
                </a:solidFill>
              </a:rPr>
              <a:t>char</a:t>
            </a:r>
            <a:r>
              <a:rPr lang="en-US" sz="1800"/>
              <a:t> phai,</a:t>
            </a:r>
            <a:endParaRPr/>
          </a:p>
          <a:p>
            <a:pPr indent="0" lvl="1" marL="457200" rtl="0" algn="r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float</a:t>
            </a:r>
            <a:r>
              <a:rPr lang="en-US" sz="1800"/>
              <a:t> toan, </a:t>
            </a:r>
            <a:r>
              <a:rPr lang="en-US" sz="1800">
                <a:solidFill>
                  <a:srgbClr val="0000FF"/>
                </a:solidFill>
              </a:rPr>
              <a:t>float</a:t>
            </a:r>
            <a:r>
              <a:rPr lang="en-US" sz="1800"/>
              <a:t> ly, </a:t>
            </a:r>
            <a:r>
              <a:rPr lang="en-US" sz="1800">
                <a:solidFill>
                  <a:srgbClr val="0000FF"/>
                </a:solidFill>
              </a:rPr>
              <a:t>float</a:t>
            </a:r>
            <a:r>
              <a:rPr lang="en-US" sz="1800"/>
              <a:t> hoa);</a:t>
            </a:r>
            <a:endParaRPr sz="1800"/>
          </a:p>
        </p:txBody>
      </p:sp>
      <p:sp>
        <p:nvSpPr>
          <p:cNvPr id="123" name="Google Shape;123;p4"/>
          <p:cNvSpPr txBox="1"/>
          <p:nvPr>
            <p:ph idx="10" type="dt"/>
          </p:nvPr>
        </p:nvSpPr>
        <p:spPr>
          <a:xfrm>
            <a:off x="4572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3/9/2012</a:t>
            </a:r>
            <a:endParaRPr/>
          </a:p>
        </p:txBody>
      </p:sp>
      <p:sp>
        <p:nvSpPr>
          <p:cNvPr id="124" name="Google Shape;124;p4"/>
          <p:cNvSpPr txBox="1"/>
          <p:nvPr>
            <p:ph idx="11" type="ftr"/>
          </p:nvPr>
        </p:nvSpPr>
        <p:spPr>
          <a:xfrm>
            <a:off x="1905000" y="6356350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CNTT - ĐH Khoa học tự nhiên</a:t>
            </a:r>
            <a:endParaRPr/>
          </a:p>
        </p:txBody>
      </p:sp>
      <p:sp>
        <p:nvSpPr>
          <p:cNvPr id="125" name="Google Shape;125;p4"/>
          <p:cNvSpPr txBox="1"/>
          <p:nvPr>
            <p:ph idx="12" type="sldNum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/>
              <a:t>Đặt vấn đề</a:t>
            </a:r>
            <a:endParaRPr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37"/>
              <a:buChar char="•"/>
            </a:pPr>
            <a:r>
              <a:rPr lang="en-US" sz="3237"/>
              <a:t>Nhận xét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–"/>
            </a:pPr>
            <a:r>
              <a:rPr lang="en-US" sz="2960"/>
              <a:t>Đặt tên biến khó khăn và khó quản lý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–"/>
            </a:pPr>
            <a:r>
              <a:rPr lang="en-US" sz="2960"/>
              <a:t>Truyền tham số cho hàm quá nhiều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–"/>
            </a:pPr>
            <a:r>
              <a:rPr lang="en-US" sz="2960"/>
              <a:t>Tìm kiếm, sắp xếp, sao chép,… khó khăn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–"/>
            </a:pPr>
            <a:r>
              <a:rPr lang="en-US" sz="2960"/>
              <a:t>Tốn nhiều bộ nhớ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–"/>
            </a:pPr>
            <a:r>
              <a:rPr lang="en-US" sz="2960"/>
              <a:t>…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7"/>
              </a:spcBef>
              <a:spcAft>
                <a:spcPts val="0"/>
              </a:spcAft>
              <a:buClr>
                <a:schemeClr val="dk1"/>
              </a:buClr>
              <a:buSzPts val="3237"/>
              <a:buChar char="•"/>
            </a:pPr>
            <a:r>
              <a:rPr lang="en-US" sz="3237"/>
              <a:t>Ý tưởng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Char char="–"/>
            </a:pPr>
            <a:r>
              <a:rPr lang="en-US" sz="2960"/>
              <a:t>Gom những thông tin của cùng 1 SV thành một kiểu dữ liệu mới =&gt; Kiểu </a:t>
            </a:r>
            <a:r>
              <a:rPr lang="en-US" sz="2960">
                <a:solidFill>
                  <a:srgbClr val="0000FF"/>
                </a:solidFill>
              </a:rPr>
              <a:t>struct</a:t>
            </a:r>
            <a:endParaRPr/>
          </a:p>
          <a:p>
            <a:pPr indent="-154940" lvl="0" marL="34290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None/>
            </a:pPr>
            <a:r>
              <a:t/>
            </a:r>
            <a:endParaRPr sz="2960"/>
          </a:p>
        </p:txBody>
      </p:sp>
      <p:sp>
        <p:nvSpPr>
          <p:cNvPr id="132" name="Google Shape;132;p5"/>
          <p:cNvSpPr txBox="1"/>
          <p:nvPr>
            <p:ph idx="10" type="dt"/>
          </p:nvPr>
        </p:nvSpPr>
        <p:spPr>
          <a:xfrm>
            <a:off x="4572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3/9/2012</a:t>
            </a:r>
            <a:endParaRPr/>
          </a:p>
        </p:txBody>
      </p:sp>
      <p:sp>
        <p:nvSpPr>
          <p:cNvPr id="133" name="Google Shape;133;p5"/>
          <p:cNvSpPr txBox="1"/>
          <p:nvPr>
            <p:ph idx="11" type="ftr"/>
          </p:nvPr>
        </p:nvSpPr>
        <p:spPr>
          <a:xfrm>
            <a:off x="1905000" y="6356350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CNTT - ĐH Khoa học tự nhiên</a:t>
            </a:r>
            <a:endParaRPr/>
          </a:p>
        </p:txBody>
      </p:sp>
      <p:sp>
        <p:nvSpPr>
          <p:cNvPr id="134" name="Google Shape;134;p5"/>
          <p:cNvSpPr txBox="1"/>
          <p:nvPr>
            <p:ph idx="12" type="sldNum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/>
          <p:nvPr>
            <p:ph type="title"/>
          </p:nvPr>
        </p:nvSpPr>
        <p:spPr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/>
              <a:t>Khai báo kiểu cấu trúc</a:t>
            </a:r>
            <a:endParaRPr/>
          </a:p>
        </p:txBody>
      </p:sp>
      <p:sp>
        <p:nvSpPr>
          <p:cNvPr id="140" name="Google Shape;140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Cú pháp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struct</a:t>
            </a:r>
            <a:r>
              <a:rPr lang="en-US" sz="1800"/>
              <a:t> &lt;tên kiểu cấu trúc&gt; {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&lt;kiểu dữ liệu&gt; &lt;tên thành phần 1&gt;;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…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&lt;kiểu dữ liệu&gt; &lt;tên thành phần n&gt;;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};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Ví dụ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struct</a:t>
            </a:r>
            <a:r>
              <a:rPr lang="en-US" sz="1800"/>
              <a:t> Point2D {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00FF"/>
                </a:solidFill>
              </a:rPr>
              <a:t>int</a:t>
            </a:r>
            <a:r>
              <a:rPr lang="en-US" sz="1800"/>
              <a:t> x;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00FF"/>
                </a:solidFill>
              </a:rPr>
              <a:t>int</a:t>
            </a:r>
            <a:r>
              <a:rPr lang="en-US" sz="1800"/>
              <a:t> y;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};</a:t>
            </a:r>
            <a:endParaRPr sz="1800"/>
          </a:p>
        </p:txBody>
      </p:sp>
      <p:sp>
        <p:nvSpPr>
          <p:cNvPr id="141" name="Google Shape;141;p6"/>
          <p:cNvSpPr txBox="1"/>
          <p:nvPr>
            <p:ph idx="10" type="dt"/>
          </p:nvPr>
        </p:nvSpPr>
        <p:spPr>
          <a:xfrm>
            <a:off x="4572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3/9/2012</a:t>
            </a:r>
            <a:endParaRPr/>
          </a:p>
        </p:txBody>
      </p:sp>
      <p:sp>
        <p:nvSpPr>
          <p:cNvPr id="142" name="Google Shape;142;p6"/>
          <p:cNvSpPr txBox="1"/>
          <p:nvPr>
            <p:ph idx="11" type="ftr"/>
          </p:nvPr>
        </p:nvSpPr>
        <p:spPr>
          <a:xfrm>
            <a:off x="1905000" y="6356350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CNTT - ĐH Khoa học tự nhiên</a:t>
            </a:r>
            <a:endParaRPr/>
          </a:p>
        </p:txBody>
      </p:sp>
      <p:sp>
        <p:nvSpPr>
          <p:cNvPr id="143" name="Google Shape;143;p6"/>
          <p:cNvSpPr txBox="1"/>
          <p:nvPr>
            <p:ph idx="12" type="sldNum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7"/>
          <p:cNvSpPr txBox="1"/>
          <p:nvPr>
            <p:ph type="title"/>
          </p:nvPr>
        </p:nvSpPr>
        <p:spPr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/>
              <a:t>Khai báo biến</a:t>
            </a:r>
            <a:endParaRPr/>
          </a:p>
        </p:txBody>
      </p:sp>
      <p:sp>
        <p:nvSpPr>
          <p:cNvPr id="149" name="Google Shape;149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Cú pháp khai báo tường minh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struct</a:t>
            </a:r>
            <a:r>
              <a:rPr lang="en-US" sz="1800"/>
              <a:t> &lt;tên kiểu cấu trúc&gt; {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&lt;kiểu dữ liệu&gt; &lt;tên thành phần 1&gt;;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…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&lt;kiểu dữ liệu&gt; &lt;tên thành phần n&gt;;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} &lt;tên biến 1&gt;, &lt;tên biến 2&gt;;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Ví dụ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struct</a:t>
            </a:r>
            <a:r>
              <a:rPr lang="en-US" sz="1800"/>
              <a:t> Point2D {</a:t>
            </a:r>
            <a:endParaRPr sz="18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00FF"/>
                </a:solidFill>
              </a:rPr>
              <a:t>int</a:t>
            </a:r>
            <a:r>
              <a:rPr lang="en-US" sz="1800"/>
              <a:t> x;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00FF"/>
                </a:solidFill>
              </a:rPr>
              <a:t>int</a:t>
            </a:r>
            <a:r>
              <a:rPr lang="en-US" sz="1800"/>
              <a:t> y;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} p1, p2;</a:t>
            </a:r>
            <a:endParaRPr sz="1800"/>
          </a:p>
        </p:txBody>
      </p:sp>
      <p:sp>
        <p:nvSpPr>
          <p:cNvPr id="150" name="Google Shape;150;p7"/>
          <p:cNvSpPr txBox="1"/>
          <p:nvPr>
            <p:ph idx="10" type="dt"/>
          </p:nvPr>
        </p:nvSpPr>
        <p:spPr>
          <a:xfrm>
            <a:off x="4572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3/9/2012</a:t>
            </a:r>
            <a:endParaRPr/>
          </a:p>
        </p:txBody>
      </p:sp>
      <p:sp>
        <p:nvSpPr>
          <p:cNvPr id="151" name="Google Shape;151;p7"/>
          <p:cNvSpPr txBox="1"/>
          <p:nvPr>
            <p:ph idx="11" type="ftr"/>
          </p:nvPr>
        </p:nvSpPr>
        <p:spPr>
          <a:xfrm>
            <a:off x="1905000" y="6356350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CNTT - ĐH Khoa học tự nhiên</a:t>
            </a:r>
            <a:endParaRPr/>
          </a:p>
        </p:txBody>
      </p:sp>
      <p:sp>
        <p:nvSpPr>
          <p:cNvPr id="152" name="Google Shape;152;p7"/>
          <p:cNvSpPr txBox="1"/>
          <p:nvPr>
            <p:ph idx="12" type="sldNum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/>
              <a:t>Khai báo biến</a:t>
            </a:r>
            <a:endParaRPr/>
          </a:p>
        </p:txBody>
      </p:sp>
      <p:sp>
        <p:nvSpPr>
          <p:cNvPr id="158" name="Google Shape;158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Cú pháp khai báo không tường minh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struct</a:t>
            </a:r>
            <a:r>
              <a:rPr lang="en-US" sz="1800"/>
              <a:t> &lt;tên kiểu cấu trúc&gt; {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&lt;kiểu dữ liệu&gt; &lt;tên thành phần 1&gt;;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&lt;kiểu dữ liệu&gt; &lt;tên thành phần n&gt;;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struct</a:t>
            </a:r>
            <a:r>
              <a:rPr lang="en-US" sz="1800"/>
              <a:t> &lt;tên kiểu cấu trúc&gt; &lt;tên biến 1&gt;, &lt;tên biến 2&gt;;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Ví dụ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struct</a:t>
            </a:r>
            <a:r>
              <a:rPr lang="en-US" sz="1800"/>
              <a:t> Point2D {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00FF"/>
                </a:solidFill>
              </a:rPr>
              <a:t>int</a:t>
            </a:r>
            <a:r>
              <a:rPr lang="en-US" sz="1800"/>
              <a:t> x;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00FF"/>
                </a:solidFill>
              </a:rPr>
              <a:t>int</a:t>
            </a:r>
            <a:r>
              <a:rPr lang="en-US" sz="1800"/>
              <a:t> y;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};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struct</a:t>
            </a:r>
            <a:r>
              <a:rPr lang="en-US" sz="1800"/>
              <a:t> Point2D p1, p2;	</a:t>
            </a:r>
            <a:r>
              <a:rPr lang="en-US" sz="1800">
                <a:solidFill>
                  <a:srgbClr val="00B050"/>
                </a:solidFill>
              </a:rPr>
              <a:t>// C++ có thể bỏ từ khóa struct</a:t>
            </a:r>
            <a:endParaRPr sz="1800">
              <a:solidFill>
                <a:srgbClr val="00B050"/>
              </a:solidFill>
            </a:endParaRPr>
          </a:p>
        </p:txBody>
      </p:sp>
      <p:sp>
        <p:nvSpPr>
          <p:cNvPr id="159" name="Google Shape;159;p8"/>
          <p:cNvSpPr txBox="1"/>
          <p:nvPr>
            <p:ph idx="10" type="dt"/>
          </p:nvPr>
        </p:nvSpPr>
        <p:spPr>
          <a:xfrm>
            <a:off x="4572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3/9/2012</a:t>
            </a:r>
            <a:endParaRPr/>
          </a:p>
        </p:txBody>
      </p:sp>
      <p:sp>
        <p:nvSpPr>
          <p:cNvPr id="160" name="Google Shape;160;p8"/>
          <p:cNvSpPr txBox="1"/>
          <p:nvPr>
            <p:ph idx="11" type="ftr"/>
          </p:nvPr>
        </p:nvSpPr>
        <p:spPr>
          <a:xfrm>
            <a:off x="1905000" y="6356350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CNTT - ĐH Khoa học tự nhiên</a:t>
            </a:r>
            <a:endParaRPr/>
          </a:p>
        </p:txBody>
      </p:sp>
      <p:sp>
        <p:nvSpPr>
          <p:cNvPr id="161" name="Google Shape;161;p8"/>
          <p:cNvSpPr txBox="1"/>
          <p:nvPr>
            <p:ph idx="12" type="sldNum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/>
          <p:nvPr>
            <p:ph type="title"/>
          </p:nvPr>
        </p:nvSpPr>
        <p:spPr>
          <a:xfrm>
            <a:off x="381000" y="1524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C7876"/>
              </a:buClr>
              <a:buSzPts val="4400"/>
              <a:buFont typeface="Tahoma"/>
              <a:buNone/>
            </a:pPr>
            <a:r>
              <a:rPr lang="en-US"/>
              <a:t>Sử dụng typedef</a:t>
            </a:r>
            <a:endParaRPr/>
          </a:p>
        </p:txBody>
      </p:sp>
      <p:sp>
        <p:nvSpPr>
          <p:cNvPr id="167" name="Google Shape;16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Cú pháp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typedef struct</a:t>
            </a:r>
            <a:r>
              <a:rPr lang="en-US" sz="1800"/>
              <a:t>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&lt;kiểu dữ liệu&gt; &lt;tên thành phần 1&gt;;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…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&lt;kiểu dữ liệu&gt; &lt;tên thành phần n&gt;;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} &lt;tên kiểu cấu trúc&gt;;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&lt;tên kiểu cấu trúc&gt; &lt;tên biến 1&gt;, &lt;tên biến 2&gt;;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Ví dụ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>
                <a:solidFill>
                  <a:srgbClr val="0000FF"/>
                </a:solidFill>
              </a:rPr>
              <a:t>tyepdef struct</a:t>
            </a:r>
            <a:r>
              <a:rPr lang="en-US" sz="1800"/>
              <a:t> {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00FF"/>
                </a:solidFill>
              </a:rPr>
              <a:t>int</a:t>
            </a:r>
            <a:r>
              <a:rPr lang="en-US" sz="1800"/>
              <a:t> x;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	</a:t>
            </a:r>
            <a:r>
              <a:rPr lang="en-US" sz="1800">
                <a:solidFill>
                  <a:srgbClr val="0000FF"/>
                </a:solidFill>
              </a:rPr>
              <a:t>int</a:t>
            </a:r>
            <a:r>
              <a:rPr lang="en-US" sz="1800"/>
              <a:t> y;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} Point2D;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/>
              <a:t>Point2D p1, p2;</a:t>
            </a:r>
            <a:endParaRPr sz="1800">
              <a:solidFill>
                <a:srgbClr val="00B050"/>
              </a:solidFill>
            </a:endParaRPr>
          </a:p>
        </p:txBody>
      </p:sp>
      <p:sp>
        <p:nvSpPr>
          <p:cNvPr id="168" name="Google Shape;168;p9"/>
          <p:cNvSpPr txBox="1"/>
          <p:nvPr>
            <p:ph idx="10" type="dt"/>
          </p:nvPr>
        </p:nvSpPr>
        <p:spPr>
          <a:xfrm>
            <a:off x="457200" y="6356350"/>
            <a:ext cx="990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3/9/2012</a:t>
            </a:r>
            <a:endParaRPr/>
          </a:p>
        </p:txBody>
      </p:sp>
      <p:sp>
        <p:nvSpPr>
          <p:cNvPr id="169" name="Google Shape;169;p9"/>
          <p:cNvSpPr txBox="1"/>
          <p:nvPr>
            <p:ph idx="11" type="ftr"/>
          </p:nvPr>
        </p:nvSpPr>
        <p:spPr>
          <a:xfrm>
            <a:off x="1905000" y="6356350"/>
            <a:ext cx="6096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Khoa CNTT - ĐH Khoa học tự nhiên</a:t>
            </a:r>
            <a:endParaRPr/>
          </a:p>
        </p:txBody>
      </p:sp>
      <p:sp>
        <p:nvSpPr>
          <p:cNvPr id="170" name="Google Shape;170;p9"/>
          <p:cNvSpPr txBox="1"/>
          <p:nvPr>
            <p:ph idx="12" type="sldNum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ang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2010-02-17T03:02:53Z</dcterms:created>
  <dc:creator>tdquang</dc:creator>
</cp:coreProperties>
</file>