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y="6858000" cx="9144000"/>
  <p:notesSz cx="10234600" cy="7102475"/>
  <p:embeddedFontLst>
    <p:embeddedFont>
      <p:font typeface="Tahoma"/>
      <p:regular r:id="rId44"/>
      <p:bold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237">
          <p15:clr>
            <a:srgbClr val="000000"/>
          </p15:clr>
        </p15:guide>
        <p15:guide id="2" pos="3224">
          <p15:clr>
            <a:srgbClr val="000000"/>
          </p15:clr>
        </p15:guide>
      </p15:notesGuideLst>
    </p:ext>
    <p:ext uri="GoogleSlidesCustomDataVersion2">
      <go:slidesCustomData xmlns:go="http://customooxmlschemas.google.com/" r:id="rId46" roundtripDataSignature="AMtx7mj+JZVmBb5pa40q4oK7S6qz5pA9P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D5876BD-CFFB-4E04-B1B6-B3863287D415}">
  <a:tblStyle styleId="{4D5876BD-CFFB-4E04-B1B6-B3863287D415}"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237" orient="horz"/>
        <p:guide pos="3224"/>
      </p:guideLst>
    </p:cSldViewPr>
  </p:notes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20" Type="http://schemas.openxmlformats.org/officeDocument/2006/relationships/slide" Target="slides/slide14.xml"/><Relationship Id="rId42" Type="http://schemas.openxmlformats.org/officeDocument/2006/relationships/slide" Target="slides/slide36.xml"/><Relationship Id="rId41" Type="http://schemas.openxmlformats.org/officeDocument/2006/relationships/slide" Target="slides/slide35.xml"/><Relationship Id="rId22" Type="http://schemas.openxmlformats.org/officeDocument/2006/relationships/slide" Target="slides/slide16.xml"/><Relationship Id="rId44" Type="http://schemas.openxmlformats.org/officeDocument/2006/relationships/font" Target="fonts/Tahoma-regular.fntdata"/><Relationship Id="rId21" Type="http://schemas.openxmlformats.org/officeDocument/2006/relationships/slide" Target="slides/slide15.xml"/><Relationship Id="rId43" Type="http://schemas.openxmlformats.org/officeDocument/2006/relationships/slide" Target="slides/slide37.xml"/><Relationship Id="rId24" Type="http://schemas.openxmlformats.org/officeDocument/2006/relationships/slide" Target="slides/slide18.xml"/><Relationship Id="rId46" Type="http://customschemas.google.com/relationships/presentationmetadata" Target="metadata"/><Relationship Id="rId23" Type="http://schemas.openxmlformats.org/officeDocument/2006/relationships/slide" Target="slides/slide17.xml"/><Relationship Id="rId45" Type="http://schemas.openxmlformats.org/officeDocument/2006/relationships/font" Target="fonts/Tahoma-bold.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slide" Target="slides/slide33.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1" y="0"/>
            <a:ext cx="4435610" cy="35473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796717" y="0"/>
            <a:ext cx="4435610" cy="35473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1" y="6746635"/>
            <a:ext cx="4435610" cy="354738"/>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p1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1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p1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1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1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1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p1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9" name="Google Shape;259;p1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1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5" name="Google Shape;275;p1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1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1" name="Google Shape;291;p1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7" name="Google Shape;307;p2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 name="Google Shape;103;p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lnSpc>
                <a:spcPct val="80000"/>
              </a:lnSpc>
              <a:spcBef>
                <a:spcPts val="0"/>
              </a:spcBef>
              <a:spcAft>
                <a:spcPts val="0"/>
              </a:spcAft>
              <a:buNone/>
            </a:pPr>
            <a:r>
              <a:rPr lang="en-US" sz="1020">
                <a:solidFill>
                  <a:schemeClr val="dk1"/>
                </a:solidFill>
                <a:latin typeface="Calibri"/>
                <a:ea typeface="Calibri"/>
                <a:cs typeface="Calibri"/>
                <a:sym typeface="Calibri"/>
              </a:rPr>
              <a:t>8.1. Giới thiệu về các dạng tập tin</a:t>
            </a:r>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8.1.1. Tập tin văn bản thô (</a:t>
            </a:r>
            <a:r>
              <a:rPr i="1" lang="en-US" sz="1020">
                <a:solidFill>
                  <a:schemeClr val="dk1"/>
                </a:solidFill>
                <a:latin typeface="Calibri"/>
                <a:ea typeface="Calibri"/>
                <a:cs typeface="Calibri"/>
                <a:sym typeface="Calibri"/>
              </a:rPr>
              <a:t>ASCII text</a:t>
            </a:r>
            <a:r>
              <a:rPr lang="en-US" sz="1020">
                <a:solidFill>
                  <a:schemeClr val="dk1"/>
                </a:solidFill>
                <a:latin typeface="Calibri"/>
                <a:ea typeface="Calibri"/>
                <a:cs typeface="Calibri"/>
                <a:sym typeface="Calibri"/>
              </a:rPr>
              <a:t> hay </a:t>
            </a:r>
            <a:r>
              <a:rPr i="1" lang="en-US" sz="1020">
                <a:solidFill>
                  <a:schemeClr val="dk1"/>
                </a:solidFill>
                <a:latin typeface="Calibri"/>
                <a:ea typeface="Calibri"/>
                <a:cs typeface="Calibri"/>
                <a:sym typeface="Calibri"/>
              </a:rPr>
              <a:t>ANSI text</a:t>
            </a:r>
            <a:r>
              <a:rPr lang="en-US" sz="1020">
                <a:solidFill>
                  <a:schemeClr val="dk1"/>
                </a:solidFill>
                <a:latin typeface="Calibri"/>
                <a:ea typeface="Calibri"/>
                <a:cs typeface="Calibri"/>
                <a:sym typeface="Calibri"/>
              </a:rPr>
              <a:t>)</a:t>
            </a:r>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8.1.2. Các dạng tập tin văn bản thô có cấu trúc</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8.1.3. Tập tin văn bản thô mở rộng (</a:t>
            </a:r>
            <a:r>
              <a:rPr i="1" lang="en-US" sz="1020">
                <a:solidFill>
                  <a:schemeClr val="dk1"/>
                </a:solidFill>
                <a:latin typeface="Calibri"/>
                <a:ea typeface="Calibri"/>
                <a:cs typeface="Calibri"/>
                <a:sym typeface="Calibri"/>
              </a:rPr>
              <a:t>Unicode</a:t>
            </a:r>
            <a:r>
              <a:rPr lang="en-US" sz="1020">
                <a:solidFill>
                  <a:schemeClr val="dk1"/>
                </a:solidFill>
                <a:latin typeface="Calibri"/>
                <a:ea typeface="Calibri"/>
                <a:cs typeface="Calibri"/>
                <a:sym typeface="Calibri"/>
              </a:rPr>
              <a:t>, </a:t>
            </a:r>
            <a:r>
              <a:rPr i="1" lang="en-US" sz="1020">
                <a:solidFill>
                  <a:schemeClr val="dk1"/>
                </a:solidFill>
                <a:latin typeface="Calibri"/>
                <a:ea typeface="Calibri"/>
                <a:cs typeface="Calibri"/>
                <a:sym typeface="Calibri"/>
              </a:rPr>
              <a:t>UTF-8</a:t>
            </a:r>
            <a:r>
              <a:rPr lang="en-US" sz="1020">
                <a:solidFill>
                  <a:schemeClr val="dk1"/>
                </a:solidFill>
                <a:latin typeface="Calibri"/>
                <a:ea typeface="Calibri"/>
                <a:cs typeface="Calibri"/>
                <a:sym typeface="Calibri"/>
              </a:rPr>
              <a:t>)</a:t>
            </a:r>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8.1.4. Tập tin nhị phân</a:t>
            </a:r>
            <a:endParaRPr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1020">
                <a:solidFill>
                  <a:schemeClr val="dk1"/>
                </a:solidFill>
                <a:latin typeface="Calibri"/>
                <a:ea typeface="Calibri"/>
                <a:cs typeface="Calibri"/>
                <a:sym typeface="Calibri"/>
              </a:rPr>
              <a:t>8.2. Hệ thống nhập xuất trong lập trình</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8.2.1. Qui trình chung và cơ chế đọc ghi dữ liệu</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8.2.2. Các đối tượng và thao tác nhập xuất</a:t>
            </a:r>
            <a:endParaRPr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1020">
                <a:solidFill>
                  <a:schemeClr val="dk1"/>
                </a:solidFill>
                <a:latin typeface="Calibri"/>
                <a:ea typeface="Calibri"/>
                <a:cs typeface="Calibri"/>
                <a:sym typeface="Calibri"/>
              </a:rPr>
              <a:t>8.3. Lập trình thao tác trên tập tin văn bản thô</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8.3.1. Đọc nội dung tập tin có sẵn</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8.3.2. Tạo tập tin để ghi dữ liệu</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8.3.3. Ghi thêm dữ liệu vào tập tin có sẵn</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8.3.4. Ghép nối nội dung các tập tin</a:t>
            </a:r>
            <a:endParaRPr/>
          </a:p>
          <a:p>
            <a:pPr indent="0" lvl="0" marL="0" rtl="0" algn="l">
              <a:lnSpc>
                <a:spcPct val="80000"/>
              </a:lnSpc>
              <a:spcBef>
                <a:spcPts val="0"/>
              </a:spcBef>
              <a:spcAft>
                <a:spcPts val="0"/>
              </a:spcAft>
              <a:buNone/>
            </a:pPr>
            <a:r>
              <a:rPr lang="en-US" sz="1020">
                <a:solidFill>
                  <a:schemeClr val="dk1"/>
                </a:solidFill>
                <a:latin typeface="Calibri"/>
                <a:ea typeface="Calibri"/>
                <a:cs typeface="Calibri"/>
                <a:sym typeface="Calibri"/>
              </a:rPr>
              <a:t>8.4. Sử dụng tập tin văn bản thô để lưu dữ liệu của chương trình</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8.4.1. Lưu dữ liệu chuỗi và văn bản</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8.4.2. Cấu trúc tập tin văn bản để lưu dữ liệu số</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8.4.3. Cấu trúc tập tin văn bản để lưu dữ liệu phức hợp</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8.4.4. Đồ án lập trình cuối môn học</a:t>
            </a:r>
            <a:endParaRPr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1020">
                <a:solidFill>
                  <a:schemeClr val="dk1"/>
                </a:solidFill>
                <a:latin typeface="Calibri"/>
                <a:ea typeface="Calibri"/>
                <a:cs typeface="Calibri"/>
                <a:sym typeface="Calibri"/>
              </a:rPr>
              <a:t>8.5. Các vấn đề tìm hiểu mở rộng kiến thức nghề nghiệp</a:t>
            </a:r>
            <a:endParaRPr sz="1020">
              <a:solidFill>
                <a:schemeClr val="dk1"/>
              </a:solidFill>
              <a:latin typeface="Calibri"/>
              <a:ea typeface="Calibri"/>
              <a:cs typeface="Calibri"/>
              <a:sym typeface="Calibri"/>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8.5.1. Cấu trúc của tập tin HTML</a:t>
            </a:r>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8.5.2. Các dạng khác về tập tin văn bản thô có cấu trúc (RTF, TEX, XML…)</a:t>
            </a:r>
            <a:endParaRPr/>
          </a:p>
          <a:p>
            <a:pPr indent="0" lvl="1" marL="457200" rtl="0" algn="l">
              <a:lnSpc>
                <a:spcPct val="80000"/>
              </a:lnSpc>
              <a:spcBef>
                <a:spcPts val="0"/>
              </a:spcBef>
              <a:spcAft>
                <a:spcPts val="0"/>
              </a:spcAft>
              <a:buNone/>
            </a:pPr>
            <a:r>
              <a:rPr lang="en-US" sz="1020">
                <a:solidFill>
                  <a:schemeClr val="dk1"/>
                </a:solidFill>
                <a:latin typeface="Calibri"/>
                <a:ea typeface="Calibri"/>
                <a:cs typeface="Calibri"/>
                <a:sym typeface="Calibri"/>
              </a:rPr>
              <a:t>8.5.3. Cấu trúc tập tin văn bản thô mở rộng</a:t>
            </a:r>
            <a:endParaRPr sz="1020">
              <a:solidFill>
                <a:schemeClr val="dk1"/>
              </a:solidFill>
              <a:latin typeface="Calibri"/>
              <a:ea typeface="Calibri"/>
              <a:cs typeface="Calibri"/>
              <a:sym typeface="Calibri"/>
            </a:endParaRPr>
          </a:p>
          <a:p>
            <a:pPr indent="0" lvl="0" marL="0" rtl="0" algn="l">
              <a:lnSpc>
                <a:spcPct val="80000"/>
              </a:lnSpc>
              <a:spcBef>
                <a:spcPts val="0"/>
              </a:spcBef>
              <a:spcAft>
                <a:spcPts val="0"/>
              </a:spcAft>
              <a:buNone/>
            </a:pPr>
            <a:r>
              <a:rPr lang="en-US" sz="1020">
                <a:solidFill>
                  <a:schemeClr val="dk1"/>
                </a:solidFill>
                <a:latin typeface="Calibri"/>
                <a:ea typeface="Calibri"/>
                <a:cs typeface="Calibri"/>
                <a:sym typeface="Calibri"/>
              </a:rPr>
              <a:t>8.6. Thuật ngữ tiếng Anh và bài đọc thêm tiếng Anh</a:t>
            </a:r>
            <a:endParaRPr sz="1020">
              <a:solidFill>
                <a:schemeClr val="dk1"/>
              </a:solidFill>
              <a:latin typeface="Calibri"/>
              <a:ea typeface="Calibri"/>
              <a:cs typeface="Calibri"/>
              <a:sym typeface="Calibri"/>
            </a:endParaRPr>
          </a:p>
        </p:txBody>
      </p:sp>
      <p:sp>
        <p:nvSpPr>
          <p:cNvPr id="104" name="Google Shape;104;p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2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3" name="Google Shape;323;p2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2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3: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5" name="Google Shape;355;p2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2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2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p2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p26: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9" name="Google Shape;389;p2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2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5" name="Google Shape;405;p2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p2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1" name="Google Shape;421;p2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8.3. Lập trình thao tác trên tập tin văn bản thô</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8.3.1. Đọc nội dung tập tin có sẵn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8.3.2. Tạo tập tin để ghi dữ liệu</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8.3.3. Ghi thêm dữ liệu vào tập tin có sẵn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8.3.4. Ghép nối nội dung các tập tin</a:t>
            </a:r>
            <a:endParaRPr b="0" sz="1200">
              <a:solidFill>
                <a:schemeClr val="dk1"/>
              </a:solidFill>
              <a:latin typeface="Calibri"/>
              <a:ea typeface="Calibri"/>
              <a:cs typeface="Calibri"/>
              <a:sym typeface="Calibri"/>
            </a:endParaRPr>
          </a:p>
        </p:txBody>
      </p:sp>
      <p:sp>
        <p:nvSpPr>
          <p:cNvPr id="422" name="Google Shape;422;p2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p2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7" name="Google Shape;427;p2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3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30: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8.4. Sử dụng tập tin văn bản thô để lưu dữ liệu của chương trình</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8.4.1. Lưu dữ liệu chuỗi và văn bản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8.4.2. Cấu trúc tập tin văn bản để lưu dữ liệu số</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8.4.3. Cấu trúc tập tin văn bản để lưu dữ liệu phức hợp</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8.4.4. Đồ án lập trình cuối môn học</a:t>
            </a:r>
            <a:endParaRPr sz="1200">
              <a:solidFill>
                <a:schemeClr val="dk1"/>
              </a:solidFill>
              <a:latin typeface="Calibri"/>
              <a:ea typeface="Calibri"/>
              <a:cs typeface="Calibri"/>
              <a:sym typeface="Calibri"/>
            </a:endParaRPr>
          </a:p>
        </p:txBody>
      </p:sp>
      <p:sp>
        <p:nvSpPr>
          <p:cNvPr id="437" name="Google Shape;437;p30: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p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8.1. Giới thiệu về các dạng tập tin</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8.1.1. Tập tin văn bản thô (</a:t>
            </a:r>
            <a:r>
              <a:rPr i="1" lang="en-US" sz="1200">
                <a:solidFill>
                  <a:schemeClr val="dk1"/>
                </a:solidFill>
                <a:latin typeface="Calibri"/>
                <a:ea typeface="Calibri"/>
                <a:cs typeface="Calibri"/>
                <a:sym typeface="Calibri"/>
              </a:rPr>
              <a:t>ASCII text</a:t>
            </a:r>
            <a:r>
              <a:rPr lang="en-US" sz="1200">
                <a:solidFill>
                  <a:schemeClr val="dk1"/>
                </a:solidFill>
                <a:latin typeface="Calibri"/>
                <a:ea typeface="Calibri"/>
                <a:cs typeface="Calibri"/>
                <a:sym typeface="Calibri"/>
              </a:rPr>
              <a:t> hay </a:t>
            </a:r>
            <a:r>
              <a:rPr i="1" lang="en-US" sz="1200">
                <a:solidFill>
                  <a:schemeClr val="dk1"/>
                </a:solidFill>
                <a:latin typeface="Calibri"/>
                <a:ea typeface="Calibri"/>
                <a:cs typeface="Calibri"/>
                <a:sym typeface="Calibri"/>
              </a:rPr>
              <a:t>ANSI text</a:t>
            </a:r>
            <a:r>
              <a:rPr lang="en-US" sz="1200">
                <a:solidFill>
                  <a:schemeClr val="dk1"/>
                </a:solidFill>
                <a:latin typeface="Calibri"/>
                <a:ea typeface="Calibri"/>
                <a:cs typeface="Calibri"/>
                <a:sym typeface="Calibri"/>
              </a:rPr>
              <a:t>)</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8.1.2. Các dạng tập tin văn bản thô có cấu trúc</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8.1.3. Tập tin văn bản thô mở rộng (</a:t>
            </a:r>
            <a:r>
              <a:rPr i="1" lang="en-US" sz="1200">
                <a:solidFill>
                  <a:schemeClr val="dk1"/>
                </a:solidFill>
                <a:latin typeface="Calibri"/>
                <a:ea typeface="Calibri"/>
                <a:cs typeface="Calibri"/>
                <a:sym typeface="Calibri"/>
              </a:rPr>
              <a:t>Unicode</a:t>
            </a:r>
            <a:r>
              <a:rPr lang="en-US" sz="1200">
                <a:solidFill>
                  <a:schemeClr val="dk1"/>
                </a:solidFill>
                <a:latin typeface="Calibri"/>
                <a:ea typeface="Calibri"/>
                <a:cs typeface="Calibri"/>
                <a:sym typeface="Calibri"/>
              </a:rPr>
              <a:t>, </a:t>
            </a:r>
            <a:r>
              <a:rPr i="1" lang="en-US" sz="1200">
                <a:solidFill>
                  <a:schemeClr val="dk1"/>
                </a:solidFill>
                <a:latin typeface="Calibri"/>
                <a:ea typeface="Calibri"/>
                <a:cs typeface="Calibri"/>
                <a:sym typeface="Calibri"/>
              </a:rPr>
              <a:t>UTF-8</a:t>
            </a:r>
            <a:r>
              <a:rPr lang="en-US" sz="1200">
                <a:solidFill>
                  <a:schemeClr val="dk1"/>
                </a:solidFill>
                <a:latin typeface="Calibri"/>
                <a:ea typeface="Calibri"/>
                <a:cs typeface="Calibri"/>
                <a:sym typeface="Calibri"/>
              </a:rPr>
              <a:t>)</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8.1.4. Tập tin nhị phân</a:t>
            </a:r>
            <a:endParaRPr sz="1200">
              <a:solidFill>
                <a:schemeClr val="dk1"/>
              </a:solidFill>
              <a:latin typeface="Calibri"/>
              <a:ea typeface="Calibri"/>
              <a:cs typeface="Calibri"/>
              <a:sym typeface="Calibri"/>
            </a:endParaRPr>
          </a:p>
        </p:txBody>
      </p:sp>
      <p:sp>
        <p:nvSpPr>
          <p:cNvPr id="114" name="Google Shape;114;p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p31: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2" name="Google Shape;442;p31: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2: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32: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8.5. Các vấn đề tìm hiểu mở rộng kiến thức nghề nghiệp</a:t>
            </a:r>
            <a:endParaRPr sz="1200">
              <a:solidFill>
                <a:schemeClr val="dk1"/>
              </a:solidFill>
              <a:latin typeface="Calibri"/>
              <a:ea typeface="Calibri"/>
              <a:cs typeface="Calibri"/>
              <a:sym typeface="Calibri"/>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8.5.1. Cấu trúc của tập tin HTML</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8.5.2. Các dạng khác về tập tin văn bản thô có cấu trúc (RTF, TEX, XML…)</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8.5.3. Cấu trúc tập tin văn bản thô mở rộng</a:t>
            </a:r>
            <a:endParaRPr sz="1200">
              <a:solidFill>
                <a:schemeClr val="dk1"/>
              </a:solidFill>
              <a:latin typeface="Calibri"/>
              <a:ea typeface="Calibri"/>
              <a:cs typeface="Calibri"/>
              <a:sym typeface="Calibri"/>
            </a:endParaRPr>
          </a:p>
        </p:txBody>
      </p:sp>
      <p:sp>
        <p:nvSpPr>
          <p:cNvPr id="452" name="Google Shape;452;p32: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p33: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7" name="Google Shape;457;p33: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58" name="Google Shape;458;p33: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5" name="Shape 465"/>
        <p:cNvGrpSpPr/>
        <p:nvPr/>
      </p:nvGrpSpPr>
      <p:grpSpPr>
        <a:xfrm>
          <a:off x="0" y="0"/>
          <a:ext cx="0" cy="0"/>
          <a:chOff x="0" y="0"/>
          <a:chExt cx="0" cy="0"/>
        </a:xfrm>
      </p:grpSpPr>
      <p:sp>
        <p:nvSpPr>
          <p:cNvPr id="466" name="Google Shape;466;p3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7" name="Google Shape;467;p34: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68" name="Google Shape;468;p34: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1" name="Shape 471"/>
        <p:cNvGrpSpPr/>
        <p:nvPr/>
      </p:nvGrpSpPr>
      <p:grpSpPr>
        <a:xfrm>
          <a:off x="0" y="0"/>
          <a:ext cx="0" cy="0"/>
          <a:chOff x="0" y="0"/>
          <a:chExt cx="0" cy="0"/>
        </a:xfrm>
      </p:grpSpPr>
      <p:sp>
        <p:nvSpPr>
          <p:cNvPr id="472" name="Google Shape;472;p3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3" name="Google Shape;473;p35: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74" name="Google Shape;474;p35: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36: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36: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t/>
            </a:r>
            <a:endParaRPr/>
          </a:p>
        </p:txBody>
      </p:sp>
      <p:sp>
        <p:nvSpPr>
          <p:cNvPr id="484" name="Google Shape;484;p36: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p3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3" name="Google Shape;493;p3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p38: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2" name="Google Shape;502;p3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4: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4: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5: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8" name="Google Shape;128;p5: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7: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7: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8: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8:notes"/>
          <p:cNvSpPr txBox="1"/>
          <p:nvPr>
            <p:ph idx="1" type="body"/>
          </p:nvPr>
        </p:nvSpPr>
        <p:spPr>
          <a:xfrm>
            <a:off x="1022547" y="3373317"/>
            <a:ext cx="8189520" cy="3195949"/>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None/>
            </a:pPr>
            <a:r>
              <a:rPr lang="en-US" sz="1200">
                <a:solidFill>
                  <a:schemeClr val="dk1"/>
                </a:solidFill>
                <a:latin typeface="Calibri"/>
                <a:ea typeface="Calibri"/>
                <a:cs typeface="Calibri"/>
                <a:sym typeface="Calibri"/>
              </a:rPr>
              <a:t>8.2. Hệ thống nhập xuất trong lập trình</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8.2.1. Qui trình chung và cơ chế đọc ghi dữ liệu</a:t>
            </a:r>
            <a:endParaRPr/>
          </a:p>
          <a:p>
            <a:pPr indent="0" lvl="1" marL="457200" rtl="0" algn="l">
              <a:spcBef>
                <a:spcPts val="0"/>
              </a:spcBef>
              <a:spcAft>
                <a:spcPts val="0"/>
              </a:spcAft>
              <a:buNone/>
            </a:pPr>
            <a:r>
              <a:rPr lang="en-US" sz="1200">
                <a:solidFill>
                  <a:schemeClr val="dk1"/>
                </a:solidFill>
                <a:latin typeface="Calibri"/>
                <a:ea typeface="Calibri"/>
                <a:cs typeface="Calibri"/>
                <a:sym typeface="Calibri"/>
              </a:rPr>
              <a:t>8.2.2. Các đối tượng và thao tác nhập xuất</a:t>
            </a:r>
            <a:endParaRPr/>
          </a:p>
        </p:txBody>
      </p:sp>
      <p:sp>
        <p:nvSpPr>
          <p:cNvPr id="147" name="Google Shape;147;p8:notes"/>
          <p:cNvSpPr txBox="1"/>
          <p:nvPr>
            <p:ph idx="12" type="sldNum"/>
          </p:nvPr>
        </p:nvSpPr>
        <p:spPr>
          <a:xfrm>
            <a:off x="5796717" y="6746635"/>
            <a:ext cx="4435610" cy="354738"/>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9: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p9: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0:notes"/>
          <p:cNvSpPr txBox="1"/>
          <p:nvPr>
            <p:ph idx="1" type="body"/>
          </p:nvPr>
        </p:nvSpPr>
        <p:spPr>
          <a:xfrm>
            <a:off x="1022547" y="3373317"/>
            <a:ext cx="8189520" cy="3195949"/>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0:notes"/>
          <p:cNvSpPr/>
          <p:nvPr>
            <p:ph idx="2" type="sldImg"/>
          </p:nvPr>
        </p:nvSpPr>
        <p:spPr>
          <a:xfrm>
            <a:off x="3341688" y="533400"/>
            <a:ext cx="3551237" cy="2662238"/>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2.png"/><Relationship Id="rId4" Type="http://schemas.openxmlformats.org/officeDocument/2006/relationships/image" Target="../media/image1.png"/><Relationship Id="rId5" Type="http://schemas.openxmlformats.org/officeDocument/2006/relationships/image" Target="../media/image1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9.png"/><Relationship Id="rId4" Type="http://schemas.openxmlformats.org/officeDocument/2006/relationships/image" Target="../media/image7.png"/><Relationship Id="rId5" Type="http://schemas.openxmlformats.org/officeDocument/2006/relationships/image" Target="../media/image2.png"/><Relationship Id="rId6"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 Id="rId3" Type="http://schemas.openxmlformats.org/officeDocument/2006/relationships/image" Target="../media/image12.png"/><Relationship Id="rId4"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 Id="rId3" Type="http://schemas.openxmlformats.org/officeDocument/2006/relationships/image" Target="../media/image8.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pic>
        <p:nvPicPr>
          <p:cNvPr id="16" name="Google Shape;16;p40"/>
          <p:cNvPicPr preferRelativeResize="0"/>
          <p:nvPr/>
        </p:nvPicPr>
        <p:blipFill rotWithShape="1">
          <a:blip r:embed="rId2">
            <a:alphaModFix/>
          </a:blip>
          <a:srcRect b="0" l="0" r="0" t="0"/>
          <a:stretch/>
        </p:blipFill>
        <p:spPr>
          <a:xfrm>
            <a:off x="0" y="4161234"/>
            <a:ext cx="9144000" cy="2696766"/>
          </a:xfrm>
          <a:prstGeom prst="rect">
            <a:avLst/>
          </a:prstGeom>
          <a:noFill/>
          <a:ln>
            <a:noFill/>
          </a:ln>
        </p:spPr>
      </p:pic>
      <p:pic>
        <p:nvPicPr>
          <p:cNvPr id="17" name="Google Shape;17;p40"/>
          <p:cNvPicPr preferRelativeResize="0"/>
          <p:nvPr/>
        </p:nvPicPr>
        <p:blipFill rotWithShape="1">
          <a:blip r:embed="rId3">
            <a:alphaModFix/>
          </a:blip>
          <a:srcRect b="0" l="0" r="0" t="0"/>
          <a:stretch/>
        </p:blipFill>
        <p:spPr>
          <a:xfrm>
            <a:off x="0" y="0"/>
            <a:ext cx="9144000" cy="2821781"/>
          </a:xfrm>
          <a:prstGeom prst="rect">
            <a:avLst/>
          </a:prstGeom>
          <a:noFill/>
          <a:ln>
            <a:noFill/>
          </a:ln>
        </p:spPr>
      </p:pic>
      <p:sp>
        <p:nvSpPr>
          <p:cNvPr id="18" name="Google Shape;18;p40"/>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40"/>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lvl1pPr lvl="0" algn="ctr">
              <a:spcBef>
                <a:spcPts val="400"/>
              </a:spcBef>
              <a:spcAft>
                <a:spcPts val="0"/>
              </a:spcAft>
              <a:buClr>
                <a:schemeClr val="dk1"/>
              </a:buClr>
              <a:buSzPts val="2000"/>
              <a:buNone/>
              <a:defRPr sz="2000">
                <a:solidFill>
                  <a:schemeClr val="dk1"/>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pic>
        <p:nvPicPr>
          <p:cNvPr descr="D:\Dropbox\SS-Slides\DeCuong-CDIO\TemplateCDIOv1\HinhAnh\LogoCDIO.png" id="20" name="Google Shape;20;p40"/>
          <p:cNvPicPr preferRelativeResize="0"/>
          <p:nvPr/>
        </p:nvPicPr>
        <p:blipFill rotWithShape="1">
          <a:blip r:embed="rId4">
            <a:alphaModFix/>
          </a:blip>
          <a:srcRect b="0" l="0" r="0" t="0"/>
          <a:stretch/>
        </p:blipFill>
        <p:spPr>
          <a:xfrm>
            <a:off x="2869785" y="613071"/>
            <a:ext cx="1702215"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pic>
        <p:nvPicPr>
          <p:cNvPr descr="D:\Dropbox\SS-Slides\DeCuong-CDIO\TemplateCDIOv1\HinhAnh\LogoTruong.png" id="21" name="Google Shape;21;p40"/>
          <p:cNvPicPr preferRelativeResize="0"/>
          <p:nvPr/>
        </p:nvPicPr>
        <p:blipFill rotWithShape="1">
          <a:blip r:embed="rId5">
            <a:alphaModFix/>
          </a:blip>
          <a:srcRect b="0" l="0" r="0" t="0"/>
          <a:stretch/>
        </p:blipFill>
        <p:spPr>
          <a:xfrm>
            <a:off x="990600" y="625771"/>
            <a:ext cx="1231847" cy="970080"/>
          </a:xfrm>
          <a:prstGeom prst="roundRect">
            <a:avLst>
              <a:gd fmla="val 16667" name="adj"/>
            </a:avLst>
          </a:prstGeom>
          <a:noFill/>
          <a:ln>
            <a:noFill/>
          </a:ln>
          <a:effectLst>
            <a:outerShdw blurRad="76200" rotWithShape="0" algn="tl" dir="7800000" dist="38100">
              <a:srgbClr val="000000">
                <a:alpha val="40000"/>
              </a:srgbClr>
            </a:outerShdw>
            <a:reflection blurRad="0" dir="0" dist="0" endA="300" endPos="35000" kx="0" rotWithShape="0" algn="bl" stA="52000" stPos="0" sy="-100000" ky="0"/>
          </a:effec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3" name="Shape 83"/>
        <p:cNvGrpSpPr/>
        <p:nvPr/>
      </p:nvGrpSpPr>
      <p:grpSpPr>
        <a:xfrm>
          <a:off x="0" y="0"/>
          <a:ext cx="0" cy="0"/>
          <a:chOff x="0" y="0"/>
          <a:chExt cx="0" cy="0"/>
        </a:xfrm>
      </p:grpSpPr>
      <p:sp>
        <p:nvSpPr>
          <p:cNvPr id="84" name="Google Shape;84;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5" name="Google Shape;85;p49"/>
          <p:cNvSpPr txBox="1"/>
          <p:nvPr>
            <p:ph idx="1" type="body"/>
          </p:nvPr>
        </p:nvSpPr>
        <p:spPr>
          <a:xfrm rot="5400000">
            <a:off x="2309018" y="-251619"/>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6" name="Google Shape;86;p4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4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4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89" name="Shape 89"/>
        <p:cNvGrpSpPr/>
        <p:nvPr/>
      </p:nvGrpSpPr>
      <p:grpSpPr>
        <a:xfrm>
          <a:off x="0" y="0"/>
          <a:ext cx="0" cy="0"/>
          <a:chOff x="0" y="0"/>
          <a:chExt cx="0" cy="0"/>
        </a:xfrm>
      </p:grpSpPr>
      <p:sp>
        <p:nvSpPr>
          <p:cNvPr id="90" name="Google Shape;90;p50"/>
          <p:cNvSpPr txBox="1"/>
          <p:nvPr>
            <p:ph type="title"/>
          </p:nvPr>
        </p:nvSpPr>
        <p:spPr>
          <a:xfrm rot="5400000">
            <a:off x="4732337" y="2171700"/>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1" name="Google Shape;91;p50"/>
          <p:cNvSpPr txBox="1"/>
          <p:nvPr>
            <p:ph idx="1" type="body"/>
          </p:nvPr>
        </p:nvSpPr>
        <p:spPr>
          <a:xfrm rot="5400000">
            <a:off x="541338" y="190501"/>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92" name="Google Shape;92;p5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3" name="Google Shape;93;p5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pic>
        <p:nvPicPr>
          <p:cNvPr id="23" name="Google Shape;23;p41"/>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24" name="Google Shape;24;p4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pic>
        <p:nvPicPr>
          <p:cNvPr id="26" name="Google Shape;26;p41"/>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27" name="Google Shape;27;p41"/>
          <p:cNvPicPr preferRelativeResize="0"/>
          <p:nvPr/>
        </p:nvPicPr>
        <p:blipFill rotWithShape="1">
          <a:blip r:embed="rId4">
            <a:alphaModFix/>
          </a:blip>
          <a:srcRect b="0" l="0" r="0" t="0"/>
          <a:stretch/>
        </p:blipFill>
        <p:spPr>
          <a:xfrm>
            <a:off x="0" y="1143000"/>
            <a:ext cx="9144000" cy="228600"/>
          </a:xfrm>
          <a:prstGeom prst="rect">
            <a:avLst/>
          </a:prstGeom>
          <a:noFill/>
          <a:ln>
            <a:noFill/>
          </a:ln>
        </p:spPr>
      </p:pic>
      <p:pic>
        <p:nvPicPr>
          <p:cNvPr descr="WinFX_WCF__03a" id="28" name="Google Shape;28;p41"/>
          <p:cNvPicPr preferRelativeResize="0"/>
          <p:nvPr/>
        </p:nvPicPr>
        <p:blipFill rotWithShape="1">
          <a:blip r:embed="rId5">
            <a:alphaModFix/>
          </a:blip>
          <a:srcRect b="0" l="0" r="0" t="0"/>
          <a:stretch/>
        </p:blipFill>
        <p:spPr>
          <a:xfrm>
            <a:off x="8534216" y="6400800"/>
            <a:ext cx="609784" cy="457200"/>
          </a:xfrm>
          <a:prstGeom prst="rect">
            <a:avLst/>
          </a:prstGeom>
          <a:noFill/>
          <a:ln>
            <a:noFill/>
          </a:ln>
        </p:spPr>
      </p:pic>
      <p:sp>
        <p:nvSpPr>
          <p:cNvPr id="29" name="Google Shape;29;p4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4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latin typeface="Tahoma"/>
                <a:ea typeface="Tahoma"/>
                <a:cs typeface="Tahoma"/>
                <a:sym typeface="Tahom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Tahoma"/>
                <a:ea typeface="Tahoma"/>
                <a:cs typeface="Tahoma"/>
                <a:sym typeface="Tahoma"/>
              </a:defRPr>
            </a:lvl1pPr>
            <a:lvl2pPr indent="0" lvl="1" marL="0" algn="r">
              <a:spcBef>
                <a:spcPts val="0"/>
              </a:spcBef>
              <a:buNone/>
              <a:defRPr b="0" i="0" sz="1200" u="none" cap="none" strike="noStrike">
                <a:solidFill>
                  <a:schemeClr val="dk1"/>
                </a:solidFill>
                <a:latin typeface="Tahoma"/>
                <a:ea typeface="Tahoma"/>
                <a:cs typeface="Tahoma"/>
                <a:sym typeface="Tahoma"/>
              </a:defRPr>
            </a:lvl2pPr>
            <a:lvl3pPr indent="0" lvl="2" marL="0" algn="r">
              <a:spcBef>
                <a:spcPts val="0"/>
              </a:spcBef>
              <a:buNone/>
              <a:defRPr b="0" i="0" sz="1200" u="none" cap="none" strike="noStrike">
                <a:solidFill>
                  <a:schemeClr val="dk1"/>
                </a:solidFill>
                <a:latin typeface="Tahoma"/>
                <a:ea typeface="Tahoma"/>
                <a:cs typeface="Tahoma"/>
                <a:sym typeface="Tahoma"/>
              </a:defRPr>
            </a:lvl3pPr>
            <a:lvl4pPr indent="0" lvl="3" marL="0" algn="r">
              <a:spcBef>
                <a:spcPts val="0"/>
              </a:spcBef>
              <a:buNone/>
              <a:defRPr b="0" i="0" sz="1200" u="none" cap="none" strike="noStrike">
                <a:solidFill>
                  <a:schemeClr val="dk1"/>
                </a:solidFill>
                <a:latin typeface="Tahoma"/>
                <a:ea typeface="Tahoma"/>
                <a:cs typeface="Tahoma"/>
                <a:sym typeface="Tahoma"/>
              </a:defRPr>
            </a:lvl4pPr>
            <a:lvl5pPr indent="0" lvl="4" marL="0" algn="r">
              <a:spcBef>
                <a:spcPts val="0"/>
              </a:spcBef>
              <a:buNone/>
              <a:defRPr b="0" i="0" sz="1200" u="none" cap="none" strike="noStrike">
                <a:solidFill>
                  <a:schemeClr val="dk1"/>
                </a:solidFill>
                <a:latin typeface="Tahoma"/>
                <a:ea typeface="Tahoma"/>
                <a:cs typeface="Tahoma"/>
                <a:sym typeface="Tahoma"/>
              </a:defRPr>
            </a:lvl5pPr>
            <a:lvl6pPr indent="0" lvl="5" marL="0" algn="r">
              <a:spcBef>
                <a:spcPts val="0"/>
              </a:spcBef>
              <a:buNone/>
              <a:defRPr b="0" i="0" sz="1200" u="none" cap="none" strike="noStrike">
                <a:solidFill>
                  <a:schemeClr val="dk1"/>
                </a:solidFill>
                <a:latin typeface="Tahoma"/>
                <a:ea typeface="Tahoma"/>
                <a:cs typeface="Tahoma"/>
                <a:sym typeface="Tahoma"/>
              </a:defRPr>
            </a:lvl6pPr>
            <a:lvl7pPr indent="0" lvl="6" marL="0" algn="r">
              <a:spcBef>
                <a:spcPts val="0"/>
              </a:spcBef>
              <a:buNone/>
              <a:defRPr b="0" i="0" sz="1200" u="none" cap="none" strike="noStrike">
                <a:solidFill>
                  <a:schemeClr val="dk1"/>
                </a:solidFill>
                <a:latin typeface="Tahoma"/>
                <a:ea typeface="Tahoma"/>
                <a:cs typeface="Tahoma"/>
                <a:sym typeface="Tahoma"/>
              </a:defRPr>
            </a:lvl7pPr>
            <a:lvl8pPr indent="0" lvl="7" marL="0" algn="r">
              <a:spcBef>
                <a:spcPts val="0"/>
              </a:spcBef>
              <a:buNone/>
              <a:defRPr b="0" i="0" sz="1200" u="none" cap="none" strike="noStrike">
                <a:solidFill>
                  <a:schemeClr val="dk1"/>
                </a:solidFill>
                <a:latin typeface="Tahoma"/>
                <a:ea typeface="Tahoma"/>
                <a:cs typeface="Tahoma"/>
                <a:sym typeface="Tahoma"/>
              </a:defRPr>
            </a:lvl8pPr>
            <a:lvl9pPr indent="0" lvl="8" marL="0" algn="r">
              <a:spcBef>
                <a:spcPts val="0"/>
              </a:spcBef>
              <a:buNone/>
              <a:defRPr b="0" i="0" sz="1200" u="none" cap="none" strike="noStrike">
                <a:solidFill>
                  <a:schemeClr val="dk1"/>
                </a:solidFill>
                <a:latin typeface="Tahoma"/>
                <a:ea typeface="Tahoma"/>
                <a:cs typeface="Tahoma"/>
                <a:sym typeface="Tahoma"/>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8"/>
                                        </p:tgtEl>
                                        <p:attrNameLst>
                                          <p:attrName>style.visibility</p:attrName>
                                        </p:attrNameLst>
                                      </p:cBhvr>
                                      <p:to>
                                        <p:strVal val="visible"/>
                                      </p:to>
                                    </p:set>
                                    <p:animEffect filter="fade" transition="in">
                                      <p:cBhvr>
                                        <p:cTn dur="500"/>
                                        <p:tgtEl>
                                          <p:spTgt spid="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spTree>
      <p:nvGrpSpPr>
        <p:cNvPr id="32" name="Shape 32"/>
        <p:cNvGrpSpPr/>
        <p:nvPr/>
      </p:nvGrpSpPr>
      <p:grpSpPr>
        <a:xfrm>
          <a:off x="0" y="0"/>
          <a:ext cx="0" cy="0"/>
          <a:chOff x="0" y="0"/>
          <a:chExt cx="0" cy="0"/>
        </a:xfrm>
      </p:grpSpPr>
      <p:pic>
        <p:nvPicPr>
          <p:cNvPr descr="WinFX_WCF__03a" id="33" name="Google Shape;33;p42"/>
          <p:cNvPicPr preferRelativeResize="0"/>
          <p:nvPr/>
        </p:nvPicPr>
        <p:blipFill rotWithShape="1">
          <a:blip r:embed="rId2">
            <a:alphaModFix/>
          </a:blip>
          <a:srcRect b="0" l="0" r="0" t="0"/>
          <a:stretch/>
        </p:blipFill>
        <p:spPr>
          <a:xfrm>
            <a:off x="4800600" y="3601428"/>
            <a:ext cx="4343400" cy="3256571"/>
          </a:xfrm>
          <a:prstGeom prst="rect">
            <a:avLst/>
          </a:prstGeom>
          <a:noFill/>
          <a:ln>
            <a:noFill/>
          </a:ln>
        </p:spPr>
      </p:pic>
      <p:sp>
        <p:nvSpPr>
          <p:cNvPr id="34" name="Google Shape;34;p42"/>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rgbClr val="DF322D"/>
              </a:buClr>
              <a:buSzPts val="4400"/>
              <a:buFont typeface="Tahoma"/>
              <a:buNone/>
              <a:defRPr b="1"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pic>
        <p:nvPicPr>
          <p:cNvPr descr="WinFX__LineGlow" id="35" name="Google Shape;35;p42"/>
          <p:cNvPicPr preferRelativeResize="0"/>
          <p:nvPr/>
        </p:nvPicPr>
        <p:blipFill rotWithShape="1">
          <a:blip r:embed="rId3">
            <a:alphaModFix/>
          </a:blip>
          <a:srcRect b="33333" l="0" r="16666" t="0"/>
          <a:stretch/>
        </p:blipFill>
        <p:spPr>
          <a:xfrm>
            <a:off x="1524000" y="1905000"/>
            <a:ext cx="7620000" cy="152400"/>
          </a:xfrm>
          <a:prstGeom prst="rect">
            <a:avLst/>
          </a:prstGeom>
          <a:noFill/>
          <a:ln>
            <a:noFill/>
          </a:ln>
        </p:spPr>
      </p:pic>
      <p:pic>
        <p:nvPicPr>
          <p:cNvPr descr="WinFX__LineGlow" id="36" name="Google Shape;36;p42"/>
          <p:cNvPicPr preferRelativeResize="0"/>
          <p:nvPr/>
        </p:nvPicPr>
        <p:blipFill rotWithShape="1">
          <a:blip r:embed="rId3">
            <a:alphaModFix/>
          </a:blip>
          <a:srcRect b="0" l="15000" r="0" t="33333"/>
          <a:stretch/>
        </p:blipFill>
        <p:spPr>
          <a:xfrm>
            <a:off x="0" y="4343400"/>
            <a:ext cx="7772400" cy="152400"/>
          </a:xfrm>
          <a:prstGeom prst="rect">
            <a:avLst/>
          </a:prstGeom>
          <a:noFill/>
          <a:ln>
            <a:noFill/>
          </a:ln>
        </p:spPr>
      </p:pic>
      <p:pic>
        <p:nvPicPr>
          <p:cNvPr id="37" name="Google Shape;37;p42"/>
          <p:cNvPicPr preferRelativeResize="0"/>
          <p:nvPr/>
        </p:nvPicPr>
        <p:blipFill rotWithShape="1">
          <a:blip r:embed="rId4">
            <a:alphaModFix/>
          </a:blip>
          <a:srcRect b="0" l="0" r="0" t="0"/>
          <a:stretch/>
        </p:blipFill>
        <p:spPr>
          <a:xfrm>
            <a:off x="0" y="0"/>
            <a:ext cx="9144000" cy="685800"/>
          </a:xfrm>
          <a:prstGeom prst="rect">
            <a:avLst/>
          </a:prstGeom>
          <a:noFill/>
          <a:ln>
            <a:noFill/>
          </a:ln>
        </p:spPr>
      </p:pic>
      <p:pic>
        <p:nvPicPr>
          <p:cNvPr descr="D:\Dropbox\SS-Slides\DeCuong-CDIO\TemplateCDIOv1\HinhAnh\LogoCDIO_Transparent.png" id="38" name="Google Shape;38;p42"/>
          <p:cNvPicPr preferRelativeResize="0"/>
          <p:nvPr/>
        </p:nvPicPr>
        <p:blipFill rotWithShape="1">
          <a:blip r:embed="rId5">
            <a:alphaModFix/>
          </a:blip>
          <a:srcRect b="0" l="0" r="0" t="0"/>
          <a:stretch/>
        </p:blipFill>
        <p:spPr>
          <a:xfrm>
            <a:off x="1080908" y="863599"/>
            <a:ext cx="1052692" cy="599921"/>
          </a:xfrm>
          <a:prstGeom prst="rect">
            <a:avLst/>
          </a:prstGeom>
          <a:noFill/>
          <a:ln>
            <a:noFill/>
          </a:ln>
        </p:spPr>
      </p:pic>
      <p:pic>
        <p:nvPicPr>
          <p:cNvPr descr="D:\Dropbox\SS-Slides\DeCuong-CDIO\TemplateCDIOv1\HinhAnh\LogoTruong_Transparent.png" id="39" name="Google Shape;39;p42"/>
          <p:cNvPicPr preferRelativeResize="0"/>
          <p:nvPr/>
        </p:nvPicPr>
        <p:blipFill rotWithShape="1">
          <a:blip r:embed="rId6">
            <a:alphaModFix/>
          </a:blip>
          <a:srcRect b="0" l="0" r="0" t="0"/>
          <a:stretch/>
        </p:blipFill>
        <p:spPr>
          <a:xfrm>
            <a:off x="242862" y="815955"/>
            <a:ext cx="762308" cy="60031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3"/>
                                        </p:tgtEl>
                                        <p:attrNameLst>
                                          <p:attrName>style.visibility</p:attrName>
                                        </p:attrNameLst>
                                      </p:cBhvr>
                                      <p:to>
                                        <p:strVal val="visible"/>
                                      </p:to>
                                    </p:set>
                                    <p:animEffect filter="fade" transition="in">
                                      <p:cBhvr>
                                        <p:cTn dur="500"/>
                                        <p:tgtEl>
                                          <p:spTgt spid="3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40" name="Shape 40"/>
        <p:cNvGrpSpPr/>
        <p:nvPr/>
      </p:nvGrpSpPr>
      <p:grpSpPr>
        <a:xfrm>
          <a:off x="0" y="0"/>
          <a:ext cx="0" cy="0"/>
          <a:chOff x="0" y="0"/>
          <a:chExt cx="0" cy="0"/>
        </a:xfrm>
      </p:grpSpPr>
      <p:pic>
        <p:nvPicPr>
          <p:cNvPr id="41" name="Google Shape;41;p43"/>
          <p:cNvPicPr preferRelativeResize="0"/>
          <p:nvPr/>
        </p:nvPicPr>
        <p:blipFill rotWithShape="1">
          <a:blip r:embed="rId2">
            <a:alphaModFix/>
          </a:blip>
          <a:srcRect b="29358" l="0" r="0" t="0"/>
          <a:stretch/>
        </p:blipFill>
        <p:spPr>
          <a:xfrm>
            <a:off x="0" y="4953000"/>
            <a:ext cx="9144000" cy="1905000"/>
          </a:xfrm>
          <a:prstGeom prst="rect">
            <a:avLst/>
          </a:prstGeom>
          <a:noFill/>
          <a:ln>
            <a:noFill/>
          </a:ln>
        </p:spPr>
      </p:pic>
      <p:pic>
        <p:nvPicPr>
          <p:cNvPr id="42" name="Google Shape;42;p43"/>
          <p:cNvPicPr preferRelativeResize="0"/>
          <p:nvPr/>
        </p:nvPicPr>
        <p:blipFill rotWithShape="1">
          <a:blip r:embed="rId3">
            <a:alphaModFix/>
          </a:blip>
          <a:srcRect b="0" l="0" r="0" t="45907"/>
          <a:stretch/>
        </p:blipFill>
        <p:spPr>
          <a:xfrm>
            <a:off x="0" y="0"/>
            <a:ext cx="9144000" cy="1526381"/>
          </a:xfrm>
          <a:prstGeom prst="rect">
            <a:avLst/>
          </a:prstGeom>
          <a:noFill/>
          <a:ln>
            <a:noFill/>
          </a:ln>
        </p:spPr>
      </p:pic>
      <p:pic>
        <p:nvPicPr>
          <p:cNvPr descr="E:\04_Image Collection\01_ICON\Question\Help.png" id="43" name="Google Shape;43;p43"/>
          <p:cNvPicPr preferRelativeResize="0"/>
          <p:nvPr/>
        </p:nvPicPr>
        <p:blipFill rotWithShape="1">
          <a:blip r:embed="rId4">
            <a:alphaModFix/>
          </a:blip>
          <a:srcRect b="0" l="0" r="0" t="0"/>
          <a:stretch/>
        </p:blipFill>
        <p:spPr>
          <a:xfrm>
            <a:off x="1828800" y="990600"/>
            <a:ext cx="5105400" cy="47244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4" name="Shape 44"/>
        <p:cNvGrpSpPr/>
        <p:nvPr/>
      </p:nvGrpSpPr>
      <p:grpSpPr>
        <a:xfrm>
          <a:off x="0" y="0"/>
          <a:ext cx="0" cy="0"/>
          <a:chOff x="0" y="0"/>
          <a:chExt cx="0" cy="0"/>
        </a:xfrm>
      </p:grpSpPr>
      <p:sp>
        <p:nvSpPr>
          <p:cNvPr id="45" name="Google Shape;45;p44"/>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rgbClr val="DF322D"/>
              </a:buClr>
              <a:buSzPts val="4000"/>
              <a:buFont typeface="Tahoma"/>
              <a:buNone/>
              <a:defRPr b="1" sz="4000" cap="none">
                <a:solidFill>
                  <a:srgbClr val="DF322D"/>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4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chemeClr val="dk1"/>
              </a:buClr>
              <a:buSzPts val="2000"/>
              <a:buNone/>
              <a:defRPr sz="2000">
                <a:solidFill>
                  <a:schemeClr val="dk1"/>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7" name="Google Shape;47;p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50" name="Shape 50"/>
        <p:cNvGrpSpPr/>
        <p:nvPr/>
      </p:nvGrpSpPr>
      <p:grpSpPr>
        <a:xfrm>
          <a:off x="0" y="0"/>
          <a:ext cx="0" cy="0"/>
          <a:chOff x="0" y="0"/>
          <a:chExt cx="0" cy="0"/>
        </a:xfrm>
      </p:grpSpPr>
      <p:pic>
        <p:nvPicPr>
          <p:cNvPr id="51" name="Google Shape;51;p45"/>
          <p:cNvPicPr preferRelativeResize="0"/>
          <p:nvPr/>
        </p:nvPicPr>
        <p:blipFill rotWithShape="1">
          <a:blip r:embed="rId2">
            <a:alphaModFix/>
          </a:blip>
          <a:srcRect b="0" l="0" r="0" t="0"/>
          <a:stretch/>
        </p:blipFill>
        <p:spPr>
          <a:xfrm>
            <a:off x="0" y="0"/>
            <a:ext cx="9144000" cy="381000"/>
          </a:xfrm>
          <a:prstGeom prst="rect">
            <a:avLst/>
          </a:prstGeom>
          <a:noFill/>
          <a:ln>
            <a:noFill/>
          </a:ln>
        </p:spPr>
      </p:pic>
      <p:sp>
        <p:nvSpPr>
          <p:cNvPr id="52" name="Google Shape;52;p4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3" name="Google Shape;53;p4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54" name="Google Shape;54;p45"/>
          <p:cNvSpPr txBox="1"/>
          <p:nvPr>
            <p:ph idx="10" type="dt"/>
          </p:nvPr>
        </p:nvSpPr>
        <p:spPr>
          <a:xfrm>
            <a:off x="457200" y="6356350"/>
            <a:ext cx="914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45"/>
          <p:cNvSpPr txBox="1"/>
          <p:nvPr>
            <p:ph idx="11" type="ftr"/>
          </p:nvPr>
        </p:nvSpPr>
        <p:spPr>
          <a:xfrm>
            <a:off x="1524000" y="6356350"/>
            <a:ext cx="640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1200" u="none" cap="none" strike="noStrike">
                <a:solidFill>
                  <a:schemeClr val="dk1"/>
                </a:solidFill>
                <a:latin typeface="Calibri"/>
                <a:ea typeface="Calibri"/>
                <a:cs typeface="Calibri"/>
                <a:sym typeface="Calibri"/>
              </a:defRPr>
            </a:lvl1pPr>
            <a:lvl2pPr indent="0" lvl="1" marL="0" algn="r">
              <a:spcBef>
                <a:spcPts val="0"/>
              </a:spcBef>
              <a:buNone/>
              <a:defRPr b="0" i="0" sz="1200" u="none" cap="none" strike="noStrike">
                <a:solidFill>
                  <a:schemeClr val="dk1"/>
                </a:solidFill>
                <a:latin typeface="Calibri"/>
                <a:ea typeface="Calibri"/>
                <a:cs typeface="Calibri"/>
                <a:sym typeface="Calibri"/>
              </a:defRPr>
            </a:lvl2pPr>
            <a:lvl3pPr indent="0" lvl="2" marL="0" algn="r">
              <a:spcBef>
                <a:spcPts val="0"/>
              </a:spcBef>
              <a:buNone/>
              <a:defRPr b="0" i="0" sz="1200" u="none" cap="none" strike="noStrike">
                <a:solidFill>
                  <a:schemeClr val="dk1"/>
                </a:solidFill>
                <a:latin typeface="Calibri"/>
                <a:ea typeface="Calibri"/>
                <a:cs typeface="Calibri"/>
                <a:sym typeface="Calibri"/>
              </a:defRPr>
            </a:lvl3pPr>
            <a:lvl4pPr indent="0" lvl="3" marL="0" algn="r">
              <a:spcBef>
                <a:spcPts val="0"/>
              </a:spcBef>
              <a:buNone/>
              <a:defRPr b="0" i="0" sz="1200" u="none" cap="none" strike="noStrike">
                <a:solidFill>
                  <a:schemeClr val="dk1"/>
                </a:solidFill>
                <a:latin typeface="Calibri"/>
                <a:ea typeface="Calibri"/>
                <a:cs typeface="Calibri"/>
                <a:sym typeface="Calibri"/>
              </a:defRPr>
            </a:lvl4pPr>
            <a:lvl5pPr indent="0" lvl="4" marL="0" algn="r">
              <a:spcBef>
                <a:spcPts val="0"/>
              </a:spcBef>
              <a:buNone/>
              <a:defRPr b="0" i="0" sz="1200" u="none" cap="none" strike="noStrike">
                <a:solidFill>
                  <a:schemeClr val="dk1"/>
                </a:solidFill>
                <a:latin typeface="Calibri"/>
                <a:ea typeface="Calibri"/>
                <a:cs typeface="Calibri"/>
                <a:sym typeface="Calibri"/>
              </a:defRPr>
            </a:lvl5pPr>
            <a:lvl6pPr indent="0" lvl="5" marL="0" algn="r">
              <a:spcBef>
                <a:spcPts val="0"/>
              </a:spcBef>
              <a:buNone/>
              <a:defRPr b="0" i="0" sz="1200" u="none" cap="none" strike="noStrike">
                <a:solidFill>
                  <a:schemeClr val="dk1"/>
                </a:solidFill>
                <a:latin typeface="Calibri"/>
                <a:ea typeface="Calibri"/>
                <a:cs typeface="Calibri"/>
                <a:sym typeface="Calibri"/>
              </a:defRPr>
            </a:lvl6pPr>
            <a:lvl7pPr indent="0" lvl="6" marL="0" algn="r">
              <a:spcBef>
                <a:spcPts val="0"/>
              </a:spcBef>
              <a:buNone/>
              <a:defRPr b="0" i="0" sz="1200" u="none" cap="none" strike="noStrike">
                <a:solidFill>
                  <a:schemeClr val="dk1"/>
                </a:solidFill>
                <a:latin typeface="Calibri"/>
                <a:ea typeface="Calibri"/>
                <a:cs typeface="Calibri"/>
                <a:sym typeface="Calibri"/>
              </a:defRPr>
            </a:lvl7pPr>
            <a:lvl8pPr indent="0" lvl="7" marL="0" algn="r">
              <a:spcBef>
                <a:spcPts val="0"/>
              </a:spcBef>
              <a:buNone/>
              <a:defRPr b="0" i="0" sz="1200" u="none" cap="none" strike="noStrike">
                <a:solidFill>
                  <a:schemeClr val="dk1"/>
                </a:solidFill>
                <a:latin typeface="Calibri"/>
                <a:ea typeface="Calibri"/>
                <a:cs typeface="Calibri"/>
                <a:sym typeface="Calibri"/>
              </a:defRPr>
            </a:lvl8pPr>
            <a:lvl9pPr indent="0" lvl="8" marL="0" algn="r">
              <a:spcBef>
                <a:spcPts val="0"/>
              </a:spcBef>
              <a:buNone/>
              <a:defRPr b="0" i="0" sz="1200" u="none" cap="none" strike="noStrike">
                <a:solidFill>
                  <a:schemeClr val="dk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7" name="Google Shape;57;p45"/>
          <p:cNvPicPr preferRelativeResize="0"/>
          <p:nvPr/>
        </p:nvPicPr>
        <p:blipFill rotWithShape="1">
          <a:blip r:embed="rId3">
            <a:alphaModFix/>
          </a:blip>
          <a:srcRect b="0" l="0" r="0" t="0"/>
          <a:stretch/>
        </p:blipFill>
        <p:spPr>
          <a:xfrm rot="10800000">
            <a:off x="0" y="6629400"/>
            <a:ext cx="9144000" cy="228599"/>
          </a:xfrm>
          <a:prstGeom prst="rect">
            <a:avLst/>
          </a:prstGeom>
          <a:noFill/>
          <a:ln>
            <a:noFill/>
          </a:ln>
        </p:spPr>
      </p:pic>
      <p:pic>
        <p:nvPicPr>
          <p:cNvPr descr="WinFX__LineGlow" id="58" name="Google Shape;58;p45"/>
          <p:cNvPicPr preferRelativeResize="0"/>
          <p:nvPr/>
        </p:nvPicPr>
        <p:blipFill rotWithShape="1">
          <a:blip r:embed="rId4">
            <a:alphaModFix/>
          </a:blip>
          <a:srcRect b="0" l="0" r="0" t="0"/>
          <a:stretch/>
        </p:blipFill>
        <p:spPr>
          <a:xfrm>
            <a:off x="0" y="1295400"/>
            <a:ext cx="9144000" cy="228600"/>
          </a:xfrm>
          <a:prstGeom prst="rect">
            <a:avLst/>
          </a:prstGeom>
          <a:noFill/>
          <a:ln>
            <a:noFill/>
          </a:ln>
        </p:spPr>
      </p:pic>
      <p:sp>
        <p:nvSpPr>
          <p:cNvPr id="59" name="Google Shape;59;p4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FC7876"/>
              </a:buClr>
              <a:buSzPts val="4400"/>
              <a:buFont typeface="Tahoma"/>
              <a:buNone/>
              <a:defRPr b="1" cap="none">
                <a:solidFill>
                  <a:srgbClr val="FC7876"/>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0" name="Shape 60"/>
        <p:cNvGrpSpPr/>
        <p:nvPr/>
      </p:nvGrpSpPr>
      <p:grpSpPr>
        <a:xfrm>
          <a:off x="0" y="0"/>
          <a:ext cx="0" cy="0"/>
          <a:chOff x="0" y="0"/>
          <a:chExt cx="0" cy="0"/>
        </a:xfrm>
      </p:grpSpPr>
      <p:sp>
        <p:nvSpPr>
          <p:cNvPr id="61" name="Google Shape;61;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Clr>
                <a:srgbClr val="FC7876"/>
              </a:buClr>
              <a:buSzPts val="4400"/>
              <a:buFont typeface="Tahoma"/>
              <a:buNone/>
              <a:defRPr b="1" sz="4400" cap="none">
                <a:solidFill>
                  <a:srgbClr val="FC7876"/>
                </a:solidFill>
                <a:latin typeface="Tahoma"/>
                <a:ea typeface="Tahoma"/>
                <a:cs typeface="Tahoma"/>
                <a:sym typeface="Tahom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2" name="Google Shape;62;p4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3" name="Google Shape;63;p4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4" name="Google Shape;64;p4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65" name="Google Shape;65;p4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66" name="Google Shape;66;p4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4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8" name="Google Shape;68;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9" name="Shape 69"/>
        <p:cNvGrpSpPr/>
        <p:nvPr/>
      </p:nvGrpSpPr>
      <p:grpSpPr>
        <a:xfrm>
          <a:off x="0" y="0"/>
          <a:ext cx="0" cy="0"/>
          <a:chOff x="0" y="0"/>
          <a:chExt cx="0" cy="0"/>
        </a:xfrm>
      </p:grpSpPr>
      <p:sp>
        <p:nvSpPr>
          <p:cNvPr id="70" name="Google Shape;70;p47"/>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1" name="Google Shape;71;p47"/>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72" name="Google Shape;72;p47"/>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73" name="Google Shape;73;p4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4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6" name="Shape 76"/>
        <p:cNvGrpSpPr/>
        <p:nvPr/>
      </p:nvGrpSpPr>
      <p:grpSpPr>
        <a:xfrm>
          <a:off x="0" y="0"/>
          <a:ext cx="0" cy="0"/>
          <a:chOff x="0" y="0"/>
          <a:chExt cx="0" cy="0"/>
        </a:xfrm>
      </p:grpSpPr>
      <p:sp>
        <p:nvSpPr>
          <p:cNvPr id="77" name="Google Shape;77;p48"/>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Tahoma"/>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8" name="Google Shape;78;p48"/>
          <p:cNvSpPr/>
          <p:nvPr>
            <p:ph idx="2" type="pic"/>
          </p:nvPr>
        </p:nvSpPr>
        <p:spPr>
          <a:xfrm>
            <a:off x="1792288" y="612775"/>
            <a:ext cx="5486400" cy="4114800"/>
          </a:xfrm>
          <a:prstGeom prst="rect">
            <a:avLst/>
          </a:prstGeom>
          <a:noFill/>
          <a:ln>
            <a:noFill/>
          </a:ln>
        </p:spPr>
        <p:txBody>
          <a:bodyPr anchorCtr="0" anchor="t" bIns="45700" lIns="91425" spcFirstLastPara="1" rIns="91425" wrap="square" tIns="45700">
            <a:normAutofit/>
          </a:bodyPr>
          <a:lstStyle>
            <a:lvl1pPr lvl="0" marR="0" rtl="0" algn="l">
              <a:spcBef>
                <a:spcPts val="640"/>
              </a:spcBef>
              <a:spcAft>
                <a:spcPts val="0"/>
              </a:spcAft>
              <a:buClr>
                <a:schemeClr val="dk1"/>
              </a:buClr>
              <a:buSzPts val="3200"/>
              <a:buFont typeface="Arial"/>
              <a:buNone/>
              <a:defRPr b="0" i="0" sz="3200" u="none" cap="none" strike="noStrike">
                <a:solidFill>
                  <a:schemeClr val="dk1"/>
                </a:solidFill>
                <a:latin typeface="Tahoma"/>
                <a:ea typeface="Tahoma"/>
                <a:cs typeface="Tahoma"/>
                <a:sym typeface="Tahoma"/>
              </a:defRPr>
            </a:lvl1pPr>
            <a:lvl2pPr lvl="1" marR="0" rtl="0" algn="l">
              <a:spcBef>
                <a:spcPts val="560"/>
              </a:spcBef>
              <a:spcAft>
                <a:spcPts val="0"/>
              </a:spcAft>
              <a:buClr>
                <a:schemeClr val="dk1"/>
              </a:buClr>
              <a:buSzPts val="2800"/>
              <a:buFont typeface="Arial"/>
              <a:buNone/>
              <a:defRPr b="0" i="0" sz="2800" u="none" cap="none" strike="noStrike">
                <a:solidFill>
                  <a:schemeClr val="dk1"/>
                </a:solidFill>
                <a:latin typeface="Tahoma"/>
                <a:ea typeface="Tahoma"/>
                <a:cs typeface="Tahoma"/>
                <a:sym typeface="Tahoma"/>
              </a:defRPr>
            </a:lvl2pPr>
            <a:lvl3pPr lvl="2" marR="0" rtl="0" algn="l">
              <a:spcBef>
                <a:spcPts val="480"/>
              </a:spcBef>
              <a:spcAft>
                <a:spcPts val="0"/>
              </a:spcAft>
              <a:buClr>
                <a:schemeClr val="dk1"/>
              </a:buClr>
              <a:buSzPts val="2400"/>
              <a:buFont typeface="Arial"/>
              <a:buNone/>
              <a:defRPr b="0" i="0" sz="2400" u="none" cap="none" strike="noStrike">
                <a:solidFill>
                  <a:schemeClr val="dk1"/>
                </a:solidFill>
                <a:latin typeface="Tahoma"/>
                <a:ea typeface="Tahoma"/>
                <a:cs typeface="Tahoma"/>
                <a:sym typeface="Tahoma"/>
              </a:defRPr>
            </a:lvl3pPr>
            <a:lvl4pPr lvl="3"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4pPr>
            <a:lvl5pPr lvl="4" marR="0" rtl="0" algn="l">
              <a:spcBef>
                <a:spcPts val="400"/>
              </a:spcBef>
              <a:spcAft>
                <a:spcPts val="0"/>
              </a:spcAft>
              <a:buClr>
                <a:schemeClr val="dk1"/>
              </a:buClr>
              <a:buSzPts val="2000"/>
              <a:buFont typeface="Arial"/>
              <a:buNone/>
              <a:defRPr b="0" i="0" sz="2000" u="none" cap="none" strike="noStrike">
                <a:solidFill>
                  <a:schemeClr val="dk1"/>
                </a:solidFill>
                <a:latin typeface="Tahoma"/>
                <a:ea typeface="Tahoma"/>
                <a:cs typeface="Tahoma"/>
                <a:sym typeface="Tahoma"/>
              </a:defRPr>
            </a:lvl5pPr>
            <a:lvl6pPr lvl="5"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spcBef>
                <a:spcPts val="4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79" name="Google Shape;79;p48"/>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80" name="Google Shape;80;p4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4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Tahoma"/>
              <a:buNone/>
              <a:defRPr b="0" i="0" sz="4400" u="none" cap="none" strike="noStrike">
                <a:solidFill>
                  <a:schemeClr val="dk1"/>
                </a:solidFill>
                <a:latin typeface="Tahoma"/>
                <a:ea typeface="Tahoma"/>
                <a:cs typeface="Tahoma"/>
                <a:sym typeface="Tahom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Tahoma"/>
                <a:ea typeface="Tahoma"/>
                <a:cs typeface="Tahoma"/>
                <a:sym typeface="Tahoma"/>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Tahoma"/>
                <a:ea typeface="Tahoma"/>
                <a:cs typeface="Tahoma"/>
                <a:sym typeface="Tahoma"/>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Tahoma"/>
                <a:ea typeface="Tahoma"/>
                <a:cs typeface="Tahoma"/>
                <a:sym typeface="Tahoma"/>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Tahoma"/>
                <a:ea typeface="Tahoma"/>
                <a:cs typeface="Tahoma"/>
                <a:sym typeface="Tahoma"/>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3.gif"/><Relationship Id="rId4" Type="http://schemas.openxmlformats.org/officeDocument/2006/relationships/image" Target="../media/image15.gi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gif"/><Relationship Id="rId4" Type="http://schemas.openxmlformats.org/officeDocument/2006/relationships/image" Target="../media/image15.gi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3.gif"/><Relationship Id="rId4" Type="http://schemas.openxmlformats.org/officeDocument/2006/relationships/image" Target="../media/image15.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3.gif"/><Relationship Id="rId4" Type="http://schemas.openxmlformats.org/officeDocument/2006/relationships/image" Target="../media/image15.gif"/></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3.gif"/><Relationship Id="rId4" Type="http://schemas.openxmlformats.org/officeDocument/2006/relationships/image" Target="../media/image15.gi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3.gif"/><Relationship Id="rId4" Type="http://schemas.openxmlformats.org/officeDocument/2006/relationships/image" Target="../media/image15.gi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3.gif"/><Relationship Id="rId4" Type="http://schemas.openxmlformats.org/officeDocument/2006/relationships/image" Target="../media/image15.gi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gif"/><Relationship Id="rId4" Type="http://schemas.openxmlformats.org/officeDocument/2006/relationships/image" Target="../media/image15.gi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gif"/><Relationship Id="rId4" Type="http://schemas.openxmlformats.org/officeDocument/2006/relationships/image" Target="../media/image15.gi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3.gif"/><Relationship Id="rId4" Type="http://schemas.openxmlformats.org/officeDocument/2006/relationships/image" Target="../media/image15.gif"/></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3.gif"/><Relationship Id="rId4" Type="http://schemas.openxmlformats.org/officeDocument/2006/relationships/image" Target="../media/image15.gi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3.gif"/><Relationship Id="rId4" Type="http://schemas.openxmlformats.org/officeDocument/2006/relationships/image" Target="../media/image15.gi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3.gif"/><Relationship Id="rId4" Type="http://schemas.openxmlformats.org/officeDocument/2006/relationships/image" Target="../media/image15.gif"/></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3.gif"/><Relationship Id="rId4" Type="http://schemas.openxmlformats.org/officeDocument/2006/relationships/image" Target="../media/image15.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
          <p:cNvSpPr txBox="1"/>
          <p:nvPr>
            <p:ph type="ctrTitle"/>
          </p:nvPr>
        </p:nvSpPr>
        <p:spPr>
          <a:xfrm>
            <a:off x="228600" y="2438400"/>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Xử lý t</a:t>
            </a:r>
            <a:r>
              <a:rPr lang="en-US">
                <a:solidFill>
                  <a:srgbClr val="FC7876"/>
                </a:solidFill>
              </a:rPr>
              <a:t>ập tin</a:t>
            </a:r>
            <a:endParaRPr>
              <a:solidFill>
                <a:srgbClr val="FC7876"/>
              </a:solidFill>
            </a:endParaRPr>
          </a:p>
        </p:txBody>
      </p:sp>
      <p:sp>
        <p:nvSpPr>
          <p:cNvPr id="100" name="Google Shape;100;p1"/>
          <p:cNvSpPr txBox="1"/>
          <p:nvPr>
            <p:ph idx="1" type="subTitle"/>
          </p:nvPr>
        </p:nvSpPr>
        <p:spPr>
          <a:xfrm>
            <a:off x="1371600" y="4148534"/>
            <a:ext cx="6400800" cy="762000"/>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1800"/>
              <a:buNone/>
            </a:pPr>
            <a:r>
              <a:rPr b="1" lang="en-US" sz="1800"/>
              <a:t>Kỹ thuật lập trình</a:t>
            </a:r>
            <a:endParaRPr/>
          </a:p>
          <a:p>
            <a:pPr indent="0" lvl="0" marL="0" rtl="0" algn="ctr">
              <a:spcBef>
                <a:spcPts val="360"/>
              </a:spcBef>
              <a:spcAft>
                <a:spcPts val="0"/>
              </a:spcAft>
              <a:buClr>
                <a:schemeClr val="dk1"/>
              </a:buClr>
              <a:buSzPts val="1800"/>
              <a:buNone/>
            </a:pPr>
            <a:r>
              <a:rPr lang="en-US" sz="1800"/>
              <a:t>Trình bày: …; Email: …@fit.hcmus.edu.vn</a:t>
            </a:r>
            <a:endParaRPr/>
          </a:p>
          <a:p>
            <a:pPr indent="0" lvl="0" marL="0" rtl="0" algn="ctr">
              <a:spcBef>
                <a:spcPts val="360"/>
              </a:spcBef>
              <a:spcAft>
                <a:spcPts val="0"/>
              </a:spcAft>
              <a:buClr>
                <a:schemeClr val="dk1"/>
              </a:buClr>
              <a:buSzPts val="1800"/>
              <a:buNone/>
            </a:pPr>
            <a:r>
              <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Đối số mở tập tin (mode)</a:t>
            </a:r>
            <a:endParaRPr/>
          </a:p>
        </p:txBody>
      </p:sp>
      <p:sp>
        <p:nvSpPr>
          <p:cNvPr id="180" name="Google Shape;180;p1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81" name="Google Shape;181;p1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82" name="Google Shape;182;p1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aphicFrame>
        <p:nvGraphicFramePr>
          <p:cNvPr id="183" name="Google Shape;183;p11"/>
          <p:cNvGraphicFramePr/>
          <p:nvPr/>
        </p:nvGraphicFramePr>
        <p:xfrm>
          <a:off x="914400" y="1524000"/>
          <a:ext cx="3000000" cy="3000000"/>
        </p:xfrm>
        <a:graphic>
          <a:graphicData uri="http://schemas.openxmlformats.org/drawingml/2006/table">
            <a:tbl>
              <a:tblPr>
                <a:noFill/>
                <a:tableStyleId>{4D5876BD-CFFB-4E04-B1B6-B3863287D415}</a:tableStyleId>
              </a:tblPr>
              <a:tblGrid>
                <a:gridCol w="990600"/>
                <a:gridCol w="5638800"/>
              </a:tblGrid>
              <a:tr h="370850">
                <a:tc>
                  <a:txBody>
                    <a:bodyPr/>
                    <a:lstStyle/>
                    <a:p>
                      <a:pPr indent="0" lvl="0" marL="0" marR="0" rtl="0" algn="l">
                        <a:spcBef>
                          <a:spcPts val="0"/>
                        </a:spcBef>
                        <a:spcAft>
                          <a:spcPts val="0"/>
                        </a:spcAft>
                        <a:buNone/>
                      </a:pPr>
                      <a:r>
                        <a:rPr b="1" lang="en-US" sz="1800" u="none" cap="none" strike="noStrike">
                          <a:solidFill>
                            <a:schemeClr val="dk1"/>
                          </a:solidFill>
                          <a:latin typeface="Calibri"/>
                          <a:ea typeface="Calibri"/>
                          <a:cs typeface="Calibri"/>
                          <a:sym typeface="Calibri"/>
                        </a:rPr>
                        <a:t>Đối số</a:t>
                      </a:r>
                      <a:endParaRPr b="1" sz="1800">
                        <a:solidFill>
                          <a:schemeClr val="dk1"/>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85BA54"/>
                      </a:solidFill>
                      <a:prstDash val="solid"/>
                      <a:round/>
                      <a:headEnd len="sm" w="sm" type="none"/>
                      <a:tailEnd len="sm" w="sm" type="none"/>
                    </a:lnT>
                    <a:lnB cap="flat" cmpd="sng" w="12700">
                      <a:solidFill>
                        <a:srgbClr val="85BA54"/>
                      </a:solidFill>
                      <a:prstDash val="solid"/>
                      <a:round/>
                      <a:headEnd len="sm" w="sm" type="none"/>
                      <a:tailEnd len="sm" w="sm" type="none"/>
                    </a:lnB>
                  </a:tcPr>
                </a:tc>
                <a:tc>
                  <a:txBody>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Ý</a:t>
                      </a:r>
                      <a:r>
                        <a:rPr b="1" lang="en-US" sz="1800">
                          <a:solidFill>
                            <a:schemeClr val="dk1"/>
                          </a:solidFill>
                          <a:latin typeface="Calibri"/>
                          <a:ea typeface="Calibri"/>
                          <a:cs typeface="Calibri"/>
                          <a:sym typeface="Calibri"/>
                        </a:rPr>
                        <a:t> nghĩa</a:t>
                      </a:r>
                      <a:endParaRPr b="1" sz="1800">
                        <a:solidFill>
                          <a:schemeClr val="dk1"/>
                        </a:solidFill>
                        <a:latin typeface="Calibri"/>
                        <a:ea typeface="Calibri"/>
                        <a:cs typeface="Calibri"/>
                        <a:sym typeface="Calibri"/>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85BA54"/>
                      </a:solidFill>
                      <a:prstDash val="solid"/>
                      <a:round/>
                      <a:headEnd len="sm" w="sm" type="none"/>
                      <a:tailEnd len="sm" w="sm" type="none"/>
                    </a:lnT>
                    <a:lnB cap="flat" cmpd="sng" w="12700">
                      <a:solidFill>
                        <a:srgbClr val="85BA54"/>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800"/>
                        <a:t>b</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85BA5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5BA54">
                        <a:alpha val="20000"/>
                      </a:srgbClr>
                    </a:solidFill>
                  </a:tcPr>
                </a:tc>
                <a:tc>
                  <a:txBody>
                    <a:bodyPr/>
                    <a:lstStyle/>
                    <a:p>
                      <a:pPr indent="0" lvl="0" marL="0" marR="0" rtl="0" algn="l">
                        <a:spcBef>
                          <a:spcPts val="0"/>
                        </a:spcBef>
                        <a:spcAft>
                          <a:spcPts val="0"/>
                        </a:spcAft>
                        <a:buNone/>
                      </a:pPr>
                      <a:r>
                        <a:rPr lang="en-US" sz="1800"/>
                        <a:t>Mở</a:t>
                      </a:r>
                      <a:r>
                        <a:rPr lang="en-US" sz="1800"/>
                        <a:t> tập tin kiểu </a:t>
                      </a:r>
                      <a:r>
                        <a:rPr lang="en-US" sz="1800">
                          <a:solidFill>
                            <a:srgbClr val="FF0000"/>
                          </a:solidFill>
                        </a:rPr>
                        <a:t>nhị phân</a:t>
                      </a:r>
                      <a:r>
                        <a:rPr lang="en-US" sz="1800"/>
                        <a:t> (binary)</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rgbClr val="85BA54"/>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5BA54">
                        <a:alpha val="20000"/>
                      </a:srgbClr>
                    </a:solidFill>
                  </a:tcPr>
                </a:tc>
              </a:tr>
              <a:tr h="370850">
                <a:tc>
                  <a:txBody>
                    <a:bodyPr/>
                    <a:lstStyle/>
                    <a:p>
                      <a:pPr indent="0" lvl="0" marL="0" marR="0" rtl="0" algn="l">
                        <a:spcBef>
                          <a:spcPts val="0"/>
                        </a:spcBef>
                        <a:spcAft>
                          <a:spcPts val="0"/>
                        </a:spcAft>
                        <a:buNone/>
                      </a:pPr>
                      <a:r>
                        <a:rPr lang="en-US" sz="1800"/>
                        <a:t>t</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Mở</a:t>
                      </a:r>
                      <a:r>
                        <a:rPr lang="en-US" sz="1800"/>
                        <a:t> tập tin kiểu </a:t>
                      </a:r>
                      <a:r>
                        <a:rPr lang="en-US" sz="1800">
                          <a:solidFill>
                            <a:srgbClr val="FF0000"/>
                          </a:solidFill>
                        </a:rPr>
                        <a:t>văn bản</a:t>
                      </a:r>
                      <a:r>
                        <a:rPr lang="en-US" sz="1800"/>
                        <a:t> (text) (</a:t>
                      </a:r>
                      <a:r>
                        <a:rPr lang="en-US" sz="1800">
                          <a:solidFill>
                            <a:srgbClr val="FF0000"/>
                          </a:solidFill>
                        </a:rPr>
                        <a:t>mặc định</a:t>
                      </a:r>
                      <a:r>
                        <a:rPr lang="en-US" sz="1800"/>
                        <a:t>)</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800"/>
                        <a:t>r</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5BA54">
                        <a:alpha val="20000"/>
                      </a:srgbClr>
                    </a:solidFill>
                  </a:tcPr>
                </a:tc>
                <a:tc>
                  <a:txBody>
                    <a:bodyPr/>
                    <a:lstStyle/>
                    <a:p>
                      <a:pPr indent="0" lvl="0" marL="0" marR="0" rtl="0" algn="l">
                        <a:spcBef>
                          <a:spcPts val="0"/>
                        </a:spcBef>
                        <a:spcAft>
                          <a:spcPts val="0"/>
                        </a:spcAft>
                        <a:buNone/>
                      </a:pPr>
                      <a:r>
                        <a:rPr lang="en-US" sz="1800"/>
                        <a:t>Mở</a:t>
                      </a:r>
                      <a:r>
                        <a:rPr lang="en-US" sz="1800"/>
                        <a:t> tập tin </a:t>
                      </a:r>
                      <a:r>
                        <a:rPr lang="en-US" sz="1800">
                          <a:solidFill>
                            <a:srgbClr val="FF0000"/>
                          </a:solidFill>
                        </a:rPr>
                        <a:t>chỉ để đọc</a:t>
                      </a:r>
                      <a:r>
                        <a:rPr lang="en-US" sz="1800"/>
                        <a:t> dữ liệu từ tập tin. Trả về NULL nếu không tìm thấy tập tin.</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5BA54">
                        <a:alpha val="20000"/>
                      </a:srgbClr>
                    </a:solidFill>
                  </a:tcPr>
                </a:tc>
              </a:tr>
              <a:tr h="370850">
                <a:tc>
                  <a:txBody>
                    <a:bodyPr/>
                    <a:lstStyle/>
                    <a:p>
                      <a:pPr indent="0" lvl="0" marL="0" marR="0" rtl="0" algn="l">
                        <a:spcBef>
                          <a:spcPts val="0"/>
                        </a:spcBef>
                        <a:spcAft>
                          <a:spcPts val="0"/>
                        </a:spcAft>
                        <a:buNone/>
                      </a:pPr>
                      <a:r>
                        <a:rPr lang="en-US" sz="1800"/>
                        <a:t>w</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rPr lang="en-US" sz="1800"/>
                        <a:t>Mở</a:t>
                      </a:r>
                      <a:r>
                        <a:rPr lang="en-US" sz="1800"/>
                        <a:t> tập tin </a:t>
                      </a:r>
                      <a:r>
                        <a:rPr lang="en-US" sz="1800">
                          <a:solidFill>
                            <a:srgbClr val="FF0000"/>
                          </a:solidFill>
                        </a:rPr>
                        <a:t>chỉ để ghi</a:t>
                      </a:r>
                      <a:r>
                        <a:rPr lang="en-US" sz="1800"/>
                        <a:t> dữ liệu vào tập tin. Tập tin sẽ được tạo nếu chưa có, ngược lại dữ liệu trước đó sẽ bị xóa hết.</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800"/>
                        <a:t>a</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5BA54">
                        <a:alpha val="20000"/>
                      </a:srgbClr>
                    </a:solidFill>
                  </a:tcPr>
                </a:tc>
                <a:tc>
                  <a:txBody>
                    <a:bodyPr/>
                    <a:lstStyle/>
                    <a:p>
                      <a:pPr indent="0" lvl="0" marL="0" marR="0" rtl="0" algn="l">
                        <a:spcBef>
                          <a:spcPts val="0"/>
                        </a:spcBef>
                        <a:spcAft>
                          <a:spcPts val="0"/>
                        </a:spcAft>
                        <a:buNone/>
                      </a:pPr>
                      <a:r>
                        <a:rPr lang="en-US" sz="1800"/>
                        <a:t>Mở</a:t>
                      </a:r>
                      <a:r>
                        <a:rPr lang="en-US" sz="1800"/>
                        <a:t> tập tin </a:t>
                      </a:r>
                      <a:r>
                        <a:rPr lang="en-US" sz="1800">
                          <a:solidFill>
                            <a:srgbClr val="FF0000"/>
                          </a:solidFill>
                        </a:rPr>
                        <a:t>chỉ để thêm</a:t>
                      </a:r>
                      <a:r>
                        <a:rPr lang="en-US" sz="1800"/>
                        <a:t> (append) dữ liệu vào cuối tập tin. Tập tin sẽ được tạo nếu chưa có.</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5BA54">
                        <a:alpha val="20000"/>
                      </a:srgbClr>
                    </a:solidFill>
                  </a:tcPr>
                </a:tc>
              </a:tr>
              <a:tr h="370850">
                <a:tc>
                  <a:txBody>
                    <a:bodyPr/>
                    <a:lstStyle/>
                    <a:p>
                      <a:pPr indent="0" lvl="0" marL="0" marR="0" rtl="0" algn="l">
                        <a:spcBef>
                          <a:spcPts val="0"/>
                        </a:spcBef>
                        <a:spcAft>
                          <a:spcPts val="0"/>
                        </a:spcAft>
                        <a:buNone/>
                      </a:pPr>
                      <a:r>
                        <a:rPr lang="en-US" sz="1800"/>
                        <a:t>r+</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Giống</a:t>
                      </a:r>
                      <a:r>
                        <a:rPr lang="en-US" sz="1800"/>
                        <a:t> mode r và bổ sung thêm tính năng ghi dữ liệu và tập tin sẽ được tạo nếu chưa có.</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r h="370850">
                <a:tc>
                  <a:txBody>
                    <a:bodyPr/>
                    <a:lstStyle/>
                    <a:p>
                      <a:pPr indent="0" lvl="0" marL="0" marR="0" rtl="0" algn="l">
                        <a:spcBef>
                          <a:spcPts val="0"/>
                        </a:spcBef>
                        <a:spcAft>
                          <a:spcPts val="0"/>
                        </a:spcAft>
                        <a:buNone/>
                      </a:pPr>
                      <a:r>
                        <a:rPr lang="en-US" sz="1800"/>
                        <a:t>w+</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5BA54">
                        <a:alpha val="20000"/>
                      </a:srgbClr>
                    </a:solidFill>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Giống</a:t>
                      </a:r>
                      <a:r>
                        <a:rPr lang="en-US" sz="1800"/>
                        <a:t> mode w và bổ sung thêm tính năng đọc.</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solidFill>
                      <a:srgbClr val="85BA54">
                        <a:alpha val="20000"/>
                      </a:srgbClr>
                    </a:solidFill>
                  </a:tcPr>
                </a:tc>
              </a:tr>
              <a:tr h="370850">
                <a:tc>
                  <a:txBody>
                    <a:bodyPr/>
                    <a:lstStyle/>
                    <a:p>
                      <a:pPr indent="0" lvl="0" marL="0" marR="0" rtl="0" algn="l">
                        <a:spcBef>
                          <a:spcPts val="0"/>
                        </a:spcBef>
                        <a:spcAft>
                          <a:spcPts val="0"/>
                        </a:spcAft>
                        <a:buNone/>
                      </a:pPr>
                      <a:r>
                        <a:rPr lang="en-US" sz="1800"/>
                        <a:t>a+</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85BA54"/>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Giống</a:t>
                      </a:r>
                      <a:r>
                        <a:rPr lang="en-US" sz="1800"/>
                        <a:t> mode a và bổ sung thêm tính năng đọc.</a:t>
                      </a:r>
                      <a:endParaRPr sz="1800"/>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rgbClr val="85BA54"/>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Đọc và ghi dữ liệu (stdio.h)</a:t>
            </a:r>
            <a:endParaRPr/>
          </a:p>
        </p:txBody>
      </p:sp>
      <p:sp>
        <p:nvSpPr>
          <p:cNvPr id="189" name="Google Shape;189;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960"/>
              <a:buChar char="•"/>
            </a:pPr>
            <a:r>
              <a:rPr lang="en-US" sz="2960"/>
              <a:t>Thực hiện đọc/ghi dữ liệu theo các cách sau:</a:t>
            </a:r>
            <a:endParaRPr/>
          </a:p>
          <a:p>
            <a:pPr indent="-285750" lvl="1" marL="742950" rtl="0" algn="l">
              <a:spcBef>
                <a:spcPts val="518"/>
              </a:spcBef>
              <a:spcAft>
                <a:spcPts val="0"/>
              </a:spcAft>
              <a:buClr>
                <a:schemeClr val="dk1"/>
              </a:buClr>
              <a:buSzPts val="2590"/>
              <a:buChar char="–"/>
            </a:pPr>
            <a:r>
              <a:rPr lang="en-US" sz="2590"/>
              <a:t>Nhập/xuất theo định dạng</a:t>
            </a:r>
            <a:endParaRPr/>
          </a:p>
          <a:p>
            <a:pPr indent="-228600" lvl="2" marL="1143000" rtl="0" algn="l">
              <a:spcBef>
                <a:spcPts val="444"/>
              </a:spcBef>
              <a:spcAft>
                <a:spcPts val="0"/>
              </a:spcAft>
              <a:buClr>
                <a:schemeClr val="dk1"/>
              </a:buClr>
              <a:buSzPts val="2220"/>
              <a:buChar char="•"/>
            </a:pPr>
            <a:r>
              <a:rPr lang="en-US" sz="2220"/>
              <a:t>Hàm: </a:t>
            </a:r>
            <a:r>
              <a:rPr lang="en-US" sz="2220">
                <a:solidFill>
                  <a:srgbClr val="FF0000"/>
                </a:solidFill>
              </a:rPr>
              <a:t>fscanf</a:t>
            </a:r>
            <a:r>
              <a:rPr lang="en-US" sz="2220"/>
              <a:t>, </a:t>
            </a:r>
            <a:r>
              <a:rPr lang="en-US" sz="2220">
                <a:solidFill>
                  <a:srgbClr val="FF0000"/>
                </a:solidFill>
              </a:rPr>
              <a:t>fprintf</a:t>
            </a:r>
            <a:endParaRPr/>
          </a:p>
          <a:p>
            <a:pPr indent="-228600" lvl="2" marL="1143000" rtl="0" algn="l">
              <a:spcBef>
                <a:spcPts val="444"/>
              </a:spcBef>
              <a:spcAft>
                <a:spcPts val="0"/>
              </a:spcAft>
              <a:buClr>
                <a:srgbClr val="FF0000"/>
              </a:buClr>
              <a:buSzPts val="2220"/>
              <a:buChar char="•"/>
            </a:pPr>
            <a:r>
              <a:rPr lang="en-US" sz="2220">
                <a:solidFill>
                  <a:srgbClr val="FF0000"/>
                </a:solidFill>
              </a:rPr>
              <a:t>Chỉ</a:t>
            </a:r>
            <a:r>
              <a:rPr lang="en-US" sz="2220"/>
              <a:t> dùng với tập tin </a:t>
            </a:r>
            <a:r>
              <a:rPr lang="en-US" sz="2220">
                <a:solidFill>
                  <a:srgbClr val="FF0000"/>
                </a:solidFill>
              </a:rPr>
              <a:t>kiểu văn bản</a:t>
            </a:r>
            <a:r>
              <a:rPr lang="en-US" sz="2220"/>
              <a:t>.</a:t>
            </a:r>
            <a:endParaRPr/>
          </a:p>
          <a:p>
            <a:pPr indent="-285750" lvl="1" marL="742950" rtl="0" algn="l">
              <a:spcBef>
                <a:spcPts val="518"/>
              </a:spcBef>
              <a:spcAft>
                <a:spcPts val="0"/>
              </a:spcAft>
              <a:buClr>
                <a:schemeClr val="dk1"/>
              </a:buClr>
              <a:buSzPts val="2590"/>
              <a:buChar char="–"/>
            </a:pPr>
            <a:r>
              <a:rPr lang="en-US" sz="2590"/>
              <a:t>Nhập/xuất </a:t>
            </a:r>
            <a:r>
              <a:rPr lang="en-US" sz="2590">
                <a:solidFill>
                  <a:srgbClr val="FF0000"/>
                </a:solidFill>
              </a:rPr>
              <a:t>từng ký tự hay dòng</a:t>
            </a:r>
            <a:r>
              <a:rPr lang="en-US" sz="2590"/>
              <a:t> lên tập tin</a:t>
            </a:r>
            <a:endParaRPr/>
          </a:p>
          <a:p>
            <a:pPr indent="-228600" lvl="2" marL="1143000" rtl="0" algn="l">
              <a:spcBef>
                <a:spcPts val="444"/>
              </a:spcBef>
              <a:spcAft>
                <a:spcPts val="0"/>
              </a:spcAft>
              <a:buClr>
                <a:schemeClr val="dk1"/>
              </a:buClr>
              <a:buSzPts val="2220"/>
              <a:buChar char="•"/>
            </a:pPr>
            <a:r>
              <a:rPr lang="en-US" sz="2220"/>
              <a:t>Hàm: </a:t>
            </a:r>
            <a:r>
              <a:rPr lang="en-US" sz="2220">
                <a:solidFill>
                  <a:srgbClr val="FF0000"/>
                </a:solidFill>
              </a:rPr>
              <a:t>getc</a:t>
            </a:r>
            <a:r>
              <a:rPr lang="en-US" sz="2220"/>
              <a:t>, </a:t>
            </a:r>
            <a:r>
              <a:rPr lang="en-US" sz="2220">
                <a:solidFill>
                  <a:srgbClr val="FF0000"/>
                </a:solidFill>
              </a:rPr>
              <a:t>fgetc</a:t>
            </a:r>
            <a:r>
              <a:rPr lang="en-US" sz="2220"/>
              <a:t>, </a:t>
            </a:r>
            <a:r>
              <a:rPr lang="en-US" sz="2220">
                <a:solidFill>
                  <a:srgbClr val="FF0000"/>
                </a:solidFill>
              </a:rPr>
              <a:t>fgets</a:t>
            </a:r>
            <a:r>
              <a:rPr lang="en-US" sz="2220"/>
              <a:t>, </a:t>
            </a:r>
            <a:r>
              <a:rPr lang="en-US" sz="2220">
                <a:solidFill>
                  <a:srgbClr val="FF0000"/>
                </a:solidFill>
              </a:rPr>
              <a:t>putc</a:t>
            </a:r>
            <a:r>
              <a:rPr lang="en-US" sz="2220"/>
              <a:t>, </a:t>
            </a:r>
            <a:r>
              <a:rPr lang="en-US" sz="2220">
                <a:solidFill>
                  <a:srgbClr val="FF0000"/>
                </a:solidFill>
              </a:rPr>
              <a:t>fputs</a:t>
            </a:r>
            <a:endParaRPr/>
          </a:p>
          <a:p>
            <a:pPr indent="-228600" lvl="2" marL="1143000" rtl="0" algn="l">
              <a:spcBef>
                <a:spcPts val="444"/>
              </a:spcBef>
              <a:spcAft>
                <a:spcPts val="0"/>
              </a:spcAft>
              <a:buClr>
                <a:srgbClr val="FF0000"/>
              </a:buClr>
              <a:buSzPts val="2220"/>
              <a:buChar char="•"/>
            </a:pPr>
            <a:r>
              <a:rPr lang="en-US" sz="2220">
                <a:solidFill>
                  <a:srgbClr val="FF0000"/>
                </a:solidFill>
              </a:rPr>
              <a:t>Chỉ nên</a:t>
            </a:r>
            <a:r>
              <a:rPr lang="en-US" sz="2220"/>
              <a:t> dùng với </a:t>
            </a:r>
            <a:r>
              <a:rPr lang="en-US" sz="2220">
                <a:solidFill>
                  <a:srgbClr val="FF0000"/>
                </a:solidFill>
              </a:rPr>
              <a:t>kiểu văn bản</a:t>
            </a:r>
            <a:r>
              <a:rPr lang="en-US" sz="2220"/>
              <a:t>.</a:t>
            </a:r>
            <a:endParaRPr/>
          </a:p>
          <a:p>
            <a:pPr indent="-285750" lvl="1" marL="742950" rtl="0" algn="l">
              <a:spcBef>
                <a:spcPts val="518"/>
              </a:spcBef>
              <a:spcAft>
                <a:spcPts val="0"/>
              </a:spcAft>
              <a:buClr>
                <a:schemeClr val="dk1"/>
              </a:buClr>
              <a:buSzPts val="2590"/>
              <a:buChar char="–"/>
            </a:pPr>
            <a:r>
              <a:rPr lang="en-US" sz="2590"/>
              <a:t>Đọc/ghi </a:t>
            </a:r>
            <a:r>
              <a:rPr lang="en-US" sz="2590">
                <a:solidFill>
                  <a:srgbClr val="FF0000"/>
                </a:solidFill>
              </a:rPr>
              <a:t>trực tiếp</a:t>
            </a:r>
            <a:r>
              <a:rPr lang="en-US" sz="2590"/>
              <a:t> dữ liệu từ bộ nhớ lên tập tin</a:t>
            </a:r>
            <a:endParaRPr/>
          </a:p>
          <a:p>
            <a:pPr indent="-228600" lvl="2" marL="1143000" rtl="0" algn="l">
              <a:spcBef>
                <a:spcPts val="444"/>
              </a:spcBef>
              <a:spcAft>
                <a:spcPts val="0"/>
              </a:spcAft>
              <a:buClr>
                <a:schemeClr val="dk1"/>
              </a:buClr>
              <a:buSzPts val="2220"/>
              <a:buChar char="•"/>
            </a:pPr>
            <a:r>
              <a:rPr lang="en-US" sz="2220"/>
              <a:t>Hàm: </a:t>
            </a:r>
            <a:r>
              <a:rPr lang="en-US" sz="2220">
                <a:solidFill>
                  <a:srgbClr val="FF0000"/>
                </a:solidFill>
              </a:rPr>
              <a:t>fread</a:t>
            </a:r>
            <a:r>
              <a:rPr lang="en-US" sz="2220"/>
              <a:t>, </a:t>
            </a:r>
            <a:r>
              <a:rPr lang="en-US" sz="2220">
                <a:solidFill>
                  <a:srgbClr val="FF0000"/>
                </a:solidFill>
              </a:rPr>
              <a:t>fwrite</a:t>
            </a:r>
            <a:endParaRPr/>
          </a:p>
          <a:p>
            <a:pPr indent="-228600" lvl="2" marL="1143000" rtl="0" algn="l">
              <a:spcBef>
                <a:spcPts val="444"/>
              </a:spcBef>
              <a:spcAft>
                <a:spcPts val="0"/>
              </a:spcAft>
              <a:buClr>
                <a:srgbClr val="FF0000"/>
              </a:buClr>
              <a:buSzPts val="2220"/>
              <a:buChar char="•"/>
            </a:pPr>
            <a:r>
              <a:rPr lang="en-US" sz="2220">
                <a:solidFill>
                  <a:srgbClr val="FF0000"/>
                </a:solidFill>
              </a:rPr>
              <a:t>Chỉ</a:t>
            </a:r>
            <a:r>
              <a:rPr lang="en-US" sz="2220"/>
              <a:t> dùng với tập tin </a:t>
            </a:r>
            <a:r>
              <a:rPr lang="en-US" sz="2220">
                <a:solidFill>
                  <a:srgbClr val="FF0000"/>
                </a:solidFill>
              </a:rPr>
              <a:t>kiểu nhị phân</a:t>
            </a:r>
            <a:r>
              <a:rPr lang="en-US" sz="2220"/>
              <a:t>.</a:t>
            </a:r>
            <a:endParaRPr sz="2220"/>
          </a:p>
        </p:txBody>
      </p:sp>
      <p:sp>
        <p:nvSpPr>
          <p:cNvPr id="190" name="Google Shape;190;p1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91" name="Google Shape;191;p1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92" name="Google Shape;192;p1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xuất theo định dạng</a:t>
            </a:r>
            <a:endParaRPr/>
          </a:p>
        </p:txBody>
      </p:sp>
      <p:sp>
        <p:nvSpPr>
          <p:cNvPr id="198" name="Google Shape;198;p1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99" name="Google Shape;199;p1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00" name="Google Shape;200;p1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01" name="Google Shape;201;p13"/>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202" name="Google Shape;202;p13"/>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203" name="Google Shape;203;p13"/>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Ghi dữ liệu có chuỗi định dạng </a:t>
            </a:r>
            <a:r>
              <a:rPr b="0" i="0" lang="en-US" sz="2000" u="none" cap="none" strike="noStrike">
                <a:solidFill>
                  <a:srgbClr val="FFC000"/>
                </a:solidFill>
                <a:latin typeface="Tahoma"/>
                <a:ea typeface="Tahoma"/>
                <a:cs typeface="Tahoma"/>
                <a:sym typeface="Tahoma"/>
              </a:rPr>
              <a:t>fnt</a:t>
            </a:r>
            <a:r>
              <a:rPr b="0" i="0" lang="en-US" sz="2000" u="none" cap="none" strike="noStrike">
                <a:solidFill>
                  <a:srgbClr val="003366"/>
                </a:solidFill>
                <a:latin typeface="Tahoma"/>
                <a:ea typeface="Tahoma"/>
                <a:cs typeface="Tahoma"/>
                <a:sym typeface="Tahoma"/>
              </a:rPr>
              <a:t> (giống hàm printf) vào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Nếu fp là </a:t>
            </a:r>
            <a:r>
              <a:rPr b="0" i="0" lang="en-US" sz="2000" u="none" cap="none" strike="noStrike">
                <a:solidFill>
                  <a:srgbClr val="FF0000"/>
                </a:solidFill>
                <a:latin typeface="Tahoma"/>
                <a:ea typeface="Tahoma"/>
                <a:cs typeface="Tahoma"/>
                <a:sym typeface="Tahoma"/>
              </a:rPr>
              <a:t>stdout</a:t>
            </a:r>
            <a:r>
              <a:rPr b="0" i="0" lang="en-US" sz="2000" u="none" cap="none" strike="noStrike">
                <a:solidFill>
                  <a:srgbClr val="003366"/>
                </a:solidFill>
                <a:latin typeface="Tahoma"/>
                <a:ea typeface="Tahoma"/>
                <a:cs typeface="Tahoma"/>
                <a:sym typeface="Tahoma"/>
              </a:rPr>
              <a:t> thì hàm giống printf.</a:t>
            </a:r>
            <a:endParaRPr/>
          </a:p>
        </p:txBody>
      </p:sp>
      <p:sp>
        <p:nvSpPr>
          <p:cNvPr id="204" name="Google Shape;204;p13"/>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số byte ghi được.</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0000"/>
                </a:solidFill>
                <a:latin typeface="Tahoma"/>
                <a:ea typeface="Tahoma"/>
                <a:cs typeface="Tahoma"/>
                <a:sym typeface="Tahoma"/>
              </a:rPr>
              <a:t>EOF</a:t>
            </a:r>
            <a:r>
              <a:rPr b="0" i="0" lang="en-US" sz="2000" u="none" cap="none" strike="noStrike">
                <a:solidFill>
                  <a:srgbClr val="003366"/>
                </a:solidFill>
                <a:latin typeface="Tahoma"/>
                <a:ea typeface="Tahoma"/>
                <a:cs typeface="Tahoma"/>
                <a:sym typeface="Tahoma"/>
              </a:rPr>
              <a:t> (có giá trị là -1, được định nghĩa trong STDIO.H, sử dụng trong tập tin có kiểu văn bản)</a:t>
            </a:r>
            <a:endParaRPr b="0" i="0" sz="2000" u="none" cap="none" strike="noStrike">
              <a:solidFill>
                <a:srgbClr val="003366"/>
              </a:solidFill>
              <a:latin typeface="Tahoma"/>
              <a:ea typeface="Tahoma"/>
              <a:cs typeface="Tahoma"/>
              <a:sym typeface="Tahoma"/>
            </a:endParaRPr>
          </a:p>
        </p:txBody>
      </p:sp>
      <p:sp>
        <p:nvSpPr>
          <p:cNvPr id="205" name="Google Shape;205;p13"/>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int i = 2912; int c = ‘P’; float f = 17.06;</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“wt”);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if (fp != NULL)</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fprintf</a:t>
            </a:r>
            <a:r>
              <a:rPr b="0" i="0" lang="en-US" sz="2000" u="none" cap="none" strike="noStrike">
                <a:solidFill>
                  <a:srgbClr val="003366"/>
                </a:solidFill>
                <a:latin typeface="Tahoma"/>
                <a:ea typeface="Tahoma"/>
                <a:cs typeface="Tahoma"/>
                <a:sym typeface="Tahoma"/>
              </a:rPr>
              <a:t>(fp, “%d %c %.2f\n”, i, c, f);</a:t>
            </a:r>
            <a:endParaRPr/>
          </a:p>
        </p:txBody>
      </p:sp>
      <p:pic>
        <p:nvPicPr>
          <p:cNvPr descr="board" id="206" name="Google Shape;206;p13"/>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207" name="Google Shape;207;p13"/>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208" name="Google Shape;208;p13"/>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fprintf</a:t>
            </a:r>
            <a:r>
              <a:rPr b="1" i="0" lang="en-US" sz="1600" u="none" cap="none" strike="noStrike">
                <a:solidFill>
                  <a:srgbClr val="FFFFFF"/>
                </a:solidFill>
                <a:latin typeface="Verdana"/>
                <a:ea typeface="Verdana"/>
                <a:cs typeface="Verdana"/>
                <a:sym typeface="Verdana"/>
              </a:rPr>
              <a:t>(FILE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 char *</a:t>
            </a:r>
            <a:r>
              <a:rPr b="1" i="0" lang="en-US" sz="1600" u="none" cap="none" strike="noStrike">
                <a:solidFill>
                  <a:srgbClr val="FFC000"/>
                </a:solidFill>
                <a:latin typeface="Verdana"/>
                <a:ea typeface="Verdana"/>
                <a:cs typeface="Verdana"/>
                <a:sym typeface="Verdana"/>
              </a:rPr>
              <a:t>fnt</a:t>
            </a:r>
            <a:r>
              <a:rPr b="1" i="0" lang="en-US" sz="1600" u="none" cap="none" strike="noStrike">
                <a:solidFill>
                  <a:srgbClr val="FFFFFF"/>
                </a:solidFill>
                <a:latin typeface="Verdana"/>
                <a:ea typeface="Verdana"/>
                <a:cs typeface="Verdana"/>
                <a:sym typeface="Verdana"/>
              </a:rPr>
              <a:t>, …)</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nhập theo định dạng</a:t>
            </a:r>
            <a:endParaRPr/>
          </a:p>
        </p:txBody>
      </p:sp>
      <p:sp>
        <p:nvSpPr>
          <p:cNvPr id="214" name="Google Shape;214;p1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15" name="Google Shape;215;p1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16" name="Google Shape;216;p1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7" name="Google Shape;217;p14"/>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218" name="Google Shape;218;p14"/>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219" name="Google Shape;219;p14"/>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Đọc dữ liệu có chuỗi định dạng </a:t>
            </a:r>
            <a:r>
              <a:rPr b="0" i="0" lang="en-US" sz="2000" u="none" cap="none" strike="noStrike">
                <a:solidFill>
                  <a:srgbClr val="FFC000"/>
                </a:solidFill>
                <a:latin typeface="Tahoma"/>
                <a:ea typeface="Tahoma"/>
                <a:cs typeface="Tahoma"/>
                <a:sym typeface="Tahoma"/>
              </a:rPr>
              <a:t>fnt</a:t>
            </a:r>
            <a:r>
              <a:rPr b="0" i="0" lang="en-US" sz="2000" u="none" cap="none" strike="noStrike">
                <a:solidFill>
                  <a:srgbClr val="003366"/>
                </a:solidFill>
                <a:latin typeface="Tahoma"/>
                <a:ea typeface="Tahoma"/>
                <a:cs typeface="Tahoma"/>
                <a:sym typeface="Tahoma"/>
              </a:rPr>
              <a:t> (giống hàm scanf) từ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Nếu fp là </a:t>
            </a:r>
            <a:r>
              <a:rPr b="0" i="0" lang="en-US" sz="2000" u="none" cap="none" strike="noStrike">
                <a:solidFill>
                  <a:srgbClr val="FF0000"/>
                </a:solidFill>
                <a:latin typeface="Tahoma"/>
                <a:ea typeface="Tahoma"/>
                <a:cs typeface="Tahoma"/>
                <a:sym typeface="Tahoma"/>
              </a:rPr>
              <a:t>stdin</a:t>
            </a:r>
            <a:r>
              <a:rPr b="0" i="0" lang="en-US" sz="2000" u="none" cap="none" strike="noStrike">
                <a:solidFill>
                  <a:srgbClr val="003366"/>
                </a:solidFill>
                <a:latin typeface="Tahoma"/>
                <a:ea typeface="Tahoma"/>
                <a:cs typeface="Tahoma"/>
                <a:sym typeface="Tahoma"/>
              </a:rPr>
              <a:t> thì hàm giống printf.</a:t>
            </a:r>
            <a:endParaRPr/>
          </a:p>
        </p:txBody>
      </p:sp>
      <p:sp>
        <p:nvSpPr>
          <p:cNvPr id="220" name="Google Shape;220;p14"/>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số thành phần đọc và lưu trữ được.</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0000"/>
                </a:solidFill>
                <a:latin typeface="Tahoma"/>
                <a:ea typeface="Tahoma"/>
                <a:cs typeface="Tahoma"/>
                <a:sym typeface="Tahoma"/>
              </a:rPr>
              <a:t>EOF</a:t>
            </a:r>
            <a:r>
              <a:rPr b="0" i="0" lang="en-US" sz="2000" u="none" cap="none" strike="noStrike">
                <a:solidFill>
                  <a:srgbClr val="003366"/>
                </a:solidFill>
                <a:latin typeface="Tahoma"/>
                <a:ea typeface="Tahoma"/>
                <a:cs typeface="Tahoma"/>
                <a:sym typeface="Tahoma"/>
              </a:rPr>
              <a:t>.</a:t>
            </a:r>
            <a:endParaRPr b="0" i="0" sz="2000" u="none" cap="none" strike="noStrike">
              <a:solidFill>
                <a:srgbClr val="003366"/>
              </a:solidFill>
              <a:latin typeface="Tahoma"/>
              <a:ea typeface="Tahoma"/>
              <a:cs typeface="Tahoma"/>
              <a:sym typeface="Tahoma"/>
            </a:endParaRPr>
          </a:p>
        </p:txBody>
      </p:sp>
      <p:sp>
        <p:nvSpPr>
          <p:cNvPr id="221" name="Google Shape;221;p14"/>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int i;</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“rt”);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if (fp != NULL)</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fscanf</a:t>
            </a:r>
            <a:r>
              <a:rPr b="0" i="0" lang="en-US" sz="2000" u="none" cap="none" strike="noStrike">
                <a:solidFill>
                  <a:srgbClr val="003366"/>
                </a:solidFill>
                <a:latin typeface="Tahoma"/>
                <a:ea typeface="Tahoma"/>
                <a:cs typeface="Tahoma"/>
                <a:sym typeface="Tahoma"/>
              </a:rPr>
              <a:t>(fp, “%d”, &amp;i);</a:t>
            </a:r>
            <a:endParaRPr/>
          </a:p>
        </p:txBody>
      </p:sp>
      <p:pic>
        <p:nvPicPr>
          <p:cNvPr descr="board" id="222" name="Google Shape;222;p14"/>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223" name="Google Shape;223;p14"/>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224" name="Google Shape;224;p14"/>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fscanf</a:t>
            </a:r>
            <a:r>
              <a:rPr b="1" i="0" lang="en-US" sz="1600" u="none" cap="none" strike="noStrike">
                <a:solidFill>
                  <a:srgbClr val="FFFFFF"/>
                </a:solidFill>
                <a:latin typeface="Verdana"/>
                <a:ea typeface="Verdana"/>
                <a:cs typeface="Verdana"/>
                <a:sym typeface="Verdana"/>
              </a:rPr>
              <a:t>(FILE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 char *</a:t>
            </a:r>
            <a:r>
              <a:rPr b="1" i="0" lang="en-US" sz="1600" u="none" cap="none" strike="noStrike">
                <a:solidFill>
                  <a:srgbClr val="FFC000"/>
                </a:solidFill>
                <a:latin typeface="Verdana"/>
                <a:ea typeface="Verdana"/>
                <a:cs typeface="Verdana"/>
                <a:sym typeface="Verdana"/>
              </a:rPr>
              <a:t>fnt</a:t>
            </a:r>
            <a:r>
              <a:rPr b="1" i="0" lang="en-US" sz="1600" u="none" cap="none" strike="noStrike">
                <a:solidFill>
                  <a:srgbClr val="FFFFFF"/>
                </a:solidFill>
                <a:latin typeface="Verdana"/>
                <a:ea typeface="Verdana"/>
                <a:cs typeface="Verdana"/>
                <a:sym typeface="Verdana"/>
              </a:rPr>
              <a:t>, …)</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nhập ký tự</a:t>
            </a:r>
            <a:endParaRPr/>
          </a:p>
        </p:txBody>
      </p:sp>
      <p:sp>
        <p:nvSpPr>
          <p:cNvPr id="230" name="Google Shape;230;p1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31" name="Google Shape;231;p1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32" name="Google Shape;232;p1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3" name="Google Shape;233;p15"/>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234" name="Google Shape;234;p15"/>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235" name="Google Shape;235;p15"/>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Đọc một ký tự từ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a:t>
            </a:r>
            <a:endParaRPr b="0" i="0" sz="2000" u="none" cap="none" strike="noStrike">
              <a:solidFill>
                <a:srgbClr val="FF0000"/>
              </a:solidFill>
              <a:latin typeface="Tahoma"/>
              <a:ea typeface="Tahoma"/>
              <a:cs typeface="Tahoma"/>
              <a:sym typeface="Tahoma"/>
            </a:endParaRPr>
          </a:p>
          <a:p>
            <a:pPr indent="0" lvl="0" marL="0" marR="0" rtl="0" algn="just">
              <a:lnSpc>
                <a:spcPct val="100000"/>
              </a:lnSpc>
              <a:spcBef>
                <a:spcPts val="0"/>
              </a:spcBef>
              <a:spcAft>
                <a:spcPts val="0"/>
              </a:spcAft>
              <a:buClr>
                <a:srgbClr val="FF0000"/>
              </a:buClr>
              <a:buSzPts val="2000"/>
              <a:buFont typeface="Tahoma"/>
              <a:buNone/>
            </a:pPr>
            <a:r>
              <a:rPr b="0" i="0" lang="en-US" sz="2000" u="none" cap="none" strike="noStrike">
                <a:solidFill>
                  <a:srgbClr val="FF0000"/>
                </a:solidFill>
                <a:latin typeface="Tahoma"/>
                <a:ea typeface="Tahoma"/>
                <a:cs typeface="Tahoma"/>
                <a:sym typeface="Tahoma"/>
              </a:rPr>
              <a:t>getc</a:t>
            </a:r>
            <a:r>
              <a:rPr b="0" i="0" lang="en-US" sz="2000" u="none" cap="none" strike="noStrike">
                <a:solidFill>
                  <a:srgbClr val="003366"/>
                </a:solidFill>
                <a:latin typeface="Tahoma"/>
                <a:ea typeface="Tahoma"/>
                <a:cs typeface="Tahoma"/>
                <a:sym typeface="Tahoma"/>
              </a:rPr>
              <a:t> là macro còn </a:t>
            </a:r>
            <a:r>
              <a:rPr b="0" i="0" lang="en-US" sz="2000" u="none" cap="none" strike="noStrike">
                <a:solidFill>
                  <a:srgbClr val="FF0000"/>
                </a:solidFill>
                <a:latin typeface="Tahoma"/>
                <a:ea typeface="Tahoma"/>
                <a:cs typeface="Tahoma"/>
                <a:sym typeface="Tahoma"/>
              </a:rPr>
              <a:t>fgetc</a:t>
            </a:r>
            <a:r>
              <a:rPr b="0" i="0" lang="en-US" sz="2000" u="none" cap="none" strike="noStrike">
                <a:solidFill>
                  <a:srgbClr val="003366"/>
                </a:solidFill>
                <a:latin typeface="Tahoma"/>
                <a:ea typeface="Tahoma"/>
                <a:cs typeface="Tahoma"/>
                <a:sym typeface="Tahoma"/>
              </a:rPr>
              <a:t> là phiên bản hàm của macro </a:t>
            </a:r>
            <a:r>
              <a:rPr b="0" i="0" lang="en-US" sz="2000" u="none" cap="none" strike="noStrike">
                <a:solidFill>
                  <a:srgbClr val="FF0000"/>
                </a:solidFill>
                <a:latin typeface="Tahoma"/>
                <a:ea typeface="Tahoma"/>
                <a:cs typeface="Tahoma"/>
                <a:sym typeface="Tahoma"/>
              </a:rPr>
              <a:t>getc</a:t>
            </a:r>
            <a:r>
              <a:rPr b="0" i="0" lang="en-US" sz="2000" u="none" cap="none" strike="noStrike">
                <a:solidFill>
                  <a:srgbClr val="003366"/>
                </a:solidFill>
                <a:latin typeface="Tahoma"/>
                <a:ea typeface="Tahoma"/>
                <a:cs typeface="Tahoma"/>
                <a:sym typeface="Tahoma"/>
              </a:rPr>
              <a:t>.</a:t>
            </a:r>
            <a:endParaRPr b="0" i="0" sz="2000" u="none" cap="none" strike="noStrike">
              <a:solidFill>
                <a:srgbClr val="FF0000"/>
              </a:solidFill>
              <a:latin typeface="Tahoma"/>
              <a:ea typeface="Tahoma"/>
              <a:cs typeface="Tahoma"/>
              <a:sym typeface="Tahoma"/>
            </a:endParaRPr>
          </a:p>
        </p:txBody>
      </p:sp>
      <p:sp>
        <p:nvSpPr>
          <p:cNvPr id="236" name="Google Shape;236;p15"/>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ký tự đọc được sau khi chuyển sang số nguyên không dấu.</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0000"/>
                </a:solidFill>
                <a:latin typeface="Tahoma"/>
                <a:ea typeface="Tahoma"/>
                <a:cs typeface="Tahoma"/>
                <a:sym typeface="Tahoma"/>
              </a:rPr>
              <a:t>EOF</a:t>
            </a:r>
            <a:r>
              <a:rPr b="0" i="0" lang="en-US" sz="2000" u="none" cap="none" strike="noStrike">
                <a:solidFill>
                  <a:srgbClr val="003366"/>
                </a:solidFill>
                <a:latin typeface="Tahoma"/>
                <a:ea typeface="Tahoma"/>
                <a:cs typeface="Tahoma"/>
                <a:sym typeface="Tahoma"/>
              </a:rPr>
              <a:t> khi kết thúc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 hoặc gặp lỗi.</a:t>
            </a:r>
            <a:endParaRPr b="0" i="0" sz="2000" u="none" cap="none" strike="noStrike">
              <a:solidFill>
                <a:srgbClr val="003366"/>
              </a:solidFill>
              <a:latin typeface="Tahoma"/>
              <a:ea typeface="Tahoma"/>
              <a:cs typeface="Tahoma"/>
              <a:sym typeface="Tahoma"/>
            </a:endParaRPr>
          </a:p>
        </p:txBody>
      </p:sp>
      <p:sp>
        <p:nvSpPr>
          <p:cNvPr id="237" name="Google Shape;237;p15"/>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char ch;</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“rt”);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if (fp != NULL)</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	ch = </a:t>
            </a:r>
            <a:r>
              <a:rPr b="0" i="0" lang="en-US" sz="2000" u="none" cap="none" strike="noStrike">
                <a:solidFill>
                  <a:srgbClr val="FF0000"/>
                </a:solidFill>
                <a:latin typeface="Tahoma"/>
                <a:ea typeface="Tahoma"/>
                <a:cs typeface="Tahoma"/>
                <a:sym typeface="Tahoma"/>
              </a:rPr>
              <a:t>getc</a:t>
            </a:r>
            <a:r>
              <a:rPr b="0" i="0" lang="en-US" sz="2000" u="none" cap="none" strike="noStrike">
                <a:solidFill>
                  <a:srgbClr val="003366"/>
                </a:solidFill>
                <a:latin typeface="Tahoma"/>
                <a:ea typeface="Tahoma"/>
                <a:cs typeface="Tahoma"/>
                <a:sym typeface="Tahoma"/>
              </a:rPr>
              <a:t>(fp); // ⬄ ch = </a:t>
            </a:r>
            <a:r>
              <a:rPr b="0" i="0" lang="en-US" sz="2000" u="none" cap="none" strike="noStrike">
                <a:solidFill>
                  <a:srgbClr val="FF0000"/>
                </a:solidFill>
                <a:latin typeface="Tahoma"/>
                <a:ea typeface="Tahoma"/>
                <a:cs typeface="Tahoma"/>
                <a:sym typeface="Tahoma"/>
              </a:rPr>
              <a:t>fgetc</a:t>
            </a:r>
            <a:r>
              <a:rPr b="0" i="0" lang="en-US" sz="2000" u="none" cap="none" strike="noStrike">
                <a:solidFill>
                  <a:srgbClr val="003366"/>
                </a:solidFill>
                <a:latin typeface="Tahoma"/>
                <a:ea typeface="Tahoma"/>
                <a:cs typeface="Tahoma"/>
                <a:sym typeface="Tahoma"/>
              </a:rPr>
              <a:t>(fp);</a:t>
            </a:r>
            <a:endParaRPr/>
          </a:p>
        </p:txBody>
      </p:sp>
      <p:pic>
        <p:nvPicPr>
          <p:cNvPr descr="board" id="238" name="Google Shape;238;p15"/>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239" name="Google Shape;239;p15"/>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240" name="Google Shape;240;p15"/>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getc</a:t>
            </a:r>
            <a:r>
              <a:rPr b="1" i="0" lang="en-US" sz="1600" u="none" cap="none" strike="noStrike">
                <a:solidFill>
                  <a:srgbClr val="FFFFFF"/>
                </a:solidFill>
                <a:latin typeface="Verdana"/>
                <a:ea typeface="Verdana"/>
                <a:cs typeface="Verdana"/>
                <a:sym typeface="Verdana"/>
              </a:rPr>
              <a:t>(FILE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 và int </a:t>
            </a:r>
            <a:r>
              <a:rPr b="1" i="0" lang="en-US" sz="1600" u="none" cap="none" strike="noStrike">
                <a:solidFill>
                  <a:srgbClr val="FF0000"/>
                </a:solidFill>
                <a:latin typeface="Verdana"/>
                <a:ea typeface="Verdana"/>
                <a:cs typeface="Verdana"/>
                <a:sym typeface="Verdana"/>
              </a:rPr>
              <a:t>fgetc</a:t>
            </a:r>
            <a:r>
              <a:rPr b="1" i="0" lang="en-US" sz="1600" u="none" cap="none" strike="noStrike">
                <a:solidFill>
                  <a:srgbClr val="FFFFFF"/>
                </a:solidFill>
                <a:latin typeface="Verdana"/>
                <a:ea typeface="Verdana"/>
                <a:cs typeface="Verdana"/>
                <a:sym typeface="Verdana"/>
              </a:rPr>
              <a:t>(FILE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nhập chuỗi</a:t>
            </a:r>
            <a:endParaRPr/>
          </a:p>
        </p:txBody>
      </p:sp>
      <p:sp>
        <p:nvSpPr>
          <p:cNvPr id="246" name="Google Shape;246;p1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47" name="Google Shape;247;p1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48" name="Google Shape;248;p1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16"/>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250" name="Google Shape;250;p16"/>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251" name="Google Shape;251;p16"/>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Đọc một dãy ký tự từ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 vào vùng nhớ </a:t>
            </a:r>
            <a:r>
              <a:rPr b="0" i="0" lang="en-US" sz="2000" u="none" cap="none" strike="noStrike">
                <a:solidFill>
                  <a:srgbClr val="FFC000"/>
                </a:solidFill>
                <a:latin typeface="Tahoma"/>
                <a:ea typeface="Tahoma"/>
                <a:cs typeface="Tahoma"/>
                <a:sym typeface="Tahoma"/>
              </a:rPr>
              <a:t>str</a:t>
            </a:r>
            <a:r>
              <a:rPr b="0" i="0" lang="en-US" sz="2000" u="none" cap="none" strike="noStrike">
                <a:solidFill>
                  <a:srgbClr val="003366"/>
                </a:solidFill>
                <a:latin typeface="Tahoma"/>
                <a:ea typeface="Tahoma"/>
                <a:cs typeface="Tahoma"/>
                <a:sym typeface="Tahoma"/>
              </a:rPr>
              <a:t>, kết thúc khi đủ </a:t>
            </a:r>
            <a:r>
              <a:rPr b="0" i="0" lang="en-US" sz="2000" u="none" cap="none" strike="noStrike">
                <a:solidFill>
                  <a:srgbClr val="FFC000"/>
                </a:solidFill>
                <a:latin typeface="Tahoma"/>
                <a:ea typeface="Tahoma"/>
                <a:cs typeface="Tahoma"/>
                <a:sym typeface="Tahoma"/>
              </a:rPr>
              <a:t>n-1</a:t>
            </a:r>
            <a:r>
              <a:rPr b="0" i="0" lang="en-US" sz="2000" u="none" cap="none" strike="noStrike">
                <a:solidFill>
                  <a:srgbClr val="003366"/>
                </a:solidFill>
                <a:latin typeface="Tahoma"/>
                <a:ea typeface="Tahoma"/>
                <a:cs typeface="Tahoma"/>
                <a:sym typeface="Tahoma"/>
              </a:rPr>
              <a:t> ký tự hoặc gặp ký tự xuống dòng.</a:t>
            </a:r>
            <a:endParaRPr b="0" i="0" sz="2000" u="none" cap="none" strike="noStrike">
              <a:solidFill>
                <a:srgbClr val="FF0000"/>
              </a:solidFill>
              <a:latin typeface="Tahoma"/>
              <a:ea typeface="Tahoma"/>
              <a:cs typeface="Tahoma"/>
              <a:sym typeface="Tahoma"/>
            </a:endParaRPr>
          </a:p>
        </p:txBody>
      </p:sp>
      <p:sp>
        <p:nvSpPr>
          <p:cNvPr id="252" name="Google Shape;252;p16"/>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C000"/>
                </a:solidFill>
                <a:latin typeface="Tahoma"/>
                <a:ea typeface="Tahoma"/>
                <a:cs typeface="Tahoma"/>
                <a:sym typeface="Tahoma"/>
              </a:rPr>
              <a:t>str</a:t>
            </a:r>
            <a:r>
              <a:rPr b="0" i="0" lang="en-US" sz="2000" u="none" cap="none" strike="noStrike">
                <a:solidFill>
                  <a:srgbClr val="003366"/>
                </a:solidFill>
                <a:latin typeface="Tahoma"/>
                <a:ea typeface="Tahoma"/>
                <a:cs typeface="Tahoma"/>
                <a:sym typeface="Tahoma"/>
              </a:rPr>
              <a:t>.</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0000"/>
                </a:solidFill>
                <a:latin typeface="Tahoma"/>
                <a:ea typeface="Tahoma"/>
                <a:cs typeface="Tahoma"/>
                <a:sym typeface="Tahoma"/>
              </a:rPr>
              <a:t>NULL</a:t>
            </a:r>
            <a:r>
              <a:rPr b="0" i="0" lang="en-US" sz="2000" u="none" cap="none" strike="noStrike">
                <a:solidFill>
                  <a:srgbClr val="003366"/>
                </a:solidFill>
                <a:latin typeface="Tahoma"/>
                <a:ea typeface="Tahoma"/>
                <a:cs typeface="Tahoma"/>
                <a:sym typeface="Tahoma"/>
              </a:rPr>
              <a:t> khi gặp lỗi hoặc gặp ký tự </a:t>
            </a:r>
            <a:r>
              <a:rPr b="0" i="0" lang="en-US" sz="2000" u="none" cap="none" strike="noStrike">
                <a:solidFill>
                  <a:srgbClr val="FF0000"/>
                </a:solidFill>
                <a:latin typeface="Tahoma"/>
                <a:ea typeface="Tahoma"/>
                <a:cs typeface="Tahoma"/>
                <a:sym typeface="Tahoma"/>
              </a:rPr>
              <a:t>EOF</a:t>
            </a:r>
            <a:r>
              <a:rPr b="0" i="0" lang="en-US" sz="2000" u="none" cap="none" strike="noStrike">
                <a:solidFill>
                  <a:srgbClr val="003366"/>
                </a:solidFill>
                <a:latin typeface="Tahoma"/>
                <a:ea typeface="Tahoma"/>
                <a:cs typeface="Tahoma"/>
                <a:sym typeface="Tahoma"/>
              </a:rPr>
              <a:t>.</a:t>
            </a:r>
            <a:endParaRPr b="0" i="0" sz="2000" u="none" cap="none" strike="noStrike">
              <a:solidFill>
                <a:srgbClr val="003366"/>
              </a:solidFill>
              <a:latin typeface="Tahoma"/>
              <a:ea typeface="Tahoma"/>
              <a:cs typeface="Tahoma"/>
              <a:sym typeface="Tahoma"/>
            </a:endParaRPr>
          </a:p>
        </p:txBody>
      </p:sp>
      <p:sp>
        <p:nvSpPr>
          <p:cNvPr id="253" name="Google Shape;253;p16"/>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char s[20];</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“rt”);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if (fp != NULL)</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fgets</a:t>
            </a:r>
            <a:r>
              <a:rPr b="0" i="0" lang="en-US" sz="2000" u="none" cap="none" strike="noStrike">
                <a:solidFill>
                  <a:srgbClr val="003366"/>
                </a:solidFill>
                <a:latin typeface="Tahoma"/>
                <a:ea typeface="Tahoma"/>
                <a:cs typeface="Tahoma"/>
                <a:sym typeface="Tahoma"/>
              </a:rPr>
              <a:t>(s, 20, fp);</a:t>
            </a:r>
            <a:endParaRPr/>
          </a:p>
        </p:txBody>
      </p:sp>
      <p:pic>
        <p:nvPicPr>
          <p:cNvPr descr="board" id="254" name="Google Shape;254;p16"/>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255" name="Google Shape;255;p16"/>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256" name="Google Shape;256;p16"/>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fgets</a:t>
            </a:r>
            <a:r>
              <a:rPr b="1" i="0" lang="en-US" sz="1600" u="none" cap="none" strike="noStrike">
                <a:solidFill>
                  <a:srgbClr val="FFFFFF"/>
                </a:solidFill>
                <a:latin typeface="Verdana"/>
                <a:ea typeface="Verdana"/>
                <a:cs typeface="Verdana"/>
                <a:sym typeface="Verdana"/>
              </a:rPr>
              <a:t>(char *</a:t>
            </a:r>
            <a:r>
              <a:rPr b="1" i="0" lang="en-US" sz="1600" u="none" cap="none" strike="noStrike">
                <a:solidFill>
                  <a:srgbClr val="FFC000"/>
                </a:solidFill>
                <a:latin typeface="Verdana"/>
                <a:ea typeface="Verdana"/>
                <a:cs typeface="Verdana"/>
                <a:sym typeface="Verdana"/>
              </a:rPr>
              <a:t>str</a:t>
            </a:r>
            <a:r>
              <a:rPr b="1" i="0" lang="en-US" sz="1600" u="none" cap="none" strike="noStrike">
                <a:solidFill>
                  <a:srgbClr val="FFFFFF"/>
                </a:solidFill>
                <a:latin typeface="Verdana"/>
                <a:ea typeface="Verdana"/>
                <a:cs typeface="Verdana"/>
                <a:sym typeface="Verdana"/>
              </a:rPr>
              <a:t>, int </a:t>
            </a:r>
            <a:r>
              <a:rPr b="1" i="0" lang="en-US" sz="1600" u="none" cap="none" strike="noStrike">
                <a:solidFill>
                  <a:srgbClr val="FFC000"/>
                </a:solidFill>
                <a:latin typeface="Verdana"/>
                <a:ea typeface="Verdana"/>
                <a:cs typeface="Verdana"/>
                <a:sym typeface="Verdana"/>
              </a:rPr>
              <a:t>n</a:t>
            </a:r>
            <a:r>
              <a:rPr b="1" i="0" lang="en-US" sz="1600" u="none" cap="none" strike="noStrike">
                <a:solidFill>
                  <a:srgbClr val="FFFFFF"/>
                </a:solidFill>
                <a:latin typeface="Verdana"/>
                <a:ea typeface="Verdana"/>
                <a:cs typeface="Verdana"/>
                <a:sym typeface="Verdana"/>
              </a:rPr>
              <a:t>, 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xuất ký tự</a:t>
            </a:r>
            <a:endParaRPr/>
          </a:p>
        </p:txBody>
      </p:sp>
      <p:sp>
        <p:nvSpPr>
          <p:cNvPr id="262" name="Google Shape;262;p1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63" name="Google Shape;263;p1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64" name="Google Shape;264;p1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5" name="Google Shape;265;p17"/>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266" name="Google Shape;266;p17"/>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267" name="Google Shape;267;p17"/>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Ghi ký tự </a:t>
            </a:r>
            <a:r>
              <a:rPr b="0" i="0" lang="en-US" sz="2000" u="none" cap="none" strike="noStrike">
                <a:solidFill>
                  <a:srgbClr val="FFC000"/>
                </a:solidFill>
                <a:latin typeface="Tahoma"/>
                <a:ea typeface="Tahoma"/>
                <a:cs typeface="Tahoma"/>
                <a:sym typeface="Tahoma"/>
              </a:rPr>
              <a:t>ch</a:t>
            </a:r>
            <a:r>
              <a:rPr b="0" i="0" lang="en-US" sz="2000" u="none" cap="none" strike="noStrike">
                <a:solidFill>
                  <a:srgbClr val="003366"/>
                </a:solidFill>
                <a:latin typeface="Tahoma"/>
                <a:ea typeface="Tahoma"/>
                <a:cs typeface="Tahoma"/>
                <a:sym typeface="Tahoma"/>
              </a:rPr>
              <a:t> vào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a:t>
            </a:r>
            <a:endParaRPr b="0" i="0" sz="2000" u="none" cap="none" strike="noStrike">
              <a:solidFill>
                <a:srgbClr val="FF0000"/>
              </a:solidFill>
              <a:latin typeface="Tahoma"/>
              <a:ea typeface="Tahoma"/>
              <a:cs typeface="Tahoma"/>
              <a:sym typeface="Tahoma"/>
            </a:endParaRPr>
          </a:p>
          <a:p>
            <a:pPr indent="0" lvl="0" marL="0" marR="0" rtl="0" algn="just">
              <a:lnSpc>
                <a:spcPct val="100000"/>
              </a:lnSpc>
              <a:spcBef>
                <a:spcPts val="0"/>
              </a:spcBef>
              <a:spcAft>
                <a:spcPts val="0"/>
              </a:spcAft>
              <a:buClr>
                <a:srgbClr val="FF0000"/>
              </a:buClr>
              <a:buSzPts val="2000"/>
              <a:buFont typeface="Tahoma"/>
              <a:buNone/>
            </a:pPr>
            <a:r>
              <a:rPr b="0" i="0" lang="en-US" sz="2000" u="none" cap="none" strike="noStrike">
                <a:solidFill>
                  <a:srgbClr val="FF0000"/>
                </a:solidFill>
                <a:latin typeface="Tahoma"/>
                <a:ea typeface="Tahoma"/>
                <a:cs typeface="Tahoma"/>
                <a:sym typeface="Tahoma"/>
              </a:rPr>
              <a:t>putc</a:t>
            </a:r>
            <a:r>
              <a:rPr b="0" i="0" lang="en-US" sz="2000" u="none" cap="none" strike="noStrike">
                <a:solidFill>
                  <a:srgbClr val="003366"/>
                </a:solidFill>
                <a:latin typeface="Tahoma"/>
                <a:ea typeface="Tahoma"/>
                <a:cs typeface="Tahoma"/>
                <a:sym typeface="Tahoma"/>
              </a:rPr>
              <a:t> là macro còn </a:t>
            </a:r>
            <a:r>
              <a:rPr b="0" i="0" lang="en-US" sz="2000" u="none" cap="none" strike="noStrike">
                <a:solidFill>
                  <a:srgbClr val="FF0000"/>
                </a:solidFill>
                <a:latin typeface="Tahoma"/>
                <a:ea typeface="Tahoma"/>
                <a:cs typeface="Tahoma"/>
                <a:sym typeface="Tahoma"/>
              </a:rPr>
              <a:t>fputc</a:t>
            </a:r>
            <a:r>
              <a:rPr b="0" i="0" lang="en-US" sz="2000" u="none" cap="none" strike="noStrike">
                <a:solidFill>
                  <a:srgbClr val="003366"/>
                </a:solidFill>
                <a:latin typeface="Tahoma"/>
                <a:ea typeface="Tahoma"/>
                <a:cs typeface="Tahoma"/>
                <a:sym typeface="Tahoma"/>
              </a:rPr>
              <a:t> là phiên bản hàm của macro </a:t>
            </a:r>
            <a:r>
              <a:rPr b="0" i="0" lang="en-US" sz="2000" u="none" cap="none" strike="noStrike">
                <a:solidFill>
                  <a:srgbClr val="FF0000"/>
                </a:solidFill>
                <a:latin typeface="Tahoma"/>
                <a:ea typeface="Tahoma"/>
                <a:cs typeface="Tahoma"/>
                <a:sym typeface="Tahoma"/>
              </a:rPr>
              <a:t>putc</a:t>
            </a:r>
            <a:r>
              <a:rPr b="0" i="0" lang="en-US" sz="2000" u="none" cap="none" strike="noStrike">
                <a:solidFill>
                  <a:srgbClr val="003366"/>
                </a:solidFill>
                <a:latin typeface="Tahoma"/>
                <a:ea typeface="Tahoma"/>
                <a:cs typeface="Tahoma"/>
                <a:sym typeface="Tahoma"/>
              </a:rPr>
              <a:t>.</a:t>
            </a:r>
            <a:endParaRPr b="0" i="0" sz="2000" u="none" cap="none" strike="noStrike">
              <a:solidFill>
                <a:srgbClr val="FF0000"/>
              </a:solidFill>
              <a:latin typeface="Tahoma"/>
              <a:ea typeface="Tahoma"/>
              <a:cs typeface="Tahoma"/>
              <a:sym typeface="Tahoma"/>
            </a:endParaRPr>
          </a:p>
        </p:txBody>
      </p:sp>
      <p:sp>
        <p:nvSpPr>
          <p:cNvPr id="268" name="Google Shape;268;p17"/>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ký tự </a:t>
            </a:r>
            <a:r>
              <a:rPr b="0" i="0" lang="en-US" sz="2000" u="none" cap="none" strike="noStrike">
                <a:solidFill>
                  <a:srgbClr val="FFC000"/>
                </a:solidFill>
                <a:latin typeface="Tahoma"/>
                <a:ea typeface="Tahoma"/>
                <a:cs typeface="Tahoma"/>
                <a:sym typeface="Tahoma"/>
              </a:rPr>
              <a:t>ch</a:t>
            </a:r>
            <a:r>
              <a:rPr b="0" i="0" lang="en-US" sz="2000" u="none" cap="none" strike="noStrike">
                <a:solidFill>
                  <a:srgbClr val="003366"/>
                </a:solidFill>
                <a:latin typeface="Tahoma"/>
                <a:ea typeface="Tahoma"/>
                <a:cs typeface="Tahoma"/>
                <a:sym typeface="Tahoma"/>
              </a:rPr>
              <a:t>.</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0000"/>
                </a:solidFill>
                <a:latin typeface="Tahoma"/>
                <a:ea typeface="Tahoma"/>
                <a:cs typeface="Tahoma"/>
                <a:sym typeface="Tahoma"/>
              </a:rPr>
              <a:t>EOF</a:t>
            </a:r>
            <a:r>
              <a:rPr b="0" i="0" lang="en-US" sz="2000" u="none" cap="none" strike="noStrike">
                <a:solidFill>
                  <a:srgbClr val="003366"/>
                </a:solidFill>
                <a:latin typeface="Tahoma"/>
                <a:ea typeface="Tahoma"/>
                <a:cs typeface="Tahoma"/>
                <a:sym typeface="Tahoma"/>
              </a:rPr>
              <a:t>.</a:t>
            </a:r>
            <a:endParaRPr b="0" i="0" sz="2000" u="none" cap="none" strike="noStrike">
              <a:solidFill>
                <a:srgbClr val="003366"/>
              </a:solidFill>
              <a:latin typeface="Tahoma"/>
              <a:ea typeface="Tahoma"/>
              <a:cs typeface="Tahoma"/>
              <a:sym typeface="Tahoma"/>
            </a:endParaRPr>
          </a:p>
        </p:txBody>
      </p:sp>
      <p:sp>
        <p:nvSpPr>
          <p:cNvPr id="269" name="Google Shape;269;p17"/>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“rt”);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if (fp != NULL)</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putc</a:t>
            </a:r>
            <a:r>
              <a:rPr b="0" i="0" lang="en-US" sz="2000" u="none" cap="none" strike="noStrike">
                <a:solidFill>
                  <a:srgbClr val="003366"/>
                </a:solidFill>
                <a:latin typeface="Tahoma"/>
                <a:ea typeface="Tahoma"/>
                <a:cs typeface="Tahoma"/>
                <a:sym typeface="Tahoma"/>
              </a:rPr>
              <a:t>(‘a’, fp); // hoặc </a:t>
            </a:r>
            <a:r>
              <a:rPr b="0" i="0" lang="en-US" sz="2000" u="none" cap="none" strike="noStrike">
                <a:solidFill>
                  <a:srgbClr val="FF0000"/>
                </a:solidFill>
                <a:latin typeface="Tahoma"/>
                <a:ea typeface="Tahoma"/>
                <a:cs typeface="Tahoma"/>
                <a:sym typeface="Tahoma"/>
              </a:rPr>
              <a:t>fputc</a:t>
            </a:r>
            <a:r>
              <a:rPr b="0" i="0" lang="en-US" sz="2000" u="none" cap="none" strike="noStrike">
                <a:solidFill>
                  <a:srgbClr val="003366"/>
                </a:solidFill>
                <a:latin typeface="Tahoma"/>
                <a:ea typeface="Tahoma"/>
                <a:cs typeface="Tahoma"/>
                <a:sym typeface="Tahoma"/>
              </a:rPr>
              <a:t>(‘a’, fp);</a:t>
            </a:r>
            <a:endParaRPr/>
          </a:p>
        </p:txBody>
      </p:sp>
      <p:pic>
        <p:nvPicPr>
          <p:cNvPr descr="board" id="270" name="Google Shape;270;p17"/>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271" name="Google Shape;271;p17"/>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272" name="Google Shape;272;p17"/>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putc</a:t>
            </a: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C000"/>
                </a:solidFill>
                <a:latin typeface="Verdana"/>
                <a:ea typeface="Verdana"/>
                <a:cs typeface="Verdana"/>
                <a:sym typeface="Verdana"/>
              </a:rPr>
              <a:t>ch</a:t>
            </a:r>
            <a:r>
              <a:rPr b="1" i="0" lang="en-US" sz="1600" u="none" cap="none" strike="noStrike">
                <a:solidFill>
                  <a:srgbClr val="FFFFFF"/>
                </a:solidFill>
                <a:latin typeface="Verdana"/>
                <a:ea typeface="Verdana"/>
                <a:cs typeface="Verdana"/>
                <a:sym typeface="Verdana"/>
              </a:rPr>
              <a:t>, 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 và int </a:t>
            </a:r>
            <a:r>
              <a:rPr b="1" i="0" lang="en-US" sz="1600" u="none" cap="none" strike="noStrike">
                <a:solidFill>
                  <a:srgbClr val="FF0000"/>
                </a:solidFill>
                <a:latin typeface="Verdana"/>
                <a:ea typeface="Verdana"/>
                <a:cs typeface="Verdana"/>
                <a:sym typeface="Verdana"/>
              </a:rPr>
              <a:t>fputc</a:t>
            </a:r>
            <a:r>
              <a:rPr b="1" i="0" lang="en-US" sz="1600" u="none" cap="none" strike="noStrike">
                <a:solidFill>
                  <a:srgbClr val="FFFFFF"/>
                </a:solidFill>
                <a:latin typeface="Verdana"/>
                <a:ea typeface="Verdana"/>
                <a:cs typeface="Verdana"/>
                <a:sym typeface="Verdana"/>
              </a:rPr>
              <a:t>(in </a:t>
            </a:r>
            <a:r>
              <a:rPr b="1" i="0" lang="en-US" sz="1600" u="none" cap="none" strike="noStrike">
                <a:solidFill>
                  <a:srgbClr val="FFC000"/>
                </a:solidFill>
                <a:latin typeface="Verdana"/>
                <a:ea typeface="Verdana"/>
                <a:cs typeface="Verdana"/>
                <a:sym typeface="Verdana"/>
              </a:rPr>
              <a:t>ch</a:t>
            </a:r>
            <a:r>
              <a:rPr b="1" i="0" lang="en-US" sz="1600" u="none" cap="none" strike="noStrike">
                <a:solidFill>
                  <a:srgbClr val="FFFFFF"/>
                </a:solidFill>
                <a:latin typeface="Verdana"/>
                <a:ea typeface="Verdana"/>
                <a:cs typeface="Verdana"/>
                <a:sym typeface="Verdana"/>
              </a:rPr>
              <a:t>, 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8"/>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xuất chuỗi</a:t>
            </a:r>
            <a:endParaRPr/>
          </a:p>
        </p:txBody>
      </p:sp>
      <p:sp>
        <p:nvSpPr>
          <p:cNvPr id="278" name="Google Shape;278;p18"/>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79" name="Google Shape;279;p18"/>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80" name="Google Shape;280;p18"/>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81" name="Google Shape;281;p18"/>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282" name="Google Shape;282;p18"/>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283" name="Google Shape;283;p18"/>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Ghi chuỗi ký tự </a:t>
            </a:r>
            <a:r>
              <a:rPr b="0" i="0" lang="en-US" sz="2000" u="none" cap="none" strike="noStrike">
                <a:solidFill>
                  <a:srgbClr val="FFC000"/>
                </a:solidFill>
                <a:latin typeface="Tahoma"/>
                <a:ea typeface="Tahoma"/>
                <a:cs typeface="Tahoma"/>
                <a:sym typeface="Tahoma"/>
              </a:rPr>
              <a:t>str</a:t>
            </a:r>
            <a:r>
              <a:rPr b="0" i="0" lang="en-US" sz="2000" u="none" cap="none" strike="noStrike">
                <a:solidFill>
                  <a:srgbClr val="003366"/>
                </a:solidFill>
                <a:latin typeface="Tahoma"/>
                <a:ea typeface="Tahoma"/>
                <a:cs typeface="Tahoma"/>
                <a:sym typeface="Tahoma"/>
              </a:rPr>
              <a:t> vào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 Nếu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 là </a:t>
            </a:r>
            <a:r>
              <a:rPr b="0" i="0" lang="en-US" sz="2000" u="none" cap="none" strike="noStrike">
                <a:solidFill>
                  <a:srgbClr val="FF0000"/>
                </a:solidFill>
                <a:latin typeface="Tahoma"/>
                <a:ea typeface="Tahoma"/>
                <a:cs typeface="Tahoma"/>
                <a:sym typeface="Tahoma"/>
              </a:rPr>
              <a:t>stdout</a:t>
            </a:r>
            <a:r>
              <a:rPr b="0" i="0" lang="en-US" sz="2000" u="none" cap="none" strike="noStrike">
                <a:solidFill>
                  <a:srgbClr val="003366"/>
                </a:solidFill>
                <a:latin typeface="Tahoma"/>
                <a:ea typeface="Tahoma"/>
                <a:cs typeface="Tahoma"/>
                <a:sym typeface="Tahoma"/>
              </a:rPr>
              <a:t> thì </a:t>
            </a:r>
            <a:r>
              <a:rPr b="0" i="0" lang="en-US" sz="2000" u="none" cap="none" strike="noStrike">
                <a:solidFill>
                  <a:srgbClr val="FF0000"/>
                </a:solidFill>
                <a:latin typeface="Tahoma"/>
                <a:ea typeface="Tahoma"/>
                <a:cs typeface="Tahoma"/>
                <a:sym typeface="Tahoma"/>
              </a:rPr>
              <a:t>fputs</a:t>
            </a:r>
            <a:r>
              <a:rPr b="0" i="0" lang="en-US" sz="2000" u="none" cap="none" strike="noStrike">
                <a:solidFill>
                  <a:srgbClr val="003366"/>
                </a:solidFill>
                <a:latin typeface="Tahoma"/>
                <a:ea typeface="Tahoma"/>
                <a:cs typeface="Tahoma"/>
                <a:sym typeface="Tahoma"/>
              </a:rPr>
              <a:t> giống hàm </a:t>
            </a:r>
            <a:r>
              <a:rPr b="0" i="0" lang="en-US" sz="2000" u="none" cap="none" strike="noStrike">
                <a:solidFill>
                  <a:srgbClr val="FF0000"/>
                </a:solidFill>
                <a:latin typeface="Tahoma"/>
                <a:ea typeface="Tahoma"/>
                <a:cs typeface="Tahoma"/>
                <a:sym typeface="Tahoma"/>
              </a:rPr>
              <a:t>puts</a:t>
            </a:r>
            <a:r>
              <a:rPr b="0" i="0" lang="en-US" sz="2000" u="none" cap="none" strike="noStrike">
                <a:solidFill>
                  <a:srgbClr val="003366"/>
                </a:solidFill>
                <a:latin typeface="Tahoma"/>
                <a:ea typeface="Tahoma"/>
                <a:cs typeface="Tahoma"/>
                <a:sym typeface="Tahoma"/>
              </a:rPr>
              <a:t>, nhưng </a:t>
            </a:r>
            <a:r>
              <a:rPr b="0" i="0" lang="en-US" sz="2000" u="none" cap="none" strike="noStrike">
                <a:solidFill>
                  <a:srgbClr val="FF0000"/>
                </a:solidFill>
                <a:latin typeface="Tahoma"/>
                <a:ea typeface="Tahoma"/>
                <a:cs typeface="Tahoma"/>
                <a:sym typeface="Tahoma"/>
              </a:rPr>
              <a:t>puts</a:t>
            </a:r>
            <a:r>
              <a:rPr b="0" i="0" lang="en-US" sz="2000" u="none" cap="none" strike="noStrike">
                <a:solidFill>
                  <a:srgbClr val="003366"/>
                </a:solidFill>
                <a:latin typeface="Tahoma"/>
                <a:ea typeface="Tahoma"/>
                <a:cs typeface="Tahoma"/>
                <a:sym typeface="Tahoma"/>
              </a:rPr>
              <a:t> ghi ký tự xuống dòng.</a:t>
            </a:r>
            <a:endParaRPr b="0" i="0" sz="2000" u="none" cap="none" strike="noStrike">
              <a:solidFill>
                <a:srgbClr val="FF0000"/>
              </a:solidFill>
              <a:latin typeface="Tahoma"/>
              <a:ea typeface="Tahoma"/>
              <a:cs typeface="Tahoma"/>
              <a:sym typeface="Tahoma"/>
            </a:endParaRPr>
          </a:p>
        </p:txBody>
      </p:sp>
      <p:sp>
        <p:nvSpPr>
          <p:cNvPr id="284" name="Google Shape;284;p18"/>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ký tự cuối cùng đã ghi.</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0000"/>
                </a:solidFill>
                <a:latin typeface="Tahoma"/>
                <a:ea typeface="Tahoma"/>
                <a:cs typeface="Tahoma"/>
                <a:sym typeface="Tahoma"/>
              </a:rPr>
              <a:t>EOF</a:t>
            </a:r>
            <a:r>
              <a:rPr b="0" i="0" lang="en-US" sz="2000" u="none" cap="none" strike="noStrike">
                <a:solidFill>
                  <a:srgbClr val="003366"/>
                </a:solidFill>
                <a:latin typeface="Tahoma"/>
                <a:ea typeface="Tahoma"/>
                <a:cs typeface="Tahoma"/>
                <a:sym typeface="Tahoma"/>
              </a:rPr>
              <a:t>.</a:t>
            </a:r>
            <a:endParaRPr b="0" i="0" sz="2000" u="none" cap="none" strike="noStrike">
              <a:solidFill>
                <a:srgbClr val="003366"/>
              </a:solidFill>
              <a:latin typeface="Tahoma"/>
              <a:ea typeface="Tahoma"/>
              <a:cs typeface="Tahoma"/>
              <a:sym typeface="Tahoma"/>
            </a:endParaRPr>
          </a:p>
        </p:txBody>
      </p:sp>
      <p:sp>
        <p:nvSpPr>
          <p:cNvPr id="285" name="Google Shape;285;p18"/>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char s[] = “Ky thuat lap trinh”;</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“wt”);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if (fp != NULL)</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fputs</a:t>
            </a:r>
            <a:r>
              <a:rPr b="0" i="0" lang="en-US" sz="2000" u="none" cap="none" strike="noStrike">
                <a:solidFill>
                  <a:srgbClr val="003366"/>
                </a:solidFill>
                <a:latin typeface="Tahoma"/>
                <a:ea typeface="Tahoma"/>
                <a:cs typeface="Tahoma"/>
                <a:sym typeface="Tahoma"/>
              </a:rPr>
              <a:t>(s, fp);</a:t>
            </a:r>
            <a:endParaRPr/>
          </a:p>
        </p:txBody>
      </p:sp>
      <p:pic>
        <p:nvPicPr>
          <p:cNvPr descr="board" id="286" name="Google Shape;286;p18"/>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287" name="Google Shape;287;p18"/>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288" name="Google Shape;288;p18"/>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fputs</a:t>
            </a:r>
            <a:r>
              <a:rPr b="1" i="0" lang="en-US" sz="1600" u="none" cap="none" strike="noStrike">
                <a:solidFill>
                  <a:srgbClr val="FFFFFF"/>
                </a:solidFill>
                <a:latin typeface="Verdana"/>
                <a:ea typeface="Verdana"/>
                <a:cs typeface="Verdana"/>
                <a:sym typeface="Verdana"/>
              </a:rPr>
              <a:t>(const char *</a:t>
            </a:r>
            <a:r>
              <a:rPr b="1" i="0" lang="en-US" sz="1600" u="none" cap="none" strike="noStrike">
                <a:solidFill>
                  <a:srgbClr val="FFC000"/>
                </a:solidFill>
                <a:latin typeface="Verdana"/>
                <a:ea typeface="Verdana"/>
                <a:cs typeface="Verdana"/>
                <a:sym typeface="Verdana"/>
              </a:rPr>
              <a:t>str</a:t>
            </a:r>
            <a:r>
              <a:rPr b="1" i="0" lang="en-US" sz="1600" u="none" cap="none" strike="noStrike">
                <a:solidFill>
                  <a:srgbClr val="FFFFFF"/>
                </a:solidFill>
                <a:latin typeface="Verdana"/>
                <a:ea typeface="Verdana"/>
                <a:cs typeface="Verdana"/>
                <a:sym typeface="Verdana"/>
              </a:rPr>
              <a:t>, 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1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xuất trực tiếp</a:t>
            </a:r>
            <a:endParaRPr/>
          </a:p>
        </p:txBody>
      </p:sp>
      <p:sp>
        <p:nvSpPr>
          <p:cNvPr id="294" name="Google Shape;294;p1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295" name="Google Shape;295;p1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296" name="Google Shape;296;p1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7" name="Google Shape;297;p19"/>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298" name="Google Shape;298;p19"/>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299" name="Google Shape;299;p19"/>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Ghi </a:t>
            </a:r>
            <a:r>
              <a:rPr b="0" i="0" lang="en-US" sz="2000" u="none" cap="none" strike="noStrike">
                <a:solidFill>
                  <a:srgbClr val="FFC000"/>
                </a:solidFill>
                <a:latin typeface="Tahoma"/>
                <a:ea typeface="Tahoma"/>
                <a:cs typeface="Tahoma"/>
                <a:sym typeface="Tahoma"/>
              </a:rPr>
              <a:t>count</a:t>
            </a:r>
            <a:r>
              <a:rPr b="0" i="0" lang="en-US" sz="2000" u="none" cap="none" strike="noStrike">
                <a:solidFill>
                  <a:srgbClr val="003366"/>
                </a:solidFill>
                <a:latin typeface="Tahoma"/>
                <a:ea typeface="Tahoma"/>
                <a:cs typeface="Tahoma"/>
                <a:sym typeface="Tahoma"/>
              </a:rPr>
              <a:t> mẫu tin có kích thước mỗi mẫu tin là </a:t>
            </a:r>
            <a:r>
              <a:rPr b="0" i="0" lang="en-US" sz="2000" u="none" cap="none" strike="noStrike">
                <a:solidFill>
                  <a:srgbClr val="FFC000"/>
                </a:solidFill>
                <a:latin typeface="Tahoma"/>
                <a:ea typeface="Tahoma"/>
                <a:cs typeface="Tahoma"/>
                <a:sym typeface="Tahoma"/>
              </a:rPr>
              <a:t>size</a:t>
            </a:r>
            <a:r>
              <a:rPr b="0" i="0" lang="en-US" sz="2000" u="none" cap="none" strike="noStrike">
                <a:solidFill>
                  <a:srgbClr val="003366"/>
                </a:solidFill>
                <a:latin typeface="Tahoma"/>
                <a:ea typeface="Tahoma"/>
                <a:cs typeface="Tahoma"/>
                <a:sym typeface="Tahoma"/>
              </a:rPr>
              <a:t> (byte) từ vùng nhớ </a:t>
            </a:r>
            <a:r>
              <a:rPr b="0" i="0" lang="en-US" sz="2000" u="none" cap="none" strike="noStrike">
                <a:solidFill>
                  <a:srgbClr val="FFC000"/>
                </a:solidFill>
                <a:latin typeface="Tahoma"/>
                <a:ea typeface="Tahoma"/>
                <a:cs typeface="Tahoma"/>
                <a:sym typeface="Tahoma"/>
              </a:rPr>
              <a:t>buf</a:t>
            </a:r>
            <a:r>
              <a:rPr b="0" i="0" lang="en-US" sz="2000" u="none" cap="none" strike="noStrike">
                <a:solidFill>
                  <a:srgbClr val="003366"/>
                </a:solidFill>
                <a:latin typeface="Tahoma"/>
                <a:ea typeface="Tahoma"/>
                <a:cs typeface="Tahoma"/>
                <a:sym typeface="Tahoma"/>
              </a:rPr>
              <a:t> vào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 (theo kiểu nhị phân).</a:t>
            </a:r>
            <a:endParaRPr b="0" i="0" sz="2000" u="none" cap="none" strike="noStrike">
              <a:solidFill>
                <a:srgbClr val="FF0000"/>
              </a:solidFill>
              <a:latin typeface="Tahoma"/>
              <a:ea typeface="Tahoma"/>
              <a:cs typeface="Tahoma"/>
              <a:sym typeface="Tahoma"/>
            </a:endParaRPr>
          </a:p>
        </p:txBody>
      </p:sp>
      <p:sp>
        <p:nvSpPr>
          <p:cNvPr id="300" name="Google Shape;300;p19"/>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số lượng mẫu tin (không phải số lượng byte) đã ghi.</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số lượng nhỏ hơn </a:t>
            </a:r>
            <a:r>
              <a:rPr b="0" i="0" lang="en-US" sz="2000" u="none" cap="none" strike="noStrike">
                <a:solidFill>
                  <a:srgbClr val="FF0000"/>
                </a:solidFill>
                <a:latin typeface="Tahoma"/>
                <a:ea typeface="Tahoma"/>
                <a:cs typeface="Tahoma"/>
                <a:sym typeface="Tahoma"/>
              </a:rPr>
              <a:t>count</a:t>
            </a:r>
            <a:r>
              <a:rPr b="0" i="0" lang="en-US" sz="2000" u="none" cap="none" strike="noStrike">
                <a:solidFill>
                  <a:srgbClr val="003366"/>
                </a:solidFill>
                <a:latin typeface="Tahoma"/>
                <a:ea typeface="Tahoma"/>
                <a:cs typeface="Tahoma"/>
                <a:sym typeface="Tahoma"/>
              </a:rPr>
              <a:t>.</a:t>
            </a:r>
            <a:endParaRPr b="0" i="0" sz="2000" u="none" cap="none" strike="noStrike">
              <a:solidFill>
                <a:srgbClr val="003366"/>
              </a:solidFill>
              <a:latin typeface="Tahoma"/>
              <a:ea typeface="Tahoma"/>
              <a:cs typeface="Tahoma"/>
              <a:sym typeface="Tahoma"/>
            </a:endParaRPr>
          </a:p>
        </p:txBody>
      </p:sp>
      <p:sp>
        <p:nvSpPr>
          <p:cNvPr id="301" name="Google Shape;301;p19"/>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int a[] = {1, 2, 3};</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fopen(“taptin.dat”, “w</a:t>
            </a:r>
            <a:r>
              <a:rPr b="0" i="0" lang="en-US" sz="2000" u="none" cap="none" strike="noStrike">
                <a:solidFill>
                  <a:srgbClr val="FF0000"/>
                </a:solidFill>
                <a:latin typeface="Tahoma"/>
                <a:ea typeface="Tahoma"/>
                <a:cs typeface="Tahoma"/>
                <a:sym typeface="Tahoma"/>
              </a:rPr>
              <a:t>b</a:t>
            </a:r>
            <a:r>
              <a:rPr b="0" i="0" lang="en-US" sz="2000" u="none" cap="none" strike="noStrike">
                <a:solidFill>
                  <a:srgbClr val="003366"/>
                </a:solidFill>
                <a:latin typeface="Tahoma"/>
                <a:ea typeface="Tahoma"/>
                <a:cs typeface="Tahoma"/>
                <a:sym typeface="Tahoma"/>
              </a:rPr>
              <a: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if (fp != NULL)</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fwrite</a:t>
            </a:r>
            <a:r>
              <a:rPr b="0" i="0" lang="en-US" sz="2000" u="none" cap="none" strike="noStrike">
                <a:solidFill>
                  <a:srgbClr val="003366"/>
                </a:solidFill>
                <a:latin typeface="Tahoma"/>
                <a:ea typeface="Tahoma"/>
                <a:cs typeface="Tahoma"/>
                <a:sym typeface="Tahoma"/>
              </a:rPr>
              <a:t>(a, sizeof(int), 3, fp);</a:t>
            </a:r>
            <a:endParaRPr/>
          </a:p>
        </p:txBody>
      </p:sp>
      <p:pic>
        <p:nvPicPr>
          <p:cNvPr descr="board" id="302" name="Google Shape;302;p19"/>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303" name="Google Shape;303;p19"/>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304" name="Google Shape;304;p19"/>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fwrite</a:t>
            </a:r>
            <a:r>
              <a:rPr b="1" i="0" lang="en-US" sz="1600" u="none" cap="none" strike="noStrike">
                <a:solidFill>
                  <a:srgbClr val="FFFFFF"/>
                </a:solidFill>
                <a:latin typeface="Verdana"/>
                <a:ea typeface="Verdana"/>
                <a:cs typeface="Verdana"/>
                <a:sym typeface="Verdana"/>
              </a:rPr>
              <a:t>(void *</a:t>
            </a:r>
            <a:r>
              <a:rPr b="1" i="0" lang="en-US" sz="1600" u="none" cap="none" strike="noStrike">
                <a:solidFill>
                  <a:srgbClr val="FFC000"/>
                </a:solidFill>
                <a:latin typeface="Verdana"/>
                <a:ea typeface="Verdana"/>
                <a:cs typeface="Verdana"/>
                <a:sym typeface="Verdana"/>
              </a:rPr>
              <a:t>buf</a:t>
            </a:r>
            <a:r>
              <a:rPr b="1" i="0" lang="en-US" sz="1600" u="none" cap="none" strike="noStrike">
                <a:solidFill>
                  <a:srgbClr val="FFFFFF"/>
                </a:solidFill>
                <a:latin typeface="Verdana"/>
                <a:ea typeface="Verdana"/>
                <a:cs typeface="Verdana"/>
                <a:sym typeface="Verdana"/>
              </a:rPr>
              <a:t>, int </a:t>
            </a:r>
            <a:r>
              <a:rPr b="1" i="0" lang="en-US" sz="1600" u="none" cap="none" strike="noStrike">
                <a:solidFill>
                  <a:srgbClr val="FFC000"/>
                </a:solidFill>
                <a:latin typeface="Verdana"/>
                <a:ea typeface="Verdana"/>
                <a:cs typeface="Verdana"/>
                <a:sym typeface="Verdana"/>
              </a:rPr>
              <a:t>size</a:t>
            </a:r>
            <a:r>
              <a:rPr b="1" i="0" lang="en-US" sz="1600" u="none" cap="none" strike="noStrike">
                <a:solidFill>
                  <a:srgbClr val="FFFFFF"/>
                </a:solidFill>
                <a:latin typeface="Verdana"/>
                <a:ea typeface="Verdana"/>
                <a:cs typeface="Verdana"/>
                <a:sym typeface="Verdana"/>
              </a:rPr>
              <a:t>, int </a:t>
            </a:r>
            <a:r>
              <a:rPr b="1" i="0" lang="en-US" sz="1600" u="none" cap="none" strike="noStrike">
                <a:solidFill>
                  <a:srgbClr val="FFC000"/>
                </a:solidFill>
                <a:latin typeface="Verdana"/>
                <a:ea typeface="Verdana"/>
                <a:cs typeface="Verdana"/>
                <a:sym typeface="Verdana"/>
              </a:rPr>
              <a:t>count</a:t>
            </a:r>
            <a:r>
              <a:rPr b="1" i="0" lang="en-US" sz="1600" u="none" cap="none" strike="noStrike">
                <a:solidFill>
                  <a:srgbClr val="FFFFFF"/>
                </a:solidFill>
                <a:latin typeface="Verdana"/>
                <a:ea typeface="Verdana"/>
                <a:cs typeface="Verdana"/>
                <a:sym typeface="Verdana"/>
              </a:rPr>
              <a:t>, 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nhập trực tiếp</a:t>
            </a:r>
            <a:endParaRPr/>
          </a:p>
        </p:txBody>
      </p:sp>
      <p:sp>
        <p:nvSpPr>
          <p:cNvPr id="310" name="Google Shape;310;p2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11" name="Google Shape;311;p2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12" name="Google Shape;312;p2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13" name="Google Shape;313;p20"/>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314" name="Google Shape;314;p20"/>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315" name="Google Shape;315;p20"/>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Đọc </a:t>
            </a:r>
            <a:r>
              <a:rPr b="0" i="0" lang="en-US" sz="2000" u="none" cap="none" strike="noStrike">
                <a:solidFill>
                  <a:srgbClr val="FFC000"/>
                </a:solidFill>
                <a:latin typeface="Tahoma"/>
                <a:ea typeface="Tahoma"/>
                <a:cs typeface="Tahoma"/>
                <a:sym typeface="Tahoma"/>
              </a:rPr>
              <a:t>count</a:t>
            </a:r>
            <a:r>
              <a:rPr b="0" i="0" lang="en-US" sz="2000" u="none" cap="none" strike="noStrike">
                <a:solidFill>
                  <a:srgbClr val="003366"/>
                </a:solidFill>
                <a:latin typeface="Tahoma"/>
                <a:ea typeface="Tahoma"/>
                <a:cs typeface="Tahoma"/>
                <a:sym typeface="Tahoma"/>
              </a:rPr>
              <a:t> mẫu tin có kích thước mỗi mẫu tin là </a:t>
            </a:r>
            <a:r>
              <a:rPr b="0" i="0" lang="en-US" sz="2000" u="none" cap="none" strike="noStrike">
                <a:solidFill>
                  <a:srgbClr val="FFC000"/>
                </a:solidFill>
                <a:latin typeface="Tahoma"/>
                <a:ea typeface="Tahoma"/>
                <a:cs typeface="Tahoma"/>
                <a:sym typeface="Tahoma"/>
              </a:rPr>
              <a:t>size</a:t>
            </a:r>
            <a:r>
              <a:rPr b="0" i="0" lang="en-US" sz="2000" u="none" cap="none" strike="noStrike">
                <a:solidFill>
                  <a:srgbClr val="003366"/>
                </a:solidFill>
                <a:latin typeface="Tahoma"/>
                <a:ea typeface="Tahoma"/>
                <a:cs typeface="Tahoma"/>
                <a:sym typeface="Tahoma"/>
              </a:rPr>
              <a:t> (byte) vào vùng nhớ </a:t>
            </a:r>
            <a:r>
              <a:rPr b="0" i="0" lang="en-US" sz="2000" u="none" cap="none" strike="noStrike">
                <a:solidFill>
                  <a:srgbClr val="FFC000"/>
                </a:solidFill>
                <a:latin typeface="Tahoma"/>
                <a:ea typeface="Tahoma"/>
                <a:cs typeface="Tahoma"/>
                <a:sym typeface="Tahoma"/>
              </a:rPr>
              <a:t>buf</a:t>
            </a:r>
            <a:r>
              <a:rPr b="0" i="0" lang="en-US" sz="2000" u="none" cap="none" strike="noStrike">
                <a:solidFill>
                  <a:srgbClr val="003366"/>
                </a:solidFill>
                <a:latin typeface="Tahoma"/>
                <a:ea typeface="Tahoma"/>
                <a:cs typeface="Tahoma"/>
                <a:sym typeface="Tahoma"/>
              </a:rPr>
              <a:t> từ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 (theo kiểu nhị phân).</a:t>
            </a:r>
            <a:endParaRPr b="0" i="0" sz="2000" u="none" cap="none" strike="noStrike">
              <a:solidFill>
                <a:srgbClr val="FF0000"/>
              </a:solidFill>
              <a:latin typeface="Tahoma"/>
              <a:ea typeface="Tahoma"/>
              <a:cs typeface="Tahoma"/>
              <a:sym typeface="Tahoma"/>
            </a:endParaRPr>
          </a:p>
        </p:txBody>
      </p:sp>
      <p:sp>
        <p:nvSpPr>
          <p:cNvPr id="316" name="Google Shape;316;p20"/>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số lượng mẫu tin (không phải số lượng byte) thật sự đã đọc.</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số lượng nhỏ hơn </a:t>
            </a:r>
            <a:r>
              <a:rPr b="0" i="0" lang="en-US" sz="2000" u="none" cap="none" strike="noStrike">
                <a:solidFill>
                  <a:srgbClr val="FFC000"/>
                </a:solidFill>
                <a:latin typeface="Tahoma"/>
                <a:ea typeface="Tahoma"/>
                <a:cs typeface="Tahoma"/>
                <a:sym typeface="Tahoma"/>
              </a:rPr>
              <a:t>count</a:t>
            </a:r>
            <a:r>
              <a:rPr b="0" i="0" lang="en-US" sz="2000" u="none" cap="none" strike="noStrike">
                <a:solidFill>
                  <a:srgbClr val="003366"/>
                </a:solidFill>
                <a:latin typeface="Tahoma"/>
                <a:ea typeface="Tahoma"/>
                <a:cs typeface="Tahoma"/>
                <a:sym typeface="Tahoma"/>
              </a:rPr>
              <a:t> khi kết thúc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 hoặc gặp lỗi.</a:t>
            </a:r>
            <a:endParaRPr b="0" i="0" sz="2000" u="none" cap="none" strike="noStrike">
              <a:solidFill>
                <a:srgbClr val="003366"/>
              </a:solidFill>
              <a:latin typeface="Tahoma"/>
              <a:ea typeface="Tahoma"/>
              <a:cs typeface="Tahoma"/>
              <a:sym typeface="Tahoma"/>
            </a:endParaRPr>
          </a:p>
        </p:txBody>
      </p:sp>
      <p:sp>
        <p:nvSpPr>
          <p:cNvPr id="317" name="Google Shape;317;p20"/>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int a[5];</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fopen(“taptin.dat”, “w</a:t>
            </a:r>
            <a:r>
              <a:rPr b="0" i="0" lang="en-US" sz="2000" u="none" cap="none" strike="noStrike">
                <a:solidFill>
                  <a:srgbClr val="FF0000"/>
                </a:solidFill>
                <a:latin typeface="Tahoma"/>
                <a:ea typeface="Tahoma"/>
                <a:cs typeface="Tahoma"/>
                <a:sym typeface="Tahoma"/>
              </a:rPr>
              <a:t>b</a:t>
            </a:r>
            <a:r>
              <a:rPr b="0" i="0" lang="en-US" sz="2000" u="none" cap="none" strike="noStrike">
                <a:solidFill>
                  <a:srgbClr val="003366"/>
                </a:solidFill>
                <a:latin typeface="Tahoma"/>
                <a:ea typeface="Tahoma"/>
                <a:cs typeface="Tahoma"/>
                <a:sym typeface="Tahoma"/>
              </a:rPr>
              <a: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if (fp != NULL)</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fread</a:t>
            </a:r>
            <a:r>
              <a:rPr b="0" i="0" lang="en-US" sz="2000" u="none" cap="none" strike="noStrike">
                <a:solidFill>
                  <a:srgbClr val="003366"/>
                </a:solidFill>
                <a:latin typeface="Tahoma"/>
                <a:ea typeface="Tahoma"/>
                <a:cs typeface="Tahoma"/>
                <a:sym typeface="Tahoma"/>
              </a:rPr>
              <a:t>(a, sizeof(int), 3, fp);</a:t>
            </a:r>
            <a:endParaRPr/>
          </a:p>
        </p:txBody>
      </p:sp>
      <p:pic>
        <p:nvPicPr>
          <p:cNvPr descr="board" id="318" name="Google Shape;318;p20"/>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319" name="Google Shape;319;p20"/>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320" name="Google Shape;320;p20"/>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fread</a:t>
            </a:r>
            <a:r>
              <a:rPr b="1" i="0" lang="en-US" sz="1600" u="none" cap="none" strike="noStrike">
                <a:solidFill>
                  <a:srgbClr val="FFFFFF"/>
                </a:solidFill>
                <a:latin typeface="Verdana"/>
                <a:ea typeface="Verdana"/>
                <a:cs typeface="Verdana"/>
                <a:sym typeface="Verdana"/>
              </a:rPr>
              <a:t>(void *</a:t>
            </a:r>
            <a:r>
              <a:rPr b="1" i="0" lang="en-US" sz="1600" u="none" cap="none" strike="noStrike">
                <a:solidFill>
                  <a:srgbClr val="FFC000"/>
                </a:solidFill>
                <a:latin typeface="Verdana"/>
                <a:ea typeface="Verdana"/>
                <a:cs typeface="Verdana"/>
                <a:sym typeface="Verdana"/>
              </a:rPr>
              <a:t>buf</a:t>
            </a:r>
            <a:r>
              <a:rPr b="1" i="0" lang="en-US" sz="1600" u="none" cap="none" strike="noStrike">
                <a:solidFill>
                  <a:srgbClr val="FFFFFF"/>
                </a:solidFill>
                <a:latin typeface="Verdana"/>
                <a:ea typeface="Verdana"/>
                <a:cs typeface="Verdana"/>
                <a:sym typeface="Verdana"/>
              </a:rPr>
              <a:t>, int </a:t>
            </a:r>
            <a:r>
              <a:rPr b="1" i="0" lang="en-US" sz="1600" u="none" cap="none" strike="noStrike">
                <a:solidFill>
                  <a:srgbClr val="FFC000"/>
                </a:solidFill>
                <a:latin typeface="Verdana"/>
                <a:ea typeface="Verdana"/>
                <a:cs typeface="Verdana"/>
                <a:sym typeface="Verdana"/>
              </a:rPr>
              <a:t>size</a:t>
            </a:r>
            <a:r>
              <a:rPr b="1" i="0" lang="en-US" sz="1600" u="none" cap="none" strike="noStrike">
                <a:solidFill>
                  <a:srgbClr val="FFFFFF"/>
                </a:solidFill>
                <a:latin typeface="Verdana"/>
                <a:ea typeface="Verdana"/>
                <a:cs typeface="Verdana"/>
                <a:sym typeface="Verdana"/>
              </a:rPr>
              <a:t>, int </a:t>
            </a:r>
            <a:r>
              <a:rPr b="1" i="0" lang="en-US" sz="1600" u="none" cap="none" strike="noStrike">
                <a:solidFill>
                  <a:srgbClr val="FFC000"/>
                </a:solidFill>
                <a:latin typeface="Verdana"/>
                <a:ea typeface="Verdana"/>
                <a:cs typeface="Verdana"/>
                <a:sym typeface="Verdana"/>
              </a:rPr>
              <a:t>count</a:t>
            </a:r>
            <a:r>
              <a:rPr b="1" i="0" lang="en-US" sz="1600" u="none" cap="none" strike="noStrike">
                <a:solidFill>
                  <a:srgbClr val="FFFFFF"/>
                </a:solidFill>
                <a:latin typeface="Verdana"/>
                <a:ea typeface="Verdana"/>
                <a:cs typeface="Verdana"/>
                <a:sym typeface="Verdana"/>
              </a:rPr>
              <a:t>, 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Nội dung</a:t>
            </a:r>
            <a:endParaRPr/>
          </a:p>
        </p:txBody>
      </p:sp>
      <p:sp>
        <p:nvSpPr>
          <p:cNvPr id="107" name="Google Shape;107;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Font typeface="Noto Sans Symbols"/>
              <a:buChar char="⮚"/>
            </a:pPr>
            <a:r>
              <a:rPr lang="en-US"/>
              <a:t>Giới thiệu về các dạng tập tin</a:t>
            </a:r>
            <a:endParaRPr/>
          </a:p>
          <a:p>
            <a:pPr indent="-342900" lvl="0" marL="342900" rtl="0" algn="l">
              <a:spcBef>
                <a:spcPts val="640"/>
              </a:spcBef>
              <a:spcAft>
                <a:spcPts val="0"/>
              </a:spcAft>
              <a:buClr>
                <a:schemeClr val="dk1"/>
              </a:buClr>
              <a:buSzPts val="3200"/>
              <a:buFont typeface="Noto Sans Symbols"/>
              <a:buChar char="⮚"/>
            </a:pPr>
            <a:r>
              <a:rPr lang="en-US"/>
              <a:t>Hệ thống nhập xuất trong lập trình</a:t>
            </a:r>
            <a:endParaRPr/>
          </a:p>
          <a:p>
            <a:pPr indent="-342900" lvl="0" marL="342900" rtl="0" algn="l">
              <a:spcBef>
                <a:spcPts val="640"/>
              </a:spcBef>
              <a:spcAft>
                <a:spcPts val="0"/>
              </a:spcAft>
              <a:buClr>
                <a:schemeClr val="dk1"/>
              </a:buClr>
              <a:buSzPts val="3200"/>
              <a:buFont typeface="Noto Sans Symbols"/>
              <a:buChar char="⮚"/>
            </a:pPr>
            <a:r>
              <a:rPr lang="en-US"/>
              <a:t>Lập trình thao tác trên tập tin văn bản thô</a:t>
            </a:r>
            <a:endParaRPr/>
          </a:p>
          <a:p>
            <a:pPr indent="-342900" lvl="0" marL="342900" rtl="0" algn="l">
              <a:spcBef>
                <a:spcPts val="640"/>
              </a:spcBef>
              <a:spcAft>
                <a:spcPts val="0"/>
              </a:spcAft>
              <a:buClr>
                <a:schemeClr val="dk1"/>
              </a:buClr>
              <a:buSzPts val="3200"/>
              <a:buFont typeface="Noto Sans Symbols"/>
              <a:buChar char="⮚"/>
            </a:pPr>
            <a:r>
              <a:rPr lang="en-US"/>
              <a:t>Sử dụng tập tin văn bản thô để lưu trữ</a:t>
            </a:r>
            <a:br>
              <a:rPr lang="en-US"/>
            </a:br>
            <a:r>
              <a:rPr lang="en-US"/>
              <a:t>dữ liệu của chương trình</a:t>
            </a:r>
            <a:endParaRPr/>
          </a:p>
          <a:p>
            <a:pPr indent="-342900" lvl="0" marL="342900" rtl="0" algn="l">
              <a:spcBef>
                <a:spcPts val="640"/>
              </a:spcBef>
              <a:spcAft>
                <a:spcPts val="0"/>
              </a:spcAft>
              <a:buClr>
                <a:schemeClr val="dk1"/>
              </a:buClr>
              <a:buSzPts val="3200"/>
              <a:buFont typeface="Noto Sans Symbols"/>
              <a:buChar char="⮚"/>
            </a:pPr>
            <a:r>
              <a:rPr lang="en-US"/>
              <a:t>Các vấn đề tìm hiểu mở rộng kiến thức</a:t>
            </a:r>
            <a:br>
              <a:rPr lang="en-US"/>
            </a:br>
            <a:r>
              <a:rPr lang="en-US"/>
              <a:t>nghề nghiệp</a:t>
            </a:r>
            <a:endParaRPr/>
          </a:p>
          <a:p>
            <a:pPr indent="-342900" lvl="0" marL="342900" rtl="0" algn="l">
              <a:spcBef>
                <a:spcPts val="640"/>
              </a:spcBef>
              <a:spcAft>
                <a:spcPts val="0"/>
              </a:spcAft>
              <a:buClr>
                <a:schemeClr val="dk1"/>
              </a:buClr>
              <a:buSzPts val="3200"/>
              <a:buFont typeface="Noto Sans Symbols"/>
              <a:buChar char="⮚"/>
            </a:pPr>
            <a:r>
              <a:rPr lang="en-US"/>
              <a:t>Thuật ngữ và bài đọc thêm tiếng Anh</a:t>
            </a:r>
            <a:endParaRPr/>
          </a:p>
        </p:txBody>
      </p:sp>
      <p:sp>
        <p:nvSpPr>
          <p:cNvPr id="108" name="Google Shape;108;p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09" name="Google Shape;109;p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10" name="Google Shape;110;p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đóng tập tin xác định</a:t>
            </a:r>
            <a:endParaRPr/>
          </a:p>
        </p:txBody>
      </p:sp>
      <p:sp>
        <p:nvSpPr>
          <p:cNvPr id="326" name="Google Shape;326;p2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27" name="Google Shape;327;p2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28" name="Google Shape;328;p2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9" name="Google Shape;329;p21"/>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330" name="Google Shape;330;p21"/>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331" name="Google Shape;331;p21"/>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Đóng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Dữ liệu trong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 sẽ được “vét” (ghi hết lên đĩa) trước khi đóng.</a:t>
            </a:r>
            <a:endParaRPr/>
          </a:p>
        </p:txBody>
      </p:sp>
      <p:sp>
        <p:nvSpPr>
          <p:cNvPr id="332" name="Google Shape;332;p21"/>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0.</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0000"/>
                </a:solidFill>
                <a:latin typeface="Tahoma"/>
                <a:ea typeface="Tahoma"/>
                <a:cs typeface="Tahoma"/>
                <a:sym typeface="Tahoma"/>
              </a:rPr>
              <a:t>EOF</a:t>
            </a:r>
            <a:r>
              <a:rPr b="0" i="0" lang="en-US" sz="2000" u="none" cap="none" strike="noStrike">
                <a:solidFill>
                  <a:srgbClr val="003366"/>
                </a:solidFill>
                <a:latin typeface="Tahoma"/>
                <a:ea typeface="Tahoma"/>
                <a:cs typeface="Tahoma"/>
                <a:sym typeface="Tahoma"/>
              </a:rPr>
              <a:t>.</a:t>
            </a:r>
            <a:endParaRPr b="0" i="0" sz="2000" u="none" cap="none" strike="noStrike">
              <a:solidFill>
                <a:srgbClr val="003366"/>
              </a:solidFill>
              <a:latin typeface="Tahoma"/>
              <a:ea typeface="Tahoma"/>
              <a:cs typeface="Tahoma"/>
              <a:sym typeface="Tahoma"/>
            </a:endParaRPr>
          </a:p>
        </p:txBody>
      </p:sp>
      <p:sp>
        <p:nvSpPr>
          <p:cNvPr id="333" name="Google Shape;333;p21"/>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“rt”);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a:t>
            </a:r>
            <a:endParaRPr/>
          </a:p>
          <a:p>
            <a:pPr indent="0" lvl="0" marL="0" marR="0" rtl="0" algn="just">
              <a:lnSpc>
                <a:spcPct val="100000"/>
              </a:lnSpc>
              <a:spcBef>
                <a:spcPts val="0"/>
              </a:spcBef>
              <a:spcAft>
                <a:spcPts val="0"/>
              </a:spcAft>
              <a:buClr>
                <a:srgbClr val="FF0000"/>
              </a:buClr>
              <a:buSzPts val="2000"/>
              <a:buFont typeface="Tahoma"/>
              <a:buNone/>
            </a:pPr>
            <a:r>
              <a:rPr b="0" i="0" lang="en-US" sz="2000" u="none" cap="none" strike="noStrike">
                <a:solidFill>
                  <a:srgbClr val="FF0000"/>
                </a:solidFill>
                <a:latin typeface="Tahoma"/>
                <a:ea typeface="Tahoma"/>
                <a:cs typeface="Tahoma"/>
                <a:sym typeface="Tahoma"/>
              </a:rPr>
              <a:t>fclose</a:t>
            </a:r>
            <a:r>
              <a:rPr b="0" i="0" lang="en-US" sz="2000" u="none" cap="none" strike="noStrike">
                <a:solidFill>
                  <a:srgbClr val="003366"/>
                </a:solidFill>
                <a:latin typeface="Tahoma"/>
                <a:ea typeface="Tahoma"/>
                <a:cs typeface="Tahoma"/>
                <a:sym typeface="Tahoma"/>
              </a:rPr>
              <a:t>(fp);</a:t>
            </a:r>
            <a:endParaRPr/>
          </a:p>
        </p:txBody>
      </p:sp>
      <p:pic>
        <p:nvPicPr>
          <p:cNvPr descr="board" id="334" name="Google Shape;334;p21"/>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335" name="Google Shape;335;p21"/>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336" name="Google Shape;336;p21"/>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fclose</a:t>
            </a:r>
            <a:r>
              <a:rPr b="1" i="0" lang="en-US" sz="1600" u="none" cap="none" strike="noStrike">
                <a:solidFill>
                  <a:srgbClr val="FFFFFF"/>
                </a:solidFill>
                <a:latin typeface="Verdana"/>
                <a:ea typeface="Verdana"/>
                <a:cs typeface="Verdana"/>
                <a:sym typeface="Verdana"/>
              </a:rPr>
              <a:t>(FILE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22"/>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đóng tất cả stream</a:t>
            </a:r>
            <a:endParaRPr/>
          </a:p>
        </p:txBody>
      </p:sp>
      <p:sp>
        <p:nvSpPr>
          <p:cNvPr id="342" name="Google Shape;342;p22"/>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43" name="Google Shape;343;p22"/>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44" name="Google Shape;344;p22"/>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5" name="Google Shape;345;p22"/>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346" name="Google Shape;346;p22"/>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347" name="Google Shape;347;p22"/>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Đóng tất cả stream đang được mở ngoại trừ các stream chuẩn </a:t>
            </a:r>
            <a:r>
              <a:rPr b="0" i="0" lang="en-US" sz="2000" u="none" cap="none" strike="noStrike">
                <a:solidFill>
                  <a:srgbClr val="FF0000"/>
                </a:solidFill>
                <a:latin typeface="Tahoma"/>
                <a:ea typeface="Tahoma"/>
                <a:cs typeface="Tahoma"/>
                <a:sym typeface="Tahoma"/>
              </a:rPr>
              <a:t>stdin</a:t>
            </a: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stdout</a:t>
            </a: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stdprn</a:t>
            </a: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stderr</a:t>
            </a: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stdaux</a:t>
            </a:r>
            <a:r>
              <a:rPr b="0" i="0" lang="en-US" sz="2000" u="none" cap="none" strike="noStrike">
                <a:solidFill>
                  <a:srgbClr val="003366"/>
                </a:solidFill>
                <a:latin typeface="Tahoma"/>
                <a:ea typeface="Tahoma"/>
                <a:cs typeface="Tahoma"/>
                <a:sym typeface="Tahoma"/>
              </a:rPr>
              <a: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Nên đóng từng stream thay vì đóng tất cả.</a:t>
            </a:r>
            <a:endParaRPr/>
          </a:p>
        </p:txBody>
      </p:sp>
      <p:sp>
        <p:nvSpPr>
          <p:cNvPr id="348" name="Google Shape;348;p22"/>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số lượng stream được đóng.</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0000"/>
                </a:solidFill>
                <a:latin typeface="Tahoma"/>
                <a:ea typeface="Tahoma"/>
                <a:cs typeface="Tahoma"/>
                <a:sym typeface="Tahoma"/>
              </a:rPr>
              <a:t>EOF</a:t>
            </a:r>
            <a:r>
              <a:rPr b="0" i="0" lang="en-US" sz="2000" u="none" cap="none" strike="noStrike">
                <a:solidFill>
                  <a:srgbClr val="003366"/>
                </a:solidFill>
                <a:latin typeface="Tahoma"/>
                <a:ea typeface="Tahoma"/>
                <a:cs typeface="Tahoma"/>
                <a:sym typeface="Tahoma"/>
              </a:rPr>
              <a:t>.</a:t>
            </a:r>
            <a:endParaRPr b="0" i="0" sz="2000" u="none" cap="none" strike="noStrike">
              <a:solidFill>
                <a:srgbClr val="003366"/>
              </a:solidFill>
              <a:latin typeface="Tahoma"/>
              <a:ea typeface="Tahoma"/>
              <a:cs typeface="Tahoma"/>
              <a:sym typeface="Tahoma"/>
            </a:endParaRPr>
          </a:p>
        </p:txBody>
      </p:sp>
      <p:sp>
        <p:nvSpPr>
          <p:cNvPr id="349" name="Google Shape;349;p22"/>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fp1 = fopen(“taptin1.txt”, “rt”);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fp2 = fopen(“taptin2.txt”, “wt”);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a:t>
            </a:r>
            <a:endParaRPr/>
          </a:p>
          <a:p>
            <a:pPr indent="0" lvl="0" marL="0" marR="0" rtl="0" algn="just">
              <a:lnSpc>
                <a:spcPct val="100000"/>
              </a:lnSpc>
              <a:spcBef>
                <a:spcPts val="0"/>
              </a:spcBef>
              <a:spcAft>
                <a:spcPts val="0"/>
              </a:spcAft>
              <a:buClr>
                <a:srgbClr val="FF0000"/>
              </a:buClr>
              <a:buSzPts val="2000"/>
              <a:buFont typeface="Tahoma"/>
              <a:buNone/>
            </a:pPr>
            <a:r>
              <a:rPr b="0" i="0" lang="en-US" sz="2000" u="none" cap="none" strike="noStrike">
                <a:solidFill>
                  <a:srgbClr val="FF0000"/>
                </a:solidFill>
                <a:latin typeface="Tahoma"/>
                <a:ea typeface="Tahoma"/>
                <a:cs typeface="Tahoma"/>
                <a:sym typeface="Tahoma"/>
              </a:rPr>
              <a:t>fcloseall</a:t>
            </a:r>
            <a:r>
              <a:rPr b="0" i="0" lang="en-US" sz="2000" u="none" cap="none" strike="noStrike">
                <a:solidFill>
                  <a:srgbClr val="003366"/>
                </a:solidFill>
                <a:latin typeface="Tahoma"/>
                <a:ea typeface="Tahoma"/>
                <a:cs typeface="Tahoma"/>
                <a:sym typeface="Tahoma"/>
              </a:rPr>
              <a:t>();</a:t>
            </a:r>
            <a:endParaRPr/>
          </a:p>
        </p:txBody>
      </p:sp>
      <p:pic>
        <p:nvPicPr>
          <p:cNvPr descr="board" id="350" name="Google Shape;350;p22"/>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351" name="Google Shape;351;p22"/>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352" name="Google Shape;352;p22"/>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fcloseall</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Con trỏ chỉ vị</a:t>
            </a:r>
            <a:br>
              <a:rPr lang="en-US" sz="3959"/>
            </a:br>
            <a:r>
              <a:rPr lang="en-US" sz="3959"/>
              <a:t>(position indicator)</a:t>
            </a:r>
            <a:endParaRPr/>
          </a:p>
        </p:txBody>
      </p:sp>
      <p:sp>
        <p:nvSpPr>
          <p:cNvPr id="358" name="Google Shape;358;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Khái niệm</a:t>
            </a:r>
            <a:endParaRPr/>
          </a:p>
          <a:p>
            <a:pPr indent="-285750" lvl="1" marL="742950" rtl="0" algn="l">
              <a:spcBef>
                <a:spcPts val="560"/>
              </a:spcBef>
              <a:spcAft>
                <a:spcPts val="0"/>
              </a:spcAft>
              <a:buClr>
                <a:schemeClr val="dk1"/>
              </a:buClr>
              <a:buSzPts val="2800"/>
              <a:buChar char="–"/>
            </a:pPr>
            <a:r>
              <a:rPr lang="en-US"/>
              <a:t>Được tạo tự động khi mở tập tin.</a:t>
            </a:r>
            <a:endParaRPr/>
          </a:p>
          <a:p>
            <a:pPr indent="-285750" lvl="1" marL="742950" rtl="0" algn="l">
              <a:spcBef>
                <a:spcPts val="560"/>
              </a:spcBef>
              <a:spcAft>
                <a:spcPts val="0"/>
              </a:spcAft>
              <a:buClr>
                <a:schemeClr val="dk1"/>
              </a:buClr>
              <a:buSzPts val="2800"/>
              <a:buChar char="–"/>
            </a:pPr>
            <a:r>
              <a:rPr lang="en-US"/>
              <a:t>Xác định nơi diễn ra việc đọc/ghi trong tập tin</a:t>
            </a:r>
            <a:endParaRPr/>
          </a:p>
          <a:p>
            <a:pPr indent="-342900" lvl="0" marL="342900" rtl="0" algn="l">
              <a:spcBef>
                <a:spcPts val="640"/>
              </a:spcBef>
              <a:spcAft>
                <a:spcPts val="0"/>
              </a:spcAft>
              <a:buClr>
                <a:schemeClr val="dk1"/>
              </a:buClr>
              <a:buSzPts val="3200"/>
              <a:buChar char="•"/>
            </a:pPr>
            <a:r>
              <a:rPr lang="en-US"/>
              <a:t>Vị trí con trỏ chỉ vị</a:t>
            </a:r>
            <a:endParaRPr/>
          </a:p>
          <a:p>
            <a:pPr indent="-285750" lvl="1" marL="742950" rtl="0" algn="l">
              <a:spcBef>
                <a:spcPts val="560"/>
              </a:spcBef>
              <a:spcAft>
                <a:spcPts val="0"/>
              </a:spcAft>
              <a:buClr>
                <a:schemeClr val="dk1"/>
              </a:buClr>
              <a:buSzPts val="2800"/>
              <a:buChar char="–"/>
            </a:pPr>
            <a:r>
              <a:rPr lang="en-US"/>
              <a:t>Khi tập tin chưa mở: ở đầu tập tin (giá trị 0).</a:t>
            </a:r>
            <a:endParaRPr/>
          </a:p>
          <a:p>
            <a:pPr indent="-285750" lvl="1" marL="742950" rtl="0" algn="l">
              <a:spcBef>
                <a:spcPts val="560"/>
              </a:spcBef>
              <a:spcAft>
                <a:spcPts val="0"/>
              </a:spcAft>
              <a:buClr>
                <a:schemeClr val="dk1"/>
              </a:buClr>
              <a:buSzPts val="2800"/>
              <a:buChar char="–"/>
            </a:pPr>
            <a:r>
              <a:rPr lang="en-US"/>
              <a:t>Khi mở tập tin:</a:t>
            </a:r>
            <a:endParaRPr/>
          </a:p>
          <a:p>
            <a:pPr indent="-228600" lvl="2" marL="1143000" rtl="0" algn="l">
              <a:spcBef>
                <a:spcPts val="480"/>
              </a:spcBef>
              <a:spcAft>
                <a:spcPts val="0"/>
              </a:spcAft>
              <a:buClr>
                <a:schemeClr val="dk1"/>
              </a:buClr>
              <a:buSzPts val="2400"/>
              <a:buChar char="•"/>
            </a:pPr>
            <a:r>
              <a:rPr lang="en-US"/>
              <a:t>Ở cuối tập tin khi mở để chèn (mode </a:t>
            </a:r>
            <a:r>
              <a:rPr lang="en-US">
                <a:solidFill>
                  <a:srgbClr val="FF0000"/>
                </a:solidFill>
              </a:rPr>
              <a:t>a</a:t>
            </a:r>
            <a:r>
              <a:rPr lang="en-US"/>
              <a:t> hay </a:t>
            </a:r>
            <a:r>
              <a:rPr lang="en-US">
                <a:solidFill>
                  <a:srgbClr val="FF0000"/>
                </a:solidFill>
              </a:rPr>
              <a:t>a+</a:t>
            </a:r>
            <a:r>
              <a:rPr lang="en-US"/>
              <a:t>)</a:t>
            </a:r>
            <a:endParaRPr/>
          </a:p>
          <a:p>
            <a:pPr indent="-228600" lvl="2" marL="1143000" rtl="0" algn="l">
              <a:spcBef>
                <a:spcPts val="480"/>
              </a:spcBef>
              <a:spcAft>
                <a:spcPts val="0"/>
              </a:spcAft>
              <a:buClr>
                <a:schemeClr val="dk1"/>
              </a:buClr>
              <a:buSzPts val="2400"/>
              <a:buChar char="•"/>
            </a:pPr>
            <a:r>
              <a:rPr lang="en-US"/>
              <a:t>Ở đầu tập tin (hay giá trị 0) khi mở với các mode khác (</a:t>
            </a:r>
            <a:r>
              <a:rPr lang="en-US">
                <a:solidFill>
                  <a:srgbClr val="FF0000"/>
                </a:solidFill>
              </a:rPr>
              <a:t>w</a:t>
            </a:r>
            <a:r>
              <a:rPr lang="en-US"/>
              <a:t>, </a:t>
            </a:r>
            <a:r>
              <a:rPr lang="en-US">
                <a:solidFill>
                  <a:srgbClr val="FF0000"/>
                </a:solidFill>
              </a:rPr>
              <a:t>w+</a:t>
            </a:r>
            <a:r>
              <a:rPr lang="en-US"/>
              <a:t>, </a:t>
            </a:r>
            <a:r>
              <a:rPr lang="en-US">
                <a:solidFill>
                  <a:srgbClr val="FF0000"/>
                </a:solidFill>
              </a:rPr>
              <a:t>r</a:t>
            </a:r>
            <a:r>
              <a:rPr lang="en-US"/>
              <a:t>, </a:t>
            </a:r>
            <a:r>
              <a:rPr lang="en-US">
                <a:solidFill>
                  <a:srgbClr val="FF0000"/>
                </a:solidFill>
              </a:rPr>
              <a:t>r+</a:t>
            </a:r>
            <a:r>
              <a:rPr lang="en-US"/>
              <a:t>).</a:t>
            </a:r>
            <a:endParaRPr/>
          </a:p>
        </p:txBody>
      </p:sp>
      <p:sp>
        <p:nvSpPr>
          <p:cNvPr id="359" name="Google Shape;359;p2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60" name="Google Shape;360;p2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61" name="Google Shape;361;p2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2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Truy xuất tuần tự &amp; ngẫu nhiên</a:t>
            </a:r>
            <a:endParaRPr/>
          </a:p>
        </p:txBody>
      </p:sp>
      <p:sp>
        <p:nvSpPr>
          <p:cNvPr id="367" name="Google Shape;367;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3200"/>
              <a:buChar char="•"/>
            </a:pPr>
            <a:r>
              <a:rPr lang="en-US"/>
              <a:t>Truy xuất tuần tự (sequentially access)</a:t>
            </a:r>
            <a:endParaRPr/>
          </a:p>
          <a:p>
            <a:pPr indent="-285750" lvl="1" marL="742950" rtl="0" algn="l">
              <a:lnSpc>
                <a:spcPct val="90000"/>
              </a:lnSpc>
              <a:spcBef>
                <a:spcPts val="560"/>
              </a:spcBef>
              <a:spcAft>
                <a:spcPts val="0"/>
              </a:spcAft>
              <a:buClr>
                <a:schemeClr val="dk1"/>
              </a:buClr>
              <a:buSzPts val="2800"/>
              <a:buChar char="–"/>
            </a:pPr>
            <a:r>
              <a:rPr lang="en-US"/>
              <a:t>Phải đọc/ghi dữ liệu từ vị trí con trỏ chỉ vị đến vị trí n-1 trước khi đọc dữ liệu tại vị trí n.</a:t>
            </a:r>
            <a:endParaRPr/>
          </a:p>
          <a:p>
            <a:pPr indent="-285750" lvl="1" marL="742950" rtl="0" algn="l">
              <a:lnSpc>
                <a:spcPct val="90000"/>
              </a:lnSpc>
              <a:spcBef>
                <a:spcPts val="560"/>
              </a:spcBef>
              <a:spcAft>
                <a:spcPts val="0"/>
              </a:spcAft>
              <a:buClr>
                <a:srgbClr val="FF0000"/>
              </a:buClr>
              <a:buSzPts val="2800"/>
              <a:buChar char="–"/>
            </a:pPr>
            <a:r>
              <a:rPr lang="en-US">
                <a:solidFill>
                  <a:srgbClr val="FF0000"/>
                </a:solidFill>
              </a:rPr>
              <a:t>Không cần quan tâm đến con trỏ chỉ vị</a:t>
            </a:r>
            <a:r>
              <a:rPr lang="en-US"/>
              <a:t> do con trỏ chỉ vị tự động chuyển sang vị trí kế tiếp sau thao tác đọc/ghi dữ liệu.</a:t>
            </a:r>
            <a:endParaRPr/>
          </a:p>
          <a:p>
            <a:pPr indent="-342900" lvl="0" marL="342900" rtl="0" algn="l">
              <a:lnSpc>
                <a:spcPct val="90000"/>
              </a:lnSpc>
              <a:spcBef>
                <a:spcPts val="640"/>
              </a:spcBef>
              <a:spcAft>
                <a:spcPts val="0"/>
              </a:spcAft>
              <a:buClr>
                <a:schemeClr val="dk1"/>
              </a:buClr>
              <a:buSzPts val="3200"/>
              <a:buChar char="•"/>
            </a:pPr>
            <a:r>
              <a:rPr lang="en-US"/>
              <a:t>Truy xuất ngẫu nhiên (random access)</a:t>
            </a:r>
            <a:endParaRPr/>
          </a:p>
          <a:p>
            <a:pPr indent="-285750" lvl="1" marL="742950" rtl="0" algn="l">
              <a:lnSpc>
                <a:spcPct val="90000"/>
              </a:lnSpc>
              <a:spcBef>
                <a:spcPts val="560"/>
              </a:spcBef>
              <a:spcAft>
                <a:spcPts val="0"/>
              </a:spcAft>
              <a:buClr>
                <a:schemeClr val="dk1"/>
              </a:buClr>
              <a:buSzPts val="2800"/>
              <a:buChar char="–"/>
            </a:pPr>
            <a:r>
              <a:rPr lang="en-US"/>
              <a:t>Có thể đọc/ghi tại vị trí bất kỳ trong tập tin mà không cần phải đọc/ghi toàn bộ dữ liệu trước đó =&gt; </a:t>
            </a:r>
            <a:r>
              <a:rPr lang="en-US">
                <a:solidFill>
                  <a:srgbClr val="FF0000"/>
                </a:solidFill>
              </a:rPr>
              <a:t>quan tâm đến con trỏ chỉ vị</a:t>
            </a:r>
            <a:r>
              <a:rPr lang="en-US"/>
              <a:t>.</a:t>
            </a:r>
            <a:endParaRPr/>
          </a:p>
        </p:txBody>
      </p:sp>
      <p:sp>
        <p:nvSpPr>
          <p:cNvPr id="368" name="Google Shape;368;p2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69" name="Google Shape;369;p2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70" name="Google Shape;370;p2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Hàm đặt lại vị trí con trỏ chỉ vị</a:t>
            </a:r>
            <a:endParaRPr/>
          </a:p>
        </p:txBody>
      </p:sp>
      <p:sp>
        <p:nvSpPr>
          <p:cNvPr id="376" name="Google Shape;376;p2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77" name="Google Shape;377;p2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78" name="Google Shape;378;p2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79" name="Google Shape;379;p25"/>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380" name="Google Shape;380;p25"/>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381" name="Google Shape;381;p25"/>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Đặt lại vị trí con trỏ chỉ vị về đầu (byte 0) tập tin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a:t>
            </a:r>
            <a:endParaRPr/>
          </a:p>
        </p:txBody>
      </p:sp>
      <p:sp>
        <p:nvSpPr>
          <p:cNvPr id="382" name="Google Shape;382;p25"/>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03366"/>
              </a:buClr>
              <a:buSzPts val="2000"/>
              <a:buFont typeface="Tahoma"/>
              <a:buChar char="•"/>
            </a:pPr>
            <a:r>
              <a:rPr b="0" i="0" lang="en-US" sz="2000" u="none" cap="none" strike="noStrike">
                <a:solidFill>
                  <a:srgbClr val="003366"/>
                </a:solidFill>
                <a:latin typeface="Tahoma"/>
                <a:ea typeface="Tahoma"/>
                <a:cs typeface="Tahoma"/>
                <a:sym typeface="Tahoma"/>
              </a:rPr>
              <a:t>Không</a:t>
            </a:r>
            <a:endParaRPr b="0" i="0" sz="2000" u="none" cap="none" strike="noStrike">
              <a:solidFill>
                <a:srgbClr val="003366"/>
              </a:solidFill>
              <a:latin typeface="Tahoma"/>
              <a:ea typeface="Tahoma"/>
              <a:cs typeface="Tahoma"/>
              <a:sym typeface="Tahoma"/>
            </a:endParaRPr>
          </a:p>
        </p:txBody>
      </p:sp>
      <p:sp>
        <p:nvSpPr>
          <p:cNvPr id="383" name="Google Shape;383;p25"/>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“w+”);</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fprintf(fp, “0123456789”);</a:t>
            </a:r>
            <a:endParaRPr/>
          </a:p>
          <a:p>
            <a:pPr indent="0" lvl="0" marL="0" marR="0" rtl="0" algn="just">
              <a:lnSpc>
                <a:spcPct val="100000"/>
              </a:lnSpc>
              <a:spcBef>
                <a:spcPts val="0"/>
              </a:spcBef>
              <a:spcAft>
                <a:spcPts val="0"/>
              </a:spcAft>
              <a:buClr>
                <a:srgbClr val="FF0000"/>
              </a:buClr>
              <a:buSzPts val="2000"/>
              <a:buFont typeface="Tahoma"/>
              <a:buNone/>
            </a:pPr>
            <a:r>
              <a:rPr b="0" i="0" lang="en-US" sz="2000" u="none" cap="none" strike="noStrike">
                <a:solidFill>
                  <a:srgbClr val="FF0000"/>
                </a:solidFill>
                <a:latin typeface="Tahoma"/>
                <a:ea typeface="Tahoma"/>
                <a:cs typeface="Tahoma"/>
                <a:sym typeface="Tahoma"/>
              </a:rPr>
              <a:t>rewind</a:t>
            </a:r>
            <a:r>
              <a:rPr b="0" i="0" lang="en-US" sz="2000" u="none" cap="none" strike="noStrike">
                <a:solidFill>
                  <a:srgbClr val="003366"/>
                </a:solidFill>
                <a:latin typeface="Tahoma"/>
                <a:ea typeface="Tahoma"/>
                <a:cs typeface="Tahoma"/>
                <a:sym typeface="Tahoma"/>
              </a:rPr>
              <a:t>(fp);</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fprintf(fp, “*****”);</a:t>
            </a:r>
            <a:endParaRPr/>
          </a:p>
        </p:txBody>
      </p:sp>
      <p:pic>
        <p:nvPicPr>
          <p:cNvPr descr="board" id="384" name="Google Shape;384;p25"/>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385" name="Google Shape;385;p25"/>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386" name="Google Shape;386;p25"/>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void </a:t>
            </a:r>
            <a:r>
              <a:rPr b="1" i="0" lang="en-US" sz="1600" u="none" cap="none" strike="noStrike">
                <a:solidFill>
                  <a:srgbClr val="FF0000"/>
                </a:solidFill>
                <a:latin typeface="Verdana"/>
                <a:ea typeface="Verdana"/>
                <a:cs typeface="Verdana"/>
                <a:sym typeface="Verdana"/>
              </a:rPr>
              <a:t>rewind</a:t>
            </a:r>
            <a:r>
              <a:rPr b="1" i="0" lang="en-US" sz="1600" u="none" cap="none" strike="noStrike">
                <a:solidFill>
                  <a:srgbClr val="FFFFFF"/>
                </a:solidFill>
                <a:latin typeface="Verdana"/>
                <a:ea typeface="Verdana"/>
                <a:cs typeface="Verdana"/>
                <a:sym typeface="Verdana"/>
              </a:rPr>
              <a:t>(FILE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2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tái định vị con trỏ chỉ vị</a:t>
            </a:r>
            <a:endParaRPr/>
          </a:p>
        </p:txBody>
      </p:sp>
      <p:sp>
        <p:nvSpPr>
          <p:cNvPr id="392" name="Google Shape;392;p2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393" name="Google Shape;393;p2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394" name="Google Shape;394;p2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95" name="Google Shape;395;p26"/>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396" name="Google Shape;396;p26"/>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397" name="Google Shape;397;p26"/>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Đặt vị trí con trỏ chỉ vị trong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 với vị trí </a:t>
            </a:r>
            <a:r>
              <a:rPr b="0" i="0" lang="en-US" sz="2000" u="none" cap="none" strike="noStrike">
                <a:solidFill>
                  <a:srgbClr val="FFC000"/>
                </a:solidFill>
                <a:latin typeface="Tahoma"/>
                <a:ea typeface="Tahoma"/>
                <a:cs typeface="Tahoma"/>
                <a:sym typeface="Tahoma"/>
              </a:rPr>
              <a:t>offset</a:t>
            </a:r>
            <a:r>
              <a:rPr b="0" i="0" lang="en-US" sz="2000" u="none" cap="none" strike="noStrike">
                <a:solidFill>
                  <a:srgbClr val="003366"/>
                </a:solidFill>
                <a:latin typeface="Tahoma"/>
                <a:ea typeface="Tahoma"/>
                <a:cs typeface="Tahoma"/>
                <a:sym typeface="Tahoma"/>
              </a:rPr>
              <a:t> so với cột mốc </a:t>
            </a:r>
            <a:r>
              <a:rPr b="0" i="0" lang="en-US" sz="2000" u="none" cap="none" strike="noStrike">
                <a:solidFill>
                  <a:srgbClr val="FFC000"/>
                </a:solidFill>
                <a:latin typeface="Tahoma"/>
                <a:ea typeface="Tahoma"/>
                <a:cs typeface="Tahoma"/>
                <a:sym typeface="Tahoma"/>
              </a:rPr>
              <a:t>origin</a:t>
            </a: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SEEK_SET</a:t>
            </a:r>
            <a:r>
              <a:rPr b="0" i="0" lang="en-US" sz="2000" u="none" cap="none" strike="noStrike">
                <a:solidFill>
                  <a:srgbClr val="003366"/>
                </a:solidFill>
                <a:latin typeface="Tahoma"/>
                <a:ea typeface="Tahoma"/>
                <a:cs typeface="Tahoma"/>
                <a:sym typeface="Tahoma"/>
              </a:rPr>
              <a:t> hay </a:t>
            </a:r>
            <a:r>
              <a:rPr b="0" i="0" lang="en-US" sz="2000" u="none" cap="none" strike="noStrike">
                <a:solidFill>
                  <a:srgbClr val="FF0000"/>
                </a:solidFill>
                <a:latin typeface="Tahoma"/>
                <a:ea typeface="Tahoma"/>
                <a:cs typeface="Tahoma"/>
                <a:sym typeface="Tahoma"/>
              </a:rPr>
              <a:t>0</a:t>
            </a:r>
            <a:r>
              <a:rPr b="0" i="0" lang="en-US" sz="2000" u="none" cap="none" strike="noStrike">
                <a:solidFill>
                  <a:srgbClr val="003366"/>
                </a:solidFill>
                <a:latin typeface="Tahoma"/>
                <a:ea typeface="Tahoma"/>
                <a:cs typeface="Tahoma"/>
                <a:sym typeface="Tahoma"/>
              </a:rPr>
              <a:t>: đầu tập tin; </a:t>
            </a:r>
            <a:r>
              <a:rPr b="0" i="0" lang="en-US" sz="2000" u="none" cap="none" strike="noStrike">
                <a:solidFill>
                  <a:srgbClr val="FF0000"/>
                </a:solidFill>
                <a:latin typeface="Tahoma"/>
                <a:ea typeface="Tahoma"/>
                <a:cs typeface="Tahoma"/>
                <a:sym typeface="Tahoma"/>
              </a:rPr>
              <a:t>SEEK_CUR</a:t>
            </a:r>
            <a:r>
              <a:rPr b="0" i="0" lang="en-US" sz="2000" u="none" cap="none" strike="noStrike">
                <a:solidFill>
                  <a:srgbClr val="003366"/>
                </a:solidFill>
                <a:latin typeface="Tahoma"/>
                <a:ea typeface="Tahoma"/>
                <a:cs typeface="Tahoma"/>
                <a:sym typeface="Tahoma"/>
              </a:rPr>
              <a:t> hay </a:t>
            </a:r>
            <a:r>
              <a:rPr b="0" i="0" lang="en-US" sz="2000" u="none" cap="none" strike="noStrike">
                <a:solidFill>
                  <a:srgbClr val="FF0000"/>
                </a:solidFill>
                <a:latin typeface="Tahoma"/>
                <a:ea typeface="Tahoma"/>
                <a:cs typeface="Tahoma"/>
                <a:sym typeface="Tahoma"/>
              </a:rPr>
              <a:t>1</a:t>
            </a:r>
            <a:r>
              <a:rPr b="0" i="0" lang="en-US" sz="2000" u="none" cap="none" strike="noStrike">
                <a:solidFill>
                  <a:srgbClr val="003366"/>
                </a:solidFill>
                <a:latin typeface="Tahoma"/>
                <a:ea typeface="Tahoma"/>
                <a:cs typeface="Tahoma"/>
                <a:sym typeface="Tahoma"/>
              </a:rPr>
              <a:t>: vị trí hiện tại; </a:t>
            </a:r>
            <a:r>
              <a:rPr b="0" i="0" lang="en-US" sz="2000" u="none" cap="none" strike="noStrike">
                <a:solidFill>
                  <a:srgbClr val="FF0000"/>
                </a:solidFill>
                <a:latin typeface="Tahoma"/>
                <a:ea typeface="Tahoma"/>
                <a:cs typeface="Tahoma"/>
                <a:sym typeface="Tahoma"/>
              </a:rPr>
              <a:t>SEEK_END</a:t>
            </a:r>
            <a:r>
              <a:rPr b="0" i="0" lang="en-US" sz="2000" u="none" cap="none" strike="noStrike">
                <a:solidFill>
                  <a:srgbClr val="003366"/>
                </a:solidFill>
                <a:latin typeface="Tahoma"/>
                <a:ea typeface="Tahoma"/>
                <a:cs typeface="Tahoma"/>
                <a:sym typeface="Tahoma"/>
              </a:rPr>
              <a:t> hay </a:t>
            </a:r>
            <a:r>
              <a:rPr b="0" i="0" lang="en-US" sz="2000" u="none" cap="none" strike="noStrike">
                <a:solidFill>
                  <a:srgbClr val="FF0000"/>
                </a:solidFill>
                <a:latin typeface="Tahoma"/>
                <a:ea typeface="Tahoma"/>
                <a:cs typeface="Tahoma"/>
                <a:sym typeface="Tahoma"/>
              </a:rPr>
              <a:t>2</a:t>
            </a:r>
            <a:r>
              <a:rPr b="0" i="0" lang="en-US" sz="2000" u="none" cap="none" strike="noStrike">
                <a:solidFill>
                  <a:srgbClr val="003366"/>
                </a:solidFill>
                <a:latin typeface="Tahoma"/>
                <a:ea typeface="Tahoma"/>
                <a:cs typeface="Tahoma"/>
                <a:sym typeface="Tahoma"/>
              </a:rPr>
              <a:t>: cuối tập tin)</a:t>
            </a:r>
            <a:endParaRPr/>
          </a:p>
        </p:txBody>
      </p:sp>
      <p:sp>
        <p:nvSpPr>
          <p:cNvPr id="398" name="Google Shape;398;p26"/>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0.</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giá trị khác 0.</a:t>
            </a:r>
            <a:endParaRPr b="0" i="0" sz="2000" u="none" cap="none" strike="noStrike">
              <a:solidFill>
                <a:srgbClr val="003366"/>
              </a:solidFill>
              <a:latin typeface="Tahoma"/>
              <a:ea typeface="Tahoma"/>
              <a:cs typeface="Tahoma"/>
              <a:sym typeface="Tahoma"/>
            </a:endParaRPr>
          </a:p>
        </p:txBody>
      </p:sp>
      <p:sp>
        <p:nvSpPr>
          <p:cNvPr id="399" name="Google Shape;399;p26"/>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“w+”);</a:t>
            </a:r>
            <a:endParaRPr/>
          </a:p>
          <a:p>
            <a:pPr indent="0" lvl="0" marL="0" marR="0" rtl="0" algn="just">
              <a:lnSpc>
                <a:spcPct val="100000"/>
              </a:lnSpc>
              <a:spcBef>
                <a:spcPts val="0"/>
              </a:spcBef>
              <a:spcAft>
                <a:spcPts val="0"/>
              </a:spcAft>
              <a:buClr>
                <a:srgbClr val="FF0000"/>
              </a:buClr>
              <a:buSzPts val="2000"/>
              <a:buFont typeface="Tahoma"/>
              <a:buNone/>
            </a:pPr>
            <a:r>
              <a:rPr b="0" i="0" lang="en-US" sz="2000" u="none" cap="none" strike="noStrike">
                <a:solidFill>
                  <a:srgbClr val="FF0000"/>
                </a:solidFill>
                <a:latin typeface="Tahoma"/>
                <a:ea typeface="Tahoma"/>
                <a:cs typeface="Tahoma"/>
                <a:sym typeface="Tahoma"/>
              </a:rPr>
              <a:t>fseek</a:t>
            </a:r>
            <a:r>
              <a:rPr b="0" i="0" lang="en-US" sz="2000" u="none" cap="none" strike="noStrike">
                <a:solidFill>
                  <a:srgbClr val="003366"/>
                </a:solidFill>
                <a:latin typeface="Tahoma"/>
                <a:ea typeface="Tahoma"/>
                <a:cs typeface="Tahoma"/>
                <a:sym typeface="Tahoma"/>
              </a:rPr>
              <a:t>(fp, 0L, SEEK_SET);  // ⬄ </a:t>
            </a:r>
            <a:r>
              <a:rPr b="0" i="0" lang="en-US" sz="2000" u="none" cap="none" strike="noStrike">
                <a:solidFill>
                  <a:srgbClr val="FF0000"/>
                </a:solidFill>
                <a:latin typeface="Tahoma"/>
                <a:ea typeface="Tahoma"/>
                <a:cs typeface="Tahoma"/>
                <a:sym typeface="Tahoma"/>
              </a:rPr>
              <a:t>rewind</a:t>
            </a:r>
            <a:r>
              <a:rPr b="0" i="0" lang="en-US" sz="2000" u="none" cap="none" strike="noStrike">
                <a:solidFill>
                  <a:srgbClr val="003366"/>
                </a:solidFill>
                <a:latin typeface="Tahoma"/>
                <a:ea typeface="Tahoma"/>
                <a:cs typeface="Tahoma"/>
                <a:sym typeface="Tahoma"/>
              </a:rPr>
              <a:t>(fp);</a:t>
            </a:r>
            <a:endParaRPr/>
          </a:p>
          <a:p>
            <a:pPr indent="0" lvl="0" marL="0" marR="0" rtl="0" algn="just">
              <a:lnSpc>
                <a:spcPct val="100000"/>
              </a:lnSpc>
              <a:spcBef>
                <a:spcPts val="0"/>
              </a:spcBef>
              <a:spcAft>
                <a:spcPts val="0"/>
              </a:spcAft>
              <a:buClr>
                <a:srgbClr val="FF0000"/>
              </a:buClr>
              <a:buSzPts val="2000"/>
              <a:buFont typeface="Tahoma"/>
              <a:buNone/>
            </a:pPr>
            <a:r>
              <a:rPr b="0" i="0" lang="en-US" sz="2000" u="none" cap="none" strike="noStrike">
                <a:solidFill>
                  <a:srgbClr val="FF0000"/>
                </a:solidFill>
                <a:latin typeface="Tahoma"/>
                <a:ea typeface="Tahoma"/>
                <a:cs typeface="Tahoma"/>
                <a:sym typeface="Tahoma"/>
              </a:rPr>
              <a:t>fseek</a:t>
            </a:r>
            <a:r>
              <a:rPr b="0" i="0" lang="en-US" sz="2000" u="none" cap="none" strike="noStrike">
                <a:solidFill>
                  <a:srgbClr val="003366"/>
                </a:solidFill>
                <a:latin typeface="Tahoma"/>
                <a:ea typeface="Tahoma"/>
                <a:cs typeface="Tahoma"/>
                <a:sym typeface="Tahoma"/>
              </a:rPr>
              <a:t>(fp, 0L, SEEK_END); // cuối tập tin</a:t>
            </a:r>
            <a:endParaRPr/>
          </a:p>
          <a:p>
            <a:pPr indent="0" lvl="0" marL="0" marR="0" rtl="0" algn="just">
              <a:lnSpc>
                <a:spcPct val="100000"/>
              </a:lnSpc>
              <a:spcBef>
                <a:spcPts val="0"/>
              </a:spcBef>
              <a:spcAft>
                <a:spcPts val="0"/>
              </a:spcAft>
              <a:buClr>
                <a:srgbClr val="FF0000"/>
              </a:buClr>
              <a:buSzPts val="2000"/>
              <a:buFont typeface="Tahoma"/>
              <a:buNone/>
            </a:pPr>
            <a:r>
              <a:rPr b="0" i="0" lang="en-US" sz="2000" u="none" cap="none" strike="noStrike">
                <a:solidFill>
                  <a:srgbClr val="FF0000"/>
                </a:solidFill>
                <a:latin typeface="Tahoma"/>
                <a:ea typeface="Tahoma"/>
                <a:cs typeface="Tahoma"/>
                <a:sym typeface="Tahoma"/>
              </a:rPr>
              <a:t>fseek</a:t>
            </a:r>
            <a:r>
              <a:rPr b="0" i="0" lang="en-US" sz="2000" u="none" cap="none" strike="noStrike">
                <a:solidFill>
                  <a:srgbClr val="003366"/>
                </a:solidFill>
                <a:latin typeface="Tahoma"/>
                <a:ea typeface="Tahoma"/>
                <a:cs typeface="Tahoma"/>
                <a:sym typeface="Tahoma"/>
              </a:rPr>
              <a:t>(fp, -2L, SEEK_CUR);// lùi lại 2 vị trí</a:t>
            </a:r>
            <a:endParaRPr b="0" i="0" sz="2000" u="none" cap="none" strike="noStrike">
              <a:solidFill>
                <a:srgbClr val="003366"/>
              </a:solidFill>
              <a:latin typeface="Tahoma"/>
              <a:ea typeface="Tahoma"/>
              <a:cs typeface="Tahoma"/>
              <a:sym typeface="Tahoma"/>
            </a:endParaRPr>
          </a:p>
        </p:txBody>
      </p:sp>
      <p:pic>
        <p:nvPicPr>
          <p:cNvPr descr="board" id="400" name="Google Shape;400;p26"/>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401" name="Google Shape;401;p26"/>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402" name="Google Shape;402;p26"/>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int </a:t>
            </a:r>
            <a:r>
              <a:rPr b="1" i="0" lang="en-US" sz="1600" u="none" cap="none" strike="noStrike">
                <a:solidFill>
                  <a:srgbClr val="FF0000"/>
                </a:solidFill>
                <a:latin typeface="Verdana"/>
                <a:ea typeface="Verdana"/>
                <a:cs typeface="Verdana"/>
                <a:sym typeface="Verdana"/>
              </a:rPr>
              <a:t>fseek</a:t>
            </a:r>
            <a:r>
              <a:rPr b="1" i="0" lang="en-US" sz="1600" u="none" cap="none" strike="noStrike">
                <a:solidFill>
                  <a:srgbClr val="FFFFFF"/>
                </a:solidFill>
                <a:latin typeface="Verdana"/>
                <a:ea typeface="Verdana"/>
                <a:cs typeface="Verdana"/>
                <a:sym typeface="Verdana"/>
              </a:rPr>
              <a:t>(FILE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 long </a:t>
            </a:r>
            <a:r>
              <a:rPr b="1" i="0" lang="en-US" sz="1600" u="none" cap="none" strike="noStrike">
                <a:solidFill>
                  <a:srgbClr val="FFC000"/>
                </a:solidFill>
                <a:latin typeface="Verdana"/>
                <a:ea typeface="Verdana"/>
                <a:cs typeface="Verdana"/>
                <a:sym typeface="Verdana"/>
              </a:rPr>
              <a:t>offset</a:t>
            </a:r>
            <a:r>
              <a:rPr b="1" i="0" lang="en-US" sz="1600" u="none" cap="none" strike="noStrike">
                <a:solidFill>
                  <a:srgbClr val="FFFFFF"/>
                </a:solidFill>
                <a:latin typeface="Verdana"/>
                <a:ea typeface="Verdana"/>
                <a:cs typeface="Verdana"/>
                <a:sym typeface="Verdana"/>
              </a:rPr>
              <a:t>, ing </a:t>
            </a:r>
            <a:r>
              <a:rPr b="1" i="0" lang="en-US" sz="1600" u="none" cap="none" strike="noStrike">
                <a:solidFill>
                  <a:srgbClr val="FFC000"/>
                </a:solidFill>
                <a:latin typeface="Verdana"/>
                <a:ea typeface="Verdana"/>
                <a:cs typeface="Verdana"/>
                <a:sym typeface="Verdana"/>
              </a:rPr>
              <a:t>origin</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2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Hàm xác định vị trí con trỏ chỉ vị</a:t>
            </a:r>
            <a:endParaRPr/>
          </a:p>
        </p:txBody>
      </p:sp>
      <p:sp>
        <p:nvSpPr>
          <p:cNvPr id="408" name="Google Shape;408;p2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09" name="Google Shape;409;p2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10" name="Google Shape;410;p2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411" name="Google Shape;411;p27"/>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412" name="Google Shape;412;p27"/>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413" name="Google Shape;413;p27"/>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Hàm trả về vị trí hiện tại của con trỏ chị vị (tính từ vị trí đầu tiên của tập tin, tức là 0) của stream </a:t>
            </a:r>
            <a:r>
              <a:rPr b="0" i="0" lang="en-US" sz="2000" u="none" cap="none" strike="noStrike">
                <a:solidFill>
                  <a:srgbClr val="FFC000"/>
                </a:solidFill>
                <a:latin typeface="Tahoma"/>
                <a:ea typeface="Tahoma"/>
                <a:cs typeface="Tahoma"/>
                <a:sym typeface="Tahoma"/>
              </a:rPr>
              <a:t>fp</a:t>
            </a:r>
            <a:r>
              <a:rPr b="0" i="0" lang="en-US" sz="2000" u="none" cap="none" strike="noStrike">
                <a:solidFill>
                  <a:srgbClr val="003366"/>
                </a:solidFill>
                <a:latin typeface="Tahoma"/>
                <a:ea typeface="Tahoma"/>
                <a:cs typeface="Tahoma"/>
                <a:sym typeface="Tahoma"/>
              </a:rPr>
              <a:t>.</a:t>
            </a:r>
            <a:endParaRPr/>
          </a:p>
        </p:txBody>
      </p:sp>
      <p:sp>
        <p:nvSpPr>
          <p:cNvPr id="414" name="Google Shape;414;p27"/>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trả về vị trí hiện tại của con trỏ chỉ vị.</a:t>
            </a:r>
            <a:endParaRPr b="0" i="0" sz="2000" u="none" cap="none" strike="noStrike">
              <a:solidFill>
                <a:srgbClr val="FF0000"/>
              </a:solidFill>
              <a:latin typeface="Tahoma"/>
              <a:ea typeface="Tahoma"/>
              <a:cs typeface="Tahoma"/>
              <a:sym typeface="Tahoma"/>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trả về </a:t>
            </a:r>
            <a:r>
              <a:rPr b="0" i="0" lang="en-US" sz="2000" u="none" cap="none" strike="noStrike">
                <a:solidFill>
                  <a:srgbClr val="FF0000"/>
                </a:solidFill>
                <a:latin typeface="Tahoma"/>
                <a:ea typeface="Tahoma"/>
                <a:cs typeface="Tahoma"/>
                <a:sym typeface="Tahoma"/>
              </a:rPr>
              <a:t>-1L</a:t>
            </a:r>
            <a:r>
              <a:rPr b="0" i="0" lang="en-US" sz="2000" u="none" cap="none" strike="noStrike">
                <a:solidFill>
                  <a:srgbClr val="003366"/>
                </a:solidFill>
                <a:latin typeface="Tahoma"/>
                <a:ea typeface="Tahoma"/>
                <a:cs typeface="Tahoma"/>
                <a:sym typeface="Tahoma"/>
              </a:rPr>
              <a:t>.</a:t>
            </a:r>
            <a:endParaRPr b="0" i="0" sz="2000" u="none" cap="none" strike="noStrike">
              <a:solidFill>
                <a:srgbClr val="003366"/>
              </a:solidFill>
              <a:latin typeface="Tahoma"/>
              <a:ea typeface="Tahoma"/>
              <a:cs typeface="Tahoma"/>
              <a:sym typeface="Tahoma"/>
            </a:endParaRPr>
          </a:p>
        </p:txBody>
      </p:sp>
      <p:sp>
        <p:nvSpPr>
          <p:cNvPr id="415" name="Google Shape;415;p27"/>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fopen(“taptin.txt”, “rb”);</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fseek(fp, 0L, SEEK_END);</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long size = </a:t>
            </a:r>
            <a:r>
              <a:rPr b="0" i="0" lang="en-US" sz="2000" u="none" cap="none" strike="noStrike">
                <a:solidFill>
                  <a:srgbClr val="FF0000"/>
                </a:solidFill>
                <a:latin typeface="Tahoma"/>
                <a:ea typeface="Tahoma"/>
                <a:cs typeface="Tahoma"/>
                <a:sym typeface="Tahoma"/>
              </a:rPr>
              <a:t>ftell</a:t>
            </a:r>
            <a:r>
              <a:rPr b="0" i="0" lang="en-US" sz="2000" u="none" cap="none" strike="noStrike">
                <a:solidFill>
                  <a:srgbClr val="003366"/>
                </a:solidFill>
                <a:latin typeface="Tahoma"/>
                <a:ea typeface="Tahoma"/>
                <a:cs typeface="Tahoma"/>
                <a:sym typeface="Tahoma"/>
              </a:rPr>
              <a:t>(fp);</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printf(“Kich thuoc tap tin la %ld\n”, size);</a:t>
            </a:r>
            <a:endParaRPr/>
          </a:p>
        </p:txBody>
      </p:sp>
      <p:pic>
        <p:nvPicPr>
          <p:cNvPr descr="board" id="416" name="Google Shape;416;p27"/>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417" name="Google Shape;417;p27"/>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418" name="Google Shape;418;p27"/>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long </a:t>
            </a:r>
            <a:r>
              <a:rPr b="1" i="0" lang="en-US" sz="1600" u="none" cap="none" strike="noStrike">
                <a:solidFill>
                  <a:srgbClr val="FF0000"/>
                </a:solidFill>
                <a:latin typeface="Verdana"/>
                <a:ea typeface="Verdana"/>
                <a:cs typeface="Verdana"/>
                <a:sym typeface="Verdana"/>
              </a:rPr>
              <a:t>ftell</a:t>
            </a:r>
            <a:r>
              <a:rPr b="1" i="0" lang="en-US" sz="1600" u="none" cap="none" strike="noStrike">
                <a:solidFill>
                  <a:srgbClr val="FFFFFF"/>
                </a:solidFill>
                <a:latin typeface="Verdana"/>
                <a:ea typeface="Verdana"/>
                <a:cs typeface="Verdana"/>
                <a:sym typeface="Verdana"/>
              </a:rPr>
              <a:t>(FILE *</a:t>
            </a:r>
            <a:r>
              <a:rPr b="1" i="0" lang="en-US" sz="1600" u="none" cap="none" strike="noStrike">
                <a:solidFill>
                  <a:srgbClr val="FFC000"/>
                </a:solidFill>
                <a:latin typeface="Verdana"/>
                <a:ea typeface="Verdana"/>
                <a:cs typeface="Verdana"/>
                <a:sym typeface="Verdana"/>
              </a:rPr>
              <a:t>fp</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28"/>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Lập trình thao tác</a:t>
            </a:r>
            <a:br>
              <a:rPr lang="en-US">
                <a:solidFill>
                  <a:srgbClr val="FC7876"/>
                </a:solidFill>
              </a:rPr>
            </a:br>
            <a:r>
              <a:rPr lang="en-US">
                <a:solidFill>
                  <a:srgbClr val="FC7876"/>
                </a:solidFill>
              </a:rPr>
              <a:t>trên tập tin văn bản thô</a:t>
            </a:r>
            <a:endParaRPr>
              <a:solidFill>
                <a:srgbClr val="FC7876"/>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2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Xem giáo trình NMLT (323-331)</a:t>
            </a:r>
            <a:endParaRPr sz="3959"/>
          </a:p>
        </p:txBody>
      </p:sp>
      <p:sp>
        <p:nvSpPr>
          <p:cNvPr id="430" name="Google Shape;43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Đọc nội dung tập tin có sẵn.</a:t>
            </a:r>
            <a:endParaRPr/>
          </a:p>
          <a:p>
            <a:pPr indent="-342900" lvl="0" marL="342900" rtl="0" algn="l">
              <a:spcBef>
                <a:spcPts val="640"/>
              </a:spcBef>
              <a:spcAft>
                <a:spcPts val="0"/>
              </a:spcAft>
              <a:buClr>
                <a:schemeClr val="dk1"/>
              </a:buClr>
              <a:buSzPts val="3200"/>
              <a:buChar char="•"/>
            </a:pPr>
            <a:r>
              <a:rPr lang="en-US"/>
              <a:t>Tạo tập tin để ghi dữ liệu.</a:t>
            </a:r>
            <a:endParaRPr/>
          </a:p>
          <a:p>
            <a:pPr indent="-342900" lvl="0" marL="342900" rtl="0" algn="l">
              <a:spcBef>
                <a:spcPts val="640"/>
              </a:spcBef>
              <a:spcAft>
                <a:spcPts val="0"/>
              </a:spcAft>
              <a:buClr>
                <a:schemeClr val="dk1"/>
              </a:buClr>
              <a:buSzPts val="3200"/>
              <a:buChar char="•"/>
            </a:pPr>
            <a:r>
              <a:rPr lang="en-US"/>
              <a:t>Chỉnh sửa nội dung tập tin có sẵn.</a:t>
            </a:r>
            <a:endParaRPr/>
          </a:p>
          <a:p>
            <a:pPr indent="-342900" lvl="0" marL="342900" rtl="0" algn="l">
              <a:spcBef>
                <a:spcPts val="640"/>
              </a:spcBef>
              <a:spcAft>
                <a:spcPts val="0"/>
              </a:spcAft>
              <a:buClr>
                <a:schemeClr val="dk1"/>
              </a:buClr>
              <a:buSzPts val="3200"/>
              <a:buChar char="•"/>
            </a:pPr>
            <a:r>
              <a:rPr lang="en-US"/>
              <a:t>Ghi thêm, ghép nội dung các tập tin.</a:t>
            </a:r>
            <a:endParaRPr/>
          </a:p>
          <a:p>
            <a:pPr indent="-342900" lvl="0" marL="342900" rtl="0" algn="l">
              <a:spcBef>
                <a:spcPts val="640"/>
              </a:spcBef>
              <a:spcAft>
                <a:spcPts val="0"/>
              </a:spcAft>
              <a:buClr>
                <a:schemeClr val="dk1"/>
              </a:buClr>
              <a:buSzPts val="3200"/>
              <a:buChar char="•"/>
            </a:pPr>
            <a:r>
              <a:rPr lang="en-US"/>
              <a:t>Những thao tác hỗ trợ</a:t>
            </a:r>
            <a:endParaRPr/>
          </a:p>
          <a:p>
            <a:pPr indent="-285750" lvl="1" marL="742950" rtl="0" algn="l">
              <a:spcBef>
                <a:spcPts val="560"/>
              </a:spcBef>
              <a:spcAft>
                <a:spcPts val="0"/>
              </a:spcAft>
              <a:buClr>
                <a:schemeClr val="dk1"/>
              </a:buClr>
              <a:buSzPts val="2800"/>
              <a:buChar char="–"/>
            </a:pPr>
            <a:r>
              <a:rPr lang="en-US"/>
              <a:t>Kiểm tra tập tin đã có sẵn chưa.</a:t>
            </a:r>
            <a:endParaRPr/>
          </a:p>
          <a:p>
            <a:pPr indent="-285750" lvl="1" marL="742950" rtl="0" algn="l">
              <a:spcBef>
                <a:spcPts val="560"/>
              </a:spcBef>
              <a:spcAft>
                <a:spcPts val="0"/>
              </a:spcAft>
              <a:buClr>
                <a:schemeClr val="dk1"/>
              </a:buClr>
              <a:buSzPts val="2800"/>
              <a:buChar char="–"/>
            </a:pPr>
            <a:r>
              <a:rPr lang="en-US"/>
              <a:t>Kiểm tra tập tin cho phép sửa hay không.</a:t>
            </a:r>
            <a:endParaRPr/>
          </a:p>
          <a:p>
            <a:pPr indent="-285750" lvl="1" marL="742950" rtl="0" algn="l">
              <a:spcBef>
                <a:spcPts val="560"/>
              </a:spcBef>
              <a:spcAft>
                <a:spcPts val="0"/>
              </a:spcAft>
              <a:buClr>
                <a:schemeClr val="dk1"/>
              </a:buClr>
              <a:buSzPts val="2800"/>
              <a:buChar char="–"/>
            </a:pPr>
            <a:r>
              <a:rPr lang="en-US"/>
              <a:t>Xóa, đổi tên tập tin.</a:t>
            </a:r>
            <a:endParaRPr/>
          </a:p>
        </p:txBody>
      </p:sp>
      <p:sp>
        <p:nvSpPr>
          <p:cNvPr id="431" name="Google Shape;431;p2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32" name="Google Shape;432;p2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33" name="Google Shape;433;p2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30"/>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Sử dụng tập tin văn bản thô để lưu dữ liệu chương trình</a:t>
            </a:r>
            <a:endParaRPr>
              <a:solidFill>
                <a:srgbClr val="FC787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Giới thiệu</a:t>
            </a:r>
            <a:br>
              <a:rPr lang="en-US">
                <a:solidFill>
                  <a:srgbClr val="FC7876"/>
                </a:solidFill>
              </a:rPr>
            </a:br>
            <a:r>
              <a:rPr lang="en-US">
                <a:solidFill>
                  <a:srgbClr val="FC7876"/>
                </a:solidFill>
              </a:rPr>
              <a:t>về các dạng tập tin</a:t>
            </a:r>
            <a:endParaRPr>
              <a:solidFill>
                <a:srgbClr val="FC7876"/>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31"/>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3959"/>
              <a:buFont typeface="Tahoma"/>
              <a:buNone/>
            </a:pPr>
            <a:r>
              <a:rPr lang="en-US" sz="3959"/>
              <a:t>Xem giáo trình NMLT (332-352)</a:t>
            </a:r>
            <a:endParaRPr sz="3959"/>
          </a:p>
        </p:txBody>
      </p:sp>
      <p:sp>
        <p:nvSpPr>
          <p:cNvPr id="445" name="Google Shape;445;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Văn bản thô thường được sử dụng để lưu dữ liệu của chương trình</a:t>
            </a:r>
            <a:endParaRPr/>
          </a:p>
          <a:p>
            <a:pPr indent="-285750" lvl="1" marL="742950" rtl="0" algn="l">
              <a:spcBef>
                <a:spcPts val="560"/>
              </a:spcBef>
              <a:spcAft>
                <a:spcPts val="0"/>
              </a:spcAft>
              <a:buClr>
                <a:schemeClr val="dk1"/>
              </a:buClr>
              <a:buSzPts val="2800"/>
              <a:buChar char="–"/>
            </a:pPr>
            <a:r>
              <a:rPr lang="en-US"/>
              <a:t>Dữ liệu ký tự và chuỗi.</a:t>
            </a:r>
            <a:endParaRPr/>
          </a:p>
          <a:p>
            <a:pPr indent="-285750" lvl="1" marL="742950" rtl="0" algn="l">
              <a:spcBef>
                <a:spcPts val="560"/>
              </a:spcBef>
              <a:spcAft>
                <a:spcPts val="0"/>
              </a:spcAft>
              <a:buClr>
                <a:schemeClr val="dk1"/>
              </a:buClr>
              <a:buSzPts val="2800"/>
              <a:buChar char="–"/>
            </a:pPr>
            <a:r>
              <a:rPr lang="en-US"/>
              <a:t>Dữ liệu số trong tập tin văn bản.</a:t>
            </a:r>
            <a:endParaRPr/>
          </a:p>
          <a:p>
            <a:pPr indent="-285750" lvl="1" marL="742950" rtl="0" algn="l">
              <a:spcBef>
                <a:spcPts val="560"/>
              </a:spcBef>
              <a:spcAft>
                <a:spcPts val="0"/>
              </a:spcAft>
              <a:buClr>
                <a:schemeClr val="dk1"/>
              </a:buClr>
              <a:buSzPts val="2800"/>
              <a:buChar char="–"/>
            </a:pPr>
            <a:r>
              <a:rPr lang="en-US"/>
              <a:t>Dữ liệu phức hợp trong tập tin văn bản.</a:t>
            </a:r>
            <a:endParaRPr/>
          </a:p>
        </p:txBody>
      </p:sp>
      <p:sp>
        <p:nvSpPr>
          <p:cNvPr id="446" name="Google Shape;446;p31"/>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47" name="Google Shape;447;p31"/>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48" name="Google Shape;448;p31"/>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32"/>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Các vấn đề mở rộng</a:t>
            </a:r>
            <a:br>
              <a:rPr lang="en-US">
                <a:solidFill>
                  <a:srgbClr val="FC7876"/>
                </a:solidFill>
              </a:rPr>
            </a:br>
            <a:r>
              <a:rPr lang="en-US">
                <a:solidFill>
                  <a:srgbClr val="FC7876"/>
                </a:solidFill>
              </a:rPr>
              <a:t>kiến thức nghề nghiệp</a:t>
            </a:r>
            <a:endParaRPr>
              <a:solidFill>
                <a:srgbClr val="FC7876"/>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33"/>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Tìm hiểu thêm</a:t>
            </a:r>
            <a:endParaRPr/>
          </a:p>
        </p:txBody>
      </p:sp>
      <p:sp>
        <p:nvSpPr>
          <p:cNvPr id="461" name="Google Shape;461;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600"/>
              <a:buChar char="•"/>
            </a:pPr>
            <a:r>
              <a:rPr lang="en-US" sz="3600"/>
              <a:t>Cấu trúc của tập tin HTML</a:t>
            </a:r>
            <a:endParaRPr/>
          </a:p>
          <a:p>
            <a:pPr indent="-342900" lvl="0" marL="342900" rtl="0" algn="l">
              <a:spcBef>
                <a:spcPts val="720"/>
              </a:spcBef>
              <a:spcAft>
                <a:spcPts val="0"/>
              </a:spcAft>
              <a:buClr>
                <a:schemeClr val="dk1"/>
              </a:buClr>
              <a:buSzPts val="3600"/>
              <a:buChar char="•"/>
            </a:pPr>
            <a:r>
              <a:rPr lang="en-US" sz="3600"/>
              <a:t>Các dạng khác về tập tin văn bản thô có cấu trúc (RTF, TEX, XML…)</a:t>
            </a:r>
            <a:endParaRPr/>
          </a:p>
          <a:p>
            <a:pPr indent="-342900" lvl="0" marL="342900" rtl="0" algn="l">
              <a:spcBef>
                <a:spcPts val="720"/>
              </a:spcBef>
              <a:spcAft>
                <a:spcPts val="0"/>
              </a:spcAft>
              <a:buClr>
                <a:schemeClr val="dk1"/>
              </a:buClr>
              <a:buSzPts val="3600"/>
              <a:buChar char="•"/>
            </a:pPr>
            <a:r>
              <a:rPr lang="en-US" sz="3600"/>
              <a:t>Cấu trúc tập tin văn bản thô mở rộng</a:t>
            </a:r>
            <a:endParaRPr sz="3600"/>
          </a:p>
          <a:p>
            <a:pPr indent="-139700" lvl="0" marL="342900" rtl="0" algn="l">
              <a:spcBef>
                <a:spcPts val="640"/>
              </a:spcBef>
              <a:spcAft>
                <a:spcPts val="0"/>
              </a:spcAft>
              <a:buClr>
                <a:schemeClr val="dk1"/>
              </a:buClr>
              <a:buSzPts val="3200"/>
              <a:buNone/>
            </a:pPr>
            <a:r>
              <a:t/>
            </a:r>
            <a:endParaRPr/>
          </a:p>
        </p:txBody>
      </p:sp>
      <p:sp>
        <p:nvSpPr>
          <p:cNvPr id="462" name="Google Shape;462;p33"/>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63" name="Google Shape;463;p33"/>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64" name="Google Shape;464;p33"/>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34"/>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Thuật ngữ</a:t>
            </a:r>
            <a:br>
              <a:rPr lang="en-US">
                <a:solidFill>
                  <a:srgbClr val="FC7876"/>
                </a:solidFill>
              </a:rPr>
            </a:br>
            <a:r>
              <a:rPr lang="en-US">
                <a:solidFill>
                  <a:srgbClr val="FC7876"/>
                </a:solidFill>
              </a:rPr>
              <a:t>và bài đọc thêm tiếng Anh</a:t>
            </a:r>
            <a:endParaRPr>
              <a:solidFill>
                <a:srgbClr val="FC7876"/>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477" name="Google Shape;47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b="1" i="1" lang="en-US" sz="1800"/>
              <a:t>binary file</a:t>
            </a:r>
            <a:r>
              <a:rPr lang="en-US" sz="1800"/>
              <a:t>: tập tin nhị phân.</a:t>
            </a:r>
            <a:endParaRPr/>
          </a:p>
          <a:p>
            <a:pPr indent="-342900" lvl="0" marL="342900" rtl="0" algn="just">
              <a:spcBef>
                <a:spcPts val="360"/>
              </a:spcBef>
              <a:spcAft>
                <a:spcPts val="0"/>
              </a:spcAft>
              <a:buClr>
                <a:schemeClr val="dk1"/>
              </a:buClr>
              <a:buSzPts val="1800"/>
              <a:buChar char="•"/>
            </a:pPr>
            <a:r>
              <a:rPr b="1" i="1" lang="en-US" sz="1800"/>
              <a:t>end of file, EOF character</a:t>
            </a:r>
            <a:r>
              <a:rPr lang="en-US" sz="1800"/>
              <a:t>: ký hiệu kết thúc tập tin.</a:t>
            </a:r>
            <a:endParaRPr sz="1800"/>
          </a:p>
          <a:p>
            <a:pPr indent="-342900" lvl="0" marL="342900" rtl="0" algn="just">
              <a:spcBef>
                <a:spcPts val="360"/>
              </a:spcBef>
              <a:spcAft>
                <a:spcPts val="0"/>
              </a:spcAft>
              <a:buClr>
                <a:schemeClr val="dk1"/>
              </a:buClr>
              <a:buSzPts val="1800"/>
              <a:buChar char="•"/>
            </a:pPr>
            <a:r>
              <a:rPr b="1" i="1" lang="en-US" sz="1800"/>
              <a:t>file processing</a:t>
            </a:r>
            <a:r>
              <a:rPr lang="en-US" sz="1800"/>
              <a:t>: xử lý tập tin.</a:t>
            </a:r>
            <a:endParaRPr sz="1800"/>
          </a:p>
          <a:p>
            <a:pPr indent="-342900" lvl="0" marL="342900" rtl="0" algn="just">
              <a:spcBef>
                <a:spcPts val="360"/>
              </a:spcBef>
              <a:spcAft>
                <a:spcPts val="0"/>
              </a:spcAft>
              <a:buClr>
                <a:schemeClr val="dk1"/>
              </a:buClr>
              <a:buSzPts val="1800"/>
              <a:buChar char="•"/>
            </a:pPr>
            <a:r>
              <a:rPr b="1" i="1" lang="en-US" sz="1800"/>
              <a:t>Hypertext Markup Language</a:t>
            </a:r>
            <a:r>
              <a:rPr lang="en-US" sz="1800"/>
              <a:t>:</a:t>
            </a:r>
            <a:r>
              <a:rPr b="1" i="1" lang="en-US" sz="1800"/>
              <a:t> </a:t>
            </a:r>
            <a:r>
              <a:rPr lang="en-US" sz="1800"/>
              <a:t>ngôn ngữ HTML dùng để lưu trữ tập tin văn bản thô có cấu trúc được dùng cho các trình duyệt web.</a:t>
            </a:r>
            <a:endParaRPr b="1" i="1" sz="1800"/>
          </a:p>
          <a:p>
            <a:pPr indent="-342900" lvl="0" marL="342900" rtl="0" algn="just">
              <a:spcBef>
                <a:spcPts val="360"/>
              </a:spcBef>
              <a:spcAft>
                <a:spcPts val="0"/>
              </a:spcAft>
              <a:buClr>
                <a:schemeClr val="dk1"/>
              </a:buClr>
              <a:buSzPts val="1800"/>
              <a:buChar char="•"/>
            </a:pPr>
            <a:r>
              <a:rPr b="1" i="1" lang="en-US" sz="1800"/>
              <a:t>line</a:t>
            </a:r>
            <a:r>
              <a:rPr lang="en-US" sz="1800"/>
              <a:t>: dòng (văn bản).</a:t>
            </a:r>
            <a:endParaRPr sz="1800"/>
          </a:p>
          <a:p>
            <a:pPr indent="-342900" lvl="0" marL="342900" rtl="0" algn="just">
              <a:spcBef>
                <a:spcPts val="360"/>
              </a:spcBef>
              <a:spcAft>
                <a:spcPts val="0"/>
              </a:spcAft>
              <a:buClr>
                <a:schemeClr val="dk1"/>
              </a:buClr>
              <a:buSzPts val="1800"/>
              <a:buChar char="•"/>
            </a:pPr>
            <a:r>
              <a:rPr b="1" i="1" lang="en-US" sz="1800"/>
              <a:t>multi-byte character</a:t>
            </a:r>
            <a:r>
              <a:rPr lang="en-US" sz="1800"/>
              <a:t>: ký tự được lưu trữ bằng nhiều byte.</a:t>
            </a:r>
            <a:endParaRPr sz="1800"/>
          </a:p>
          <a:p>
            <a:pPr indent="-342900" lvl="0" marL="342900" rtl="0" algn="just">
              <a:spcBef>
                <a:spcPts val="360"/>
              </a:spcBef>
              <a:spcAft>
                <a:spcPts val="0"/>
              </a:spcAft>
              <a:buClr>
                <a:schemeClr val="dk1"/>
              </a:buClr>
              <a:buSzPts val="1800"/>
              <a:buChar char="•"/>
            </a:pPr>
            <a:r>
              <a:rPr b="1" i="1" lang="en-US" sz="1800"/>
              <a:t>random access</a:t>
            </a:r>
            <a:r>
              <a:rPr lang="en-US" sz="1800"/>
              <a:t>: truy xuất ngẫu nhiên.</a:t>
            </a:r>
            <a:endParaRPr sz="1800"/>
          </a:p>
          <a:p>
            <a:pPr indent="-342900" lvl="0" marL="342900" rtl="0" algn="just">
              <a:spcBef>
                <a:spcPts val="360"/>
              </a:spcBef>
              <a:spcAft>
                <a:spcPts val="0"/>
              </a:spcAft>
              <a:buClr>
                <a:schemeClr val="dk1"/>
              </a:buClr>
              <a:buSzPts val="1800"/>
              <a:buChar char="•"/>
            </a:pPr>
            <a:r>
              <a:rPr b="1" i="1" lang="en-US" sz="1800"/>
              <a:t>read only</a:t>
            </a:r>
            <a:r>
              <a:rPr lang="en-US" sz="1800"/>
              <a:t>: chỉ được phép đọc.</a:t>
            </a:r>
            <a:endParaRPr sz="1800"/>
          </a:p>
          <a:p>
            <a:pPr indent="-342900" lvl="0" marL="342900" rtl="0" algn="just">
              <a:spcBef>
                <a:spcPts val="360"/>
              </a:spcBef>
              <a:spcAft>
                <a:spcPts val="0"/>
              </a:spcAft>
              <a:buClr>
                <a:schemeClr val="dk1"/>
              </a:buClr>
              <a:buSzPts val="1800"/>
              <a:buChar char="•"/>
            </a:pPr>
            <a:r>
              <a:rPr b="1" i="1" lang="en-US" sz="1800"/>
              <a:t>record (danh từ)</a:t>
            </a:r>
            <a:r>
              <a:rPr lang="en-US" sz="1800"/>
              <a:t>: mẩu tin.</a:t>
            </a:r>
            <a:endParaRPr sz="1800"/>
          </a:p>
          <a:p>
            <a:pPr indent="-342900" lvl="0" marL="342900" rtl="0" algn="just">
              <a:spcBef>
                <a:spcPts val="360"/>
              </a:spcBef>
              <a:spcAft>
                <a:spcPts val="0"/>
              </a:spcAft>
              <a:buClr>
                <a:schemeClr val="dk1"/>
              </a:buClr>
              <a:buSzPts val="1800"/>
              <a:buChar char="•"/>
            </a:pPr>
            <a:r>
              <a:rPr b="1" i="1" lang="en-US" sz="1800"/>
              <a:t>Rich Text Format</a:t>
            </a:r>
            <a:r>
              <a:rPr lang="en-US" sz="1800"/>
              <a:t>: định dạng RTF, lưu trên đĩa dưới dạng các văn bản ASCII có cấu trúc, dùng để lưu trữ các văn bản phức hợp có cả thông tin định dạng lẫn bản biểu, hình ảnh.</a:t>
            </a:r>
            <a:endParaRPr/>
          </a:p>
          <a:p>
            <a:pPr indent="-342900" lvl="0" marL="342900" rtl="0" algn="just">
              <a:spcBef>
                <a:spcPts val="360"/>
              </a:spcBef>
              <a:spcAft>
                <a:spcPts val="0"/>
              </a:spcAft>
              <a:buClr>
                <a:schemeClr val="dk1"/>
              </a:buClr>
              <a:buSzPts val="1800"/>
              <a:buChar char="•"/>
            </a:pPr>
            <a:r>
              <a:rPr b="1" i="1" lang="en-US" sz="1800"/>
              <a:t>sequentially access</a:t>
            </a:r>
            <a:r>
              <a:rPr lang="en-US" sz="1800"/>
              <a:t>: truy xuất tuần tự.</a:t>
            </a:r>
            <a:endParaRPr/>
          </a:p>
        </p:txBody>
      </p:sp>
      <p:sp>
        <p:nvSpPr>
          <p:cNvPr id="478" name="Google Shape;478;p3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79" name="Google Shape;479;p3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80" name="Google Shape;480;p3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36"/>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Thuật ngữ tiếng Anh</a:t>
            </a:r>
            <a:endParaRPr/>
          </a:p>
        </p:txBody>
      </p:sp>
      <p:sp>
        <p:nvSpPr>
          <p:cNvPr id="487" name="Google Shape;487;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just">
              <a:spcBef>
                <a:spcPts val="0"/>
              </a:spcBef>
              <a:spcAft>
                <a:spcPts val="0"/>
              </a:spcAft>
              <a:buClr>
                <a:schemeClr val="dk1"/>
              </a:buClr>
              <a:buSzPts val="1800"/>
              <a:buChar char="•"/>
            </a:pPr>
            <a:r>
              <a:rPr b="1" i="1" lang="en-US" sz="1800"/>
              <a:t>stream</a:t>
            </a:r>
            <a:r>
              <a:rPr lang="en-US" sz="1800"/>
              <a:t>: khái niệm dùng trong lập trình bằng ngôn ngữ C/C++, chỉ dòng dữ liệu nhập xuất, được dùng khi đọc ghi dữ liệu tập tin hay thiết bị nhập xuất.</a:t>
            </a:r>
            <a:endParaRPr/>
          </a:p>
          <a:p>
            <a:pPr indent="-342900" lvl="0" marL="342900" rtl="0" algn="just">
              <a:spcBef>
                <a:spcPts val="360"/>
              </a:spcBef>
              <a:spcAft>
                <a:spcPts val="0"/>
              </a:spcAft>
              <a:buClr>
                <a:schemeClr val="dk1"/>
              </a:buClr>
              <a:buSzPts val="1800"/>
              <a:buChar char="•"/>
            </a:pPr>
            <a:r>
              <a:rPr b="1" i="1" lang="en-US" sz="1800"/>
              <a:t>tab</a:t>
            </a:r>
            <a:r>
              <a:rPr lang="en-US" sz="1800"/>
              <a:t>: ký tự tab (tương đương với một số khoảng trống khi hiển thị).</a:t>
            </a:r>
            <a:endParaRPr/>
          </a:p>
          <a:p>
            <a:pPr indent="-342900" lvl="0" marL="342900" rtl="0" algn="just">
              <a:spcBef>
                <a:spcPts val="360"/>
              </a:spcBef>
              <a:spcAft>
                <a:spcPts val="0"/>
              </a:spcAft>
              <a:buClr>
                <a:schemeClr val="dk1"/>
              </a:buClr>
              <a:buSzPts val="1800"/>
              <a:buChar char="•"/>
            </a:pPr>
            <a:r>
              <a:rPr b="1" i="1" lang="en-US" sz="1800"/>
              <a:t>text file, plain text, ASNI text (hay ASCII text)</a:t>
            </a:r>
            <a:r>
              <a:rPr lang="en-US" sz="1800"/>
              <a:t>: nói chung về định dạng văn bản đơn giản được soạn bằng các trình soạn thảo thông dụng của các hệ điều hành.</a:t>
            </a:r>
            <a:endParaRPr/>
          </a:p>
          <a:p>
            <a:pPr indent="-342900" lvl="0" marL="342900" rtl="0" algn="just">
              <a:spcBef>
                <a:spcPts val="360"/>
              </a:spcBef>
              <a:spcAft>
                <a:spcPts val="0"/>
              </a:spcAft>
              <a:buClr>
                <a:schemeClr val="dk1"/>
              </a:buClr>
              <a:buSzPts val="1800"/>
              <a:buChar char="•"/>
            </a:pPr>
            <a:r>
              <a:rPr b="1" i="1" lang="en-US" sz="1800"/>
              <a:t>Unicode text, UTF-8 text</a:t>
            </a:r>
            <a:r>
              <a:rPr lang="en-US" sz="1800"/>
              <a:t>: các định dạng văn bản thô dạn mở rộng, mỗi ký tự chiếm nhiều byte lưu trữ trong bộ nhớ hay trên đĩa.</a:t>
            </a:r>
            <a:endParaRPr/>
          </a:p>
        </p:txBody>
      </p:sp>
      <p:sp>
        <p:nvSpPr>
          <p:cNvPr id="488" name="Google Shape;488;p36"/>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89" name="Google Shape;489;p36"/>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90" name="Google Shape;490;p36"/>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3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Bài đọc thêm tiếng Anh</a:t>
            </a:r>
            <a:endParaRPr/>
          </a:p>
        </p:txBody>
      </p:sp>
      <p:sp>
        <p:nvSpPr>
          <p:cNvPr id="496" name="Google Shape;496;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800"/>
              <a:buChar char="•"/>
            </a:pPr>
            <a:r>
              <a:rPr b="1" lang="en-US" sz="2800"/>
              <a:t>Theory and Problems of Fundamentals of Computing with C++</a:t>
            </a:r>
            <a:r>
              <a:rPr lang="en-US" sz="2800"/>
              <a:t>, John R.Hubbard, Schaum’s Outlines Series, McGraw-Hill, 1998.</a:t>
            </a:r>
            <a:endParaRPr/>
          </a:p>
        </p:txBody>
      </p:sp>
      <p:sp>
        <p:nvSpPr>
          <p:cNvPr id="497" name="Google Shape;497;p3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498" name="Google Shape;498;p3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499" name="Google Shape;499;p3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4"/>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Giới thiệu về tập tin</a:t>
            </a:r>
            <a:endParaRPr/>
          </a:p>
        </p:txBody>
      </p:sp>
      <p:sp>
        <p:nvSpPr>
          <p:cNvPr id="122" name="Google Shape;12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Việc lập trình với tập tin nhằm để lưu trữ dữ liệu của chương trình vào bộ nhớ phụ và truy xuất trở lại dữ liệu này khi cần thiết. Thông thường dữ liệu lưu trữ là các tập tin trên đĩa.</a:t>
            </a:r>
            <a:endParaRPr/>
          </a:p>
          <a:p>
            <a:pPr indent="-342900" lvl="0" marL="342900" rtl="0" algn="l">
              <a:spcBef>
                <a:spcPts val="640"/>
              </a:spcBef>
              <a:spcAft>
                <a:spcPts val="0"/>
              </a:spcAft>
              <a:buClr>
                <a:schemeClr val="dk1"/>
              </a:buClr>
              <a:buSzPts val="3200"/>
              <a:buChar char="•"/>
            </a:pPr>
            <a:r>
              <a:rPr lang="en-US"/>
              <a:t>Về mặt kỹ thuật lập trình, người ta xem có hai dạng tập tin chính là tập tin văn bản thô và tập tin tin nhị phân.</a:t>
            </a:r>
            <a:endParaRPr/>
          </a:p>
        </p:txBody>
      </p:sp>
      <p:sp>
        <p:nvSpPr>
          <p:cNvPr id="123" name="Google Shape;123;p4"/>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24" name="Google Shape;124;p4"/>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25" name="Google Shape;125;p4"/>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5"/>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Tập tin văn bản thô</a:t>
            </a:r>
            <a:endParaRPr/>
          </a:p>
        </p:txBody>
      </p:sp>
      <p:sp>
        <p:nvSpPr>
          <p:cNvPr id="131" name="Google Shape;131;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720"/>
              <a:buChar char="•"/>
            </a:pPr>
            <a:r>
              <a:rPr lang="en-US" sz="2720"/>
              <a:t>Đây là dạng tập tin văn bản có cấu trúc đơn giản và thông dụng nhất, có thể xem nội dung và sửa chữa bằng các lệnh của hệ điều hành hay những chương trình soạn thảo văn bản đơn giản.</a:t>
            </a:r>
            <a:endParaRPr/>
          </a:p>
          <a:p>
            <a:pPr indent="-342900" lvl="0" marL="342900" rtl="0" algn="l">
              <a:lnSpc>
                <a:spcPct val="90000"/>
              </a:lnSpc>
              <a:spcBef>
                <a:spcPts val="544"/>
              </a:spcBef>
              <a:spcAft>
                <a:spcPts val="0"/>
              </a:spcAft>
              <a:buClr>
                <a:schemeClr val="dk1"/>
              </a:buClr>
              <a:buSzPts val="2720"/>
              <a:buChar char="•"/>
            </a:pPr>
            <a:r>
              <a:rPr lang="en-US" sz="2720"/>
              <a:t>Thông thường được lưu trữ trên đĩa dưới dạng .txt.</a:t>
            </a:r>
            <a:endParaRPr/>
          </a:p>
          <a:p>
            <a:pPr indent="-342900" lvl="0" marL="342900" rtl="0" algn="l">
              <a:lnSpc>
                <a:spcPct val="90000"/>
              </a:lnSpc>
              <a:spcBef>
                <a:spcPts val="544"/>
              </a:spcBef>
              <a:spcAft>
                <a:spcPts val="0"/>
              </a:spcAft>
              <a:buClr>
                <a:schemeClr val="dk1"/>
              </a:buClr>
              <a:buSzPts val="2720"/>
              <a:buChar char="•"/>
            </a:pPr>
            <a:r>
              <a:rPr lang="en-US" sz="2720"/>
              <a:t>Hầu hết mã nguồn chương trình hiện nay đều lưu trữ trên đĩa dưới dạng tập tin văn bản thô.</a:t>
            </a:r>
            <a:endParaRPr/>
          </a:p>
          <a:p>
            <a:pPr indent="-342900" lvl="0" marL="342900" rtl="0" algn="l">
              <a:lnSpc>
                <a:spcPct val="90000"/>
              </a:lnSpc>
              <a:spcBef>
                <a:spcPts val="544"/>
              </a:spcBef>
              <a:spcAft>
                <a:spcPts val="0"/>
              </a:spcAft>
              <a:buClr>
                <a:schemeClr val="dk1"/>
              </a:buClr>
              <a:buSzPts val="2720"/>
              <a:buChar char="•"/>
            </a:pPr>
            <a:r>
              <a:rPr lang="en-US" sz="2720"/>
              <a:t>Nội dung gồm các ký tự 8-bit</a:t>
            </a:r>
            <a:endParaRPr/>
          </a:p>
          <a:p>
            <a:pPr indent="-228600" lvl="2" marL="1143000" rtl="0" algn="l">
              <a:lnSpc>
                <a:spcPct val="90000"/>
              </a:lnSpc>
              <a:spcBef>
                <a:spcPts val="408"/>
              </a:spcBef>
              <a:spcAft>
                <a:spcPts val="0"/>
              </a:spcAft>
              <a:buClr>
                <a:schemeClr val="dk1"/>
              </a:buClr>
              <a:buSzPts val="2040"/>
              <a:buChar char="•"/>
            </a:pPr>
            <a:r>
              <a:rPr lang="en-US" sz="2040"/>
              <a:t>Các ký tự thấy được có mã từ 0x20 trở lên.</a:t>
            </a:r>
            <a:endParaRPr/>
          </a:p>
          <a:p>
            <a:pPr indent="-228600" lvl="2" marL="1143000" rtl="0" algn="l">
              <a:lnSpc>
                <a:spcPct val="90000"/>
              </a:lnSpc>
              <a:spcBef>
                <a:spcPts val="408"/>
              </a:spcBef>
              <a:spcAft>
                <a:spcPts val="0"/>
              </a:spcAft>
              <a:buClr>
                <a:schemeClr val="dk1"/>
              </a:buClr>
              <a:buSzPts val="2040"/>
              <a:buChar char="•"/>
            </a:pPr>
            <a:r>
              <a:rPr lang="en-US" sz="2040"/>
              <a:t>Các ký tự điều khiển có mã nhỏ hơn 0x20.</a:t>
            </a:r>
            <a:endParaRPr sz="2040"/>
          </a:p>
        </p:txBody>
      </p:sp>
      <p:sp>
        <p:nvSpPr>
          <p:cNvPr id="132" name="Google Shape;132;p5"/>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33" name="Google Shape;133;p5"/>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34" name="Google Shape;134;p5"/>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7"/>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Tập tin nhị phân</a:t>
            </a:r>
            <a:endParaRPr/>
          </a:p>
        </p:txBody>
      </p:sp>
      <p:sp>
        <p:nvSpPr>
          <p:cNvPr id="140" name="Google Shape;140;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Là các tập tin không có cấu trúc như tập tin văn bản thô.</a:t>
            </a:r>
            <a:endParaRPr/>
          </a:p>
          <a:p>
            <a:pPr indent="-342900" lvl="0" marL="342900" rtl="0" algn="l">
              <a:spcBef>
                <a:spcPts val="640"/>
              </a:spcBef>
              <a:spcAft>
                <a:spcPts val="0"/>
              </a:spcAft>
              <a:buClr>
                <a:schemeClr val="dk1"/>
              </a:buClr>
              <a:buSzPts val="3200"/>
              <a:buChar char="•"/>
            </a:pPr>
            <a:r>
              <a:rPr lang="en-US"/>
              <a:t>Mỗi tập tin bao gồm một dãy các byte dữ liệu, gồm 2 dạng:</a:t>
            </a:r>
            <a:endParaRPr/>
          </a:p>
          <a:p>
            <a:pPr indent="-285750" lvl="1" marL="742950" rtl="0" algn="l">
              <a:spcBef>
                <a:spcPts val="560"/>
              </a:spcBef>
              <a:spcAft>
                <a:spcPts val="0"/>
              </a:spcAft>
              <a:buClr>
                <a:schemeClr val="dk1"/>
              </a:buClr>
              <a:buSzPts val="2800"/>
              <a:buChar char="–"/>
            </a:pPr>
            <a:r>
              <a:rPr lang="en-US"/>
              <a:t>Các byte tuần tự không liên quan nhau về mặt cấu trúc tổ chức tập tin.</a:t>
            </a:r>
            <a:endParaRPr/>
          </a:p>
          <a:p>
            <a:pPr indent="-285750" lvl="1" marL="742950" rtl="0" algn="l">
              <a:spcBef>
                <a:spcPts val="560"/>
              </a:spcBef>
              <a:spcAft>
                <a:spcPts val="0"/>
              </a:spcAft>
              <a:buClr>
                <a:schemeClr val="dk1"/>
              </a:buClr>
              <a:buSzPts val="2800"/>
              <a:buChar char="–"/>
            </a:pPr>
            <a:r>
              <a:rPr lang="en-US"/>
              <a:t>Được cấu trúc hóa tùy theo qui ước của phần mềm tạo ra tập tin.</a:t>
            </a:r>
            <a:endParaRPr/>
          </a:p>
        </p:txBody>
      </p:sp>
      <p:sp>
        <p:nvSpPr>
          <p:cNvPr id="141" name="Google Shape;141;p7"/>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42" name="Google Shape;142;p7"/>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43" name="Google Shape;143;p7"/>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txBox="1"/>
          <p:nvPr>
            <p:ph type="ctrTitle"/>
          </p:nvPr>
        </p:nvSpPr>
        <p:spPr>
          <a:xfrm>
            <a:off x="381000" y="2492375"/>
            <a:ext cx="8534400" cy="1470025"/>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Clr>
                <a:srgbClr val="FC7876"/>
              </a:buClr>
              <a:buSzPts val="4400"/>
              <a:buFont typeface="Tahoma"/>
              <a:buNone/>
            </a:pPr>
            <a:r>
              <a:rPr lang="en-US">
                <a:solidFill>
                  <a:srgbClr val="FC7876"/>
                </a:solidFill>
              </a:rPr>
              <a:t>Hệ thống nhập xuất</a:t>
            </a:r>
            <a:br>
              <a:rPr lang="en-US">
                <a:solidFill>
                  <a:srgbClr val="FC7876"/>
                </a:solidFill>
              </a:rPr>
            </a:br>
            <a:r>
              <a:rPr lang="en-US">
                <a:solidFill>
                  <a:srgbClr val="FC7876"/>
                </a:solidFill>
              </a:rPr>
              <a:t>trong lập trình</a:t>
            </a:r>
            <a:endParaRPr>
              <a:solidFill>
                <a:srgbClr val="FC7876"/>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9"/>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Các bước để lập trình tập tin</a:t>
            </a:r>
            <a:endParaRPr/>
          </a:p>
        </p:txBody>
      </p:sp>
      <p:sp>
        <p:nvSpPr>
          <p:cNvPr id="155" name="Google Shape;15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2960"/>
              <a:buChar char="•"/>
            </a:pPr>
            <a:r>
              <a:rPr lang="en-US" sz="2960"/>
              <a:t>Bao gồm 3 bước chính:</a:t>
            </a:r>
            <a:endParaRPr/>
          </a:p>
          <a:p>
            <a:pPr indent="-285750" lvl="1" marL="742950" rtl="0" algn="l">
              <a:lnSpc>
                <a:spcPct val="90000"/>
              </a:lnSpc>
              <a:spcBef>
                <a:spcPts val="518"/>
              </a:spcBef>
              <a:spcAft>
                <a:spcPts val="0"/>
              </a:spcAft>
              <a:buClr>
                <a:schemeClr val="dk1"/>
              </a:buClr>
              <a:buSzPts val="2590"/>
              <a:buChar char="–"/>
            </a:pPr>
            <a:r>
              <a:rPr b="1" lang="en-US" sz="2590"/>
              <a:t>Bước 1</a:t>
            </a:r>
            <a:r>
              <a:rPr lang="en-US" sz="2590"/>
              <a:t>. Mở tập tin, người lập trình cần phải đưa vào đường dẫn và tên tập tin chính xác.</a:t>
            </a:r>
            <a:endParaRPr/>
          </a:p>
          <a:p>
            <a:pPr indent="-285750" lvl="1" marL="742950" rtl="0" algn="l">
              <a:lnSpc>
                <a:spcPct val="90000"/>
              </a:lnSpc>
              <a:spcBef>
                <a:spcPts val="518"/>
              </a:spcBef>
              <a:spcAft>
                <a:spcPts val="0"/>
              </a:spcAft>
              <a:buClr>
                <a:schemeClr val="dk1"/>
              </a:buClr>
              <a:buSzPts val="2590"/>
              <a:buChar char="–"/>
            </a:pPr>
            <a:r>
              <a:rPr b="1" lang="en-US" sz="2590"/>
              <a:t>Bước 2</a:t>
            </a:r>
            <a:r>
              <a:rPr lang="en-US" sz="2590"/>
              <a:t>. Sử dụng tập tin (sau khi đã mở tập tin thành công).</a:t>
            </a:r>
            <a:endParaRPr/>
          </a:p>
          <a:p>
            <a:pPr indent="-228600" lvl="2" marL="1143000" rtl="0" algn="l">
              <a:lnSpc>
                <a:spcPct val="90000"/>
              </a:lnSpc>
              <a:spcBef>
                <a:spcPts val="444"/>
              </a:spcBef>
              <a:spcAft>
                <a:spcPts val="0"/>
              </a:spcAft>
              <a:buClr>
                <a:schemeClr val="dk1"/>
              </a:buClr>
              <a:buSzPts val="2220"/>
              <a:buChar char="•"/>
            </a:pPr>
            <a:r>
              <a:rPr lang="en-US" sz="2220"/>
              <a:t>Đọc dữ liệu từ tập tin đưa vào biến bộ nhớ trong chương trình.</a:t>
            </a:r>
            <a:endParaRPr/>
          </a:p>
          <a:p>
            <a:pPr indent="-228600" lvl="2" marL="1143000" rtl="0" algn="l">
              <a:lnSpc>
                <a:spcPct val="90000"/>
              </a:lnSpc>
              <a:spcBef>
                <a:spcPts val="444"/>
              </a:spcBef>
              <a:spcAft>
                <a:spcPts val="0"/>
              </a:spcAft>
              <a:buClr>
                <a:schemeClr val="dk1"/>
              </a:buClr>
              <a:buSzPts val="2220"/>
              <a:buChar char="•"/>
            </a:pPr>
            <a:r>
              <a:rPr lang="en-US" sz="2220"/>
              <a:t>Ghi dữ liệu từ biến bộ nhớ trong chương trình lên</a:t>
            </a:r>
            <a:br>
              <a:rPr lang="en-US" sz="2220"/>
            </a:br>
            <a:r>
              <a:rPr lang="en-US" sz="2220"/>
              <a:t>tập tin.</a:t>
            </a:r>
            <a:endParaRPr/>
          </a:p>
          <a:p>
            <a:pPr indent="-285750" lvl="1" marL="742950" rtl="0" algn="l">
              <a:lnSpc>
                <a:spcPct val="90000"/>
              </a:lnSpc>
              <a:spcBef>
                <a:spcPts val="518"/>
              </a:spcBef>
              <a:spcAft>
                <a:spcPts val="0"/>
              </a:spcAft>
              <a:buClr>
                <a:schemeClr val="dk1"/>
              </a:buClr>
              <a:buSzPts val="2590"/>
              <a:buChar char="–"/>
            </a:pPr>
            <a:r>
              <a:rPr b="1" lang="en-US" sz="2590"/>
              <a:t>Bước 3</a:t>
            </a:r>
            <a:r>
              <a:rPr lang="en-US" sz="2590"/>
              <a:t>. Đóng tập tin (sau khi đã hoàn tất các công việc cần thiết).</a:t>
            </a:r>
            <a:endParaRPr sz="2590"/>
          </a:p>
        </p:txBody>
      </p:sp>
      <p:sp>
        <p:nvSpPr>
          <p:cNvPr id="156" name="Google Shape;156;p9"/>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57" name="Google Shape;157;p9"/>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58" name="Google Shape;158;p9"/>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0"/>
          <p:cNvSpPr txBox="1"/>
          <p:nvPr>
            <p:ph type="title"/>
          </p:nvPr>
        </p:nvSpPr>
        <p:spPr>
          <a:xfrm>
            <a:off x="381000" y="152400"/>
            <a:ext cx="8610600" cy="1143000"/>
          </a:xfrm>
          <a:prstGeom prst="rect">
            <a:avLst/>
          </a:prstGeom>
          <a:noFill/>
          <a:ln>
            <a:noFill/>
          </a:ln>
        </p:spPr>
        <p:txBody>
          <a:bodyPr anchorCtr="0" anchor="ctr" bIns="45700" lIns="91425" spcFirstLastPara="1" rIns="91425" wrap="square" tIns="45700">
            <a:normAutofit/>
          </a:bodyPr>
          <a:lstStyle/>
          <a:p>
            <a:pPr indent="0" lvl="0" marL="0" rtl="0" algn="l">
              <a:spcBef>
                <a:spcPts val="0"/>
              </a:spcBef>
              <a:spcAft>
                <a:spcPts val="0"/>
              </a:spcAft>
              <a:buClr>
                <a:srgbClr val="FC7876"/>
              </a:buClr>
              <a:buSzPts val="4400"/>
              <a:buFont typeface="Tahoma"/>
              <a:buNone/>
            </a:pPr>
            <a:r>
              <a:rPr lang="en-US"/>
              <a:t>Hàm mở tập tin</a:t>
            </a:r>
            <a:endParaRPr/>
          </a:p>
        </p:txBody>
      </p:sp>
      <p:sp>
        <p:nvSpPr>
          <p:cNvPr id="164" name="Google Shape;164;p10"/>
          <p:cNvSpPr txBox="1"/>
          <p:nvPr>
            <p:ph idx="10" type="dt"/>
          </p:nvPr>
        </p:nvSpPr>
        <p:spPr>
          <a:xfrm>
            <a:off x="457200" y="6356350"/>
            <a:ext cx="9906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3/9/2012</a:t>
            </a:r>
            <a:endParaRPr/>
          </a:p>
        </p:txBody>
      </p:sp>
      <p:sp>
        <p:nvSpPr>
          <p:cNvPr id="165" name="Google Shape;165;p10"/>
          <p:cNvSpPr txBox="1"/>
          <p:nvPr>
            <p:ph idx="11" type="ftr"/>
          </p:nvPr>
        </p:nvSpPr>
        <p:spPr>
          <a:xfrm>
            <a:off x="1905000" y="6356350"/>
            <a:ext cx="6096000"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a:t>Khoa CNTT - ĐH Khoa học tự nhiên</a:t>
            </a:r>
            <a:endParaRPr/>
          </a:p>
        </p:txBody>
      </p:sp>
      <p:sp>
        <p:nvSpPr>
          <p:cNvPr id="166" name="Google Shape;166;p10"/>
          <p:cNvSpPr txBox="1"/>
          <p:nvPr>
            <p:ph idx="12" type="sldNum"/>
          </p:nvPr>
        </p:nvSpPr>
        <p:spPr>
          <a:xfrm>
            <a:off x="8153400" y="6356350"/>
            <a:ext cx="5334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67" name="Google Shape;167;p10"/>
          <p:cNvSpPr/>
          <p:nvPr/>
        </p:nvSpPr>
        <p:spPr>
          <a:xfrm>
            <a:off x="1129352" y="2230437"/>
            <a:ext cx="6858000" cy="3865563"/>
          </a:xfrm>
          <a:prstGeom prst="roundRect">
            <a:avLst>
              <a:gd fmla="val 0" name="adj"/>
            </a:avLst>
          </a:prstGeom>
          <a:noFill/>
          <a:ln cap="flat" cmpd="sng" w="25400">
            <a:solidFill>
              <a:srgbClr val="5BAD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rgbClr val="003366"/>
              </a:solidFill>
              <a:latin typeface="Verdana"/>
              <a:ea typeface="Verdana"/>
              <a:cs typeface="Verdana"/>
              <a:sym typeface="Verdana"/>
            </a:endParaRPr>
          </a:p>
        </p:txBody>
      </p:sp>
      <p:pic>
        <p:nvPicPr>
          <p:cNvPr descr="book_w" id="168" name="Google Shape;168;p10"/>
          <p:cNvPicPr preferRelativeResize="0"/>
          <p:nvPr/>
        </p:nvPicPr>
        <p:blipFill rotWithShape="1">
          <a:blip r:embed="rId3">
            <a:alphaModFix/>
          </a:blip>
          <a:srcRect b="0" l="0" r="0" t="0"/>
          <a:stretch/>
        </p:blipFill>
        <p:spPr>
          <a:xfrm>
            <a:off x="1205552" y="2286000"/>
            <a:ext cx="1524000" cy="1216025"/>
          </a:xfrm>
          <a:prstGeom prst="rect">
            <a:avLst/>
          </a:prstGeom>
          <a:noFill/>
          <a:ln>
            <a:noFill/>
          </a:ln>
        </p:spPr>
      </p:pic>
      <p:sp>
        <p:nvSpPr>
          <p:cNvPr id="169" name="Google Shape;169;p10"/>
          <p:cNvSpPr txBox="1"/>
          <p:nvPr/>
        </p:nvSpPr>
        <p:spPr>
          <a:xfrm>
            <a:off x="2729552" y="2341562"/>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Mở tập tin có tên (đường dẫn) là chứa trong </a:t>
            </a:r>
            <a:r>
              <a:rPr b="0" i="0" lang="en-US" sz="2000" u="none" cap="none" strike="noStrike">
                <a:solidFill>
                  <a:srgbClr val="FFC000"/>
                </a:solidFill>
                <a:latin typeface="Tahoma"/>
                <a:ea typeface="Tahoma"/>
                <a:cs typeface="Tahoma"/>
                <a:sym typeface="Tahoma"/>
              </a:rPr>
              <a:t>filename</a:t>
            </a:r>
            <a:r>
              <a:rPr b="0" i="0" lang="en-US" sz="2000" u="none" cap="none" strike="noStrike">
                <a:solidFill>
                  <a:srgbClr val="003366"/>
                </a:solidFill>
                <a:latin typeface="Tahoma"/>
                <a:ea typeface="Tahoma"/>
                <a:cs typeface="Tahoma"/>
                <a:sym typeface="Tahoma"/>
              </a:rPr>
              <a:t> với kiểu mở </a:t>
            </a:r>
            <a:r>
              <a:rPr b="0" i="0" lang="en-US" sz="2000" u="none" cap="none" strike="noStrike">
                <a:solidFill>
                  <a:srgbClr val="FFC000"/>
                </a:solidFill>
                <a:latin typeface="Tahoma"/>
                <a:ea typeface="Tahoma"/>
                <a:cs typeface="Tahoma"/>
                <a:sym typeface="Tahoma"/>
              </a:rPr>
              <a:t>mode</a:t>
            </a:r>
            <a:r>
              <a:rPr b="0" i="0" lang="en-US" sz="2000" u="none" cap="none" strike="noStrike">
                <a:solidFill>
                  <a:srgbClr val="003366"/>
                </a:solidFill>
                <a:latin typeface="Tahoma"/>
                <a:ea typeface="Tahoma"/>
                <a:cs typeface="Tahoma"/>
                <a:sym typeface="Tahoma"/>
              </a:rPr>
              <a:t> (xem bảng).</a:t>
            </a:r>
            <a:endParaRPr/>
          </a:p>
        </p:txBody>
      </p:sp>
      <p:sp>
        <p:nvSpPr>
          <p:cNvPr id="170" name="Google Shape;170;p10"/>
          <p:cNvSpPr txBox="1"/>
          <p:nvPr/>
        </p:nvSpPr>
        <p:spPr>
          <a:xfrm>
            <a:off x="2729552" y="35814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Thành công</a:t>
            </a:r>
            <a:r>
              <a:rPr b="0" i="0" lang="en-US" sz="2000" u="none" cap="none" strike="noStrike">
                <a:solidFill>
                  <a:srgbClr val="003366"/>
                </a:solidFill>
                <a:latin typeface="Tahoma"/>
                <a:ea typeface="Tahoma"/>
                <a:cs typeface="Tahoma"/>
                <a:sym typeface="Tahoma"/>
              </a:rPr>
              <a:t>: con trỏ kiểu cấu trúc </a:t>
            </a:r>
            <a:r>
              <a:rPr b="0" i="0" lang="en-US" sz="2000" u="none" cap="none" strike="noStrike">
                <a:solidFill>
                  <a:srgbClr val="FF0000"/>
                </a:solidFill>
                <a:latin typeface="Tahoma"/>
                <a:ea typeface="Tahoma"/>
                <a:cs typeface="Tahoma"/>
                <a:sym typeface="Tahoma"/>
              </a:rPr>
              <a:t>FILE</a:t>
            </a:r>
            <a:endParaRPr/>
          </a:p>
          <a:p>
            <a:pPr indent="-127000" lvl="0" marL="0" marR="0" rtl="0" algn="just">
              <a:lnSpc>
                <a:spcPct val="100000"/>
              </a:lnSpc>
              <a:spcBef>
                <a:spcPts val="0"/>
              </a:spcBef>
              <a:spcAft>
                <a:spcPts val="0"/>
              </a:spcAft>
              <a:buClr>
                <a:srgbClr val="0A82FE"/>
              </a:buClr>
              <a:buSzPts val="2000"/>
              <a:buFont typeface="Tahoma"/>
              <a:buChar char="•"/>
            </a:pPr>
            <a:r>
              <a:rPr b="0" i="0" lang="en-US" sz="2000" u="none" cap="none" strike="noStrike">
                <a:solidFill>
                  <a:srgbClr val="0A82FE"/>
                </a:solidFill>
                <a:latin typeface="Tahoma"/>
                <a:ea typeface="Tahoma"/>
                <a:cs typeface="Tahoma"/>
                <a:sym typeface="Tahoma"/>
              </a:rPr>
              <a:t>Thất bại</a:t>
            </a:r>
            <a:r>
              <a:rPr b="0" i="0" lang="en-US" sz="2000" u="none" cap="none" strike="noStrike">
                <a:solidFill>
                  <a:srgbClr val="003366"/>
                </a:solidFill>
                <a:latin typeface="Tahoma"/>
                <a:ea typeface="Tahoma"/>
                <a:cs typeface="Tahoma"/>
                <a:sym typeface="Tahoma"/>
              </a:rPr>
              <a:t>: </a:t>
            </a:r>
            <a:r>
              <a:rPr b="0" i="0" lang="en-US" sz="2000" u="none" cap="none" strike="noStrike">
                <a:solidFill>
                  <a:srgbClr val="FF0000"/>
                </a:solidFill>
                <a:latin typeface="Tahoma"/>
                <a:ea typeface="Tahoma"/>
                <a:cs typeface="Tahoma"/>
                <a:sym typeface="Tahoma"/>
              </a:rPr>
              <a:t>NULL</a:t>
            </a:r>
            <a:r>
              <a:rPr b="0" i="0" lang="en-US" sz="2000" u="none" cap="none" strike="noStrike">
                <a:solidFill>
                  <a:srgbClr val="003366"/>
                </a:solidFill>
                <a:latin typeface="Tahoma"/>
                <a:ea typeface="Tahoma"/>
                <a:cs typeface="Tahoma"/>
                <a:sym typeface="Tahoma"/>
              </a:rPr>
              <a:t> (sai quy tắc đặt tên tập tin, không tìm thấy ổ đĩa, không tìm thấy thư mục, mở tập tin chưa có để đọc, …)</a:t>
            </a:r>
            <a:endParaRPr b="0" i="0" sz="2000" u="none" cap="none" strike="noStrike">
              <a:solidFill>
                <a:srgbClr val="003366"/>
              </a:solidFill>
              <a:latin typeface="Tahoma"/>
              <a:ea typeface="Tahoma"/>
              <a:cs typeface="Tahoma"/>
              <a:sym typeface="Tahoma"/>
            </a:endParaRPr>
          </a:p>
        </p:txBody>
      </p:sp>
      <p:sp>
        <p:nvSpPr>
          <p:cNvPr id="171" name="Google Shape;171;p10"/>
          <p:cNvSpPr txBox="1"/>
          <p:nvPr/>
        </p:nvSpPr>
        <p:spPr>
          <a:xfrm>
            <a:off x="2729552" y="4800600"/>
            <a:ext cx="5181600" cy="1163638"/>
          </a:xfrm>
          <a:prstGeom prst="rect">
            <a:avLst/>
          </a:prstGeom>
          <a:solidFill>
            <a:srgbClr val="FFFFFF"/>
          </a:solidFill>
          <a:ln cap="flat" cmpd="sng" w="25400">
            <a:solidFill>
              <a:srgbClr val="FFFFFF"/>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FILE* fp = </a:t>
            </a:r>
            <a:r>
              <a:rPr b="0" i="0" lang="en-US" sz="2000" u="none" cap="none" strike="noStrike">
                <a:solidFill>
                  <a:srgbClr val="FF0000"/>
                </a:solidFill>
                <a:latin typeface="Tahoma"/>
                <a:ea typeface="Tahoma"/>
                <a:cs typeface="Tahoma"/>
                <a:sym typeface="Tahoma"/>
              </a:rPr>
              <a:t>fopen</a:t>
            </a:r>
            <a:r>
              <a:rPr b="0" i="0" lang="en-US" sz="2000" u="none" cap="none" strike="noStrike">
                <a:solidFill>
                  <a:srgbClr val="003366"/>
                </a:solidFill>
                <a:latin typeface="Tahoma"/>
                <a:ea typeface="Tahoma"/>
                <a:cs typeface="Tahoma"/>
                <a:sym typeface="Tahoma"/>
              </a:rPr>
              <a:t>(“taptin.txt”, “rt”);</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if (fp == NULL)</a:t>
            </a:r>
            <a:endParaRPr/>
          </a:p>
          <a:p>
            <a:pPr indent="0" lvl="0" marL="0" marR="0" rtl="0" algn="just">
              <a:lnSpc>
                <a:spcPct val="100000"/>
              </a:lnSpc>
              <a:spcBef>
                <a:spcPts val="0"/>
              </a:spcBef>
              <a:spcAft>
                <a:spcPts val="0"/>
              </a:spcAft>
              <a:buClr>
                <a:srgbClr val="003366"/>
              </a:buClr>
              <a:buSzPts val="2000"/>
              <a:buFont typeface="Tahoma"/>
              <a:buNone/>
            </a:pPr>
            <a:r>
              <a:rPr b="0" i="0" lang="en-US" sz="2000" u="none" cap="none" strike="noStrike">
                <a:solidFill>
                  <a:srgbClr val="003366"/>
                </a:solidFill>
                <a:latin typeface="Tahoma"/>
                <a:ea typeface="Tahoma"/>
                <a:cs typeface="Tahoma"/>
                <a:sym typeface="Tahoma"/>
              </a:rPr>
              <a:t>	printf(“Khong mo duoc tap tin!”);</a:t>
            </a:r>
            <a:endParaRPr/>
          </a:p>
        </p:txBody>
      </p:sp>
      <p:pic>
        <p:nvPicPr>
          <p:cNvPr descr="board" id="172" name="Google Shape;172;p10"/>
          <p:cNvPicPr preferRelativeResize="0"/>
          <p:nvPr/>
        </p:nvPicPr>
        <p:blipFill rotWithShape="1">
          <a:blip r:embed="rId4">
            <a:alphaModFix/>
          </a:blip>
          <a:srcRect b="0" l="0" r="0" t="0"/>
          <a:stretch/>
        </p:blipFill>
        <p:spPr>
          <a:xfrm>
            <a:off x="1281752" y="4648200"/>
            <a:ext cx="1371600" cy="1371600"/>
          </a:xfrm>
          <a:prstGeom prst="rect">
            <a:avLst/>
          </a:prstGeom>
          <a:noFill/>
          <a:ln>
            <a:noFill/>
          </a:ln>
        </p:spPr>
      </p:pic>
      <p:sp>
        <p:nvSpPr>
          <p:cNvPr id="173" name="Google Shape;173;p10"/>
          <p:cNvSpPr/>
          <p:nvPr/>
        </p:nvSpPr>
        <p:spPr>
          <a:xfrm>
            <a:off x="1357952" y="3733800"/>
            <a:ext cx="1143000" cy="838200"/>
          </a:xfrm>
          <a:prstGeom prst="rightArrow">
            <a:avLst>
              <a:gd fmla="val 50000" name="adj1"/>
              <a:gd fmla="val 50000" name="adj2"/>
            </a:avLst>
          </a:prstGeom>
          <a:gradFill>
            <a:gsLst>
              <a:gs pos="0">
                <a:srgbClr val="FFBB8E"/>
              </a:gs>
              <a:gs pos="35000">
                <a:srgbClr val="FFCFB1"/>
              </a:gs>
              <a:gs pos="100000">
                <a:srgbClr val="FFEDDF"/>
              </a:gs>
            </a:gsLst>
            <a:lin ang="16200000" scaled="0"/>
          </a:gradFill>
          <a:ln cap="flat" cmpd="sng" w="9525">
            <a:solidFill>
              <a:srgbClr val="DB8342"/>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83D637"/>
              </a:buClr>
              <a:buSzPts val="2400"/>
              <a:buFont typeface="Arial"/>
              <a:buNone/>
            </a:pPr>
            <a:r>
              <a:rPr b="1" i="0" lang="en-US" sz="2400" u="none" cap="none" strike="noStrike">
                <a:solidFill>
                  <a:srgbClr val="83D637"/>
                </a:solidFill>
                <a:latin typeface="Arial"/>
                <a:ea typeface="Arial"/>
                <a:cs typeface="Arial"/>
                <a:sym typeface="Arial"/>
              </a:rPr>
              <a:t>Trả về</a:t>
            </a:r>
            <a:endParaRPr/>
          </a:p>
        </p:txBody>
      </p:sp>
      <p:sp>
        <p:nvSpPr>
          <p:cNvPr id="174" name="Google Shape;174;p10"/>
          <p:cNvSpPr/>
          <p:nvPr/>
        </p:nvSpPr>
        <p:spPr>
          <a:xfrm>
            <a:off x="1030406" y="1676400"/>
            <a:ext cx="6970594" cy="530225"/>
          </a:xfrm>
          <a:custGeom>
            <a:rect b="b" l="l" r="r" t="t"/>
            <a:pathLst>
              <a:path extrusionOk="0" h="291" w="2019">
                <a:moveTo>
                  <a:pt x="26" y="121"/>
                </a:moveTo>
                <a:cubicBezTo>
                  <a:pt x="26" y="245"/>
                  <a:pt x="26" y="291"/>
                  <a:pt x="26" y="291"/>
                </a:cubicBezTo>
                <a:lnTo>
                  <a:pt x="2014" y="291"/>
                </a:lnTo>
                <a:lnTo>
                  <a:pt x="2014" y="114"/>
                </a:lnTo>
                <a:cubicBezTo>
                  <a:pt x="2009" y="76"/>
                  <a:pt x="2019" y="0"/>
                  <a:pt x="1868" y="13"/>
                </a:cubicBezTo>
                <a:cubicBezTo>
                  <a:pt x="1015" y="13"/>
                  <a:pt x="170" y="13"/>
                  <a:pt x="170" y="13"/>
                </a:cubicBezTo>
                <a:cubicBezTo>
                  <a:pt x="0" y="7"/>
                  <a:pt x="24" y="99"/>
                  <a:pt x="26" y="121"/>
                </a:cubicBezTo>
                <a:close/>
              </a:path>
            </a:pathLst>
          </a:custGeom>
          <a:gradFill>
            <a:gsLst>
              <a:gs pos="0">
                <a:srgbClr val="ADD6FF"/>
              </a:gs>
              <a:gs pos="50000">
                <a:srgbClr val="5BADFF"/>
              </a:gs>
              <a:gs pos="100000">
                <a:srgbClr val="ADD6FF"/>
              </a:gs>
            </a:gsLst>
            <a:lin ang="5400000" scaled="0"/>
          </a:gradFill>
          <a:ln cap="flat" cmpd="sng" w="9525">
            <a:solidFill>
              <a:srgbClr val="6D85C5"/>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FFFFFF"/>
              </a:buClr>
              <a:buSzPts val="1600"/>
              <a:buFont typeface="Verdana"/>
              <a:buNone/>
            </a:pPr>
            <a:r>
              <a:rPr b="1" i="0" lang="en-US" sz="1600" u="none" cap="none" strike="noStrike">
                <a:solidFill>
                  <a:srgbClr val="FFFFFF"/>
                </a:solidFill>
                <a:latin typeface="Verdana"/>
                <a:ea typeface="Verdana"/>
                <a:cs typeface="Verdana"/>
                <a:sym typeface="Verdana"/>
              </a:rPr>
              <a:t>FILE *</a:t>
            </a:r>
            <a:r>
              <a:rPr b="1" i="0" lang="en-US" sz="1600" u="none" cap="none" strike="noStrike">
                <a:solidFill>
                  <a:srgbClr val="FF0000"/>
                </a:solidFill>
                <a:latin typeface="Verdana"/>
                <a:ea typeface="Verdana"/>
                <a:cs typeface="Verdana"/>
                <a:sym typeface="Verdana"/>
              </a:rPr>
              <a:t>fopen</a:t>
            </a:r>
            <a:r>
              <a:rPr b="1" i="0" lang="en-US" sz="1600" u="none" cap="none" strike="noStrike">
                <a:solidFill>
                  <a:srgbClr val="FFFFFF"/>
                </a:solidFill>
                <a:latin typeface="Verdana"/>
                <a:ea typeface="Verdana"/>
                <a:cs typeface="Verdana"/>
                <a:sym typeface="Verdana"/>
              </a:rPr>
              <a:t>(const char *</a:t>
            </a:r>
            <a:r>
              <a:rPr b="1" i="0" lang="en-US" sz="1600" u="none" cap="none" strike="noStrike">
                <a:solidFill>
                  <a:srgbClr val="FFC000"/>
                </a:solidFill>
                <a:latin typeface="Verdana"/>
                <a:ea typeface="Verdana"/>
                <a:cs typeface="Verdana"/>
                <a:sym typeface="Verdana"/>
              </a:rPr>
              <a:t>filename</a:t>
            </a:r>
            <a:r>
              <a:rPr b="1" i="0" lang="en-US" sz="1600" u="none" cap="none" strike="noStrike">
                <a:solidFill>
                  <a:srgbClr val="FFFFFF"/>
                </a:solidFill>
                <a:latin typeface="Verdana"/>
                <a:ea typeface="Verdana"/>
                <a:cs typeface="Verdana"/>
                <a:sym typeface="Verdana"/>
              </a:rPr>
              <a:t>, const char *</a:t>
            </a:r>
            <a:r>
              <a:rPr b="1" i="0" lang="en-US" sz="1600" u="none" cap="none" strike="noStrike">
                <a:solidFill>
                  <a:srgbClr val="FFC000"/>
                </a:solidFill>
                <a:latin typeface="Verdana"/>
                <a:ea typeface="Verdana"/>
                <a:cs typeface="Verdana"/>
                <a:sym typeface="Verdana"/>
              </a:rPr>
              <a:t>mode</a:t>
            </a:r>
            <a:r>
              <a:rPr b="1" i="0" lang="en-US" sz="1600" u="none" cap="none" strike="noStrike">
                <a:solidFill>
                  <a:srgbClr val="FFFFFF"/>
                </a:solidFill>
                <a:latin typeface="Verdana"/>
                <a:ea typeface="Verdana"/>
                <a:cs typeface="Verdana"/>
                <a:sym typeface="Verdana"/>
              </a:rPr>
              <a:t>)</a:t>
            </a:r>
            <a:endParaRPr b="1" i="0" sz="1600" u="none" cap="none" strike="noStrike">
              <a:solidFill>
                <a:srgbClr val="FFFFFF"/>
              </a:solidFill>
              <a:latin typeface="Verdana"/>
              <a:ea typeface="Verdana"/>
              <a:cs typeface="Verdana"/>
              <a:sym typeface="Verdana"/>
            </a:endParaRPr>
          </a:p>
        </p:txBody>
      </p:sp>
    </p:spTree>
  </p:cSld>
  <p:clrMapOvr>
    <a:masterClrMapping/>
  </p:clrMapOvr>
</p:sld>
</file>

<file path=ppt/theme/theme1.xml><?xml version="1.0" encoding="utf-8"?>
<a:theme xmlns:a="http://schemas.openxmlformats.org/drawingml/2006/main" xmlns:r="http://schemas.openxmlformats.org/officeDocument/2006/relationships" name="Orang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2010-02-17T03:02:53Z</dcterms:created>
  <dc:creator>tdquang</dc:creator>
</cp:coreProperties>
</file>