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4" r:id="rId7"/>
    <p:sldMasterId id="2147483655" r:id="rId8"/>
    <p:sldMasterId id="2147483657" r:id="rId9"/>
    <p:sldMasterId id="2147483659" r:id="rId10"/>
    <p:sldMasterId id="2147483661" r:id="rId11"/>
    <p:sldMasterId id="2147483663" r:id="rId12"/>
    <p:sldMasterId id="2147483665" r:id="rId13"/>
    <p:sldMasterId id="2147483667" r:id="rId14"/>
    <p:sldMasterId id="2147483669" r:id="rId15"/>
    <p:sldMasterId id="2147483671" r:id="rId16"/>
    <p:sldMasterId id="214748367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</p:sldIdLst>
  <p:sldSz cy="6858000" cx="9144000"/>
  <p:notesSz cx="7315200" cy="9601200"/>
  <p:embeddedFontLst>
    <p:embeddedFont>
      <p:font typeface="Corbel"/>
      <p:regular r:id="rId39"/>
      <p:bold r:id="rId40"/>
      <p:italic r:id="rId41"/>
      <p:boldItalic r:id="rId42"/>
    </p:embeddedFon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GoogleSlidesCustomDataVersion2">
      <go:slidesCustomData xmlns:go="http://customooxmlschemas.google.com/" r:id="rId45" roundtripDataSignature="AMtx7mg0WLGCP6GcfL3OKmmHg5IP1iM3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2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4.xml"/><Relationship Id="rId44" Type="http://schemas.openxmlformats.org/officeDocument/2006/relationships/font" Target="fonts/Tahoma-bold.fntdata"/><Relationship Id="rId21" Type="http://schemas.openxmlformats.org/officeDocument/2006/relationships/slide" Target="slides/slide3.xml"/><Relationship Id="rId43" Type="http://schemas.openxmlformats.org/officeDocument/2006/relationships/font" Target="fonts/Tahoma-regular.fntdata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45" Type="http://customschemas.google.com/relationships/presentationmetadata" Target="metadata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33" Type="http://schemas.openxmlformats.org/officeDocument/2006/relationships/slide" Target="slides/slide15.xml"/><Relationship Id="rId10" Type="http://schemas.openxmlformats.org/officeDocument/2006/relationships/slideMaster" Target="slideMasters/slideMaster7.xml"/><Relationship Id="rId32" Type="http://schemas.openxmlformats.org/officeDocument/2006/relationships/slide" Target="slides/slide14.xml"/><Relationship Id="rId13" Type="http://schemas.openxmlformats.org/officeDocument/2006/relationships/slideMaster" Target="slideMasters/slideMaster10.xml"/><Relationship Id="rId35" Type="http://schemas.openxmlformats.org/officeDocument/2006/relationships/slide" Target="slides/slide17.xml"/><Relationship Id="rId12" Type="http://schemas.openxmlformats.org/officeDocument/2006/relationships/slideMaster" Target="slideMasters/slideMaster9.xml"/><Relationship Id="rId34" Type="http://schemas.openxmlformats.org/officeDocument/2006/relationships/slide" Target="slides/slide16.xml"/><Relationship Id="rId15" Type="http://schemas.openxmlformats.org/officeDocument/2006/relationships/slideMaster" Target="slideMasters/slideMaster12.xml"/><Relationship Id="rId37" Type="http://schemas.openxmlformats.org/officeDocument/2006/relationships/slide" Target="slides/slide19.xml"/><Relationship Id="rId14" Type="http://schemas.openxmlformats.org/officeDocument/2006/relationships/slideMaster" Target="slideMasters/slideMaster11.xml"/><Relationship Id="rId36" Type="http://schemas.openxmlformats.org/officeDocument/2006/relationships/slide" Target="slides/slide18.xml"/><Relationship Id="rId17" Type="http://schemas.openxmlformats.org/officeDocument/2006/relationships/slideMaster" Target="slideMasters/slideMaster14.xml"/><Relationship Id="rId39" Type="http://schemas.openxmlformats.org/officeDocument/2006/relationships/font" Target="fonts/Corbel-regular.fntdata"/><Relationship Id="rId16" Type="http://schemas.openxmlformats.org/officeDocument/2006/relationships/slideMaster" Target="slideMasters/slideMaster13.xml"/><Relationship Id="rId38" Type="http://schemas.openxmlformats.org/officeDocument/2006/relationships/slide" Target="slides/slide20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2" name="Google Shape;612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ctrTitle"/>
          </p:nvPr>
        </p:nvSpPr>
        <p:spPr>
          <a:xfrm>
            <a:off x="1143000" y="1115568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subTitle"/>
          </p:nvPr>
        </p:nvSpPr>
        <p:spPr>
          <a:xfrm>
            <a:off x="3505200" y="2971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 sz="2000"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3352800" y="6553200"/>
            <a:ext cx="213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04800" y="64770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1"/>
          <p:cNvSpPr txBox="1"/>
          <p:nvPr>
            <p:ph idx="1" type="body"/>
          </p:nvPr>
        </p:nvSpPr>
        <p:spPr>
          <a:xfrm rot="5400000">
            <a:off x="1947863" y="-414337"/>
            <a:ext cx="52482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8" name="Google Shape;248;p41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1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 rot="5400000">
            <a:off x="4686300" y="23241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3"/>
          <p:cNvSpPr txBox="1"/>
          <p:nvPr>
            <p:ph idx="1" type="body"/>
          </p:nvPr>
        </p:nvSpPr>
        <p:spPr>
          <a:xfrm rot="5400000">
            <a:off x="495300" y="342900"/>
            <a:ext cx="5943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0" name="Google Shape;270;p43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3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5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5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7"/>
          <p:cNvSpPr/>
          <p:nvPr>
            <p:ph idx="2" type="chart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b="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457200" y="10763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4648200" y="1076325"/>
            <a:ext cx="4038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❖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35" name="Google Shape;135;p31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56" name="Google Shape;156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57" name="Google Shape;157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58" name="Google Shape;158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59" name="Google Shape;159;p33"/>
          <p:cNvSpPr txBox="1"/>
          <p:nvPr>
            <p:ph type="title"/>
          </p:nvPr>
        </p:nvSpPr>
        <p:spPr>
          <a:xfrm>
            <a:off x="1143000" y="381000"/>
            <a:ext cx="6705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5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❖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02" name="Google Shape;202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03" name="Google Shape;203;p37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7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26" name="Google Shape;226;p39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9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0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3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/>
        </p:nvSpPr>
        <p:spPr>
          <a:xfrm>
            <a:off x="8004175" y="0"/>
            <a:ext cx="1139825" cy="6858000"/>
          </a:xfrm>
          <a:prstGeom prst="rect">
            <a:avLst/>
          </a:prstGeom>
          <a:solidFill>
            <a:schemeClr val="lt2">
              <a:alpha val="3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1"/>
          <p:cNvSpPr txBox="1"/>
          <p:nvPr/>
        </p:nvSpPr>
        <p:spPr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58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1"/>
          <p:cNvSpPr txBox="1"/>
          <p:nvPr/>
        </p:nvSpPr>
        <p:spPr>
          <a:xfrm>
            <a:off x="0" y="2149475"/>
            <a:ext cx="9144000" cy="24987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-9525" y="2138362"/>
            <a:ext cx="8015287" cy="22717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549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 txBox="1"/>
          <p:nvPr/>
        </p:nvSpPr>
        <p:spPr>
          <a:xfrm>
            <a:off x="1143000" y="228600"/>
            <a:ext cx="6705600" cy="882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Bộ môn Công nghệ phần mềm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Khoa Công nghệ thông tin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Trường Đại học Khoa học Tự nhiên</a:t>
            </a:r>
            <a:endParaRPr/>
          </a:p>
        </p:txBody>
      </p:sp>
      <p:sp>
        <p:nvSpPr>
          <p:cNvPr descr="gdd01" id="18" name="Google Shape;18;p21"/>
          <p:cNvSpPr/>
          <p:nvPr/>
        </p:nvSpPr>
        <p:spPr>
          <a:xfrm>
            <a:off x="190500" y="3162300"/>
            <a:ext cx="1752600" cy="16002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437749" dist="125080">
              <a:schemeClr val="lt2">
                <a:alpha val="31764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dd04" id="19" name="Google Shape;19;p21"/>
          <p:cNvSpPr/>
          <p:nvPr/>
        </p:nvSpPr>
        <p:spPr>
          <a:xfrm>
            <a:off x="1638300" y="2324100"/>
            <a:ext cx="1828800" cy="16002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437749" dist="125080">
              <a:schemeClr val="lt2">
                <a:alpha val="31764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gdd03" id="20" name="Google Shape;20;p21"/>
          <p:cNvSpPr/>
          <p:nvPr/>
        </p:nvSpPr>
        <p:spPr>
          <a:xfrm>
            <a:off x="1600200" y="4038600"/>
            <a:ext cx="1828800" cy="1600200"/>
          </a:xfrm>
          <a:prstGeom prst="hexagon">
            <a:avLst>
              <a:gd fmla="val 25000" name="adj"/>
              <a:gd fmla="val 115470" name="vf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437749" dist="125080">
              <a:schemeClr val="lt2">
                <a:alpha val="31764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1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2" name="Google Shape;22;p21"/>
          <p:cNvSpPr/>
          <p:nvPr/>
        </p:nvSpPr>
        <p:spPr>
          <a:xfrm>
            <a:off x="304800" y="152400"/>
            <a:ext cx="708025" cy="990600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25400">
            <a:solidFill>
              <a:srgbClr val="78A8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 txBox="1"/>
          <p:nvPr/>
        </p:nvSpPr>
        <p:spPr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ThS. Đặng Bình Phương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dbphuong@fit.hcmus.edu.vn</a:t>
            </a:r>
            <a:endParaRPr/>
          </a:p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3352800" y="6553200"/>
            <a:ext cx="2133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04800" y="6477000"/>
            <a:ext cx="259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38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208" name="Google Shape;208;p38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8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38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216" name="Google Shape;216;p38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17" name="Google Shape;217;p38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38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20" name="Google Shape;220;p38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8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40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231" name="Google Shape;231;p40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0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0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237" name="Google Shape;237;p40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239" name="Google Shape;239;p40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40" name="Google Shape;240;p40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41" name="Google Shape;241;p40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40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3" name="Google Shape;243;p40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40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42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253" name="Google Shape;253;p42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2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42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2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2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2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261" name="Google Shape;261;p42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62" name="Google Shape;262;p42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2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275" name="Google Shape;275;p44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44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4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4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281" name="Google Shape;281;p44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282" name="Google Shape;282;p44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283" name="Google Shape;283;p44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84" name="Google Shape;284;p44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7" name="Google Shape;287;p44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44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46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296" name="Google Shape;296;p46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6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46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302" name="Google Shape;302;p46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304" name="Google Shape;304;p46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305" name="Google Shape;305;p46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08" name="Google Shape;308;p46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46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3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36" name="Google Shape;36;p23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3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3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42" name="Google Shape;42;p23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43" name="Google Shape;43;p23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44" name="Google Shape;44;p23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45" name="Google Shape;45;p23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23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5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57" name="Google Shape;57;p25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5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5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5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63" name="Google Shape;63;p25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64" name="Google Shape;64;p25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65" name="Google Shape;65;p25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66" name="Google Shape;66;p25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27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79" name="Google Shape;79;p27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7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7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7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7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7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88" name="Google Shape;88;p27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89" name="Google Shape;89;p27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90" name="Google Shape;90;p27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1" name="Google Shape;91;p27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28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95" name="Google Shape;95;p28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8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8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8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8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8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101" name="Google Shape;101;p28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02" name="Google Shape;102;p28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03" name="Google Shape;103;p28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04" name="Google Shape;104;p28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8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7" name="Google Shape;107;p28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8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0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17" name="Google Shape;117;p30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30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0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0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0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123" name="Google Shape;123;p30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24" name="Google Shape;124;p30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25" name="Google Shape;125;p30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26" name="Google Shape;126;p30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2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40" name="Google Shape;140;p32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2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32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146" name="Google Shape;146;p32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47" name="Google Shape;147;p32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48" name="Google Shape;148;p32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49" name="Google Shape;149;p32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2" name="Google Shape;152;p32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32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34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65" name="Google Shape;165;p34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4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34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4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171" name="Google Shape;171;p34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72" name="Google Shape;172;p34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73" name="Google Shape;173;p34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74" name="Google Shape;174;p34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77" name="Google Shape;177;p34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34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-9525" y="344487"/>
            <a:ext cx="8194675" cy="633412"/>
          </a:xfrm>
          <a:custGeom>
            <a:rect b="b" l="l" r="r" t="t"/>
            <a:pathLst>
              <a:path extrusionOk="0" h="1471" w="5049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6"/>
          <p:cNvGrpSpPr/>
          <p:nvPr/>
        </p:nvGrpSpPr>
        <p:grpSpPr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85" name="Google Shape;185;p36"/>
            <p:cNvSpPr txBox="1"/>
            <p:nvPr/>
          </p:nvSpPr>
          <p:spPr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60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6"/>
            <p:cNvSpPr txBox="1"/>
            <p:nvPr/>
          </p:nvSpPr>
          <p:spPr>
            <a:xfrm>
              <a:off x="5040" y="219"/>
              <a:ext cx="720" cy="39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36"/>
          <p:cNvSpPr/>
          <p:nvPr/>
        </p:nvSpPr>
        <p:spPr>
          <a:xfrm>
            <a:off x="7696200" y="59436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8229600" y="563880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8220075" y="6229350"/>
            <a:ext cx="609600" cy="533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5086C2">
              <a:alpha val="3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6"/>
          <p:cNvSpPr/>
          <p:nvPr/>
        </p:nvSpPr>
        <p:spPr>
          <a:xfrm>
            <a:off x="169862" y="436562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5CAD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VC</a:t>
            </a:r>
            <a:endParaRPr/>
          </a:p>
        </p:txBody>
      </p:sp>
      <p:sp>
        <p:nvSpPr>
          <p:cNvPr id="191" name="Google Shape;191;p36"/>
          <p:cNvSpPr/>
          <p:nvPr/>
        </p:nvSpPr>
        <p:spPr>
          <a:xfrm>
            <a:off x="517525" y="2286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C000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</p:txBody>
      </p:sp>
      <p:sp>
        <p:nvSpPr>
          <p:cNvPr id="192" name="Google Shape;192;p36"/>
          <p:cNvSpPr/>
          <p:nvPr/>
        </p:nvSpPr>
        <p:spPr>
          <a:xfrm>
            <a:off x="517525" y="647700"/>
            <a:ext cx="473075" cy="419100"/>
          </a:xfrm>
          <a:prstGeom prst="hexagon">
            <a:avLst>
              <a:gd fmla="val 5738" name="adj"/>
              <a:gd fmla="val 115470" name="vf"/>
            </a:avLst>
          </a:prstGeom>
          <a:solidFill>
            <a:srgbClr val="FF99F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1593903" dist="56796">
              <a:srgbClr val="666633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94" name="Google Shape;194;p36"/>
          <p:cNvSpPr txBox="1"/>
          <p:nvPr/>
        </p:nvSpPr>
        <p:spPr>
          <a:xfrm>
            <a:off x="8305800" y="63246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fld id="{00000000-1234-1234-1234-123412341234}" type="slidenum">
              <a:rPr b="0" i="0" lang="en-US" sz="1800" u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  <a:defRPr b="1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457200" y="6519862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"/>
          <p:cNvSpPr txBox="1"/>
          <p:nvPr>
            <p:ph idx="1" type="subTitle"/>
          </p:nvPr>
        </p:nvSpPr>
        <p:spPr>
          <a:xfrm>
            <a:off x="3505200" y="2971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321" name="Google Shape;321;p1"/>
          <p:cNvSpPr txBox="1"/>
          <p:nvPr>
            <p:ph type="ctrTitle"/>
          </p:nvPr>
        </p:nvSpPr>
        <p:spPr>
          <a:xfrm>
            <a:off x="1143000" y="1066800"/>
            <a:ext cx="670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KỸ THUẬT LẬP TRÌNH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sao chép chuỗi</a:t>
            </a:r>
            <a:endParaRPr/>
          </a:p>
        </p:txBody>
      </p:sp>
      <p:sp>
        <p:nvSpPr>
          <p:cNvPr id="481" name="Google Shape;481;p10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82" name="Google Shape;482;p10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483" name="Google Shape;4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0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Sao chép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src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sang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dest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, dừng khi ký tự kết thúc chuỗi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‘\0’ 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vừa được chép.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dest phải đủ lớn để chứa src</a:t>
            </a:r>
            <a:endParaRPr/>
          </a:p>
        </p:txBody>
      </p:sp>
      <p:sp>
        <p:nvSpPr>
          <p:cNvPr id="485" name="Google Shape;485;p10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Con trỏ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dest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486" name="Google Shape;486;p10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s[100];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 = “Visual C++ 6.0”;		// sai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strcpy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(s, “Visual C++ 6.0”);	// đúng</a:t>
            </a:r>
            <a:endParaRPr/>
          </a:p>
        </p:txBody>
      </p:sp>
      <p:pic>
        <p:nvPicPr>
          <p:cNvPr descr="board" id="487" name="Google Shape;4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489" name="Google Shape;489;p10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 *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strcpy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dest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1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tạo bản sao</a:t>
            </a:r>
            <a:endParaRPr/>
          </a:p>
        </p:txBody>
      </p:sp>
      <p:sp>
        <p:nvSpPr>
          <p:cNvPr id="496" name="Google Shape;496;p11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97" name="Google Shape;497;p11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498" name="Google Shape;4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1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Tạo bản sao của một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cho trước. Hàm sẽ tự tạo vùng nhớ dài strlen(s) + 1 (bytes) để chứa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 Phải tự hủy vùng nhớ này khi không sử dụng nữa.</a:t>
            </a:r>
            <a:endParaRPr/>
          </a:p>
        </p:txBody>
      </p:sp>
      <p:sp>
        <p:nvSpPr>
          <p:cNvPr id="500" name="Google Shape;500;p11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A85FF"/>
                </a:solidFill>
                <a:latin typeface="Tahoma"/>
                <a:ea typeface="Tahoma"/>
                <a:cs typeface="Tahoma"/>
                <a:sym typeface="Tahoma"/>
              </a:rPr>
              <a:t> Thành công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: trả về con trỏ đến vùng nhớ chứa chuỗi bản sao.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A85FF"/>
                </a:solidFill>
                <a:latin typeface="Tahoma"/>
                <a:ea typeface="Tahoma"/>
                <a:cs typeface="Tahoma"/>
                <a:sym typeface="Tahoma"/>
              </a:rPr>
              <a:t> Thất bại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: trả về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501" name="Google Shape;501;p11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*s;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strdup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(“Visual C++ 6.0”);</a:t>
            </a:r>
            <a:endParaRPr/>
          </a:p>
        </p:txBody>
      </p:sp>
      <p:pic>
        <p:nvPicPr>
          <p:cNvPr descr="board" id="502" name="Google Shape;5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11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 *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strdup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2"/>
          <p:cNvSpPr txBox="1"/>
          <p:nvPr>
            <p:ph type="title"/>
          </p:nvPr>
        </p:nvSpPr>
        <p:spPr>
          <a:xfrm>
            <a:off x="1143000" y="381000"/>
            <a:ext cx="80010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chuyển thành chuỗi thường</a:t>
            </a:r>
            <a:endParaRPr/>
          </a:p>
        </p:txBody>
      </p:sp>
      <p:sp>
        <p:nvSpPr>
          <p:cNvPr id="511" name="Google Shape;511;p12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12" name="Google Shape;512;p12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13" name="Google Shape;5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2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Chuyển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thành chuỗi thường (‘A’ thành ‘a’, ‘B’ thành ‘b’, …, ‘Z’ thành ‘z’)</a:t>
            </a:r>
            <a:endParaRPr/>
          </a:p>
        </p:txBody>
      </p:sp>
      <p:sp>
        <p:nvSpPr>
          <p:cNvPr id="515" name="Google Shape;515;p12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Con trỏ đến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516" name="Google Shape;516;p12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strlwr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puts(s);		// visual c++ 6.0</a:t>
            </a:r>
            <a:endParaRPr/>
          </a:p>
        </p:txBody>
      </p:sp>
      <p:pic>
        <p:nvPicPr>
          <p:cNvPr descr="board" id="517" name="Google Shape;5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12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19" name="Google Shape;519;p12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 *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strlwr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3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chuyển thành chuỗi IN</a:t>
            </a:r>
            <a:endParaRPr/>
          </a:p>
        </p:txBody>
      </p:sp>
      <p:sp>
        <p:nvSpPr>
          <p:cNvPr id="526" name="Google Shape;526;p13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27" name="Google Shape;527;p13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28" name="Google Shape;5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13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Chuyển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thành chuỗi IN (‘a’ thành ‘A’, ‘b’ thành ‘B’, …, ‘z’ thành ‘Z’)</a:t>
            </a:r>
            <a:endParaRPr/>
          </a:p>
        </p:txBody>
      </p:sp>
      <p:sp>
        <p:nvSpPr>
          <p:cNvPr id="530" name="Google Shape;530;p13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Con trỏ đến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531" name="Google Shape;531;p13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strupr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puts(s);		// VISUAL C++ 6.0</a:t>
            </a:r>
            <a:endParaRPr/>
          </a:p>
        </p:txBody>
      </p:sp>
      <p:pic>
        <p:nvPicPr>
          <p:cNvPr descr="board" id="532" name="Google Shape;5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13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34" name="Google Shape;534;p13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 *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strupr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4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đảo ngược chuỗi</a:t>
            </a:r>
            <a:endParaRPr/>
          </a:p>
        </p:txBody>
      </p:sp>
      <p:sp>
        <p:nvSpPr>
          <p:cNvPr id="541" name="Google Shape;541;p14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42" name="Google Shape;542;p14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43" name="Google Shape;5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4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Đảo ngược thứ tự các ký tự trong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(trừ ký tự kết thúc chuỗi).</a:t>
            </a:r>
            <a:endParaRPr/>
          </a:p>
        </p:txBody>
      </p:sp>
      <p:sp>
        <p:nvSpPr>
          <p:cNvPr id="545" name="Google Shape;545;p14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Con trỏ đến chuỗi kết quả.</a:t>
            </a:r>
            <a:endParaRPr/>
          </a:p>
        </p:txBody>
      </p:sp>
      <p:sp>
        <p:nvSpPr>
          <p:cNvPr id="546" name="Google Shape;546;p14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strrev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(s);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puts(s);		// 0.6 ++C lausiV</a:t>
            </a:r>
            <a:endParaRPr/>
          </a:p>
        </p:txBody>
      </p:sp>
      <p:pic>
        <p:nvPicPr>
          <p:cNvPr descr="board" id="547" name="Google Shape;54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14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49" name="Google Shape;549;p14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 *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strrev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5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so sánh hai chuỗi</a:t>
            </a:r>
            <a:endParaRPr/>
          </a:p>
        </p:txBody>
      </p:sp>
      <p:sp>
        <p:nvSpPr>
          <p:cNvPr id="556" name="Google Shape;556;p15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57" name="Google Shape;557;p15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58" name="Google Shape;5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5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So sánh hai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s1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và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s2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phân biệt hoa thường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sp>
        <p:nvSpPr>
          <p:cNvPr id="560" name="Google Shape;560;p15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&lt; 0 nếu s1 &lt; s2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== 0 nếu s1 == s2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&gt;0 nếu s1 &gt; s2</a:t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s1[] = “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s2[] = “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int kq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strcmp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(s1, s2);	// =&gt; kq &gt; 0</a:t>
            </a:r>
            <a:endParaRPr/>
          </a:p>
        </p:txBody>
      </p:sp>
      <p:pic>
        <p:nvPicPr>
          <p:cNvPr descr="board" id="562" name="Google Shape;56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15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64" name="Google Shape;564;p15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strcmp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s1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s2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6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so sánh hai chuỗi</a:t>
            </a:r>
            <a:endParaRPr/>
          </a:p>
        </p:txBody>
      </p:sp>
      <p:sp>
        <p:nvSpPr>
          <p:cNvPr id="571" name="Google Shape;571;p16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73" name="Google Shape;5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6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So sánh hai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s1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và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s2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không phân biệt hoa thường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/>
          </a:p>
        </p:txBody>
      </p:sp>
      <p:sp>
        <p:nvSpPr>
          <p:cNvPr id="575" name="Google Shape;575;p16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&lt; 0 nếu s1 &lt; s2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== 0 nếu s1 == s2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&gt;0 nếu s1 &gt; s2</a:t>
            </a:r>
            <a:endParaRPr/>
          </a:p>
        </p:txBody>
      </p:sp>
      <p:sp>
        <p:nvSpPr>
          <p:cNvPr id="576" name="Google Shape;576;p16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s1[]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s2[]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int kq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stricmp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(s1, s2);	// =&gt; kq == 0</a:t>
            </a:r>
            <a:endParaRPr/>
          </a:p>
        </p:txBody>
      </p:sp>
      <p:pic>
        <p:nvPicPr>
          <p:cNvPr descr="board" id="577" name="Google Shape;5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16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79" name="Google Shape;579;p16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int 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stricmp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s1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s2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7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nối hai chuỗi</a:t>
            </a:r>
            <a:endParaRPr/>
          </a:p>
        </p:txBody>
      </p:sp>
      <p:sp>
        <p:nvSpPr>
          <p:cNvPr id="586" name="Google Shape;586;p17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587" name="Google Shape;587;p17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588" name="Google Shape;5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17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Nối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src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vào sau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dest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!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Chuỗi dest phải đủ chứa kết quả</a:t>
            </a:r>
            <a:endParaRPr/>
          </a:p>
        </p:txBody>
      </p:sp>
      <p:sp>
        <p:nvSpPr>
          <p:cNvPr id="590" name="Google Shape;590;p17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Con trỏ đến chuỗi được nối.</a:t>
            </a:r>
            <a:endParaRPr/>
          </a:p>
        </p:txBody>
      </p:sp>
      <p:sp>
        <p:nvSpPr>
          <p:cNvPr id="591" name="Google Shape;591;p17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s1[100] = “Visual C++”;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s2[] = “6.0”;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strcat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(s1, “ ”);	// =&gt; “Visual C++ ”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strcat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(s1, s2);	// =&gt; “Visual C++ 6.0”</a:t>
            </a:r>
            <a:endParaRPr/>
          </a:p>
        </p:txBody>
      </p:sp>
      <p:pic>
        <p:nvPicPr>
          <p:cNvPr descr="board" id="592" name="Google Shape;5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7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594" name="Google Shape;594;p17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char* 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strcat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dest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src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tìm chuỗi trong chuỗi</a:t>
            </a:r>
            <a:endParaRPr/>
          </a:p>
        </p:txBody>
      </p:sp>
      <p:sp>
        <p:nvSpPr>
          <p:cNvPr id="601" name="Google Shape;601;p18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602" name="Google Shape;602;p18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603" name="Google Shape;6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8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Tìm vị trí xuất hiện đầu tiên của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s2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trong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s1</a:t>
            </a:r>
            <a:endParaRPr/>
          </a:p>
        </p:txBody>
      </p:sp>
      <p:sp>
        <p:nvSpPr>
          <p:cNvPr id="605" name="Google Shape;605;p18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rgbClr val="0A85FF"/>
                </a:solidFill>
                <a:latin typeface="Tahoma"/>
                <a:ea typeface="Tahoma"/>
                <a:cs typeface="Tahoma"/>
                <a:sym typeface="Tahoma"/>
              </a:rPr>
              <a:t>Thành công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: trả về con trỏ đến vị trí xuất hiện đầu tiên của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s2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trong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s1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rgbClr val="0A85FF"/>
                </a:solidFill>
                <a:latin typeface="Tahoma"/>
                <a:ea typeface="Tahoma"/>
                <a:cs typeface="Tahoma"/>
                <a:sym typeface="Tahoma"/>
              </a:rPr>
              <a:t>Thất bại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: trả về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null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606" name="Google Shape;606;p18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s1[]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s2[] = “C++”;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if (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strstr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(s1, s2) != null)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	printf(“Tim thay s2 trong s1…”);</a:t>
            </a:r>
            <a:endParaRPr/>
          </a:p>
        </p:txBody>
      </p:sp>
      <p:pic>
        <p:nvPicPr>
          <p:cNvPr descr="board" id="607" name="Google Shape;6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18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609" name="Google Shape;609;p18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char* 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strstr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s1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s2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9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Bài tập</a:t>
            </a:r>
            <a:endParaRPr/>
          </a:p>
        </p:txBody>
      </p:sp>
      <p:sp>
        <p:nvSpPr>
          <p:cNvPr id="616" name="Google Shape;616;p19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1: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Xem thêm một số hàm khác như: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atoi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atol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atof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đổi chuỗi thành số.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itoa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ltoa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ultoa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đổi số thành chuỗi.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strtok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2: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nhận vào một chuỗi và trả về chuỗi tương ứng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giữ nguyên chuỗi đầu vào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ký tự thành ký tự thường (giống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strlwr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ký tự thành ký tự hoa (giống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strupr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ký tự đầu tiên mỗi từ thành ký tự hoa.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Chuẩn hóa chuỗi (xóa khoảng trắng thừa).</a:t>
            </a:r>
            <a:endParaRPr/>
          </a:p>
        </p:txBody>
      </p:sp>
      <p:sp>
        <p:nvSpPr>
          <p:cNvPr id="617" name="Google Shape;617;p19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Nội dung</a:t>
            </a:r>
            <a:endParaRPr/>
          </a:p>
        </p:txBody>
      </p:sp>
      <p:sp>
        <p:nvSpPr>
          <p:cNvPr id="328" name="Google Shape;328;p2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grpSp>
        <p:nvGrpSpPr>
          <p:cNvPr id="329" name="Google Shape;329;p2"/>
          <p:cNvGrpSpPr/>
          <p:nvPr/>
        </p:nvGrpSpPr>
        <p:grpSpPr>
          <a:xfrm>
            <a:off x="2133600" y="1905000"/>
            <a:ext cx="4724400" cy="685800"/>
            <a:chOff x="1296" y="1824"/>
            <a:chExt cx="2976" cy="432"/>
          </a:xfrm>
        </p:grpSpPr>
        <p:sp>
          <p:nvSpPr>
            <p:cNvPr id="330" name="Google Shape;330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5F0DB"/>
                </a:gs>
                <a:gs pos="100000">
                  <a:schemeClr val="accent2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 txBox="1"/>
            <p:nvPr/>
          </p:nvSpPr>
          <p:spPr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Khái niệm</a:t>
              </a:r>
              <a:endParaRPr/>
            </a:p>
          </p:txBody>
        </p:sp>
        <p:sp>
          <p:nvSpPr>
            <p:cNvPr id="333" name="Google Shape;333;p2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334" name="Google Shape;334;p2"/>
          <p:cNvGrpSpPr/>
          <p:nvPr/>
        </p:nvGrpSpPr>
        <p:grpSpPr>
          <a:xfrm>
            <a:off x="2133600" y="2743200"/>
            <a:ext cx="4724400" cy="685800"/>
            <a:chOff x="1296" y="1824"/>
            <a:chExt cx="2976" cy="432"/>
          </a:xfrm>
        </p:grpSpPr>
        <p:sp>
          <p:nvSpPr>
            <p:cNvPr id="335" name="Google Shape;335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8E6D8"/>
                </a:gs>
                <a:gs pos="100000">
                  <a:schemeClr val="accent1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"/>
            <p:cNvSpPr txBox="1"/>
            <p:nvPr/>
          </p:nvSpPr>
          <p:spPr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Khởi tạo</a:t>
              </a:r>
              <a:endParaRPr/>
            </a:p>
          </p:txBody>
        </p:sp>
        <p:sp>
          <p:nvSpPr>
            <p:cNvPr id="338" name="Google Shape;338;p2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339" name="Google Shape;339;p2"/>
          <p:cNvGrpSpPr/>
          <p:nvPr/>
        </p:nvGrpSpPr>
        <p:grpSpPr>
          <a:xfrm>
            <a:off x="2133600" y="3581400"/>
            <a:ext cx="4724400" cy="685800"/>
            <a:chOff x="1296" y="1824"/>
            <a:chExt cx="2976" cy="432"/>
          </a:xfrm>
        </p:grpSpPr>
        <p:sp>
          <p:nvSpPr>
            <p:cNvPr id="340" name="Google Shape;340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AE5F2"/>
                </a:gs>
                <a:gs pos="100000">
                  <a:schemeClr val="dk2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"/>
            <p:cNvSpPr txBox="1"/>
            <p:nvPr/>
          </p:nvSpPr>
          <p:spPr>
            <a:xfrm>
              <a:off x="1824" y="1934"/>
              <a:ext cx="24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Các thao tác trên chuỗi ký tự</a:t>
              </a:r>
              <a:endParaRPr/>
            </a:p>
          </p:txBody>
        </p:sp>
        <p:sp>
          <p:nvSpPr>
            <p:cNvPr id="343" name="Google Shape;343;p2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344" name="Google Shape;344;p2"/>
          <p:cNvGrpSpPr/>
          <p:nvPr/>
        </p:nvGrpSpPr>
        <p:grpSpPr>
          <a:xfrm>
            <a:off x="2133600" y="4495800"/>
            <a:ext cx="4724400" cy="685800"/>
            <a:chOff x="1296" y="1824"/>
            <a:chExt cx="2976" cy="432"/>
          </a:xfrm>
        </p:grpSpPr>
        <p:sp>
          <p:nvSpPr>
            <p:cNvPr id="345" name="Google Shape;345;p2"/>
            <p:cNvSpPr/>
            <p:nvPr/>
          </p:nvSpPr>
          <p:spPr>
            <a:xfrm>
              <a:off x="1536" y="1899"/>
              <a:ext cx="2736" cy="28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EBEFF3"/>
                </a:gs>
                <a:gs pos="100000">
                  <a:schemeClr val="folHlink"/>
                </a:gs>
              </a:gsLst>
              <a:lin ang="0" scaled="0"/>
            </a:gra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388334" dist="9919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cap="flat" cmpd="sng" w="254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dir="2212194" dist="63500">
                <a:srgbClr val="333333">
                  <a:alpha val="4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"/>
            <p:cNvSpPr txBox="1"/>
            <p:nvPr/>
          </p:nvSpPr>
          <p:spPr>
            <a:xfrm>
              <a:off x="1824" y="1934"/>
              <a:ext cx="244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Bài tập</a:t>
              </a:r>
              <a:endParaRPr/>
            </a:p>
          </p:txBody>
        </p:sp>
        <p:sp>
          <p:nvSpPr>
            <p:cNvPr id="348" name="Google Shape;348;p2"/>
            <p:cNvSpPr txBox="1"/>
            <p:nvPr/>
          </p:nvSpPr>
          <p:spPr>
            <a:xfrm>
              <a:off x="1393" y="1886"/>
              <a:ext cx="22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Bài tập</a:t>
            </a:r>
            <a:endParaRPr/>
          </a:p>
        </p:txBody>
      </p:sp>
      <p:sp>
        <p:nvSpPr>
          <p:cNvPr id="624" name="Google Shape;624;p20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3: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nhận vào một chuỗi s và trả về chuỗi tương ứng sau khi xóa các khoảng trắng.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4: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nhận vào một chuỗi s và đếm xem có bao nhiêu từ trong chuỗi đó.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5: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nhận vào một chuỗi s và xuất các từ trên các dòng liên tiếp.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6: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tìm từ có chiều dài lớn nhất và xuất ra màn hình từ đó và độ dài tương ứng.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Bài 7: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 hàm trích ra n ký tự đầu tiên/cuối cùng/bắt đầu tại vị trí pos của chuỗi s cho trước.</a:t>
            </a:r>
            <a:endParaRPr/>
          </a:p>
        </p:txBody>
      </p:sp>
      <p:sp>
        <p:nvSpPr>
          <p:cNvPr id="625" name="Google Shape;625;p20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Khái niệm</a:t>
            </a:r>
            <a:endParaRPr/>
          </a:p>
        </p:txBody>
      </p:sp>
      <p:sp>
        <p:nvSpPr>
          <p:cNvPr id="355" name="Google Shape;355;p3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Khái niệm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Kiểu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chỉ chứa được một ký tự. Để lưu trữ một chuỗi (nhiều ký tự) ta sử dụng mảng (một chiều) các ký tự.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Chuỗi ký tự kết thúc bằng ký tự ‘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\0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 (null)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🡺 Độ dài chuỗi = kích thước mảng – 1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356" name="Google Shape;356;p3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357" name="Google Shape;357;p3"/>
          <p:cNvSpPr/>
          <p:nvPr/>
        </p:nvSpPr>
        <p:spPr>
          <a:xfrm>
            <a:off x="685800" y="5029200"/>
            <a:ext cx="152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"/>
          <p:cNvSpPr txBox="1"/>
          <p:nvPr/>
        </p:nvSpPr>
        <p:spPr>
          <a:xfrm>
            <a:off x="838200" y="5029200"/>
            <a:ext cx="70104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hoten[30];	// Dài 29 ký tự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ngaysinh[9];	// Dài 8 ký tự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Khởi tạo</a:t>
            </a:r>
            <a:endParaRPr/>
          </a:p>
        </p:txBody>
      </p:sp>
      <p:sp>
        <p:nvSpPr>
          <p:cNvPr id="365" name="Google Shape;365;p4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Khởi tạo như mảng thông thường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Độ dài cụ thể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Tự xác định độ dài</a:t>
            </a:r>
            <a:endParaRPr/>
          </a:p>
        </p:txBody>
      </p:sp>
      <p:sp>
        <p:nvSpPr>
          <p:cNvPr id="366" name="Google Shape;366;p4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367" name="Google Shape;367;p4"/>
          <p:cNvSpPr/>
          <p:nvPr/>
        </p:nvSpPr>
        <p:spPr>
          <a:xfrm>
            <a:off x="685800" y="2590800"/>
            <a:ext cx="152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"/>
          <p:cNvSpPr txBox="1"/>
          <p:nvPr/>
        </p:nvSpPr>
        <p:spPr>
          <a:xfrm>
            <a:off x="838200" y="2590800"/>
            <a:ext cx="8305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s[10] = {‘T’, ‘H’, ‘C’, ‘S’, ‘ ’, ‘A’, ‘\0’};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s[10] = “THCS A”;	// Tự động thêm ‘\0’</a:t>
            </a:r>
            <a:endParaRPr/>
          </a:p>
        </p:txBody>
      </p:sp>
      <p:sp>
        <p:nvSpPr>
          <p:cNvPr id="369" name="Google Shape;369;p4"/>
          <p:cNvSpPr/>
          <p:nvPr/>
        </p:nvSpPr>
        <p:spPr>
          <a:xfrm>
            <a:off x="685800" y="4572000"/>
            <a:ext cx="152400" cy="70485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"/>
          <p:cNvSpPr txBox="1"/>
          <p:nvPr/>
        </p:nvSpPr>
        <p:spPr>
          <a:xfrm>
            <a:off x="838200" y="4572000"/>
            <a:ext cx="83058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s[] = {‘T’, ‘H’, ‘C’, ‘S’, ‘ ’, ‘A’, ‘\0’};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s[] = “THCS A”;	// Tự động thêm ‘\0’</a:t>
            </a:r>
            <a:endParaRPr/>
          </a:p>
        </p:txBody>
      </p:sp>
      <p:sp>
        <p:nvSpPr>
          <p:cNvPr id="371" name="Google Shape;371;p4"/>
          <p:cNvSpPr/>
          <p:nvPr/>
        </p:nvSpPr>
        <p:spPr>
          <a:xfrm>
            <a:off x="21336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"/>
          <p:cNvSpPr/>
          <p:nvPr/>
        </p:nvSpPr>
        <p:spPr>
          <a:xfrm>
            <a:off x="25908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30480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"/>
          <p:cNvSpPr/>
          <p:nvPr/>
        </p:nvSpPr>
        <p:spPr>
          <a:xfrm>
            <a:off x="35052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"/>
          <p:cNvSpPr/>
          <p:nvPr/>
        </p:nvSpPr>
        <p:spPr>
          <a:xfrm>
            <a:off x="39624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"/>
          <p:cNvSpPr/>
          <p:nvPr/>
        </p:nvSpPr>
        <p:spPr>
          <a:xfrm>
            <a:off x="44196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48768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53340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57912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62484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"/>
          <p:cNvSpPr/>
          <p:nvPr/>
        </p:nvSpPr>
        <p:spPr>
          <a:xfrm>
            <a:off x="21336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‘T’</a:t>
            </a:r>
            <a:endParaRPr/>
          </a:p>
        </p:txBody>
      </p:sp>
      <p:sp>
        <p:nvSpPr>
          <p:cNvPr id="382" name="Google Shape;382;p4"/>
          <p:cNvSpPr/>
          <p:nvPr/>
        </p:nvSpPr>
        <p:spPr>
          <a:xfrm>
            <a:off x="25908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‘H’</a:t>
            </a: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30480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‘C’</a:t>
            </a:r>
            <a:endParaRPr/>
          </a:p>
        </p:txBody>
      </p:sp>
      <p:sp>
        <p:nvSpPr>
          <p:cNvPr id="384" name="Google Shape;384;p4"/>
          <p:cNvSpPr/>
          <p:nvPr/>
        </p:nvSpPr>
        <p:spPr>
          <a:xfrm>
            <a:off x="35052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‘S’</a:t>
            </a:r>
            <a:endParaRPr/>
          </a:p>
        </p:txBody>
      </p:sp>
      <p:sp>
        <p:nvSpPr>
          <p:cNvPr id="385" name="Google Shape;385;p4"/>
          <p:cNvSpPr/>
          <p:nvPr/>
        </p:nvSpPr>
        <p:spPr>
          <a:xfrm>
            <a:off x="39624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 ’</a:t>
            </a:r>
            <a:endParaRPr/>
          </a:p>
        </p:txBody>
      </p:sp>
      <p:sp>
        <p:nvSpPr>
          <p:cNvPr id="386" name="Google Shape;386;p4"/>
          <p:cNvSpPr/>
          <p:nvPr/>
        </p:nvSpPr>
        <p:spPr>
          <a:xfrm>
            <a:off x="44196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‘A’</a:t>
            </a:r>
            <a:endParaRPr/>
          </a:p>
        </p:txBody>
      </p:sp>
      <p:sp>
        <p:nvSpPr>
          <p:cNvPr id="387" name="Google Shape;387;p4"/>
          <p:cNvSpPr/>
          <p:nvPr/>
        </p:nvSpPr>
        <p:spPr>
          <a:xfrm>
            <a:off x="21336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388" name="Google Shape;388;p4"/>
          <p:cNvSpPr/>
          <p:nvPr/>
        </p:nvSpPr>
        <p:spPr>
          <a:xfrm>
            <a:off x="25908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389" name="Google Shape;389;p4"/>
          <p:cNvSpPr/>
          <p:nvPr/>
        </p:nvSpPr>
        <p:spPr>
          <a:xfrm>
            <a:off x="30480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390" name="Google Shape;390;p4"/>
          <p:cNvSpPr/>
          <p:nvPr/>
        </p:nvSpPr>
        <p:spPr>
          <a:xfrm>
            <a:off x="35052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391" name="Google Shape;391;p4"/>
          <p:cNvSpPr/>
          <p:nvPr/>
        </p:nvSpPr>
        <p:spPr>
          <a:xfrm>
            <a:off x="39624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392" name="Google Shape;392;p4"/>
          <p:cNvSpPr/>
          <p:nvPr/>
        </p:nvSpPr>
        <p:spPr>
          <a:xfrm>
            <a:off x="44196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393" name="Google Shape;393;p4"/>
          <p:cNvSpPr/>
          <p:nvPr/>
        </p:nvSpPr>
        <p:spPr>
          <a:xfrm>
            <a:off x="48768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  <p:sp>
        <p:nvSpPr>
          <p:cNvPr id="394" name="Google Shape;394;p4"/>
          <p:cNvSpPr/>
          <p:nvPr/>
        </p:nvSpPr>
        <p:spPr>
          <a:xfrm>
            <a:off x="53340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/>
          </a:p>
        </p:txBody>
      </p:sp>
      <p:sp>
        <p:nvSpPr>
          <p:cNvPr id="395" name="Google Shape;395;p4"/>
          <p:cNvSpPr/>
          <p:nvPr/>
        </p:nvSpPr>
        <p:spPr>
          <a:xfrm>
            <a:off x="57912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endParaRPr/>
          </a:p>
        </p:txBody>
      </p:sp>
      <p:sp>
        <p:nvSpPr>
          <p:cNvPr id="396" name="Google Shape;396;p4"/>
          <p:cNvSpPr/>
          <p:nvPr/>
        </p:nvSpPr>
        <p:spPr>
          <a:xfrm>
            <a:off x="6248400" y="31242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9</a:t>
            </a:r>
            <a:endParaRPr/>
          </a:p>
        </p:txBody>
      </p:sp>
      <p:sp>
        <p:nvSpPr>
          <p:cNvPr id="397" name="Google Shape;397;p4"/>
          <p:cNvSpPr/>
          <p:nvPr/>
        </p:nvSpPr>
        <p:spPr>
          <a:xfrm>
            <a:off x="21336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‘T’</a:t>
            </a:r>
            <a:endParaRPr/>
          </a:p>
        </p:txBody>
      </p:sp>
      <p:sp>
        <p:nvSpPr>
          <p:cNvPr id="398" name="Google Shape;398;p4"/>
          <p:cNvSpPr/>
          <p:nvPr/>
        </p:nvSpPr>
        <p:spPr>
          <a:xfrm>
            <a:off x="25908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‘H’</a:t>
            </a:r>
            <a:endParaRPr/>
          </a:p>
        </p:txBody>
      </p:sp>
      <p:sp>
        <p:nvSpPr>
          <p:cNvPr id="399" name="Google Shape;399;p4"/>
          <p:cNvSpPr/>
          <p:nvPr/>
        </p:nvSpPr>
        <p:spPr>
          <a:xfrm>
            <a:off x="30480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‘C’</a:t>
            </a:r>
            <a:endParaRPr/>
          </a:p>
        </p:txBody>
      </p:sp>
      <p:sp>
        <p:nvSpPr>
          <p:cNvPr id="400" name="Google Shape;400;p4"/>
          <p:cNvSpPr/>
          <p:nvPr/>
        </p:nvSpPr>
        <p:spPr>
          <a:xfrm>
            <a:off x="35052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‘S’</a:t>
            </a:r>
            <a:endParaRPr/>
          </a:p>
        </p:txBody>
      </p:sp>
      <p:sp>
        <p:nvSpPr>
          <p:cNvPr id="401" name="Google Shape;401;p4"/>
          <p:cNvSpPr/>
          <p:nvPr/>
        </p:nvSpPr>
        <p:spPr>
          <a:xfrm>
            <a:off x="39624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 ’</a:t>
            </a:r>
            <a:endParaRPr/>
          </a:p>
        </p:txBody>
      </p:sp>
      <p:sp>
        <p:nvSpPr>
          <p:cNvPr id="402" name="Google Shape;402;p4"/>
          <p:cNvSpPr/>
          <p:nvPr/>
        </p:nvSpPr>
        <p:spPr>
          <a:xfrm>
            <a:off x="44196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‘A’</a:t>
            </a:r>
            <a:endParaRPr/>
          </a:p>
        </p:txBody>
      </p:sp>
      <p:sp>
        <p:nvSpPr>
          <p:cNvPr id="403" name="Google Shape;403;p4"/>
          <p:cNvSpPr/>
          <p:nvPr/>
        </p:nvSpPr>
        <p:spPr>
          <a:xfrm>
            <a:off x="21336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04" name="Google Shape;404;p4"/>
          <p:cNvSpPr/>
          <p:nvPr/>
        </p:nvSpPr>
        <p:spPr>
          <a:xfrm>
            <a:off x="25908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05" name="Google Shape;405;p4"/>
          <p:cNvSpPr/>
          <p:nvPr/>
        </p:nvSpPr>
        <p:spPr>
          <a:xfrm>
            <a:off x="30480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06" name="Google Shape;406;p4"/>
          <p:cNvSpPr/>
          <p:nvPr/>
        </p:nvSpPr>
        <p:spPr>
          <a:xfrm>
            <a:off x="35052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07" name="Google Shape;407;p4"/>
          <p:cNvSpPr/>
          <p:nvPr/>
        </p:nvSpPr>
        <p:spPr>
          <a:xfrm>
            <a:off x="39624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08" name="Google Shape;408;p4"/>
          <p:cNvSpPr/>
          <p:nvPr/>
        </p:nvSpPr>
        <p:spPr>
          <a:xfrm>
            <a:off x="44196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09" name="Google Shape;409;p4"/>
          <p:cNvSpPr/>
          <p:nvPr/>
        </p:nvSpPr>
        <p:spPr>
          <a:xfrm>
            <a:off x="4876800" y="35814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‘\0’</a:t>
            </a:r>
            <a:endParaRPr/>
          </a:p>
        </p:txBody>
      </p:sp>
      <p:sp>
        <p:nvSpPr>
          <p:cNvPr id="410" name="Google Shape;410;p4"/>
          <p:cNvSpPr/>
          <p:nvPr/>
        </p:nvSpPr>
        <p:spPr>
          <a:xfrm>
            <a:off x="4876800" y="5638800"/>
            <a:ext cx="457200" cy="457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D92"/>
              </a:gs>
              <a:gs pos="35000">
                <a:srgbClr val="FFCFB3"/>
              </a:gs>
              <a:gs pos="100000">
                <a:srgbClr val="FFEBE0"/>
              </a:gs>
            </a:gsLst>
            <a:lin ang="16200000" scaled="0"/>
          </a:gradFill>
          <a:ln cap="flat" cmpd="sng" w="9525">
            <a:solidFill>
              <a:srgbClr val="DD844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‘\0’</a:t>
            </a:r>
            <a:endParaRPr/>
          </a:p>
        </p:txBody>
      </p:sp>
      <p:sp>
        <p:nvSpPr>
          <p:cNvPr id="411" name="Google Shape;411;p4"/>
          <p:cNvSpPr/>
          <p:nvPr/>
        </p:nvSpPr>
        <p:spPr>
          <a:xfrm>
            <a:off x="4876800" y="5181600"/>
            <a:ext cx="4572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85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A85FF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Xuất chuỗi</a:t>
            </a:r>
            <a:endParaRPr/>
          </a:p>
        </p:txBody>
      </p:sp>
      <p:sp>
        <p:nvSpPr>
          <p:cNvPr id="418" name="Google Shape;418;p5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Sử dụng hàm printf với đặc tả “%s”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Sử dụng hàm puts</a:t>
            </a:r>
            <a:endParaRPr/>
          </a:p>
        </p:txBody>
      </p:sp>
      <p:sp>
        <p:nvSpPr>
          <p:cNvPr id="419" name="Google Shape;419;p5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20" name="Google Shape;420;p5"/>
          <p:cNvSpPr/>
          <p:nvPr/>
        </p:nvSpPr>
        <p:spPr>
          <a:xfrm>
            <a:off x="685800" y="2057400"/>
            <a:ext cx="152400" cy="685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"/>
          <p:cNvSpPr txBox="1"/>
          <p:nvPr/>
        </p:nvSpPr>
        <p:spPr>
          <a:xfrm>
            <a:off x="838200" y="2057400"/>
            <a:ext cx="73152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monhoc[50] = “Tin hoc co so A”;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printf(“%s”, monhoc);	// Không xuống dòng</a:t>
            </a:r>
            <a:endParaRPr/>
          </a:p>
        </p:txBody>
      </p:sp>
      <p:sp>
        <p:nvSpPr>
          <p:cNvPr id="422" name="Google Shape;422;p5"/>
          <p:cNvSpPr/>
          <p:nvPr/>
        </p:nvSpPr>
        <p:spPr>
          <a:xfrm>
            <a:off x="685800" y="4114800"/>
            <a:ext cx="152400" cy="990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"/>
          <p:cNvSpPr txBox="1"/>
          <p:nvPr/>
        </p:nvSpPr>
        <p:spPr>
          <a:xfrm>
            <a:off x="838200" y="4114800"/>
            <a:ext cx="73152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monhoc[50] = “Tin hoc co so A”;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puts(monhoc);	// Tự động xuống dòng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⬄ printf(“%s\n”, monhoc);</a:t>
            </a:r>
            <a:endParaRPr/>
          </a:p>
        </p:txBody>
      </p:sp>
      <p:sp>
        <p:nvSpPr>
          <p:cNvPr id="424" name="Google Shape;424;p5"/>
          <p:cNvSpPr txBox="1"/>
          <p:nvPr/>
        </p:nvSpPr>
        <p:spPr>
          <a:xfrm>
            <a:off x="914400" y="2873375"/>
            <a:ext cx="7239000" cy="708025"/>
          </a:xfrm>
          <a:prstGeom prst="rect">
            <a:avLst/>
          </a:prstGeom>
          <a:solidFill>
            <a:srgbClr val="001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Tin hoc co so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5" name="Google Shape;425;p5"/>
          <p:cNvSpPr txBox="1"/>
          <p:nvPr/>
        </p:nvSpPr>
        <p:spPr>
          <a:xfrm>
            <a:off x="914400" y="5235575"/>
            <a:ext cx="7239000" cy="708025"/>
          </a:xfrm>
          <a:prstGeom prst="rect">
            <a:avLst/>
          </a:prstGeom>
          <a:solidFill>
            <a:srgbClr val="001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Tin hoc co so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5"/>
          <p:cNvSpPr txBox="1"/>
          <p:nvPr/>
        </p:nvSpPr>
        <p:spPr>
          <a:xfrm>
            <a:off x="3200400" y="2892425"/>
            <a:ext cx="381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/>
          </a:p>
        </p:txBody>
      </p:sp>
      <p:sp>
        <p:nvSpPr>
          <p:cNvPr id="427" name="Google Shape;427;p5"/>
          <p:cNvSpPr txBox="1"/>
          <p:nvPr/>
        </p:nvSpPr>
        <p:spPr>
          <a:xfrm>
            <a:off x="914400" y="5445125"/>
            <a:ext cx="381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Nhập chuỗi</a:t>
            </a:r>
            <a:endParaRPr/>
          </a:p>
        </p:txBody>
      </p:sp>
      <p:sp>
        <p:nvSpPr>
          <p:cNvPr id="434" name="Google Shape;434;p6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Sử dụng hàm scanf với đặc tả “%s”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 nhận các ký tự từ bàn phím đến khi gặp ký tự khoảng trắng hoặc ký tự xuống dòng.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Chuỗi nhận được không bao gồm ký tự khoảng trắng và xuống dòng.</a:t>
            </a:r>
            <a:endParaRPr/>
          </a:p>
        </p:txBody>
      </p:sp>
      <p:sp>
        <p:nvSpPr>
          <p:cNvPr id="435" name="Google Shape;435;p6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36" name="Google Shape;436;p6"/>
          <p:cNvSpPr/>
          <p:nvPr/>
        </p:nvSpPr>
        <p:spPr>
          <a:xfrm>
            <a:off x="685800" y="3937000"/>
            <a:ext cx="152400" cy="124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"/>
          <p:cNvSpPr txBox="1"/>
          <p:nvPr/>
        </p:nvSpPr>
        <p:spPr>
          <a:xfrm>
            <a:off x="838200" y="3937000"/>
            <a:ext cx="7315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monhoc[50];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mot chuoi: 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scanf(“%s”, monhoc);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printf(“Chuoi nhan duoc la: %s”, monhoc);</a:t>
            </a:r>
            <a:endParaRPr/>
          </a:p>
        </p:txBody>
      </p:sp>
      <p:sp>
        <p:nvSpPr>
          <p:cNvPr id="438" name="Google Shape;438;p6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rgbClr val="001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Nhap mot chuoi: Tin hoc co so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Chuoi nhan duoc la: Tin</a:t>
            </a:r>
            <a:endParaRPr/>
          </a:p>
        </p:txBody>
      </p:sp>
      <p:sp>
        <p:nvSpPr>
          <p:cNvPr id="439" name="Google Shape;439;p6"/>
          <p:cNvSpPr txBox="1"/>
          <p:nvPr/>
        </p:nvSpPr>
        <p:spPr>
          <a:xfrm>
            <a:off x="4419600" y="5638800"/>
            <a:ext cx="381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Nhập chuỗi</a:t>
            </a:r>
            <a:endParaRPr/>
          </a:p>
        </p:txBody>
      </p:sp>
      <p:sp>
        <p:nvSpPr>
          <p:cNvPr id="446" name="Google Shape;446;p7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Sử dụng hàm gets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Nhận các ký tự từ bàn phím đến khi gặp ký tự xuống dòng.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Chuỗi nhận được là những gì người dùng nhập (trừ ký tự xuống dòng).</a:t>
            </a:r>
            <a:endParaRPr/>
          </a:p>
        </p:txBody>
      </p:sp>
      <p:sp>
        <p:nvSpPr>
          <p:cNvPr id="447" name="Google Shape;447;p7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>
            <a:off x="685800" y="3937000"/>
            <a:ext cx="152400" cy="1244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7FDA6"/>
              </a:gs>
              <a:gs pos="35000">
                <a:srgbClr val="D7FDC1"/>
              </a:gs>
              <a:gs pos="100000">
                <a:srgbClr val="EFFFE6"/>
              </a:gs>
            </a:gsLst>
            <a:lin ang="16200000" scaled="0"/>
          </a:gradFill>
          <a:ln cap="flat" cmpd="sng" w="9525">
            <a:solidFill>
              <a:srgbClr val="82B84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"/>
          <p:cNvSpPr txBox="1"/>
          <p:nvPr/>
        </p:nvSpPr>
        <p:spPr>
          <a:xfrm>
            <a:off x="838200" y="3937000"/>
            <a:ext cx="73152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monhoc[50];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printf(“Nhap mot chuoi: ”);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gets(monhoc);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printf(“Chuoi nhan duoc la: %s”, monhoc);</a:t>
            </a:r>
            <a:endParaRPr/>
          </a:p>
        </p:txBody>
      </p:sp>
      <p:sp>
        <p:nvSpPr>
          <p:cNvPr id="450" name="Google Shape;450;p7"/>
          <p:cNvSpPr txBox="1"/>
          <p:nvPr/>
        </p:nvSpPr>
        <p:spPr>
          <a:xfrm>
            <a:off x="914400" y="5334000"/>
            <a:ext cx="7239000" cy="708025"/>
          </a:xfrm>
          <a:prstGeom prst="rect">
            <a:avLst/>
          </a:prstGeom>
          <a:solidFill>
            <a:srgbClr val="0019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Nhap mot chuoi: Tin hoc co so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Chuoi nhan duoc la: Tin hoc co so A</a:t>
            </a:r>
            <a:endParaRPr/>
          </a:p>
        </p:txBody>
      </p:sp>
      <p:sp>
        <p:nvSpPr>
          <p:cNvPr id="451" name="Google Shape;451;p7"/>
          <p:cNvSpPr txBox="1"/>
          <p:nvPr/>
        </p:nvSpPr>
        <p:spPr>
          <a:xfrm>
            <a:off x="6324600" y="5638800"/>
            <a:ext cx="381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Một số hàm thao tác trên chuỗi</a:t>
            </a:r>
            <a:endParaRPr/>
          </a:p>
        </p:txBody>
      </p:sp>
      <p:sp>
        <p:nvSpPr>
          <p:cNvPr id="458" name="Google Shape;458;p8"/>
          <p:cNvSpPr txBox="1"/>
          <p:nvPr>
            <p:ph idx="1" type="body"/>
          </p:nvPr>
        </p:nvSpPr>
        <p:spPr>
          <a:xfrm>
            <a:off x="457200" y="1524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0A85FF"/>
                </a:solidFill>
                <a:latin typeface="Arial"/>
                <a:ea typeface="Arial"/>
                <a:cs typeface="Arial"/>
                <a:sym typeface="Arial"/>
              </a:rPr>
              <a:t>Thuộc thư viện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&lt;string.h&gt;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strlen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strcpy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strdup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strlwr/strupr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strrev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strcmp/stricmp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strcat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strstr</a:t>
            </a:r>
            <a:endParaRPr/>
          </a:p>
        </p:txBody>
      </p:sp>
      <p:sp>
        <p:nvSpPr>
          <p:cNvPr id="459" name="Google Shape;459;p8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"/>
          <p:cNvSpPr txBox="1"/>
          <p:nvPr>
            <p:ph type="title"/>
          </p:nvPr>
        </p:nvSpPr>
        <p:spPr>
          <a:xfrm>
            <a:off x="1143000" y="381000"/>
            <a:ext cx="6705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</a:pPr>
            <a:r>
              <a:rPr b="0" i="0" lang="en-US" sz="32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Hàm tính độ dài chuỗi</a:t>
            </a:r>
            <a:endParaRPr/>
          </a:p>
        </p:txBody>
      </p:sp>
      <p:sp>
        <p:nvSpPr>
          <p:cNvPr id="466" name="Google Shape;466;p9"/>
          <p:cNvSpPr txBox="1"/>
          <p:nvPr/>
        </p:nvSpPr>
        <p:spPr>
          <a:xfrm>
            <a:off x="5181600" y="6477000"/>
            <a:ext cx="2895600" cy="233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</a:pPr>
            <a:r>
              <a:rPr b="0" i="0" lang="en-US" sz="11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Chuỗi ký tự</a:t>
            </a:r>
            <a:endParaRPr/>
          </a:p>
        </p:txBody>
      </p:sp>
      <p:sp>
        <p:nvSpPr>
          <p:cNvPr id="467" name="Google Shape;467;p9"/>
          <p:cNvSpPr/>
          <p:nvPr/>
        </p:nvSpPr>
        <p:spPr>
          <a:xfrm>
            <a:off x="685800" y="2230437"/>
            <a:ext cx="6858000" cy="3865562"/>
          </a:xfrm>
          <a:prstGeom prst="roundRect">
            <a:avLst>
              <a:gd fmla="val 0" name="adj"/>
            </a:avLst>
          </a:prstGeom>
          <a:noFill/>
          <a:ln cap="flat" cmpd="sng" w="25400">
            <a:solidFill>
              <a:srgbClr val="5CAD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ook_w" id="468" name="Google Shape;4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286000"/>
            <a:ext cx="1524000" cy="121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9"/>
          <p:cNvSpPr txBox="1"/>
          <p:nvPr/>
        </p:nvSpPr>
        <p:spPr>
          <a:xfrm>
            <a:off x="2286000" y="2341562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Tính độ dài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2000" u="none">
              <a:solidFill>
                <a:srgbClr val="FFC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size_t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thay cho unsigned (trong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&lt;stddef.h&gt;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) dùng để đo các đại lượng không dấu.</a:t>
            </a:r>
            <a:endParaRPr/>
          </a:p>
        </p:txBody>
      </p:sp>
      <p:sp>
        <p:nvSpPr>
          <p:cNvPr id="470" name="Google Shape;470;p9"/>
          <p:cNvSpPr txBox="1"/>
          <p:nvPr/>
        </p:nvSpPr>
        <p:spPr>
          <a:xfrm>
            <a:off x="2286000" y="35814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270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 Độ dài chuỗi </a:t>
            </a:r>
            <a:r>
              <a:rPr b="0" i="0" lang="en-US" sz="2000" u="none">
                <a:solidFill>
                  <a:srgbClr val="FFC000"/>
                </a:solidFill>
                <a:latin typeface="Tahoma"/>
                <a:ea typeface="Tahoma"/>
                <a:cs typeface="Tahoma"/>
                <a:sym typeface="Tahoma"/>
              </a:rPr>
              <a:t>s 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(không tính ký tự kết thúc)</a:t>
            </a:r>
            <a:endParaRPr/>
          </a:p>
        </p:txBody>
      </p:sp>
      <p:sp>
        <p:nvSpPr>
          <p:cNvPr id="471" name="Google Shape;471;p9"/>
          <p:cNvSpPr txBox="1"/>
          <p:nvPr/>
        </p:nvSpPr>
        <p:spPr>
          <a:xfrm>
            <a:off x="2286000" y="4800600"/>
            <a:ext cx="5181600" cy="116363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char s[] = “Visual C++ 6.0”;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int len = 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strlen</a:t>
            </a:r>
            <a:r>
              <a:rPr b="0" i="0" lang="en-US" sz="2000" u="none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(s);	// =&gt; 14</a:t>
            </a:r>
            <a:endParaRPr/>
          </a:p>
        </p:txBody>
      </p:sp>
      <p:pic>
        <p:nvPicPr>
          <p:cNvPr descr="board" id="472" name="Google Shape;4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648200"/>
            <a:ext cx="13716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9"/>
          <p:cNvSpPr/>
          <p:nvPr/>
        </p:nvSpPr>
        <p:spPr>
          <a:xfrm>
            <a:off x="914400" y="3733800"/>
            <a:ext cx="1143000" cy="838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B8E"/>
              </a:gs>
              <a:gs pos="35000">
                <a:srgbClr val="FFCFB1"/>
              </a:gs>
              <a:gs pos="100000">
                <a:srgbClr val="FFEDDF"/>
              </a:gs>
            </a:gsLst>
            <a:lin ang="16200000" scaled="0"/>
          </a:gradFill>
          <a:ln cap="flat" cmpd="sng" w="9525">
            <a:solidFill>
              <a:srgbClr val="DB834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D63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3D637"/>
                </a:solidFill>
                <a:latin typeface="Arial"/>
                <a:ea typeface="Arial"/>
                <a:cs typeface="Arial"/>
                <a:sym typeface="Arial"/>
              </a:rPr>
              <a:t>Trả về</a:t>
            </a:r>
            <a:endParaRPr/>
          </a:p>
        </p:txBody>
      </p:sp>
      <p:sp>
        <p:nvSpPr>
          <p:cNvPr id="474" name="Google Shape;474;p9"/>
          <p:cNvSpPr/>
          <p:nvPr/>
        </p:nvSpPr>
        <p:spPr>
          <a:xfrm>
            <a:off x="587375" y="1676400"/>
            <a:ext cx="6970712" cy="530225"/>
          </a:xfrm>
          <a:custGeom>
            <a:rect b="b" l="l" r="r" t="t"/>
            <a:pathLst>
              <a:path extrusionOk="0" h="291" w="2019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rgbClr val="ADD6FF"/>
              </a:gs>
              <a:gs pos="50000">
                <a:srgbClr val="5CADFF"/>
              </a:gs>
              <a:gs pos="100000">
                <a:srgbClr val="ADD6FF"/>
              </a:gs>
            </a:gsLst>
            <a:lin ang="5400000" scaled="0"/>
          </a:gradFill>
          <a:ln cap="flat" cmpd="sng" w="9525">
            <a:solidFill>
              <a:srgbClr val="6E86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size_t </a:t>
            </a:r>
            <a:r>
              <a:rPr b="1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strlen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(const char *</a:t>
            </a:r>
            <a:r>
              <a:rPr b="1" i="0" lang="en-US" sz="1800" u="none">
                <a:solidFill>
                  <a:srgbClr val="FFC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b="1" i="0" lang="en-US" sz="1800" u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4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3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8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9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2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2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0_Designed by VCBB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2007-09-05T08:24:33Z</dcterms:created>
  <dc:creator>DANG BINH PHUONG</dc:creator>
</cp:coreProperties>
</file>