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396" r:id="rId3"/>
    <p:sldId id="405" r:id="rId4"/>
    <p:sldId id="401" r:id="rId5"/>
    <p:sldId id="400" r:id="rId6"/>
    <p:sldId id="408" r:id="rId7"/>
    <p:sldId id="410" r:id="rId8"/>
    <p:sldId id="417" r:id="rId9"/>
    <p:sldId id="403" r:id="rId10"/>
    <p:sldId id="413" r:id="rId11"/>
    <p:sldId id="412" r:id="rId12"/>
    <p:sldId id="419" r:id="rId13"/>
    <p:sldId id="407" r:id="rId14"/>
    <p:sldId id="414" r:id="rId15"/>
    <p:sldId id="404" r:id="rId16"/>
    <p:sldId id="398" r:id="rId17"/>
    <p:sldId id="415" r:id="rId18"/>
    <p:sldId id="411" r:id="rId19"/>
    <p:sldId id="402" r:id="rId20"/>
    <p:sldId id="420" r:id="rId21"/>
    <p:sldId id="406" r:id="rId22"/>
    <p:sldId id="399" r:id="rId23"/>
    <p:sldId id="418" r:id="rId24"/>
    <p:sldId id="409" r:id="rId25"/>
    <p:sldId id="416" r:id="rId26"/>
    <p:sldId id="431" r:id="rId27"/>
    <p:sldId id="443" r:id="rId28"/>
    <p:sldId id="444" r:id="rId29"/>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3366FF"/>
    <a:srgbClr val="0099FF"/>
    <a:srgbClr val="3399FF"/>
    <a:srgbClr val="FFFF99"/>
    <a:srgbClr val="33ED52"/>
    <a:srgbClr val="D9DCE7"/>
    <a:srgbClr val="D7D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6" autoAdjust="0"/>
    <p:restoredTop sz="83240" autoAdjust="0"/>
  </p:normalViewPr>
  <p:slideViewPr>
    <p:cSldViewPr>
      <p:cViewPr varScale="1">
        <p:scale>
          <a:sx n="114" d="100"/>
          <a:sy n="114" d="100"/>
        </p:scale>
        <p:origin x="230"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BC3CE-3DC6-48EE-A131-04D020AF1818}" type="datetimeFigureOut">
              <a:rPr lang="cs-CZ" smtClean="0"/>
              <a:pPr/>
              <a:t>05.12.2018</a:t>
            </a:fld>
            <a:endParaRPr lang="cs-C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FDD85E-490B-4ECE-A416-B9AD062DD090}" type="slidenum">
              <a:rPr lang="cs-CZ" smtClean="0"/>
              <a:pPr/>
              <a:t>‹#›</a:t>
            </a:fld>
            <a:endParaRPr lang="cs-CZ"/>
          </a:p>
        </p:txBody>
      </p:sp>
    </p:spTree>
    <p:extLst>
      <p:ext uri="{BB962C8B-B14F-4D97-AF65-F5344CB8AC3E}">
        <p14:creationId xmlns:p14="http://schemas.microsoft.com/office/powerpoint/2010/main" val="6913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smtClean="0"/>
              <a:t>Rozdeleni CDP do trid </a:t>
            </a:r>
            <a:r>
              <a:rPr lang="en-US" dirty="0" smtClean="0"/>
              <a:t>-</a:t>
            </a:r>
            <a:r>
              <a:rPr lang="en-US" baseline="0" dirty="0" smtClean="0"/>
              <a:t> </a:t>
            </a:r>
            <a:r>
              <a:rPr lang="en-US" baseline="0" dirty="0" err="1" smtClean="0"/>
              <a:t>typicky</a:t>
            </a:r>
            <a:r>
              <a:rPr lang="en-US" baseline="0" dirty="0" smtClean="0"/>
              <a:t> CDP je v </a:t>
            </a:r>
            <a:r>
              <a:rPr lang="en-US" baseline="0" dirty="0" err="1" smtClean="0"/>
              <a:t>nekolika</a:t>
            </a:r>
            <a:r>
              <a:rPr lang="en-US" baseline="0" dirty="0" smtClean="0"/>
              <a:t> </a:t>
            </a:r>
            <a:r>
              <a:rPr lang="en-US" baseline="0" dirty="0" err="1" smtClean="0"/>
              <a:t>tridach</a:t>
            </a:r>
            <a:endParaRPr lang="cs-CZ" baseline="0" dirty="0" smtClean="0"/>
          </a:p>
          <a:p>
            <a:endParaRPr lang="cs-CZ" dirty="0" smtClean="0"/>
          </a:p>
          <a:p>
            <a:r>
              <a:rPr lang="en-US" dirty="0" smtClean="0"/>
              <a:t>http://msdn.microsoft.com/en-us/library/dn568099.aspx - structured info</a:t>
            </a:r>
          </a:p>
          <a:p>
            <a:r>
              <a:rPr lang="en-US" dirty="0" smtClean="0"/>
              <a:t>http://msdn.microsoft.com/en-us/library/dn589772.aspx - problem areas</a:t>
            </a:r>
          </a:p>
          <a:p>
            <a:r>
              <a:rPr lang="en-US" dirty="0" smtClean="0"/>
              <a:t>http://azure.microsoft.com/en-us/documentation/infographics/cloud-design-patterns/ - poster</a:t>
            </a:r>
          </a:p>
          <a:p>
            <a:r>
              <a:rPr lang="cs-CZ" dirty="0" smtClean="0"/>
              <a:t>http://www.microsoft.com/en-us/download/details.aspx?id=42026</a:t>
            </a:r>
            <a:r>
              <a:rPr lang="en-US" dirty="0" smtClean="0"/>
              <a:t> - book</a:t>
            </a:r>
            <a:endParaRPr lang="cs-CZ" dirty="0" smtClean="0"/>
          </a:p>
          <a:p>
            <a:endParaRPr lang="cs-CZ" dirty="0" smtClean="0"/>
          </a:p>
          <a:p>
            <a:r>
              <a:rPr lang="cs-CZ" dirty="0" smtClean="0"/>
              <a:t>dalsi -</a:t>
            </a:r>
            <a:r>
              <a:rPr lang="cs-CZ" baseline="0" dirty="0" smtClean="0"/>
              <a:t> </a:t>
            </a:r>
            <a:r>
              <a:rPr lang="en-US" sz="1200" b="0" i="0" u="none" strike="noStrike" kern="1200" baseline="0" dirty="0" smtClean="0">
                <a:solidFill>
                  <a:schemeClr val="tx1"/>
                </a:solidFill>
                <a:latin typeface="+mn-lt"/>
                <a:ea typeface="+mn-ea"/>
                <a:cs typeface="+mn-cs"/>
              </a:rPr>
              <a:t>Compensating Transaction</a:t>
            </a:r>
            <a:endParaRPr lang="en-US" dirty="0" smtClean="0"/>
          </a:p>
          <a:p>
            <a:endParaRPr lang="en-US"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2</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Prioritize requests sent to services so that requests with a higher priority are received and processed more quickly than those of a lower priority. This pattern is useful in applications that offer different service level guarantees to individual types of client.</a:t>
            </a:r>
            <a:endParaRPr lang="cs-CZ" dirty="0" smtClean="0"/>
          </a:p>
          <a:p>
            <a:endParaRPr lang="en-US"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11</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Control the consumption of resources used by an instance of an application, an individual tenant, or an entire service. This pattern can allow the system to continue to function and meet service level agreements, even when an increase in demand places an extreme load on resources.</a:t>
            </a:r>
            <a:endParaRPr lang="cs-CZ" dirty="0" smtClean="0"/>
          </a:p>
          <a:p>
            <a:endParaRPr lang="en-US"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12</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Implement functional checks within an application that external tools can access through exposed endpoints at regular intervals. This pattern can help to verify that applications and services are performing correctly.</a:t>
            </a:r>
            <a:endParaRPr lang="cs-CZ" dirty="0" smtClean="0"/>
          </a:p>
          <a:p>
            <a:endParaRPr lang="en-US"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13</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cs-CZ" dirty="0" smtClean="0"/>
              <a:t>spousta implementacnich detailu a optimalizaci</a:t>
            </a:r>
          </a:p>
          <a:p>
            <a:pPr marL="0" lvl="1" indent="6350">
              <a:buNone/>
            </a:pPr>
            <a:endParaRPr lang="cs-CZ" dirty="0" smtClean="0"/>
          </a:p>
          <a:p>
            <a:pPr marL="0" lvl="1" indent="6350">
              <a:buNone/>
            </a:pPr>
            <a:r>
              <a:rPr lang="en-US" dirty="0" smtClean="0"/>
              <a:t>Enable an application to handle temporary failures when connecting to a service or network resource by transparently retrying the operation in the expectation that the failure is transient. This pattern can improve the stability of the application.</a:t>
            </a:r>
            <a:endParaRPr lang="cs-CZ"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14</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smtClean="0"/>
              <a:t>closed</a:t>
            </a:r>
            <a:r>
              <a:rPr lang="cs-CZ" baseline="0" dirty="0" smtClean="0"/>
              <a:t> - uzavřený obvod - vše funguje</a:t>
            </a:r>
          </a:p>
          <a:p>
            <a:r>
              <a:rPr lang="cs-CZ" baseline="0" dirty="0" smtClean="0"/>
              <a:t>mnoho dalších designových rozhodnutí a impl detailů</a:t>
            </a:r>
            <a:endParaRPr lang="en-US" dirty="0" smtClean="0"/>
          </a:p>
          <a:p>
            <a:endParaRPr lang="en-US" dirty="0" smtClean="0"/>
          </a:p>
          <a:p>
            <a:r>
              <a:rPr lang="en-US" dirty="0" smtClean="0"/>
              <a:t>Handle faults that may take a variable amount of time to rectify when connecting to a remote service or resource. This pattern can improve the stability and resiliency of an</a:t>
            </a:r>
            <a:r>
              <a:rPr lang="en-US" baseline="0" dirty="0" smtClean="0"/>
              <a:t> </a:t>
            </a:r>
            <a:r>
              <a:rPr lang="en-US" dirty="0" smtClean="0"/>
              <a:t>application.</a:t>
            </a:r>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15</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Move configuration information out of the application deployment package to a centralized location. This pattern can provide opportunities for easier management and control of configuration data, and for sharing configuration data across applications and application instances.</a:t>
            </a:r>
            <a:endParaRPr lang="cs-CZ" dirty="0" smtClean="0"/>
          </a:p>
          <a:p>
            <a:endParaRPr lang="en-US"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16</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Design an application so that it can be reconfigured without requiring redeployment or restarting the application. This helps to maintain availability and minimize downtime.</a:t>
            </a:r>
            <a:endParaRPr lang="cs-CZ" dirty="0" smtClean="0"/>
          </a:p>
          <a:p>
            <a:r>
              <a:rPr lang="en-US" dirty="0" smtClean="0"/>
              <a:t>rolling updates - replica set </a:t>
            </a:r>
            <a:r>
              <a:rPr lang="en-US" dirty="0" err="1" smtClean="0"/>
              <a:t>postupne</a:t>
            </a:r>
            <a:r>
              <a:rPr lang="en-US" dirty="0" smtClean="0"/>
              <a:t> </a:t>
            </a:r>
            <a:r>
              <a:rPr lang="en-US" dirty="0" err="1" smtClean="0"/>
              <a:t>updatuje</a:t>
            </a:r>
            <a:r>
              <a:rPr lang="en-US" baseline="0" dirty="0" smtClean="0"/>
              <a:t> / </a:t>
            </a:r>
            <a:r>
              <a:rPr lang="en-US" baseline="0" dirty="0" err="1" smtClean="0"/>
              <a:t>reconfiguruje</a:t>
            </a:r>
            <a:r>
              <a:rPr lang="en-US" baseline="0" dirty="0" smtClean="0"/>
              <a:t> </a:t>
            </a:r>
            <a:r>
              <a:rPr lang="en-US" baseline="0" dirty="0" err="1" smtClean="0"/>
              <a:t>repliky</a:t>
            </a:r>
            <a:r>
              <a:rPr lang="en-US" baseline="0" dirty="0" smtClean="0"/>
              <a:t>, </a:t>
            </a:r>
            <a:r>
              <a:rPr lang="en-US" baseline="0" dirty="0" err="1" smtClean="0"/>
              <a:t>vzdy</a:t>
            </a:r>
            <a:r>
              <a:rPr lang="en-US" baseline="0" dirty="0" smtClean="0"/>
              <a:t> </a:t>
            </a:r>
            <a:r>
              <a:rPr lang="en-US" baseline="0" dirty="0" err="1" smtClean="0"/>
              <a:t>jen</a:t>
            </a:r>
            <a:r>
              <a:rPr lang="en-US" baseline="0" dirty="0" smtClean="0"/>
              <a:t> </a:t>
            </a:r>
            <a:r>
              <a:rPr lang="en-US" baseline="0" dirty="0" err="1" smtClean="0"/>
              <a:t>jedna</a:t>
            </a:r>
            <a:endParaRPr lang="en-US"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17</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Decompose a task that performs complex processing into a series of discrete elements that can be reused. This pattern can improve performance, scalability, and reusability by allowing task elements that perform the processing to be deployed and scaled independently.</a:t>
            </a:r>
            <a:endParaRPr lang="cs-CZ" dirty="0" smtClean="0"/>
          </a:p>
          <a:p>
            <a:endParaRPr lang="en-US"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18</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Consolidate multiple tasks or operations into a single computational unit. This pattern can increase compute resource utilization, and reduce the costs and management overhead associated with performing compute processing in cloud-hosted applications.</a:t>
            </a:r>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19</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Deploy static content to a cloud-based storage service that can deliver these directly to the client. This pattern can reduce the requirement for potentially expensive compute instances.</a:t>
            </a:r>
            <a:endParaRPr lang="cs-CZ" dirty="0" smtClean="0"/>
          </a:p>
          <a:p>
            <a:endParaRPr lang="en-US"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20</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 data on demand into a cache from a data store. This pattern can improve performance and also helps to maintain consistency between data held in the cache and the data in the underlying data store.</a:t>
            </a:r>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3</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Protect applications and services by using a dedicated host instance that acts as a broker between clients and the application or service, validates and sanitizes requests, and passes requests and data between them. This pattern can provide an additional layer of security, and limit the attack surface of the system.</a:t>
            </a:r>
            <a:endParaRPr lang="cs-CZ"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21</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Delegate authentication to an external identity provider. This pattern can simplify development, minimize the requirement for user administration, and improve the user experience of the application.</a:t>
            </a:r>
            <a:endParaRPr lang="cs-CZ" dirty="0" smtClean="0"/>
          </a:p>
          <a:p>
            <a:endParaRPr lang="en-US"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22</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Use a token or key that provides clients with restricted direct access to a specific resource or service in order to offload data transfer operations from the application code. This pattern is particularly useful in applications that use cloud-hosted storage systems or queues, and can minimize cost and maximize scalability and performance.</a:t>
            </a:r>
            <a:endParaRPr lang="cs-CZ" dirty="0" smtClean="0"/>
          </a:p>
          <a:p>
            <a:endParaRPr lang="en-US"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23</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Coordinate the actions performed by a collection of collaborating task instances in a distributed application by electing one instance as the leader that assumes responsibility for managing the other instances. This pattern can help to ensure that tasks do not conflict with each other, cause contention for shared resources, or inadvertently interfere with the work that other task instances are performing.</a:t>
            </a:r>
            <a:endParaRPr lang="cs-CZ" dirty="0" smtClean="0"/>
          </a:p>
          <a:p>
            <a:endParaRPr lang="en-US"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24</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cs-CZ" dirty="0" smtClean="0"/>
              <a:t>komplikovany vzor, spoust</a:t>
            </a:r>
            <a:r>
              <a:rPr lang="en-US" dirty="0" smtClean="0"/>
              <a:t>a</a:t>
            </a:r>
            <a:r>
              <a:rPr lang="cs-CZ" dirty="0" smtClean="0"/>
              <a:t> impl detailu</a:t>
            </a:r>
          </a:p>
          <a:p>
            <a:pPr marL="0" lvl="1" indent="6350">
              <a:buNone/>
            </a:pPr>
            <a:r>
              <a:rPr lang="en-US" dirty="0" smtClean="0"/>
              <a:t>Coordinate a set of actions across a distributed set of services and other remote resources, attempt to transparently handle faults if any of these actions fail, or undo the effects of the work performed if the system cannot recover from a fault. This pattern can add resiliency to a distributed system by enabling it to recover and retry actions that fail due to transient exceptions, long-lasting faults, and process failures.</a:t>
            </a:r>
            <a:endParaRPr lang="cs-CZ" dirty="0" smtClean="0"/>
          </a:p>
          <a:p>
            <a:endParaRPr lang="en-US"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25</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https://msdn.microsoft.com/en-us/library/dn600214.aspx</a:t>
            </a:r>
            <a:endParaRPr lang="en-US"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26</a:t>
            </a:fld>
            <a:endParaRPr lang="cs-CZ"/>
          </a:p>
        </p:txBody>
      </p:sp>
    </p:spTree>
    <p:extLst>
      <p:ext uri="{BB962C8B-B14F-4D97-AF65-F5344CB8AC3E}">
        <p14:creationId xmlns:p14="http://schemas.microsoft.com/office/powerpoint/2010/main" val="1273413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https://msdn.microsoft.com/en-us/library/dn600214.aspx</a:t>
            </a:r>
            <a:endParaRPr lang="en-US"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27</a:t>
            </a:fld>
            <a:endParaRPr lang="cs-CZ"/>
          </a:p>
        </p:txBody>
      </p:sp>
    </p:spTree>
    <p:extLst>
      <p:ext uri="{BB962C8B-B14F-4D97-AF65-F5344CB8AC3E}">
        <p14:creationId xmlns:p14="http://schemas.microsoft.com/office/powerpoint/2010/main" val="3643193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https://msdn.microsoft.com/en-us/library/dn600214.aspx</a:t>
            </a:r>
            <a:endParaRPr lang="en-US"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28</a:t>
            </a:fld>
            <a:endParaRPr lang="cs-CZ"/>
          </a:p>
        </p:txBody>
      </p:sp>
    </p:spTree>
    <p:extLst>
      <p:ext uri="{BB962C8B-B14F-4D97-AF65-F5344CB8AC3E}">
        <p14:creationId xmlns:p14="http://schemas.microsoft.com/office/powerpoint/2010/main" val="342930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smtClean="0"/>
              <a:t>problem s konzistenci -</a:t>
            </a:r>
            <a:r>
              <a:rPr lang="cs-CZ" baseline="0" dirty="0" smtClean="0"/>
              <a:t> ruzne techniky optimalizace a zvyseni konzistence</a:t>
            </a:r>
            <a:endParaRPr lang="cs-CZ" dirty="0" smtClean="0"/>
          </a:p>
          <a:p>
            <a:r>
              <a:rPr lang="en-US" dirty="0" smtClean="0"/>
              <a:t>http://sverrehundeide.blogspot.cz/2010/02/persistence-with-command-and-query.html</a:t>
            </a:r>
            <a:endParaRPr lang="cs-CZ" dirty="0" smtClean="0"/>
          </a:p>
          <a:p>
            <a:endParaRPr lang="cs-CZ"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Segregate operations that read data from operations that update data by using separate interfaces. This pattern can maximize performance, scalability, and security; support evolution of the system over time through higher flexibility; and prevent update commands from causing merge conflicts at the domain level.</a:t>
            </a:r>
            <a:endParaRPr lang="cs-CZ"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4</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Use an append-only store to record the full series of events that describe actions taken on data in a domain, rather than storing just the current state, so that the store can be used to materialize the domain objects. This pattern can simplify tasks in complex domains by avoiding the requirement to synchronize the data model and the business domain; improve performance, scalability, and responsiveness; provide consistency for transactional data; and maintain full audit trails and history that may enable compensating actions.</a:t>
            </a:r>
            <a:endParaRPr lang="cs-CZ" dirty="0" smtClean="0"/>
          </a:p>
          <a:p>
            <a:endParaRPr lang="en-US"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5</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Create indexes over the fields in data stores that are frequently referenced by query criteria. This pattern can improve query performance by allowing applications to more quickly retrieve data from a data store.</a:t>
            </a:r>
            <a:endParaRPr lang="cs-CZ"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6</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Generate pre-populated views over the data in one or more data stores when the data is formatted in a way that does not favor the required query operations. This pattern can help to support efficient querying and data extraction, and improve application performance.</a:t>
            </a:r>
            <a:endParaRPr lang="cs-CZ"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7</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Coordinate a set of actions across a distributed set of services and other remote resources, attempt to transparently handle faults if any of these actions fail, or undo the effects of the work performed if the system cannot recover from a fault. This pattern can add resiliency to a distributed system by enabling it to recover and retry actions that fail due to transient exceptions, long-lasting faults, and process failures.</a:t>
            </a:r>
            <a:endParaRPr lang="cs-CZ" dirty="0" smtClean="0"/>
          </a:p>
          <a:p>
            <a:endParaRPr lang="en-US"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8</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Enable multiple concurrent consumers to process messages received on the same messaging channel. This pattern enables a system to process multiple messages concurrently to optimize throughput, to improve scalability and availability, and to balance the workload.</a:t>
            </a:r>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9</a:t>
            </a:fld>
            <a:endParaRPr lang="cs-CZ"/>
          </a:p>
        </p:txBody>
      </p:sp>
    </p:spTree>
    <p:extLst>
      <p:ext uri="{BB962C8B-B14F-4D97-AF65-F5344CB8AC3E}">
        <p14:creationId xmlns:p14="http://schemas.microsoft.com/office/powerpoint/2010/main" val="1284213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6350">
              <a:buNone/>
            </a:pPr>
            <a:r>
              <a:rPr lang="en-US" dirty="0" smtClean="0"/>
              <a:t>Use a queue that acts as a buffer between a task and a service that it invokes in order to smooth intermittent heavy loads that may otherwise cause the service to fail or the task to timeout. This pattern can help to minimize the impact of peaks in demand on availability and responsiveness for both the task and the service.</a:t>
            </a:r>
            <a:endParaRPr lang="cs-CZ" dirty="0" smtClean="0"/>
          </a:p>
          <a:p>
            <a:endParaRPr lang="cs-CZ" dirty="0"/>
          </a:p>
        </p:txBody>
      </p:sp>
      <p:sp>
        <p:nvSpPr>
          <p:cNvPr id="4" name="Slide Number Placeholder 3"/>
          <p:cNvSpPr>
            <a:spLocks noGrp="1"/>
          </p:cNvSpPr>
          <p:nvPr>
            <p:ph type="sldNum" sz="quarter" idx="10"/>
          </p:nvPr>
        </p:nvSpPr>
        <p:spPr/>
        <p:txBody>
          <a:bodyPr/>
          <a:lstStyle/>
          <a:p>
            <a:fld id="{28FDD85E-490B-4ECE-A416-B9AD062DD090}" type="slidenum">
              <a:rPr lang="cs-CZ" smtClean="0"/>
              <a:pPr/>
              <a:t>10</a:t>
            </a:fld>
            <a:endParaRPr lang="cs-CZ"/>
          </a:p>
        </p:txBody>
      </p:sp>
    </p:spTree>
    <p:extLst>
      <p:ext uri="{BB962C8B-B14F-4D97-AF65-F5344CB8AC3E}">
        <p14:creationId xmlns:p14="http://schemas.microsoft.com/office/powerpoint/2010/main" val="1284213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E913C56C-3800-47C1-AF78-44E226C2CC5B}" type="datetime1">
              <a:rPr lang="cs-CZ" smtClean="0"/>
              <a:pPr/>
              <a:t>05.12.2018</a:t>
            </a:fld>
            <a:endParaRPr lang="cs-CZ" dirty="0"/>
          </a:p>
        </p:txBody>
      </p:sp>
      <p:sp>
        <p:nvSpPr>
          <p:cNvPr id="12" name="Slide Number Placeholder 11"/>
          <p:cNvSpPr>
            <a:spLocks noGrp="1"/>
          </p:cNvSpPr>
          <p:nvPr>
            <p:ph type="sldNum" sz="quarter" idx="11"/>
          </p:nvPr>
        </p:nvSpPr>
        <p:spPr/>
        <p:txBody>
          <a:bodyPr/>
          <a:lstStyle/>
          <a:p>
            <a:pPr algn="r"/>
            <a:fld id="{5A8723E3-C62D-4372-A5B7-F817763A1A22}" type="slidenum">
              <a:rPr lang="cs-CZ" smtClean="0"/>
              <a:pPr algn="r"/>
              <a:t>‹#›</a:t>
            </a:fld>
            <a:endParaRPr lang="cs-CZ" dirty="0"/>
          </a:p>
        </p:txBody>
      </p:sp>
      <p:sp>
        <p:nvSpPr>
          <p:cNvPr id="13" name="Footer Placeholder 12"/>
          <p:cNvSpPr>
            <a:spLocks noGrp="1"/>
          </p:cNvSpPr>
          <p:nvPr>
            <p:ph type="ftr" sz="quarter" idx="12"/>
          </p:nvPr>
        </p:nvSpPr>
        <p:spPr/>
        <p:txBody>
          <a:bodyPr/>
          <a:lstStyle/>
          <a:p>
            <a:r>
              <a:rPr lang="cs-CZ" smtClean="0"/>
              <a:t>NSWI150 Virtualizace a Cloud Computing - 2012/2013 David Bednárek</a:t>
            </a:r>
            <a:endParaRPr lang="cs-CZ" dirty="0"/>
          </a:p>
        </p:txBody>
      </p:sp>
      <p:sp>
        <p:nvSpPr>
          <p:cNvPr id="14" name="Title 13"/>
          <p:cNvSpPr>
            <a:spLocks noGrp="1"/>
          </p:cNvSpPr>
          <p:nvPr>
            <p:ph type="title"/>
          </p:nvPr>
        </p:nvSpPr>
        <p:spPr>
          <a:xfrm>
            <a:off x="0" y="1988840"/>
            <a:ext cx="9144000" cy="2880320"/>
          </a:xfrm>
        </p:spPr>
        <p:txBody>
          <a:bodyPr/>
          <a:lstStyle>
            <a:lvl1pPr algn="ctr">
              <a:defRPr/>
            </a:lvl1pPr>
          </a:lstStyle>
          <a:p>
            <a:r>
              <a:rPr lang="en-US" smtClean="0"/>
              <a:t>Click to edit Master title style</a:t>
            </a:r>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7504" y="548680"/>
            <a:ext cx="8928992" cy="5976664"/>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11" name="Title 10"/>
          <p:cNvSpPr>
            <a:spLocks noGrp="1"/>
          </p:cNvSpPr>
          <p:nvPr>
            <p:ph type="title"/>
          </p:nvPr>
        </p:nvSpPr>
        <p:spPr/>
        <p:txBody>
          <a:bodyPr/>
          <a:lstStyle/>
          <a:p>
            <a:r>
              <a:rPr lang="en-US" smtClean="0"/>
              <a:t>Click to edit Master title style</a:t>
            </a:r>
            <a:endParaRPr lang="cs-CZ"/>
          </a:p>
        </p:txBody>
      </p:sp>
      <p:sp>
        <p:nvSpPr>
          <p:cNvPr id="12" name="Date Placeholder 11"/>
          <p:cNvSpPr>
            <a:spLocks noGrp="1"/>
          </p:cNvSpPr>
          <p:nvPr>
            <p:ph type="dt" sz="half" idx="10"/>
          </p:nvPr>
        </p:nvSpPr>
        <p:spPr/>
        <p:txBody>
          <a:bodyPr/>
          <a:lstStyle/>
          <a:p>
            <a:fld id="{E913C56C-3800-47C1-AF78-44E226C2CC5B}" type="datetime1">
              <a:rPr lang="cs-CZ" smtClean="0"/>
              <a:pPr/>
              <a:t>05.12.2018</a:t>
            </a:fld>
            <a:endParaRPr lang="cs-CZ" dirty="0"/>
          </a:p>
        </p:txBody>
      </p:sp>
      <p:sp>
        <p:nvSpPr>
          <p:cNvPr id="13" name="Slide Number Placeholder 12"/>
          <p:cNvSpPr>
            <a:spLocks noGrp="1"/>
          </p:cNvSpPr>
          <p:nvPr>
            <p:ph type="sldNum" sz="quarter" idx="11"/>
          </p:nvPr>
        </p:nvSpPr>
        <p:spPr/>
        <p:txBody>
          <a:bodyPr/>
          <a:lstStyle/>
          <a:p>
            <a:pPr algn="r"/>
            <a:fld id="{5A8723E3-C62D-4372-A5B7-F817763A1A22}" type="slidenum">
              <a:rPr lang="cs-CZ" smtClean="0"/>
              <a:pPr algn="r"/>
              <a:t>‹#›</a:t>
            </a:fld>
            <a:endParaRPr lang="cs-CZ" dirty="0"/>
          </a:p>
        </p:txBody>
      </p:sp>
      <p:sp>
        <p:nvSpPr>
          <p:cNvPr id="14" name="Footer Placeholder 13"/>
          <p:cNvSpPr>
            <a:spLocks noGrp="1"/>
          </p:cNvSpPr>
          <p:nvPr>
            <p:ph type="ftr" sz="quarter" idx="12"/>
          </p:nvPr>
        </p:nvSpPr>
        <p:spPr/>
        <p:txBody>
          <a:bodyPr/>
          <a:lstStyle/>
          <a:p>
            <a:r>
              <a:rPr lang="cs-CZ" smtClean="0"/>
              <a:t>NSWI150 Virtualizace a Cloud Computing - 2012/2013 David Bednárek</a:t>
            </a:r>
            <a:endParaRPr lang="cs-CZ"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913C56C-3800-47C1-AF78-44E226C2CC5B}" type="datetime1">
              <a:rPr lang="cs-CZ" smtClean="0"/>
              <a:pPr/>
              <a:t>05.12.2018</a:t>
            </a:fld>
            <a:endParaRPr lang="cs-CZ" dirty="0"/>
          </a:p>
        </p:txBody>
      </p:sp>
      <p:sp>
        <p:nvSpPr>
          <p:cNvPr id="8" name="Slide Number Placeholder 7"/>
          <p:cNvSpPr>
            <a:spLocks noGrp="1"/>
          </p:cNvSpPr>
          <p:nvPr>
            <p:ph type="sldNum" sz="quarter" idx="11"/>
          </p:nvPr>
        </p:nvSpPr>
        <p:spPr/>
        <p:txBody>
          <a:bodyPr/>
          <a:lstStyle/>
          <a:p>
            <a:pPr algn="r"/>
            <a:fld id="{5A8723E3-C62D-4372-A5B7-F817763A1A22}" type="slidenum">
              <a:rPr lang="cs-CZ" smtClean="0"/>
              <a:pPr algn="r"/>
              <a:t>‹#›</a:t>
            </a:fld>
            <a:endParaRPr lang="cs-CZ" dirty="0"/>
          </a:p>
        </p:txBody>
      </p:sp>
      <p:sp>
        <p:nvSpPr>
          <p:cNvPr id="9" name="Footer Placeholder 8"/>
          <p:cNvSpPr>
            <a:spLocks noGrp="1"/>
          </p:cNvSpPr>
          <p:nvPr>
            <p:ph type="ftr" sz="quarter" idx="12"/>
          </p:nvPr>
        </p:nvSpPr>
        <p:spPr/>
        <p:txBody>
          <a:bodyPr/>
          <a:lstStyle/>
          <a:p>
            <a:r>
              <a:rPr lang="cs-CZ" smtClean="0"/>
              <a:t>NSWI150 Virtualizace a Cloud Computing - 2012/2013 David Bednárek</a:t>
            </a:r>
            <a:endParaRPr lang="cs-CZ"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07504" y="476672"/>
            <a:ext cx="8928992" cy="604867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Title 9"/>
          <p:cNvSpPr>
            <a:spLocks noGrp="1"/>
          </p:cNvSpPr>
          <p:nvPr>
            <p:ph type="title"/>
          </p:nvPr>
        </p:nvSpPr>
        <p:spPr/>
        <p:txBody>
          <a:bodyPr/>
          <a:lstStyle/>
          <a:p>
            <a:r>
              <a:rPr lang="en-US" smtClean="0"/>
              <a:t>Click to edit Master title style</a:t>
            </a:r>
            <a:endParaRPr lang="cs-CZ"/>
          </a:p>
        </p:txBody>
      </p:sp>
      <p:sp>
        <p:nvSpPr>
          <p:cNvPr id="11" name="Date Placeholder 10"/>
          <p:cNvSpPr>
            <a:spLocks noGrp="1"/>
          </p:cNvSpPr>
          <p:nvPr>
            <p:ph type="dt" sz="half" idx="10"/>
          </p:nvPr>
        </p:nvSpPr>
        <p:spPr/>
        <p:txBody>
          <a:bodyPr/>
          <a:lstStyle/>
          <a:p>
            <a:fld id="{E913C56C-3800-47C1-AF78-44E226C2CC5B}" type="datetime1">
              <a:rPr lang="cs-CZ" smtClean="0"/>
              <a:pPr/>
              <a:t>05.12.2018</a:t>
            </a:fld>
            <a:endParaRPr lang="cs-CZ" dirty="0"/>
          </a:p>
        </p:txBody>
      </p:sp>
      <p:sp>
        <p:nvSpPr>
          <p:cNvPr id="12" name="Slide Number Placeholder 11"/>
          <p:cNvSpPr>
            <a:spLocks noGrp="1"/>
          </p:cNvSpPr>
          <p:nvPr>
            <p:ph type="sldNum" sz="quarter" idx="11"/>
          </p:nvPr>
        </p:nvSpPr>
        <p:spPr/>
        <p:txBody>
          <a:bodyPr/>
          <a:lstStyle/>
          <a:p>
            <a:pPr algn="r"/>
            <a:fld id="{5A8723E3-C62D-4372-A5B7-F817763A1A22}" type="slidenum">
              <a:rPr lang="cs-CZ" smtClean="0"/>
              <a:pPr algn="r"/>
              <a:t>‹#›</a:t>
            </a:fld>
            <a:endParaRPr lang="cs-CZ" dirty="0"/>
          </a:p>
        </p:txBody>
      </p:sp>
      <p:sp>
        <p:nvSpPr>
          <p:cNvPr id="13" name="Footer Placeholder 12"/>
          <p:cNvSpPr>
            <a:spLocks noGrp="1"/>
          </p:cNvSpPr>
          <p:nvPr>
            <p:ph type="ftr" sz="quarter" idx="12"/>
          </p:nvPr>
        </p:nvSpPr>
        <p:spPr/>
        <p:txBody>
          <a:bodyPr/>
          <a:lstStyle/>
          <a:p>
            <a:r>
              <a:rPr lang="cs-CZ" smtClean="0"/>
              <a:t>NSWI150 Virtualizace a Cloud Computing - 2012/2013 David Bednárek</a:t>
            </a:r>
            <a:endParaRPr lang="cs-CZ"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cs-CZ"/>
          </a:p>
        </p:txBody>
      </p:sp>
      <p:sp>
        <p:nvSpPr>
          <p:cNvPr id="9" name="Date Placeholder 8"/>
          <p:cNvSpPr>
            <a:spLocks noGrp="1"/>
          </p:cNvSpPr>
          <p:nvPr>
            <p:ph type="dt" sz="half" idx="10"/>
          </p:nvPr>
        </p:nvSpPr>
        <p:spPr/>
        <p:txBody>
          <a:bodyPr/>
          <a:lstStyle/>
          <a:p>
            <a:fld id="{E913C56C-3800-47C1-AF78-44E226C2CC5B}" type="datetime1">
              <a:rPr lang="cs-CZ" smtClean="0"/>
              <a:pPr/>
              <a:t>05.12.2018</a:t>
            </a:fld>
            <a:endParaRPr lang="cs-CZ" dirty="0"/>
          </a:p>
        </p:txBody>
      </p:sp>
      <p:sp>
        <p:nvSpPr>
          <p:cNvPr id="10" name="Slide Number Placeholder 9"/>
          <p:cNvSpPr>
            <a:spLocks noGrp="1"/>
          </p:cNvSpPr>
          <p:nvPr>
            <p:ph type="sldNum" sz="quarter" idx="11"/>
          </p:nvPr>
        </p:nvSpPr>
        <p:spPr/>
        <p:txBody>
          <a:bodyPr/>
          <a:lstStyle/>
          <a:p>
            <a:pPr algn="r"/>
            <a:fld id="{5A8723E3-C62D-4372-A5B7-F817763A1A22}" type="slidenum">
              <a:rPr lang="cs-CZ" smtClean="0"/>
              <a:pPr algn="r"/>
              <a:t>‹#›</a:t>
            </a:fld>
            <a:endParaRPr lang="cs-CZ" dirty="0"/>
          </a:p>
        </p:txBody>
      </p:sp>
      <p:sp>
        <p:nvSpPr>
          <p:cNvPr id="11" name="Footer Placeholder 10"/>
          <p:cNvSpPr>
            <a:spLocks noGrp="1"/>
          </p:cNvSpPr>
          <p:nvPr>
            <p:ph type="ftr" sz="quarter" idx="12"/>
          </p:nvPr>
        </p:nvSpPr>
        <p:spPr/>
        <p:txBody>
          <a:bodyPr/>
          <a:lstStyle/>
          <a:p>
            <a:r>
              <a:rPr lang="cs-CZ" smtClean="0"/>
              <a:t>NSWI150 Virtualizace a Cloud Computing - 2012/2013 David Bednárek</a:t>
            </a:r>
            <a:endParaRPr lang="cs-CZ" dirty="0"/>
          </a:p>
        </p:txBody>
      </p:sp>
      <p:sp>
        <p:nvSpPr>
          <p:cNvPr id="15" name="Content Placeholder 14"/>
          <p:cNvSpPr>
            <a:spLocks noGrp="1"/>
          </p:cNvSpPr>
          <p:nvPr>
            <p:ph sz="quarter" idx="13"/>
          </p:nvPr>
        </p:nvSpPr>
        <p:spPr/>
        <p:txBody>
          <a:bodyPr anchor="ctr"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Ref idx="1001">
        <a:schemeClr val="bg1"/>
      </p:bgRef>
    </p:bg>
    <p:spTree>
      <p:nvGrpSpPr>
        <p:cNvPr id="1" name=""/>
        <p:cNvGrpSpPr/>
        <p:nvPr/>
      </p:nvGrpSpPr>
      <p:grpSpPr>
        <a:xfrm>
          <a:off x="0" y="0"/>
          <a:ext cx="0" cy="0"/>
          <a:chOff x="0" y="0"/>
          <a:chExt cx="0" cy="0"/>
        </a:xfrm>
      </p:grpSpPr>
      <p:sp>
        <p:nvSpPr>
          <p:cNvPr id="16" name="Date Placeholder 15"/>
          <p:cNvSpPr>
            <a:spLocks noGrp="1"/>
          </p:cNvSpPr>
          <p:nvPr>
            <p:ph type="dt" sz="half" idx="10"/>
          </p:nvPr>
        </p:nvSpPr>
        <p:spPr/>
        <p:txBody>
          <a:bodyPr/>
          <a:lstStyle/>
          <a:p>
            <a:fld id="{E913C56C-3800-47C1-AF78-44E226C2CC5B}" type="datetime1">
              <a:rPr lang="cs-CZ" smtClean="0"/>
              <a:pPr/>
              <a:t>05.12.2018</a:t>
            </a:fld>
            <a:endParaRPr lang="cs-CZ" dirty="0"/>
          </a:p>
        </p:txBody>
      </p:sp>
      <p:sp>
        <p:nvSpPr>
          <p:cNvPr id="17" name="Slide Number Placeholder 16"/>
          <p:cNvSpPr>
            <a:spLocks noGrp="1"/>
          </p:cNvSpPr>
          <p:nvPr>
            <p:ph type="sldNum" sz="quarter" idx="11"/>
          </p:nvPr>
        </p:nvSpPr>
        <p:spPr/>
        <p:txBody>
          <a:bodyPr/>
          <a:lstStyle/>
          <a:p>
            <a:pPr algn="r"/>
            <a:fld id="{5A8723E3-C62D-4372-A5B7-F817763A1A22}" type="slidenum">
              <a:rPr lang="cs-CZ" smtClean="0"/>
              <a:pPr algn="r"/>
              <a:t>‹#›</a:t>
            </a:fld>
            <a:endParaRPr lang="cs-CZ" dirty="0"/>
          </a:p>
        </p:txBody>
      </p:sp>
      <p:sp>
        <p:nvSpPr>
          <p:cNvPr id="18" name="Footer Placeholder 17"/>
          <p:cNvSpPr>
            <a:spLocks noGrp="1"/>
          </p:cNvSpPr>
          <p:nvPr>
            <p:ph type="ftr" sz="quarter" idx="12"/>
          </p:nvPr>
        </p:nvSpPr>
        <p:spPr/>
        <p:txBody>
          <a:bodyPr/>
          <a:lstStyle/>
          <a:p>
            <a:r>
              <a:rPr lang="cs-CZ" smtClean="0"/>
              <a:t>NSWI150 Virtualizace a Cloud Computing - 2012/2013 David Bednárek</a:t>
            </a:r>
            <a:endParaRPr lang="cs-CZ" dirty="0"/>
          </a:p>
        </p:txBody>
      </p:sp>
      <p:sp>
        <p:nvSpPr>
          <p:cNvPr id="19" name="Title 18"/>
          <p:cNvSpPr>
            <a:spLocks noGrp="1"/>
          </p:cNvSpPr>
          <p:nvPr>
            <p:ph type="title"/>
          </p:nvPr>
        </p:nvSpPr>
        <p:spPr>
          <a:xfrm>
            <a:off x="0" y="3212976"/>
            <a:ext cx="9144000" cy="404664"/>
          </a:xfrm>
        </p:spPr>
        <p:txBody>
          <a:bodyPr/>
          <a:lstStyle>
            <a:lvl1pPr algn="ctr">
              <a:defRPr/>
            </a:lvl1pPr>
          </a:lstStyle>
          <a:p>
            <a:r>
              <a:rPr lang="en-US" smtClean="0"/>
              <a:t>Click to edit Master title style</a:t>
            </a:r>
            <a:endParaRPr lang="cs-CZ"/>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107504" y="548680"/>
            <a:ext cx="4320480" cy="590465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716016" y="548680"/>
            <a:ext cx="4320480" cy="590465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Title 7"/>
          <p:cNvSpPr>
            <a:spLocks noGrp="1"/>
          </p:cNvSpPr>
          <p:nvPr>
            <p:ph type="title"/>
          </p:nvPr>
        </p:nvSpPr>
        <p:spPr/>
        <p:txBody>
          <a:bodyPr/>
          <a:lstStyle/>
          <a:p>
            <a:r>
              <a:rPr lang="en-US" smtClean="0"/>
              <a:t>Click to edit Master title style</a:t>
            </a:r>
            <a:endParaRPr lang="cs-CZ"/>
          </a:p>
        </p:txBody>
      </p:sp>
      <p:cxnSp>
        <p:nvCxnSpPr>
          <p:cNvPr id="10" name="Straight Connector 9"/>
          <p:cNvCxnSpPr/>
          <p:nvPr userDrawn="1"/>
        </p:nvCxnSpPr>
        <p:spPr>
          <a:xfrm>
            <a:off x="4572000" y="476672"/>
            <a:ext cx="0" cy="6048672"/>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0"/>
          </p:nvPr>
        </p:nvSpPr>
        <p:spPr/>
        <p:txBody>
          <a:bodyPr/>
          <a:lstStyle/>
          <a:p>
            <a:fld id="{E913C56C-3800-47C1-AF78-44E226C2CC5B}" type="datetime1">
              <a:rPr lang="cs-CZ" smtClean="0"/>
              <a:pPr/>
              <a:t>05.12.2018</a:t>
            </a:fld>
            <a:endParaRPr lang="cs-CZ" dirty="0"/>
          </a:p>
        </p:txBody>
      </p:sp>
      <p:sp>
        <p:nvSpPr>
          <p:cNvPr id="13" name="Slide Number Placeholder 12"/>
          <p:cNvSpPr>
            <a:spLocks noGrp="1"/>
          </p:cNvSpPr>
          <p:nvPr>
            <p:ph type="sldNum" sz="quarter" idx="11"/>
          </p:nvPr>
        </p:nvSpPr>
        <p:spPr/>
        <p:txBody>
          <a:bodyPr/>
          <a:lstStyle/>
          <a:p>
            <a:pPr algn="r"/>
            <a:fld id="{5A8723E3-C62D-4372-A5B7-F817763A1A22}" type="slidenum">
              <a:rPr lang="cs-CZ" smtClean="0"/>
              <a:pPr algn="r"/>
              <a:t>‹#›</a:t>
            </a:fld>
            <a:endParaRPr lang="cs-CZ" dirty="0"/>
          </a:p>
        </p:txBody>
      </p:sp>
      <p:sp>
        <p:nvSpPr>
          <p:cNvPr id="14" name="Footer Placeholder 13"/>
          <p:cNvSpPr>
            <a:spLocks noGrp="1"/>
          </p:cNvSpPr>
          <p:nvPr>
            <p:ph type="ftr" sz="quarter" idx="12"/>
          </p:nvPr>
        </p:nvSpPr>
        <p:spPr/>
        <p:txBody>
          <a:bodyPr/>
          <a:lstStyle/>
          <a:p>
            <a:r>
              <a:rPr lang="cs-CZ" smtClean="0"/>
              <a:t>NSWI150 Virtualizace a Cloud Computing - 2012/2013 David Bednárek</a:t>
            </a:r>
            <a:endParaRPr lang="cs-CZ"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512" y="548680"/>
            <a:ext cx="4328220" cy="360040"/>
          </a:xfrm>
          <a:noFill/>
          <a:ln>
            <a:noFill/>
          </a:ln>
        </p:spPr>
        <p:txBody>
          <a:bodyPr lIns="91440" anchor="b" anchorCtr="0">
            <a:noAutofit/>
          </a:bodyPr>
          <a:lstStyle>
            <a:lvl1pPr marL="0" indent="0" algn="r">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4" name="Text Placeholder 3"/>
          <p:cNvSpPr>
            <a:spLocks noGrp="1"/>
          </p:cNvSpPr>
          <p:nvPr>
            <p:ph type="body" sz="half" idx="3"/>
          </p:nvPr>
        </p:nvSpPr>
        <p:spPr>
          <a:xfrm>
            <a:off x="4644008" y="548680"/>
            <a:ext cx="4392488" cy="360040"/>
          </a:xfrm>
          <a:noFill/>
          <a:ln>
            <a:noFill/>
          </a:ln>
        </p:spPr>
        <p:txBody>
          <a:bodyPr lIns="91440" anchor="b" anchorCtr="0"/>
          <a:lstStyle>
            <a:lvl1pPr marL="0" indent="0">
              <a:buNone/>
              <a:defRPr kumimoji="0" lang="en-US" sz="2400" b="1" kern="1200" dirty="0" smtClean="0">
                <a:solidFill>
                  <a:schemeClr val="accent2"/>
                </a:solidFill>
                <a:latin typeface="+mn-lt"/>
                <a:ea typeface="+mn-ea"/>
                <a:cs typeface="+mn-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11" name="Content Placeholder 10"/>
          <p:cNvSpPr>
            <a:spLocks noGrp="1"/>
          </p:cNvSpPr>
          <p:nvPr>
            <p:ph sz="quarter" idx="2"/>
          </p:nvPr>
        </p:nvSpPr>
        <p:spPr>
          <a:xfrm>
            <a:off x="179512" y="980728"/>
            <a:ext cx="4316288" cy="5544616"/>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648200" y="980728"/>
            <a:ext cx="4388296" cy="5544616"/>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0" name="Title 9"/>
          <p:cNvSpPr>
            <a:spLocks noGrp="1"/>
          </p:cNvSpPr>
          <p:nvPr>
            <p:ph type="title"/>
          </p:nvPr>
        </p:nvSpPr>
        <p:spPr/>
        <p:txBody>
          <a:bodyPr/>
          <a:lstStyle/>
          <a:p>
            <a:r>
              <a:rPr lang="en-US" smtClean="0"/>
              <a:t>Click to edit Master title style</a:t>
            </a:r>
            <a:endParaRPr lang="cs-CZ"/>
          </a:p>
        </p:txBody>
      </p:sp>
      <p:cxnSp>
        <p:nvCxnSpPr>
          <p:cNvPr id="14" name="Straight Connector 13"/>
          <p:cNvCxnSpPr/>
          <p:nvPr userDrawn="1"/>
        </p:nvCxnSpPr>
        <p:spPr>
          <a:xfrm>
            <a:off x="4572000" y="476672"/>
            <a:ext cx="0" cy="6048672"/>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0"/>
          </p:nvPr>
        </p:nvSpPr>
        <p:spPr/>
        <p:txBody>
          <a:bodyPr/>
          <a:lstStyle/>
          <a:p>
            <a:fld id="{E913C56C-3800-47C1-AF78-44E226C2CC5B}" type="datetime1">
              <a:rPr lang="cs-CZ" smtClean="0"/>
              <a:pPr/>
              <a:t>05.12.2018</a:t>
            </a:fld>
            <a:endParaRPr lang="cs-CZ" dirty="0"/>
          </a:p>
        </p:txBody>
      </p:sp>
      <p:sp>
        <p:nvSpPr>
          <p:cNvPr id="17" name="Slide Number Placeholder 16"/>
          <p:cNvSpPr>
            <a:spLocks noGrp="1"/>
          </p:cNvSpPr>
          <p:nvPr>
            <p:ph type="sldNum" sz="quarter" idx="11"/>
          </p:nvPr>
        </p:nvSpPr>
        <p:spPr/>
        <p:txBody>
          <a:bodyPr/>
          <a:lstStyle/>
          <a:p>
            <a:pPr algn="r"/>
            <a:fld id="{5A8723E3-C62D-4372-A5B7-F817763A1A22}" type="slidenum">
              <a:rPr lang="cs-CZ" smtClean="0"/>
              <a:pPr algn="r"/>
              <a:t>‹#›</a:t>
            </a:fld>
            <a:endParaRPr lang="cs-CZ" dirty="0"/>
          </a:p>
        </p:txBody>
      </p:sp>
      <p:sp>
        <p:nvSpPr>
          <p:cNvPr id="18" name="Footer Placeholder 17"/>
          <p:cNvSpPr>
            <a:spLocks noGrp="1"/>
          </p:cNvSpPr>
          <p:nvPr>
            <p:ph type="ftr" sz="quarter" idx="12"/>
          </p:nvPr>
        </p:nvSpPr>
        <p:spPr/>
        <p:txBody>
          <a:bodyPr/>
          <a:lstStyle/>
          <a:p>
            <a:r>
              <a:rPr lang="cs-CZ" smtClean="0"/>
              <a:t>NSWI150 Virtualizace a Cloud Computing - 2012/2013 David Bednárek</a:t>
            </a:r>
            <a:endParaRPr lang="cs-CZ"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cs-CZ"/>
          </a:p>
        </p:txBody>
      </p:sp>
      <p:sp>
        <p:nvSpPr>
          <p:cNvPr id="8" name="Date Placeholder 7"/>
          <p:cNvSpPr>
            <a:spLocks noGrp="1"/>
          </p:cNvSpPr>
          <p:nvPr>
            <p:ph type="dt" sz="half" idx="10"/>
          </p:nvPr>
        </p:nvSpPr>
        <p:spPr/>
        <p:txBody>
          <a:bodyPr/>
          <a:lstStyle/>
          <a:p>
            <a:fld id="{E913C56C-3800-47C1-AF78-44E226C2CC5B}" type="datetime1">
              <a:rPr lang="cs-CZ" smtClean="0"/>
              <a:pPr/>
              <a:t>05.12.2018</a:t>
            </a:fld>
            <a:endParaRPr lang="cs-CZ" dirty="0"/>
          </a:p>
        </p:txBody>
      </p:sp>
      <p:sp>
        <p:nvSpPr>
          <p:cNvPr id="9" name="Slide Number Placeholder 8"/>
          <p:cNvSpPr>
            <a:spLocks noGrp="1"/>
          </p:cNvSpPr>
          <p:nvPr>
            <p:ph type="sldNum" sz="quarter" idx="11"/>
          </p:nvPr>
        </p:nvSpPr>
        <p:spPr/>
        <p:txBody>
          <a:bodyPr/>
          <a:lstStyle/>
          <a:p>
            <a:pPr algn="r"/>
            <a:fld id="{5A8723E3-C62D-4372-A5B7-F817763A1A22}" type="slidenum">
              <a:rPr lang="cs-CZ" smtClean="0"/>
              <a:pPr algn="r"/>
              <a:t>‹#›</a:t>
            </a:fld>
            <a:endParaRPr lang="cs-CZ" dirty="0"/>
          </a:p>
        </p:txBody>
      </p:sp>
      <p:sp>
        <p:nvSpPr>
          <p:cNvPr id="10" name="Footer Placeholder 9"/>
          <p:cNvSpPr>
            <a:spLocks noGrp="1"/>
          </p:cNvSpPr>
          <p:nvPr>
            <p:ph type="ftr" sz="quarter" idx="12"/>
          </p:nvPr>
        </p:nvSpPr>
        <p:spPr/>
        <p:txBody>
          <a:bodyPr/>
          <a:lstStyle/>
          <a:p>
            <a:r>
              <a:rPr lang="cs-CZ" smtClean="0"/>
              <a:t>NSWI150 Virtualizace a Cloud Computing - 2012/2013 David Bednárek</a:t>
            </a:r>
            <a:endParaRPr lang="cs-CZ"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913C56C-3800-47C1-AF78-44E226C2CC5B}" type="datetime1">
              <a:rPr lang="cs-CZ" smtClean="0"/>
              <a:pPr/>
              <a:t>05.12.2018</a:t>
            </a:fld>
            <a:endParaRPr lang="cs-CZ" dirty="0"/>
          </a:p>
        </p:txBody>
      </p:sp>
      <p:sp>
        <p:nvSpPr>
          <p:cNvPr id="8" name="Slide Number Placeholder 7"/>
          <p:cNvSpPr>
            <a:spLocks noGrp="1"/>
          </p:cNvSpPr>
          <p:nvPr>
            <p:ph type="sldNum" sz="quarter" idx="11"/>
          </p:nvPr>
        </p:nvSpPr>
        <p:spPr/>
        <p:txBody>
          <a:bodyPr/>
          <a:lstStyle/>
          <a:p>
            <a:pPr algn="r"/>
            <a:fld id="{5A8723E3-C62D-4372-A5B7-F817763A1A22}" type="slidenum">
              <a:rPr lang="cs-CZ" smtClean="0"/>
              <a:pPr algn="r"/>
              <a:t>‹#›</a:t>
            </a:fld>
            <a:endParaRPr lang="cs-CZ" dirty="0"/>
          </a:p>
        </p:txBody>
      </p:sp>
      <p:sp>
        <p:nvSpPr>
          <p:cNvPr id="9" name="Footer Placeholder 8"/>
          <p:cNvSpPr>
            <a:spLocks noGrp="1"/>
          </p:cNvSpPr>
          <p:nvPr>
            <p:ph type="ftr" sz="quarter" idx="12"/>
          </p:nvPr>
        </p:nvSpPr>
        <p:spPr/>
        <p:txBody>
          <a:bodyPr/>
          <a:lstStyle/>
          <a:p>
            <a:r>
              <a:rPr lang="cs-CZ" smtClean="0"/>
              <a:t>NSWI150 Virtualizace a Cloud Computing - 2012/2013 David Bednárek</a:t>
            </a:r>
            <a:endParaRPr lang="cs-CZ"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516216" y="548680"/>
            <a:ext cx="2520280" cy="5904656"/>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2" name="Content Placeholder 11"/>
          <p:cNvSpPr>
            <a:spLocks noGrp="1"/>
          </p:cNvSpPr>
          <p:nvPr>
            <p:ph sz="quarter" idx="1"/>
          </p:nvPr>
        </p:nvSpPr>
        <p:spPr>
          <a:xfrm>
            <a:off x="107504" y="548680"/>
            <a:ext cx="6120680" cy="5904656"/>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cxnSp>
        <p:nvCxnSpPr>
          <p:cNvPr id="11" name="Straight Connector 10"/>
          <p:cNvCxnSpPr/>
          <p:nvPr userDrawn="1"/>
        </p:nvCxnSpPr>
        <p:spPr>
          <a:xfrm>
            <a:off x="6372200" y="476672"/>
            <a:ext cx="0" cy="6048672"/>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p:txBody>
          <a:bodyPr/>
          <a:lstStyle/>
          <a:p>
            <a:r>
              <a:rPr lang="en-US" smtClean="0"/>
              <a:t>Click to edit Master title style</a:t>
            </a:r>
            <a:endParaRPr lang="cs-CZ"/>
          </a:p>
        </p:txBody>
      </p:sp>
      <p:sp>
        <p:nvSpPr>
          <p:cNvPr id="14" name="Date Placeholder 13"/>
          <p:cNvSpPr>
            <a:spLocks noGrp="1"/>
          </p:cNvSpPr>
          <p:nvPr>
            <p:ph type="dt" sz="half" idx="10"/>
          </p:nvPr>
        </p:nvSpPr>
        <p:spPr/>
        <p:txBody>
          <a:bodyPr/>
          <a:lstStyle/>
          <a:p>
            <a:fld id="{E913C56C-3800-47C1-AF78-44E226C2CC5B}" type="datetime1">
              <a:rPr lang="cs-CZ" smtClean="0"/>
              <a:pPr/>
              <a:t>05.12.2018</a:t>
            </a:fld>
            <a:endParaRPr lang="cs-CZ" dirty="0"/>
          </a:p>
        </p:txBody>
      </p:sp>
      <p:sp>
        <p:nvSpPr>
          <p:cNvPr id="15" name="Slide Number Placeholder 14"/>
          <p:cNvSpPr>
            <a:spLocks noGrp="1"/>
          </p:cNvSpPr>
          <p:nvPr>
            <p:ph type="sldNum" sz="quarter" idx="11"/>
          </p:nvPr>
        </p:nvSpPr>
        <p:spPr/>
        <p:txBody>
          <a:bodyPr/>
          <a:lstStyle/>
          <a:p>
            <a:pPr algn="r"/>
            <a:fld id="{5A8723E3-C62D-4372-A5B7-F817763A1A22}" type="slidenum">
              <a:rPr lang="cs-CZ" smtClean="0"/>
              <a:pPr algn="r"/>
              <a:t>‹#›</a:t>
            </a:fld>
            <a:endParaRPr lang="cs-CZ" dirty="0"/>
          </a:p>
        </p:txBody>
      </p:sp>
      <p:sp>
        <p:nvSpPr>
          <p:cNvPr id="16" name="Footer Placeholder 15"/>
          <p:cNvSpPr>
            <a:spLocks noGrp="1"/>
          </p:cNvSpPr>
          <p:nvPr>
            <p:ph type="ftr" sz="quarter" idx="12"/>
          </p:nvPr>
        </p:nvSpPr>
        <p:spPr/>
        <p:txBody>
          <a:bodyPr/>
          <a:lstStyle/>
          <a:p>
            <a:r>
              <a:rPr lang="cs-CZ" smtClean="0"/>
              <a:t>NSWI150 Virtualizace a Cloud Computing - 2012/2013 David Bednárek</a:t>
            </a:r>
            <a:endParaRPr lang="cs-CZ"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ottom Comment">
    <p:spTree>
      <p:nvGrpSpPr>
        <p:cNvPr id="1" name=""/>
        <p:cNvGrpSpPr/>
        <p:nvPr/>
      </p:nvGrpSpPr>
      <p:grpSpPr>
        <a:xfrm>
          <a:off x="0" y="0"/>
          <a:ext cx="0" cy="0"/>
          <a:chOff x="0" y="0"/>
          <a:chExt cx="0" cy="0"/>
        </a:xfrm>
      </p:grpSpPr>
      <p:sp>
        <p:nvSpPr>
          <p:cNvPr id="12" name="Content Placeholder 11"/>
          <p:cNvSpPr>
            <a:spLocks noGrp="1"/>
          </p:cNvSpPr>
          <p:nvPr>
            <p:ph sz="quarter" idx="1"/>
          </p:nvPr>
        </p:nvSpPr>
        <p:spPr>
          <a:xfrm>
            <a:off x="107504" y="4725144"/>
            <a:ext cx="8928992" cy="1728192"/>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cxnSp>
        <p:nvCxnSpPr>
          <p:cNvPr id="11" name="Straight Connector 10"/>
          <p:cNvCxnSpPr/>
          <p:nvPr userDrawn="1"/>
        </p:nvCxnSpPr>
        <p:spPr>
          <a:xfrm>
            <a:off x="107504" y="4581128"/>
            <a:ext cx="8928992"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p:txBody>
          <a:bodyPr/>
          <a:lstStyle/>
          <a:p>
            <a:r>
              <a:rPr lang="en-US" smtClean="0"/>
              <a:t>Click to edit Master title style</a:t>
            </a:r>
            <a:endParaRPr lang="cs-CZ"/>
          </a:p>
        </p:txBody>
      </p:sp>
      <p:sp>
        <p:nvSpPr>
          <p:cNvPr id="14" name="Date Placeholder 13"/>
          <p:cNvSpPr>
            <a:spLocks noGrp="1"/>
          </p:cNvSpPr>
          <p:nvPr>
            <p:ph type="dt" sz="half" idx="10"/>
          </p:nvPr>
        </p:nvSpPr>
        <p:spPr/>
        <p:txBody>
          <a:bodyPr/>
          <a:lstStyle/>
          <a:p>
            <a:fld id="{E913C56C-3800-47C1-AF78-44E226C2CC5B}" type="datetime1">
              <a:rPr lang="cs-CZ" smtClean="0"/>
              <a:pPr/>
              <a:t>05.12.2018</a:t>
            </a:fld>
            <a:endParaRPr lang="cs-CZ" dirty="0"/>
          </a:p>
        </p:txBody>
      </p:sp>
      <p:sp>
        <p:nvSpPr>
          <p:cNvPr id="15" name="Slide Number Placeholder 14"/>
          <p:cNvSpPr>
            <a:spLocks noGrp="1"/>
          </p:cNvSpPr>
          <p:nvPr>
            <p:ph type="sldNum" sz="quarter" idx="11"/>
          </p:nvPr>
        </p:nvSpPr>
        <p:spPr/>
        <p:txBody>
          <a:bodyPr/>
          <a:lstStyle/>
          <a:p>
            <a:pPr algn="r"/>
            <a:fld id="{5A8723E3-C62D-4372-A5B7-F817763A1A22}" type="slidenum">
              <a:rPr lang="cs-CZ" smtClean="0"/>
              <a:pPr algn="r"/>
              <a:t>‹#›</a:t>
            </a:fld>
            <a:endParaRPr lang="cs-CZ" dirty="0"/>
          </a:p>
        </p:txBody>
      </p:sp>
      <p:sp>
        <p:nvSpPr>
          <p:cNvPr id="16" name="Footer Placeholder 15"/>
          <p:cNvSpPr>
            <a:spLocks noGrp="1"/>
          </p:cNvSpPr>
          <p:nvPr>
            <p:ph type="ftr" sz="quarter" idx="12"/>
          </p:nvPr>
        </p:nvSpPr>
        <p:spPr/>
        <p:txBody>
          <a:bodyPr/>
          <a:lstStyle/>
          <a:p>
            <a:r>
              <a:rPr lang="cs-CZ" smtClean="0"/>
              <a:t>NSWI150 Virtualizace a Cloud Computing - 2012/2013 David Bednárek</a:t>
            </a:r>
            <a:endParaRPr lang="cs-CZ"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0"/>
            <a:ext cx="9144000" cy="404664"/>
          </a:xfrm>
          <a:prstGeom prst="rect">
            <a:avLst/>
          </a:prstGeom>
        </p:spPr>
        <p:style>
          <a:lnRef idx="2">
            <a:schemeClr val="accent6">
              <a:shade val="50000"/>
            </a:schemeClr>
          </a:lnRef>
          <a:fillRef idx="1">
            <a:schemeClr val="accent6"/>
          </a:fillRef>
          <a:effectRef idx="0">
            <a:schemeClr val="accent6"/>
          </a:effectRef>
          <a:fontRef idx="none"/>
        </p:style>
        <p:txBody>
          <a:bodyPr vert="horz" anchor="ctr" anchorCtr="0">
            <a:no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107504" y="548680"/>
            <a:ext cx="8928992" cy="5904656"/>
          </a:xfrm>
          <a:prstGeom prst="rect">
            <a:avLst/>
          </a:prstGeom>
        </p:spPr>
        <p:txBody>
          <a:bodyPr vert="horz">
            <a:normAutofit/>
          </a:bodyPr>
          <a:lstStyle/>
          <a:p>
            <a:pPr lvl="0" eaLnBrk="1" latinLnBrk="0" hangingPunct="1"/>
            <a:r>
              <a:rPr kumimoji="0" lang="en-US" dirty="0" smtClean="0"/>
              <a:t>Click to edit Master text styles</a:t>
            </a:r>
            <a:r>
              <a:rPr kumimoji="0" lang="cs-CZ" dirty="0" smtClean="0"/>
              <a:t> </a:t>
            </a:r>
            <a:r>
              <a:rPr kumimoji="0" lang="en-US" dirty="0" smtClean="0"/>
              <a:t>!@#$%^&amp;*(){}|:"&lt;&gt;?</a:t>
            </a:r>
          </a:p>
          <a:p>
            <a:pPr lvl="1" eaLnBrk="1" latinLnBrk="0" hangingPunct="1"/>
            <a:r>
              <a:rPr kumimoji="0" lang="en-US" dirty="0" smtClean="0"/>
              <a:t>Second level</a:t>
            </a:r>
            <a:r>
              <a:rPr kumimoji="0" lang="cs-CZ" dirty="0" smtClean="0"/>
              <a:t> +</a:t>
            </a:r>
            <a:r>
              <a:rPr kumimoji="0" lang="cs-CZ" dirty="0" err="1" smtClean="0"/>
              <a:t>ěščřžýáíéúů</a:t>
            </a:r>
            <a:endParaRPr kumimoji="0" lang="en-US" dirty="0" smtClean="0"/>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3" name="Footer Placeholder 2"/>
          <p:cNvSpPr>
            <a:spLocks noGrp="1"/>
          </p:cNvSpPr>
          <p:nvPr>
            <p:ph type="ftr" sz="quarter" idx="3"/>
          </p:nvPr>
        </p:nvSpPr>
        <p:spPr>
          <a:xfrm>
            <a:off x="0" y="6597352"/>
            <a:ext cx="8604448" cy="260648"/>
          </a:xfrm>
          <a:prstGeom prst="rect">
            <a:avLst/>
          </a:prstGeom>
        </p:spPr>
        <p:style>
          <a:lnRef idx="2">
            <a:schemeClr val="accent6">
              <a:shade val="50000"/>
            </a:schemeClr>
          </a:lnRef>
          <a:fillRef idx="1">
            <a:schemeClr val="accent6"/>
          </a:fillRef>
          <a:effectRef idx="0">
            <a:schemeClr val="accent6"/>
          </a:effectRef>
          <a:fontRef idx="none"/>
        </p:style>
        <p:txBody>
          <a:bodyPr vert="horz" anchor="ctr" anchorCtr="0"/>
          <a:lstStyle>
            <a:lvl1pPr algn="l" eaLnBrk="1" latinLnBrk="0" hangingPunct="1">
              <a:defRPr kumimoji="0" sz="1000" b="0" cap="none" spc="0">
                <a:ln>
                  <a:noFill/>
                </a:ln>
                <a:solidFill>
                  <a:schemeClr val="bg1"/>
                </a:solidFill>
                <a:effectLst/>
              </a:defRPr>
            </a:lvl1pPr>
          </a:lstStyle>
          <a:p>
            <a:r>
              <a:rPr lang="cs-CZ" dirty="0" smtClean="0"/>
              <a:t>NSWI150 </a:t>
            </a:r>
            <a:r>
              <a:rPr lang="cs-CZ" dirty="0" err="1" smtClean="0"/>
              <a:t>Virtualizace</a:t>
            </a:r>
            <a:r>
              <a:rPr lang="cs-CZ" dirty="0" smtClean="0"/>
              <a:t> a </a:t>
            </a:r>
            <a:r>
              <a:rPr lang="cs-CZ" dirty="0" err="1" smtClean="0"/>
              <a:t>Cloud</a:t>
            </a:r>
            <a:r>
              <a:rPr lang="cs-CZ" dirty="0" smtClean="0"/>
              <a:t> </a:t>
            </a:r>
            <a:r>
              <a:rPr lang="cs-CZ" dirty="0" err="1" smtClean="0"/>
              <a:t>Computing</a:t>
            </a:r>
            <a:r>
              <a:rPr lang="cs-CZ" dirty="0" smtClean="0"/>
              <a:t> - 2012/2013 David </a:t>
            </a:r>
            <a:r>
              <a:rPr lang="cs-CZ" dirty="0" err="1" smtClean="0"/>
              <a:t>Bednárek</a:t>
            </a:r>
            <a:endParaRPr lang="cs-CZ" dirty="0"/>
          </a:p>
        </p:txBody>
      </p:sp>
      <p:sp>
        <p:nvSpPr>
          <p:cNvPr id="23" name="Slide Number Placeholder 22"/>
          <p:cNvSpPr>
            <a:spLocks noGrp="1"/>
          </p:cNvSpPr>
          <p:nvPr>
            <p:ph type="sldNum" sz="quarter" idx="4"/>
          </p:nvPr>
        </p:nvSpPr>
        <p:spPr>
          <a:xfrm>
            <a:off x="8604448" y="6597352"/>
            <a:ext cx="539552" cy="260648"/>
          </a:xfrm>
          <a:prstGeom prst="rect">
            <a:avLst/>
          </a:prstGeom>
        </p:spPr>
        <p:style>
          <a:lnRef idx="2">
            <a:schemeClr val="accent6">
              <a:shade val="50000"/>
            </a:schemeClr>
          </a:lnRef>
          <a:fillRef idx="1">
            <a:schemeClr val="accent6"/>
          </a:fillRef>
          <a:effectRef idx="0">
            <a:schemeClr val="accent6"/>
          </a:effectRef>
          <a:fontRef idx="none"/>
        </p:style>
        <p:txBody>
          <a:bodyPr vert="horz" anchor="ctr" anchorCtr="0"/>
          <a:lstStyle>
            <a:lvl1pPr algn="l" eaLnBrk="1" latinLnBrk="0" hangingPunct="1">
              <a:defRPr kumimoji="0" sz="1000" b="0" cap="none" spc="0">
                <a:ln>
                  <a:noFill/>
                </a:ln>
                <a:solidFill>
                  <a:schemeClr val="bg1"/>
                </a:solidFill>
                <a:effectLst/>
              </a:defRPr>
            </a:lvl1pPr>
          </a:lstStyle>
          <a:p>
            <a:pPr algn="r"/>
            <a:fld id="{5A8723E3-C62D-4372-A5B7-F817763A1A22}" type="slidenum">
              <a:rPr lang="cs-CZ" smtClean="0"/>
              <a:pPr algn="r"/>
              <a:t>‹#›</a:t>
            </a:fld>
            <a:endParaRPr lang="cs-CZ" dirty="0"/>
          </a:p>
        </p:txBody>
      </p:sp>
      <p:sp>
        <p:nvSpPr>
          <p:cNvPr id="14" name="Date Placeholder 13"/>
          <p:cNvSpPr>
            <a:spLocks noGrp="1"/>
          </p:cNvSpPr>
          <p:nvPr>
            <p:ph type="dt" sz="half" idx="2"/>
          </p:nvPr>
        </p:nvSpPr>
        <p:spPr>
          <a:xfrm>
            <a:off x="7452320" y="6597352"/>
            <a:ext cx="1136920" cy="260648"/>
          </a:xfrm>
          <a:prstGeom prst="rect">
            <a:avLst/>
          </a:prstGeom>
        </p:spPr>
        <p:txBody>
          <a:bodyPr vert="horz" anchor="ctr" anchorCtr="0"/>
          <a:lstStyle>
            <a:lvl1pPr algn="r" eaLnBrk="1" latinLnBrk="0" hangingPunct="1">
              <a:defRPr kumimoji="0" sz="1000" b="0" cap="none" spc="0">
                <a:ln>
                  <a:noFill/>
                </a:ln>
                <a:solidFill>
                  <a:schemeClr val="bg1"/>
                </a:solidFill>
                <a:effectLst/>
              </a:defRPr>
            </a:lvl1pPr>
          </a:lstStyle>
          <a:p>
            <a:fld id="{E913C56C-3800-47C1-AF78-44E226C2CC5B}" type="datetime1">
              <a:rPr lang="cs-CZ" smtClean="0"/>
              <a:pPr/>
              <a:t>05.12.2018</a:t>
            </a:fld>
            <a:endParaRPr lang="cs-CZ"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2" r:id="rId9"/>
    <p:sldLayoutId id="2147483669" r:id="rId10"/>
    <p:sldLayoutId id="2147483670" r:id="rId11"/>
    <p:sldLayoutId id="2147483671" r:id="rId12"/>
  </p:sldLayoutIdLst>
  <p:hf hdr="0" dt="0"/>
  <p:txStyles>
    <p:titleStyle>
      <a:lvl1pPr algn="l" rtl="0" eaLnBrk="1" latinLnBrk="0" hangingPunct="1">
        <a:spcBef>
          <a:spcPct val="0"/>
        </a:spcBef>
        <a:buNone/>
        <a:defRPr kumimoji="0" sz="2400" b="0" kern="1200" cap="none" spc="0">
          <a:ln>
            <a:noFill/>
          </a:ln>
          <a:solidFill>
            <a:schemeClr val="bg1"/>
          </a:solidFill>
          <a:effectLst/>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accent6"/>
          </a:solidFill>
          <a:latin typeface="+mn-lt"/>
          <a:ea typeface="+mn-ea"/>
          <a:cs typeface="+mn-cs"/>
        </a:defRPr>
      </a:lvl1pPr>
      <a:lvl2pPr marL="548640" indent="-274320" algn="l" rtl="0" eaLnBrk="1" latinLnBrk="0" hangingPunct="1">
        <a:spcBef>
          <a:spcPts val="500"/>
        </a:spcBef>
        <a:buClr>
          <a:schemeClr val="tx1"/>
        </a:buClr>
        <a:buSzPct val="76000"/>
        <a:buFont typeface="Wingdings 3"/>
        <a:buChar char=""/>
        <a:defRPr kumimoji="0" sz="2000" kern="1200">
          <a:solidFill>
            <a:schemeClr val="tx1"/>
          </a:solidFill>
          <a:latin typeface="+mn-lt"/>
          <a:ea typeface="+mn-ea"/>
          <a:cs typeface="+mn-cs"/>
        </a:defRPr>
      </a:lvl2pPr>
      <a:lvl3pPr marL="822960" indent="-228600" algn="l" rtl="0" eaLnBrk="1" latinLnBrk="0" hangingPunct="1">
        <a:spcBef>
          <a:spcPts val="500"/>
        </a:spcBef>
        <a:buClr>
          <a:schemeClr val="accent6"/>
        </a:buClr>
        <a:buSzPct val="76000"/>
        <a:buFont typeface="Wingdings" pitchFamily="2" charset="2"/>
        <a:buChar char="§"/>
        <a:defRPr kumimoji="0" sz="1800" kern="1200">
          <a:solidFill>
            <a:schemeClr val="accent6"/>
          </a:solidFill>
          <a:latin typeface="+mn-lt"/>
          <a:ea typeface="+mn-ea"/>
          <a:cs typeface="+mn-cs"/>
        </a:defRPr>
      </a:lvl3pPr>
      <a:lvl4pPr marL="1097280" indent="-228600" algn="l" rtl="0" eaLnBrk="1" latinLnBrk="0" hangingPunct="1">
        <a:spcBef>
          <a:spcPts val="400"/>
        </a:spcBef>
        <a:buClr>
          <a:schemeClr val="tx1"/>
        </a:buClr>
        <a:buSzPct val="70000"/>
        <a:buFont typeface="Wingdings" pitchFamily="2" charset="2"/>
        <a:buChar char="§"/>
        <a:defRPr kumimoji="0" sz="1600" kern="1200">
          <a:solidFill>
            <a:schemeClr val="tx1"/>
          </a:solidFill>
          <a:latin typeface="+mn-lt"/>
          <a:ea typeface="+mn-ea"/>
          <a:cs typeface="+mn-cs"/>
        </a:defRPr>
      </a:lvl4pPr>
      <a:lvl5pPr marL="180000" indent="-228600" algn="l" rtl="0" eaLnBrk="1" latinLnBrk="0" hangingPunct="1">
        <a:spcBef>
          <a:spcPts val="600"/>
        </a:spcBef>
        <a:spcAft>
          <a:spcPts val="600"/>
        </a:spcAft>
        <a:buClr>
          <a:schemeClr val="accent2"/>
        </a:buClr>
        <a:buSzPct val="70000"/>
        <a:buFont typeface="Wingdings"/>
        <a:buNone/>
        <a:defRPr kumimoji="0" lang="en-US" sz="1400" b="1" kern="1200" dirty="0">
          <a:solidFill>
            <a:schemeClr val="accent5"/>
          </a:solidFill>
          <a:latin typeface="Consolas" pitchFamily="49" charset="0"/>
          <a:ea typeface="+mn-ea"/>
          <a:cs typeface="Consolas" pitchFamily="49"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NSWI150 - </a:t>
            </a:r>
            <a:r>
              <a:rPr lang="en-US" dirty="0" err="1" smtClean="0"/>
              <a:t>Virtualizace</a:t>
            </a:r>
            <a:r>
              <a:rPr lang="en-US" dirty="0" smtClean="0"/>
              <a:t> a Cloud Computing</a:t>
            </a:r>
            <a:r>
              <a:rPr lang="cs-CZ" smtClean="0"/>
              <a:t/>
            </a:r>
            <a:br>
              <a:rPr lang="cs-CZ" smtClean="0"/>
            </a:br>
            <a:r>
              <a:rPr lang="cs-CZ" smtClean="0"/>
              <a:t>Cloud Design Patterns</a:t>
            </a:r>
            <a:r>
              <a:rPr lang="cs-CZ" dirty="0" smtClean="0"/>
              <a:t/>
            </a:r>
            <a:br>
              <a:rPr lang="cs-CZ" dirty="0" smtClean="0"/>
            </a:br>
            <a:r>
              <a:rPr lang="en-US" dirty="0" smtClean="0"/>
              <a:t/>
            </a:r>
            <a:br>
              <a:rPr lang="en-US" dirty="0" smtClean="0"/>
            </a:br>
            <a:r>
              <a:rPr lang="cs-CZ" dirty="0" smtClean="0"/>
              <a:t>Filip Zavoral</a:t>
            </a:r>
            <a:endParaRPr lang="cs-CZ"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Queue-based Load </a:t>
            </a:r>
            <a:r>
              <a:rPr lang="cs-CZ" dirty="0" smtClean="0"/>
              <a:t>Leveling</a:t>
            </a:r>
            <a:endParaRPr lang="cs-CZ" dirty="0"/>
          </a:p>
        </p:txBody>
      </p:sp>
      <p:sp>
        <p:nvSpPr>
          <p:cNvPr id="3" name="Content Placeholder 4"/>
          <p:cNvSpPr>
            <a:spLocks noGrp="1"/>
          </p:cNvSpPr>
          <p:nvPr>
            <p:ph sz="quarter" idx="13"/>
          </p:nvPr>
        </p:nvSpPr>
        <p:spPr>
          <a:xfrm>
            <a:off x="107504" y="548680"/>
            <a:ext cx="8928992" cy="1368152"/>
          </a:xfrm>
        </p:spPr>
        <p:txBody>
          <a:bodyPr anchor="t">
            <a:normAutofit lnSpcReduction="10000"/>
          </a:bodyPr>
          <a:lstStyle/>
          <a:p>
            <a:pPr marL="617220" lvl="2" indent="-342900"/>
            <a:r>
              <a:rPr lang="cs-CZ" dirty="0" smtClean="0"/>
              <a:t>vyrovnávání zátěže služeb</a:t>
            </a:r>
          </a:p>
          <a:p>
            <a:pPr marL="617220" lvl="2" indent="-342900"/>
            <a:r>
              <a:rPr lang="cs-CZ" dirty="0" smtClean="0"/>
              <a:t>fronta mezi službou a klienty</a:t>
            </a:r>
          </a:p>
          <a:p>
            <a:pPr marL="617220" lvl="2" indent="-342900"/>
            <a:r>
              <a:rPr lang="cs-CZ" dirty="0" smtClean="0"/>
              <a:t>eliminace přetížení</a:t>
            </a:r>
            <a:endParaRPr lang="en-US" dirty="0" smtClean="0"/>
          </a:p>
          <a:p>
            <a:pPr marL="617220" lvl="2" indent="-342900"/>
            <a:r>
              <a:rPr lang="en-US" dirty="0" err="1" smtClean="0"/>
              <a:t>zjednodu</a:t>
            </a:r>
            <a:r>
              <a:rPr lang="cs-CZ" dirty="0" smtClean="0"/>
              <a:t>šení škálování</a:t>
            </a:r>
          </a:p>
        </p:txBody>
      </p:sp>
      <p:pic>
        <p:nvPicPr>
          <p:cNvPr id="24578" name="Picture 2" descr="Figure 1 - Using a queue to level the load on a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068960"/>
            <a:ext cx="7248525" cy="257175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876256" y="872716"/>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Competing Consumer</a:t>
            </a:r>
          </a:p>
        </p:txBody>
      </p:sp>
      <p:sp>
        <p:nvSpPr>
          <p:cNvPr id="6" name="Rounded Rectangular Callout 5"/>
          <p:cNvSpPr/>
          <p:nvPr/>
        </p:nvSpPr>
        <p:spPr>
          <a:xfrm>
            <a:off x="6876256" y="1340768"/>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Throttling</a:t>
            </a:r>
          </a:p>
        </p:txBody>
      </p:sp>
    </p:spTree>
    <p:extLst>
      <p:ext uri="{BB962C8B-B14F-4D97-AF65-F5344CB8AC3E}">
        <p14:creationId xmlns:p14="http://schemas.microsoft.com/office/powerpoint/2010/main" val="515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Priority </a:t>
            </a:r>
            <a:r>
              <a:rPr lang="cs-CZ" dirty="0" smtClean="0"/>
              <a:t>Queue</a:t>
            </a:r>
            <a:endParaRPr lang="cs-CZ" dirty="0"/>
          </a:p>
        </p:txBody>
      </p:sp>
      <p:sp>
        <p:nvSpPr>
          <p:cNvPr id="3" name="Content Placeholder 4"/>
          <p:cNvSpPr>
            <a:spLocks noGrp="1"/>
          </p:cNvSpPr>
          <p:nvPr>
            <p:ph sz="quarter" idx="13"/>
          </p:nvPr>
        </p:nvSpPr>
        <p:spPr>
          <a:xfrm>
            <a:off x="107504" y="548680"/>
            <a:ext cx="8928992" cy="1368152"/>
          </a:xfrm>
        </p:spPr>
        <p:txBody>
          <a:bodyPr anchor="t">
            <a:normAutofit/>
          </a:bodyPr>
          <a:lstStyle/>
          <a:p>
            <a:pPr marL="617220" lvl="2" indent="-342900"/>
            <a:r>
              <a:rPr lang="cs-CZ" dirty="0" smtClean="0"/>
              <a:t>prioritní fronty - prioritní aplikace / požadavky</a:t>
            </a:r>
          </a:p>
          <a:p>
            <a:pPr marL="617220" lvl="2" indent="-342900"/>
            <a:r>
              <a:rPr lang="cs-CZ" dirty="0" smtClean="0"/>
              <a:t>implementace ve frontě / několik front</a:t>
            </a:r>
          </a:p>
          <a:p>
            <a:pPr marL="617220" lvl="2" indent="-342900"/>
            <a:r>
              <a:rPr lang="cs-CZ" dirty="0" smtClean="0"/>
              <a:t>škálovatelnost nezávisle dle priorit a dostupných prostředků</a:t>
            </a:r>
          </a:p>
        </p:txBody>
      </p:sp>
      <p:pic>
        <p:nvPicPr>
          <p:cNvPr id="23554" name="Picture 2" descr="Figure 2 - Using separate message queues for each prior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330" y="1772816"/>
            <a:ext cx="6181725" cy="5019676"/>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876256" y="872716"/>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Throttling</a:t>
            </a:r>
          </a:p>
        </p:txBody>
      </p:sp>
    </p:spTree>
    <p:extLst>
      <p:ext uri="{BB962C8B-B14F-4D97-AF65-F5344CB8AC3E}">
        <p14:creationId xmlns:p14="http://schemas.microsoft.com/office/powerpoint/2010/main" val="71047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Throttling</a:t>
            </a:r>
            <a:endParaRPr lang="cs-CZ" dirty="0"/>
          </a:p>
        </p:txBody>
      </p:sp>
      <p:sp>
        <p:nvSpPr>
          <p:cNvPr id="3" name="Content Placeholder 4"/>
          <p:cNvSpPr>
            <a:spLocks noGrp="1"/>
          </p:cNvSpPr>
          <p:nvPr>
            <p:ph sz="quarter" idx="13"/>
          </p:nvPr>
        </p:nvSpPr>
        <p:spPr>
          <a:xfrm>
            <a:off x="107504" y="548680"/>
            <a:ext cx="8928992" cy="1368152"/>
          </a:xfrm>
        </p:spPr>
        <p:txBody>
          <a:bodyPr anchor="t">
            <a:normAutofit lnSpcReduction="10000"/>
          </a:bodyPr>
          <a:lstStyle/>
          <a:p>
            <a:pPr marL="617220" lvl="2" indent="-342900"/>
            <a:r>
              <a:rPr lang="cs-CZ" dirty="0" smtClean="0"/>
              <a:t>přiškrcení - kontrola spotřeby prostředků</a:t>
            </a:r>
          </a:p>
          <a:p>
            <a:pPr marL="617220" lvl="2" indent="-342900"/>
            <a:r>
              <a:rPr lang="cs-CZ" dirty="0" smtClean="0"/>
              <a:t>při zátěži omezení méně prioritních služeb</a:t>
            </a:r>
          </a:p>
          <a:p>
            <a:pPr marL="617220" lvl="2" indent="-342900"/>
            <a:r>
              <a:rPr lang="cs-CZ" dirty="0" smtClean="0"/>
              <a:t>zachování dostupnosti základních / důležitých služeb</a:t>
            </a:r>
          </a:p>
          <a:p>
            <a:pPr marL="617220" lvl="2" indent="-342900"/>
            <a:r>
              <a:rPr lang="cs-CZ" dirty="0" smtClean="0"/>
              <a:t>pozor na závislosti</a:t>
            </a:r>
            <a:r>
              <a:rPr lang="en-US" dirty="0" smtClean="0"/>
              <a:t>!</a:t>
            </a:r>
            <a:endParaRPr lang="cs-CZ" dirty="0" smtClean="0"/>
          </a:p>
        </p:txBody>
      </p:sp>
      <p:pic>
        <p:nvPicPr>
          <p:cNvPr id="30722" name="Picture 2" descr="Figure 1 - Graph showing resource utilization against time for applications running on behalf of three us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1988840"/>
            <a:ext cx="7696200" cy="47434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876256" y="764704"/>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Queue-based Leveling</a:t>
            </a:r>
          </a:p>
        </p:txBody>
      </p:sp>
      <p:sp>
        <p:nvSpPr>
          <p:cNvPr id="6" name="Rounded Rectangular Callout 5"/>
          <p:cNvSpPr/>
          <p:nvPr/>
        </p:nvSpPr>
        <p:spPr>
          <a:xfrm>
            <a:off x="6876256" y="1206905"/>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Priority Queue</a:t>
            </a:r>
          </a:p>
        </p:txBody>
      </p:sp>
    </p:spTree>
    <p:extLst>
      <p:ext uri="{BB962C8B-B14F-4D97-AF65-F5344CB8AC3E}">
        <p14:creationId xmlns:p14="http://schemas.microsoft.com/office/powerpoint/2010/main" val="373841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Health Endpoint </a:t>
            </a:r>
            <a:r>
              <a:rPr lang="cs-CZ" dirty="0" smtClean="0"/>
              <a:t>Monitoring</a:t>
            </a:r>
            <a:endParaRPr lang="cs-CZ" dirty="0"/>
          </a:p>
        </p:txBody>
      </p:sp>
      <p:sp>
        <p:nvSpPr>
          <p:cNvPr id="3" name="Content Placeholder 4"/>
          <p:cNvSpPr>
            <a:spLocks noGrp="1"/>
          </p:cNvSpPr>
          <p:nvPr>
            <p:ph sz="quarter" idx="13"/>
          </p:nvPr>
        </p:nvSpPr>
        <p:spPr>
          <a:xfrm>
            <a:off x="107504" y="548680"/>
            <a:ext cx="8928992" cy="1368152"/>
          </a:xfrm>
        </p:spPr>
        <p:txBody>
          <a:bodyPr anchor="t">
            <a:normAutofit/>
          </a:bodyPr>
          <a:lstStyle/>
          <a:p>
            <a:pPr marL="617220" lvl="2" indent="-342900"/>
            <a:r>
              <a:rPr lang="cs-CZ" dirty="0" smtClean="0"/>
              <a:t>kontroly funkčnosti komponent uvnitř aplikace</a:t>
            </a:r>
          </a:p>
          <a:p>
            <a:pPr marL="617220" lvl="2" indent="-342900"/>
            <a:r>
              <a:rPr lang="cs-CZ" dirty="0" smtClean="0"/>
              <a:t>API na publikace výsledků </a:t>
            </a:r>
          </a:p>
          <a:p>
            <a:pPr marL="617220" lvl="2" indent="-342900"/>
            <a:r>
              <a:rPr lang="cs-CZ" dirty="0" smtClean="0"/>
              <a:t>periodická kontrola</a:t>
            </a:r>
            <a:endParaRPr lang="cs-CZ" dirty="0"/>
          </a:p>
        </p:txBody>
      </p:sp>
      <p:pic>
        <p:nvPicPr>
          <p:cNvPr id="18434" name="Picture 2" descr="Figure 1 - Overview of the patter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060848"/>
            <a:ext cx="7496175"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71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Retry</a:t>
            </a:r>
            <a:endParaRPr lang="cs-CZ" dirty="0"/>
          </a:p>
        </p:txBody>
      </p:sp>
      <p:sp>
        <p:nvSpPr>
          <p:cNvPr id="3" name="Content Placeholder 4"/>
          <p:cNvSpPr>
            <a:spLocks noGrp="1"/>
          </p:cNvSpPr>
          <p:nvPr>
            <p:ph sz="quarter" idx="13"/>
          </p:nvPr>
        </p:nvSpPr>
        <p:spPr>
          <a:xfrm>
            <a:off x="107504" y="548680"/>
            <a:ext cx="8928992" cy="1368152"/>
          </a:xfrm>
        </p:spPr>
        <p:txBody>
          <a:bodyPr anchor="t">
            <a:normAutofit/>
          </a:bodyPr>
          <a:lstStyle/>
          <a:p>
            <a:pPr marL="617220" lvl="2" indent="-342900"/>
            <a:r>
              <a:rPr lang="cs-CZ" dirty="0" smtClean="0"/>
              <a:t>opakování pokusu při nedostupnosti služby</a:t>
            </a:r>
          </a:p>
          <a:p>
            <a:pPr marL="617220" lvl="2" indent="-342900"/>
            <a:r>
              <a:rPr lang="cs-CZ" dirty="0" smtClean="0"/>
              <a:t>snadné překonání krátkodobých výpadků nebo zahlcení</a:t>
            </a:r>
          </a:p>
          <a:p>
            <a:pPr marL="617220" lvl="2" indent="-342900"/>
            <a:r>
              <a:rPr lang="cs-CZ" dirty="0" smtClean="0"/>
              <a:t>limit pokusů - trvalá nedostupnost</a:t>
            </a:r>
          </a:p>
        </p:txBody>
      </p:sp>
      <p:pic>
        <p:nvPicPr>
          <p:cNvPr id="25602" name="Picture 2" descr="Figure 1 - Invoking an operation in a hosted service using the Retry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636912"/>
            <a:ext cx="5791200" cy="3438526"/>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a:off x="6876256" y="872716"/>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Circuit Breaker</a:t>
            </a:r>
          </a:p>
        </p:txBody>
      </p:sp>
    </p:spTree>
    <p:extLst>
      <p:ext uri="{BB962C8B-B14F-4D97-AF65-F5344CB8AC3E}">
        <p14:creationId xmlns:p14="http://schemas.microsoft.com/office/powerpoint/2010/main" val="2450639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Circuit Breaker</a:t>
            </a:r>
          </a:p>
        </p:txBody>
      </p:sp>
      <p:sp>
        <p:nvSpPr>
          <p:cNvPr id="3" name="Content Placeholder 4"/>
          <p:cNvSpPr>
            <a:spLocks noGrp="1"/>
          </p:cNvSpPr>
          <p:nvPr>
            <p:ph sz="quarter" idx="13"/>
          </p:nvPr>
        </p:nvSpPr>
        <p:spPr>
          <a:xfrm>
            <a:off x="107504" y="548680"/>
            <a:ext cx="8928992" cy="1656184"/>
          </a:xfrm>
        </p:spPr>
        <p:txBody>
          <a:bodyPr anchor="t">
            <a:normAutofit lnSpcReduction="10000"/>
          </a:bodyPr>
          <a:lstStyle/>
          <a:p>
            <a:pPr marL="617220" lvl="2" indent="-342900"/>
            <a:r>
              <a:rPr lang="cs-CZ" dirty="0" smtClean="0"/>
              <a:t>jistič</a:t>
            </a:r>
          </a:p>
          <a:p>
            <a:pPr marL="617220" lvl="2" indent="-342900"/>
            <a:r>
              <a:rPr lang="cs-CZ" dirty="0" smtClean="0"/>
              <a:t>proxy havarované/nedostupné komponenty/spojení</a:t>
            </a:r>
          </a:p>
          <a:p>
            <a:pPr marL="617220" lvl="2" indent="-342900"/>
            <a:r>
              <a:rPr lang="cs-CZ" dirty="0" smtClean="0"/>
              <a:t>eliminace zahlcení mnohonásobných retry</a:t>
            </a:r>
          </a:p>
          <a:p>
            <a:pPr marL="617220" lvl="2" indent="-342900"/>
            <a:r>
              <a:rPr lang="cs-CZ" dirty="0" smtClean="0"/>
              <a:t>po dosažení limitu retry přechod do timeoutu</a:t>
            </a:r>
          </a:p>
          <a:p>
            <a:pPr marL="617220" lvl="2" indent="-342900"/>
            <a:r>
              <a:rPr lang="cs-CZ" dirty="0" smtClean="0"/>
              <a:t>po timeoutu jeden pokus jestli se chyba nespravila</a:t>
            </a:r>
          </a:p>
        </p:txBody>
      </p:sp>
      <p:pic>
        <p:nvPicPr>
          <p:cNvPr id="10246" name="Picture 6" descr="Figure 1 - Circuit Breaker st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276872"/>
            <a:ext cx="5904656" cy="447656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876256" y="872716"/>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r>
              <a:rPr lang="cs-CZ" sz="1400" dirty="0" smtClean="0">
                <a:solidFill>
                  <a:srgbClr val="002060"/>
                </a:solidFill>
                <a:sym typeface="Wingdings" panose="05000000000000000000" pitchFamily="2" charset="2"/>
              </a:rPr>
              <a:t> </a:t>
            </a:r>
            <a:r>
              <a:rPr lang="cs-CZ" sz="1400" dirty="0" smtClean="0">
                <a:solidFill>
                  <a:srgbClr val="002060"/>
                </a:solidFill>
              </a:rPr>
              <a:t> Retry</a:t>
            </a:r>
            <a:endParaRPr lang="cs-CZ" sz="1400" dirty="0">
              <a:solidFill>
                <a:srgbClr val="002060"/>
              </a:solidFill>
            </a:endParaRPr>
          </a:p>
        </p:txBody>
      </p:sp>
      <p:sp>
        <p:nvSpPr>
          <p:cNvPr id="6" name="Rounded Rectangular Callout 5"/>
          <p:cNvSpPr/>
          <p:nvPr/>
        </p:nvSpPr>
        <p:spPr>
          <a:xfrm>
            <a:off x="6876256" y="1304764"/>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r>
              <a:rPr lang="cs-CZ" sz="1400" dirty="0" smtClean="0">
                <a:solidFill>
                  <a:srgbClr val="002060"/>
                </a:solidFill>
                <a:sym typeface="Wingdings" panose="05000000000000000000" pitchFamily="2" charset="2"/>
              </a:rPr>
              <a:t> </a:t>
            </a:r>
            <a:r>
              <a:rPr lang="cs-CZ" sz="1400" dirty="0" smtClean="0">
                <a:solidFill>
                  <a:srgbClr val="002060"/>
                </a:solidFill>
              </a:rPr>
              <a:t> Health Endpoint Mon</a:t>
            </a:r>
            <a:endParaRPr lang="cs-CZ" sz="1400" dirty="0">
              <a:solidFill>
                <a:srgbClr val="002060"/>
              </a:solidFill>
            </a:endParaRPr>
          </a:p>
        </p:txBody>
      </p:sp>
    </p:spTree>
    <p:extLst>
      <p:ext uri="{BB962C8B-B14F-4D97-AF65-F5344CB8AC3E}">
        <p14:creationId xmlns:p14="http://schemas.microsoft.com/office/powerpoint/2010/main" val="1893917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External Configuration </a:t>
            </a:r>
            <a:r>
              <a:rPr lang="cs-CZ" dirty="0" smtClean="0"/>
              <a:t>Store</a:t>
            </a:r>
            <a:endParaRPr lang="cs-CZ" dirty="0"/>
          </a:p>
        </p:txBody>
      </p:sp>
      <p:sp>
        <p:nvSpPr>
          <p:cNvPr id="3" name="Content Placeholder 4"/>
          <p:cNvSpPr>
            <a:spLocks noGrp="1"/>
          </p:cNvSpPr>
          <p:nvPr>
            <p:ph sz="quarter" idx="13"/>
          </p:nvPr>
        </p:nvSpPr>
        <p:spPr>
          <a:xfrm>
            <a:off x="107504" y="548680"/>
            <a:ext cx="8928992" cy="1368152"/>
          </a:xfrm>
        </p:spPr>
        <p:txBody>
          <a:bodyPr anchor="t">
            <a:normAutofit lnSpcReduction="10000"/>
          </a:bodyPr>
          <a:lstStyle/>
          <a:p>
            <a:pPr marL="617220" lvl="2" indent="-342900"/>
            <a:r>
              <a:rPr lang="cs-CZ" dirty="0" smtClean="0"/>
              <a:t>umístění </a:t>
            </a:r>
            <a:r>
              <a:rPr lang="en-US" dirty="0" err="1" smtClean="0"/>
              <a:t>konfigura</a:t>
            </a:r>
            <a:r>
              <a:rPr lang="cs-CZ" dirty="0" smtClean="0"/>
              <a:t>čních dat v centralizovaném úložišti</a:t>
            </a:r>
          </a:p>
          <a:p>
            <a:pPr marL="617220" lvl="2" indent="-342900"/>
            <a:r>
              <a:rPr lang="cs-CZ" dirty="0" smtClean="0"/>
              <a:t>struktura konf dat dle účelu, ne dle aplikace</a:t>
            </a:r>
          </a:p>
          <a:p>
            <a:pPr marL="617220" lvl="2" indent="-342900"/>
            <a:r>
              <a:rPr lang="cs-CZ" dirty="0" smtClean="0"/>
              <a:t>zjednodušení hromadné správy</a:t>
            </a:r>
          </a:p>
          <a:p>
            <a:pPr marL="617220" lvl="2" indent="-342900"/>
            <a:r>
              <a:rPr lang="cs-CZ" dirty="0" smtClean="0"/>
              <a:t>sdílení konf dat mezi aplikacemi / službami</a:t>
            </a:r>
          </a:p>
        </p:txBody>
      </p:sp>
      <p:pic>
        <p:nvPicPr>
          <p:cNvPr id="15362" name="Picture 2" descr="Figure 1 - An overview of the External Configuration Store pattern with optional local cach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140968"/>
            <a:ext cx="6315075" cy="281940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876256" y="1268760"/>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Runtime Reconfig</a:t>
            </a:r>
          </a:p>
        </p:txBody>
      </p:sp>
    </p:spTree>
    <p:extLst>
      <p:ext uri="{BB962C8B-B14F-4D97-AF65-F5344CB8AC3E}">
        <p14:creationId xmlns:p14="http://schemas.microsoft.com/office/powerpoint/2010/main" val="4277073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Runtime </a:t>
            </a:r>
            <a:r>
              <a:rPr lang="cs-CZ" dirty="0" smtClean="0"/>
              <a:t>Reconfiguration</a:t>
            </a:r>
            <a:endParaRPr lang="cs-CZ" dirty="0"/>
          </a:p>
        </p:txBody>
      </p:sp>
      <p:sp>
        <p:nvSpPr>
          <p:cNvPr id="3" name="Content Placeholder 4"/>
          <p:cNvSpPr>
            <a:spLocks noGrp="1"/>
          </p:cNvSpPr>
          <p:nvPr>
            <p:ph sz="quarter" idx="13"/>
          </p:nvPr>
        </p:nvSpPr>
        <p:spPr>
          <a:xfrm>
            <a:off x="107504" y="548680"/>
            <a:ext cx="8928992" cy="1368152"/>
          </a:xfrm>
        </p:spPr>
        <p:txBody>
          <a:bodyPr anchor="t">
            <a:normAutofit lnSpcReduction="10000"/>
          </a:bodyPr>
          <a:lstStyle/>
          <a:p>
            <a:pPr marL="617220" lvl="2" indent="-342900"/>
            <a:r>
              <a:rPr lang="cs-CZ" dirty="0" smtClean="0"/>
              <a:t>možnost rekonfigurace za běhu</a:t>
            </a:r>
          </a:p>
          <a:p>
            <a:pPr marL="617220" lvl="2" indent="-342900"/>
            <a:r>
              <a:rPr lang="cs-CZ" dirty="0" smtClean="0"/>
              <a:t>bez nutnosti re-depl</a:t>
            </a:r>
            <a:r>
              <a:rPr lang="en-US" dirty="0" smtClean="0"/>
              <a:t>o</a:t>
            </a:r>
            <a:r>
              <a:rPr lang="cs-CZ" dirty="0" smtClean="0"/>
              <a:t>ymentu nebo restartu</a:t>
            </a:r>
          </a:p>
          <a:p>
            <a:pPr marL="617220" lvl="2" indent="-342900"/>
            <a:r>
              <a:rPr lang="cs-CZ" dirty="0" smtClean="0"/>
              <a:t>zjednodušení administrace, dostupnost, absence výpadků služeb</a:t>
            </a:r>
            <a:endParaRPr lang="en-US" dirty="0" smtClean="0"/>
          </a:p>
          <a:p>
            <a:pPr marL="617220" lvl="2" indent="-342900"/>
            <a:r>
              <a:rPr lang="en-US" dirty="0" smtClean="0"/>
              <a:t>rolling updates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t>availability</a:t>
            </a:r>
            <a:endParaRPr lang="cs-CZ" dirty="0"/>
          </a:p>
        </p:txBody>
      </p:sp>
      <p:pic>
        <p:nvPicPr>
          <p:cNvPr id="27652" name="Picture 4" descr="Figure 1 - A basic overview of this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25" y="2708920"/>
            <a:ext cx="7172325" cy="2466975"/>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876256" y="764704"/>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External Config</a:t>
            </a:r>
          </a:p>
        </p:txBody>
      </p:sp>
    </p:spTree>
    <p:extLst>
      <p:ext uri="{BB962C8B-B14F-4D97-AF65-F5344CB8AC3E}">
        <p14:creationId xmlns:p14="http://schemas.microsoft.com/office/powerpoint/2010/main" val="2493743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Pipes and </a:t>
            </a:r>
            <a:r>
              <a:rPr lang="cs-CZ" dirty="0" smtClean="0"/>
              <a:t>Filters</a:t>
            </a:r>
            <a:endParaRPr lang="cs-CZ" dirty="0"/>
          </a:p>
        </p:txBody>
      </p:sp>
      <p:sp>
        <p:nvSpPr>
          <p:cNvPr id="3" name="Content Placeholder 4"/>
          <p:cNvSpPr>
            <a:spLocks noGrp="1"/>
          </p:cNvSpPr>
          <p:nvPr>
            <p:ph sz="quarter" idx="13"/>
          </p:nvPr>
        </p:nvSpPr>
        <p:spPr>
          <a:xfrm>
            <a:off x="107504" y="548680"/>
            <a:ext cx="8928992" cy="1368152"/>
          </a:xfrm>
        </p:spPr>
        <p:txBody>
          <a:bodyPr anchor="t">
            <a:normAutofit/>
          </a:bodyPr>
          <a:lstStyle/>
          <a:p>
            <a:pPr marL="617220" lvl="2" indent="-342900"/>
            <a:r>
              <a:rPr lang="en-US" dirty="0" err="1" smtClean="0"/>
              <a:t>dekompozice</a:t>
            </a:r>
            <a:r>
              <a:rPr lang="en-US" dirty="0" smtClean="0"/>
              <a:t> </a:t>
            </a:r>
            <a:r>
              <a:rPr lang="en-US" dirty="0" err="1" smtClean="0"/>
              <a:t>na</a:t>
            </a:r>
            <a:r>
              <a:rPr lang="en-US" dirty="0" smtClean="0"/>
              <a:t> </a:t>
            </a:r>
            <a:r>
              <a:rPr lang="en-US" dirty="0" err="1" smtClean="0"/>
              <a:t>samostatn</a:t>
            </a:r>
            <a:r>
              <a:rPr lang="cs-CZ" dirty="0" smtClean="0"/>
              <a:t>é reusable komponenty zpracovávající data</a:t>
            </a:r>
          </a:p>
          <a:p>
            <a:pPr marL="617220" lvl="2" indent="-342900"/>
            <a:r>
              <a:rPr lang="cs-CZ" dirty="0" smtClean="0"/>
              <a:t>aplikace - soustava navazujících filtrů</a:t>
            </a:r>
          </a:p>
          <a:p>
            <a:pPr marL="617220" lvl="2" indent="-342900"/>
            <a:r>
              <a:rPr lang="cs-CZ" dirty="0" smtClean="0"/>
              <a:t>nezávislé škálování</a:t>
            </a:r>
          </a:p>
        </p:txBody>
      </p:sp>
      <p:pic>
        <p:nvPicPr>
          <p:cNvPr id="22530" name="Picture 2" descr="Figure 2 - A solution implemented by using pipes and fil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420888"/>
            <a:ext cx="7600950" cy="3762376"/>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a:off x="6879776" y="1094114"/>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Competing Consumer</a:t>
            </a:r>
          </a:p>
        </p:txBody>
      </p:sp>
    </p:spTree>
    <p:extLst>
      <p:ext uri="{BB962C8B-B14F-4D97-AF65-F5344CB8AC3E}">
        <p14:creationId xmlns:p14="http://schemas.microsoft.com/office/powerpoint/2010/main" val="3005381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Compute Resource </a:t>
            </a:r>
            <a:r>
              <a:rPr lang="cs-CZ" dirty="0" smtClean="0"/>
              <a:t>Consolidation</a:t>
            </a:r>
            <a:endParaRPr lang="cs-CZ" dirty="0"/>
          </a:p>
        </p:txBody>
      </p:sp>
      <p:sp>
        <p:nvSpPr>
          <p:cNvPr id="3" name="Content Placeholder 4"/>
          <p:cNvSpPr>
            <a:spLocks noGrp="1"/>
          </p:cNvSpPr>
          <p:nvPr>
            <p:ph sz="quarter" idx="13"/>
          </p:nvPr>
        </p:nvSpPr>
        <p:spPr>
          <a:xfrm>
            <a:off x="107504" y="548680"/>
            <a:ext cx="8928992" cy="1368152"/>
          </a:xfrm>
        </p:spPr>
        <p:txBody>
          <a:bodyPr anchor="t">
            <a:normAutofit/>
          </a:bodyPr>
          <a:lstStyle/>
          <a:p>
            <a:pPr marL="617220" lvl="2" indent="-342900"/>
            <a:r>
              <a:rPr lang="cs-CZ" dirty="0" smtClean="0"/>
              <a:t>konsolidace více služeb do jednoho modulu</a:t>
            </a:r>
            <a:endParaRPr lang="en-US" dirty="0" smtClean="0"/>
          </a:p>
          <a:p>
            <a:pPr marL="891540" lvl="3" indent="-342900"/>
            <a:r>
              <a:rPr lang="en-US" dirty="0" err="1" smtClean="0"/>
              <a:t>vhodn</a:t>
            </a:r>
            <a:r>
              <a:rPr lang="cs-CZ" dirty="0" smtClean="0"/>
              <a:t>é kombinace služeb - škálování, životnost, zralost (frekvence deploymentu), ...</a:t>
            </a:r>
          </a:p>
          <a:p>
            <a:pPr marL="617220" lvl="2" indent="-342900"/>
            <a:r>
              <a:rPr lang="cs-CZ" dirty="0" smtClean="0"/>
              <a:t>snížení režie a nákladů, zjednodušení správy (škálování)</a:t>
            </a:r>
          </a:p>
          <a:p>
            <a:pPr marL="617220" lvl="2" indent="-342900"/>
            <a:r>
              <a:rPr lang="cs-CZ" b="1" dirty="0" smtClean="0">
                <a:solidFill>
                  <a:srgbClr val="FF0000"/>
                </a:solidFill>
              </a:rPr>
              <a:t>‼</a:t>
            </a:r>
            <a:r>
              <a:rPr lang="cs-CZ" dirty="0" smtClean="0"/>
              <a:t> CompResCons vs. microservices</a:t>
            </a:r>
          </a:p>
        </p:txBody>
      </p:sp>
      <p:pic>
        <p:nvPicPr>
          <p:cNvPr id="12290" name="Picture 2" descr="Figure 2 - The lifecycle of tasks and resources in a role in a Azure cloud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844" y="1916832"/>
            <a:ext cx="5492591" cy="479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47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Design Patterns</a:t>
            </a:r>
            <a:endParaRPr lang="cs-CZ" dirty="0"/>
          </a:p>
        </p:txBody>
      </p:sp>
      <p:sp>
        <p:nvSpPr>
          <p:cNvPr id="3" name="Content Placeholder 4"/>
          <p:cNvSpPr>
            <a:spLocks noGrp="1"/>
          </p:cNvSpPr>
          <p:nvPr>
            <p:ph sz="quarter" idx="13"/>
          </p:nvPr>
        </p:nvSpPr>
        <p:spPr>
          <a:xfrm>
            <a:off x="107504" y="548680"/>
            <a:ext cx="8712968" cy="6192688"/>
          </a:xfrm>
        </p:spPr>
        <p:txBody>
          <a:bodyPr anchor="t">
            <a:normAutofit fontScale="85000" lnSpcReduction="10000"/>
          </a:bodyPr>
          <a:lstStyle/>
          <a:p>
            <a:r>
              <a:rPr lang="cs-CZ" b="1" dirty="0" smtClean="0"/>
              <a:t>Oblasti</a:t>
            </a:r>
            <a:r>
              <a:rPr lang="en-US" b="1" dirty="0" smtClean="0"/>
              <a:t> - t</a:t>
            </a:r>
            <a:r>
              <a:rPr lang="cs-CZ" b="1" dirty="0" smtClean="0"/>
              <a:t>řídy CDP</a:t>
            </a:r>
          </a:p>
          <a:p>
            <a:pPr lvl="1"/>
            <a:r>
              <a:rPr lang="en-US" dirty="0" err="1" smtClean="0"/>
              <a:t>Availabilit</a:t>
            </a:r>
            <a:r>
              <a:rPr lang="cs-CZ" dirty="0" smtClean="0"/>
              <a:t>a</a:t>
            </a:r>
          </a:p>
          <a:p>
            <a:pPr lvl="2"/>
            <a:r>
              <a:rPr lang="cs-CZ" dirty="0" smtClean="0"/>
              <a:t>dosažení stanoveného poměru funkčnosti - SLA</a:t>
            </a:r>
            <a:endParaRPr lang="en-US" dirty="0" smtClean="0"/>
          </a:p>
          <a:p>
            <a:pPr lvl="1"/>
            <a:r>
              <a:rPr lang="cs-CZ" dirty="0" smtClean="0"/>
              <a:t>Správa dat</a:t>
            </a:r>
          </a:p>
          <a:p>
            <a:pPr lvl="2"/>
            <a:r>
              <a:rPr lang="cs-CZ" dirty="0" smtClean="0"/>
              <a:t>d</a:t>
            </a:r>
            <a:r>
              <a:rPr lang="en-US" dirty="0" err="1" smtClean="0"/>
              <a:t>ata</a:t>
            </a:r>
            <a:r>
              <a:rPr lang="en-US" dirty="0" smtClean="0"/>
              <a:t> </a:t>
            </a:r>
            <a:r>
              <a:rPr lang="cs-CZ" dirty="0" smtClean="0"/>
              <a:t>jsou umístěna na různých lokacích</a:t>
            </a:r>
            <a:endParaRPr lang="en-US" dirty="0"/>
          </a:p>
          <a:p>
            <a:pPr lvl="2"/>
            <a:r>
              <a:rPr lang="cs-CZ" dirty="0" smtClean="0"/>
              <a:t>konz</a:t>
            </a:r>
            <a:r>
              <a:rPr lang="en-US" dirty="0" err="1" smtClean="0"/>
              <a:t>istenc</a:t>
            </a:r>
            <a:r>
              <a:rPr lang="cs-CZ" dirty="0" smtClean="0"/>
              <a:t>e, </a:t>
            </a:r>
            <a:r>
              <a:rPr lang="en-US" dirty="0" err="1" smtClean="0"/>
              <a:t>synchroniz</a:t>
            </a:r>
            <a:r>
              <a:rPr lang="cs-CZ" dirty="0" smtClean="0"/>
              <a:t>ace</a:t>
            </a:r>
            <a:endParaRPr lang="en-US" dirty="0" smtClean="0"/>
          </a:p>
          <a:p>
            <a:pPr lvl="1"/>
            <a:r>
              <a:rPr lang="cs-CZ" dirty="0" smtClean="0"/>
              <a:t>Návrh </a:t>
            </a:r>
            <a:r>
              <a:rPr lang="en-US" dirty="0" smtClean="0"/>
              <a:t>a</a:t>
            </a:r>
            <a:r>
              <a:rPr lang="cs-CZ" dirty="0" smtClean="0"/>
              <a:t> </a:t>
            </a:r>
            <a:r>
              <a:rPr lang="en-US" dirty="0" err="1" smtClean="0"/>
              <a:t>implementa</a:t>
            </a:r>
            <a:r>
              <a:rPr lang="cs-CZ" dirty="0" smtClean="0"/>
              <a:t>ce</a:t>
            </a:r>
          </a:p>
          <a:p>
            <a:pPr lvl="2"/>
            <a:r>
              <a:rPr lang="cs-CZ" dirty="0" smtClean="0"/>
              <a:t>návrhová rozhodnutí mají velký vliv na kvalitu a celkové </a:t>
            </a:r>
            <a:br>
              <a:rPr lang="cs-CZ" dirty="0" smtClean="0"/>
            </a:br>
            <a:r>
              <a:rPr lang="cs-CZ" dirty="0" smtClean="0"/>
              <a:t>náklady na cloudové aplikace a služby</a:t>
            </a:r>
            <a:endParaRPr lang="en-US" dirty="0" smtClean="0"/>
          </a:p>
          <a:p>
            <a:pPr lvl="1"/>
            <a:r>
              <a:rPr lang="cs-CZ" dirty="0" smtClean="0"/>
              <a:t>Komunikace</a:t>
            </a:r>
          </a:p>
          <a:p>
            <a:pPr lvl="2"/>
            <a:r>
              <a:rPr lang="cs-CZ" dirty="0" smtClean="0"/>
              <a:t>distribuovaný charakter služeb</a:t>
            </a:r>
          </a:p>
          <a:p>
            <a:pPr lvl="2"/>
            <a:r>
              <a:rPr lang="cs-CZ" dirty="0" smtClean="0"/>
              <a:t>a</a:t>
            </a:r>
            <a:r>
              <a:rPr lang="en-US" dirty="0" err="1" smtClean="0"/>
              <a:t>synchron</a:t>
            </a:r>
            <a:r>
              <a:rPr lang="cs-CZ" dirty="0" smtClean="0"/>
              <a:t>ní zprávy - uspořádání, idempotence, doručování</a:t>
            </a:r>
            <a:endParaRPr lang="en-US" dirty="0"/>
          </a:p>
          <a:p>
            <a:pPr lvl="1"/>
            <a:r>
              <a:rPr lang="cs-CZ" dirty="0" smtClean="0"/>
              <a:t>Správa a </a:t>
            </a:r>
            <a:r>
              <a:rPr lang="en-US" dirty="0" smtClean="0"/>
              <a:t>monitor</a:t>
            </a:r>
            <a:r>
              <a:rPr lang="cs-CZ" dirty="0" smtClean="0"/>
              <a:t>ování aplikací</a:t>
            </a:r>
          </a:p>
          <a:p>
            <a:pPr lvl="2"/>
            <a:r>
              <a:rPr lang="cs-CZ" dirty="0" smtClean="0"/>
              <a:t>vzdálený běh - zpřístupnění běhových informací aplikací</a:t>
            </a:r>
          </a:p>
          <a:p>
            <a:pPr lvl="2"/>
            <a:r>
              <a:rPr lang="cs-CZ" dirty="0" smtClean="0"/>
              <a:t>přidávání / změna funkčnosti bez nutnosti zastavení služby</a:t>
            </a:r>
            <a:endParaRPr lang="en-US" dirty="0" smtClean="0"/>
          </a:p>
          <a:p>
            <a:pPr lvl="1"/>
            <a:r>
              <a:rPr lang="cs-CZ" dirty="0" smtClean="0"/>
              <a:t>Výkonnost, škálovatelnost</a:t>
            </a:r>
          </a:p>
          <a:p>
            <a:pPr lvl="2"/>
            <a:r>
              <a:rPr lang="cs-CZ" dirty="0" smtClean="0"/>
              <a:t>přizpůsobení se měnícím se podmínkám, připravenost na vertikální/horizontální škálování</a:t>
            </a:r>
            <a:endParaRPr lang="en-US" dirty="0" smtClean="0"/>
          </a:p>
          <a:p>
            <a:pPr lvl="1"/>
            <a:r>
              <a:rPr lang="cs-CZ" dirty="0" smtClean="0"/>
              <a:t>Spolehlivost</a:t>
            </a:r>
          </a:p>
          <a:p>
            <a:pPr lvl="2"/>
            <a:r>
              <a:rPr lang="cs-CZ" dirty="0" smtClean="0"/>
              <a:t>distribuované prostředí - větší pravděpodobnost havárie / nedostupnosti</a:t>
            </a:r>
          </a:p>
          <a:p>
            <a:pPr lvl="2"/>
            <a:r>
              <a:rPr lang="cs-CZ" dirty="0" smtClean="0"/>
              <a:t>detekce chyb, zotavení</a:t>
            </a:r>
            <a:endParaRPr lang="en-US" dirty="0" smtClean="0"/>
          </a:p>
          <a:p>
            <a:pPr lvl="1"/>
            <a:r>
              <a:rPr lang="cs-CZ" dirty="0" smtClean="0"/>
              <a:t>Bezpečnost</a:t>
            </a:r>
          </a:p>
          <a:p>
            <a:pPr lvl="2"/>
            <a:r>
              <a:rPr lang="cs-CZ" dirty="0" smtClean="0"/>
              <a:t>ochrana proti různým druhům útoků již v návrhu služeb</a:t>
            </a:r>
          </a:p>
        </p:txBody>
      </p:sp>
      <p:pic>
        <p:nvPicPr>
          <p:cNvPr id="10242" name="Picture 2" descr="http://2.bp.blogspot.com/-2OXiOgqhiMs/Uy643G3p24I/AAAAAAAAAx4/r774oj-ssds/s1600/2014-03-23+11_33_41-CloudDesignPatternsBook-PDF.pd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620688"/>
            <a:ext cx="3179109"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117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Static Content </a:t>
            </a:r>
            <a:r>
              <a:rPr lang="cs-CZ" dirty="0" smtClean="0"/>
              <a:t>Hosting</a:t>
            </a:r>
            <a:endParaRPr lang="cs-CZ" dirty="0"/>
          </a:p>
        </p:txBody>
      </p:sp>
      <p:sp>
        <p:nvSpPr>
          <p:cNvPr id="3" name="Content Placeholder 4"/>
          <p:cNvSpPr>
            <a:spLocks noGrp="1"/>
          </p:cNvSpPr>
          <p:nvPr>
            <p:ph sz="quarter" idx="13"/>
          </p:nvPr>
        </p:nvSpPr>
        <p:spPr>
          <a:xfrm>
            <a:off x="107504" y="548680"/>
            <a:ext cx="8928992" cy="1368152"/>
          </a:xfrm>
        </p:spPr>
        <p:txBody>
          <a:bodyPr anchor="t">
            <a:normAutofit/>
          </a:bodyPr>
          <a:lstStyle/>
          <a:p>
            <a:pPr marL="617220" lvl="2" indent="-342900"/>
            <a:r>
              <a:rPr lang="cs-CZ" dirty="0" smtClean="0"/>
              <a:t>přenesení statického obsahu z aplikačního serveru do cloudového úložiště </a:t>
            </a:r>
          </a:p>
          <a:p>
            <a:pPr marL="617220" lvl="2" indent="-342900"/>
            <a:r>
              <a:rPr lang="cs-CZ" dirty="0" smtClean="0"/>
              <a:t>typicky výrazně levnější než silnější konfigurace výpočetního uzlu</a:t>
            </a:r>
          </a:p>
        </p:txBody>
      </p:sp>
      <p:pic>
        <p:nvPicPr>
          <p:cNvPr id="29698" name="Picture 2" descr="Figure 1 - Delivering static parts of an application directly from a storage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708920"/>
            <a:ext cx="6238875" cy="2981326"/>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876256" y="1340768"/>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Valet Key</a:t>
            </a:r>
          </a:p>
        </p:txBody>
      </p:sp>
    </p:spTree>
    <p:extLst>
      <p:ext uri="{BB962C8B-B14F-4D97-AF65-F5344CB8AC3E}">
        <p14:creationId xmlns:p14="http://schemas.microsoft.com/office/powerpoint/2010/main" val="2939060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Gatekeeper</a:t>
            </a:r>
            <a:endParaRPr lang="cs-CZ" dirty="0"/>
          </a:p>
        </p:txBody>
      </p:sp>
      <p:sp>
        <p:nvSpPr>
          <p:cNvPr id="3" name="Content Placeholder 4"/>
          <p:cNvSpPr>
            <a:spLocks noGrp="1"/>
          </p:cNvSpPr>
          <p:nvPr>
            <p:ph sz="quarter" idx="13"/>
          </p:nvPr>
        </p:nvSpPr>
        <p:spPr>
          <a:xfrm>
            <a:off x="107504" y="548680"/>
            <a:ext cx="8928992" cy="1368152"/>
          </a:xfrm>
        </p:spPr>
        <p:txBody>
          <a:bodyPr anchor="t">
            <a:normAutofit lnSpcReduction="10000"/>
          </a:bodyPr>
          <a:lstStyle/>
          <a:p>
            <a:pPr marL="617220" lvl="2" indent="-342900"/>
            <a:r>
              <a:rPr lang="en-US" dirty="0" smtClean="0"/>
              <a:t>odd</a:t>
            </a:r>
            <a:r>
              <a:rPr lang="cs-CZ" dirty="0" smtClean="0"/>
              <a:t>ělení uživatelského rozhraní od funkčních modulů</a:t>
            </a:r>
          </a:p>
          <a:p>
            <a:pPr marL="617220" lvl="2" indent="-342900"/>
            <a:r>
              <a:rPr lang="cs-CZ" dirty="0" smtClean="0"/>
              <a:t>kontrola uživatelských požadavků</a:t>
            </a:r>
          </a:p>
          <a:p>
            <a:pPr marL="617220" lvl="2" indent="-342900"/>
            <a:r>
              <a:rPr lang="cs-CZ" dirty="0" smtClean="0"/>
              <a:t>gatekeeper nemá přístup k citlivým datům, klíčům, ...</a:t>
            </a:r>
          </a:p>
          <a:p>
            <a:pPr marL="617220" lvl="2" indent="-342900"/>
            <a:r>
              <a:rPr lang="cs-CZ" dirty="0" smtClean="0"/>
              <a:t>zvýšení bezpečnosti, minimalizace škod při průniku</a:t>
            </a:r>
          </a:p>
        </p:txBody>
      </p:sp>
      <p:pic>
        <p:nvPicPr>
          <p:cNvPr id="17410" name="Picture 2" descr="Figure 1 - High level overview of this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140968"/>
            <a:ext cx="7296150" cy="232410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876256" y="1273046"/>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Vallet Key</a:t>
            </a:r>
          </a:p>
        </p:txBody>
      </p:sp>
    </p:spTree>
    <p:extLst>
      <p:ext uri="{BB962C8B-B14F-4D97-AF65-F5344CB8AC3E}">
        <p14:creationId xmlns:p14="http://schemas.microsoft.com/office/powerpoint/2010/main" val="2365025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Federated </a:t>
            </a:r>
            <a:r>
              <a:rPr lang="cs-CZ" dirty="0" smtClean="0"/>
              <a:t>Identity</a:t>
            </a:r>
            <a:endParaRPr lang="cs-CZ" dirty="0"/>
          </a:p>
        </p:txBody>
      </p:sp>
      <p:sp>
        <p:nvSpPr>
          <p:cNvPr id="3" name="Content Placeholder 4"/>
          <p:cNvSpPr>
            <a:spLocks noGrp="1"/>
          </p:cNvSpPr>
          <p:nvPr>
            <p:ph sz="quarter" idx="13"/>
          </p:nvPr>
        </p:nvSpPr>
        <p:spPr>
          <a:xfrm>
            <a:off x="107504" y="548680"/>
            <a:ext cx="8928992" cy="1368152"/>
          </a:xfrm>
        </p:spPr>
        <p:txBody>
          <a:bodyPr anchor="t">
            <a:normAutofit/>
          </a:bodyPr>
          <a:lstStyle/>
          <a:p>
            <a:pPr marL="617220" lvl="2" indent="-342900"/>
            <a:r>
              <a:rPr lang="cs-CZ" dirty="0" smtClean="0"/>
              <a:t>d</a:t>
            </a:r>
            <a:r>
              <a:rPr lang="en-US" dirty="0" err="1" smtClean="0"/>
              <a:t>elega</a:t>
            </a:r>
            <a:r>
              <a:rPr lang="cs-CZ" dirty="0" smtClean="0"/>
              <a:t>c</a:t>
            </a:r>
            <a:r>
              <a:rPr lang="en-US" dirty="0" smtClean="0"/>
              <a:t>e </a:t>
            </a:r>
            <a:r>
              <a:rPr lang="en-US" dirty="0" err="1" smtClean="0"/>
              <a:t>autenti</a:t>
            </a:r>
            <a:r>
              <a:rPr lang="cs-CZ" dirty="0" smtClean="0"/>
              <a:t>k</a:t>
            </a:r>
            <a:r>
              <a:rPr lang="en-US" dirty="0" smtClean="0"/>
              <a:t>a</a:t>
            </a:r>
            <a:r>
              <a:rPr lang="cs-CZ" dirty="0" smtClean="0"/>
              <a:t>ce</a:t>
            </a:r>
            <a:r>
              <a:rPr lang="en-US" dirty="0" smtClean="0"/>
              <a:t> </a:t>
            </a:r>
            <a:r>
              <a:rPr lang="cs-CZ" dirty="0" smtClean="0"/>
              <a:t>na</a:t>
            </a:r>
            <a:r>
              <a:rPr lang="en-US" dirty="0" smtClean="0"/>
              <a:t> extern</a:t>
            </a:r>
            <a:r>
              <a:rPr lang="cs-CZ" dirty="0" smtClean="0"/>
              <a:t>í</a:t>
            </a:r>
            <a:r>
              <a:rPr lang="en-US" dirty="0" smtClean="0"/>
              <a:t> </a:t>
            </a:r>
            <a:r>
              <a:rPr lang="cs-CZ" dirty="0" smtClean="0"/>
              <a:t>aplikaci</a:t>
            </a:r>
          </a:p>
          <a:p>
            <a:pPr marL="617220" lvl="2" indent="-342900"/>
            <a:r>
              <a:rPr lang="en-US" dirty="0" smtClean="0"/>
              <a:t>minim</a:t>
            </a:r>
            <a:r>
              <a:rPr lang="cs-CZ" dirty="0" smtClean="0"/>
              <a:t>alizac</a:t>
            </a:r>
            <a:r>
              <a:rPr lang="en-US" dirty="0" smtClean="0"/>
              <a:t>e </a:t>
            </a:r>
            <a:r>
              <a:rPr lang="cs-CZ" dirty="0" smtClean="0"/>
              <a:t>uživatelské admistrativy</a:t>
            </a:r>
          </a:p>
          <a:p>
            <a:pPr marL="891540" lvl="3" indent="-342900"/>
            <a:r>
              <a:rPr lang="cs-CZ" dirty="0" smtClean="0"/>
              <a:t>... a žlutých lístečků na monitoru</a:t>
            </a:r>
          </a:p>
          <a:p>
            <a:pPr marL="617220" lvl="2" indent="-342900"/>
            <a:r>
              <a:rPr lang="cs-CZ" b="1" dirty="0">
                <a:solidFill>
                  <a:srgbClr val="FF0000"/>
                </a:solidFill>
              </a:rPr>
              <a:t>‼</a:t>
            </a:r>
            <a:r>
              <a:rPr lang="cs-CZ" dirty="0"/>
              <a:t> důvěryhodnost</a:t>
            </a:r>
            <a:endParaRPr lang="cs-CZ" dirty="0" smtClean="0"/>
          </a:p>
        </p:txBody>
      </p:sp>
      <p:pic>
        <p:nvPicPr>
          <p:cNvPr id="16386" name="Picture 2" descr="Figure 1 - An overview of federated authent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492896"/>
            <a:ext cx="420052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052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Valet </a:t>
            </a:r>
            <a:r>
              <a:rPr lang="cs-CZ" dirty="0" smtClean="0"/>
              <a:t>Key</a:t>
            </a:r>
            <a:endParaRPr lang="cs-CZ" dirty="0"/>
          </a:p>
        </p:txBody>
      </p:sp>
      <p:sp>
        <p:nvSpPr>
          <p:cNvPr id="3" name="Content Placeholder 4"/>
          <p:cNvSpPr>
            <a:spLocks noGrp="1"/>
          </p:cNvSpPr>
          <p:nvPr>
            <p:ph sz="quarter" idx="13"/>
          </p:nvPr>
        </p:nvSpPr>
        <p:spPr>
          <a:xfrm>
            <a:off x="107504" y="548680"/>
            <a:ext cx="8928992" cy="1368152"/>
          </a:xfrm>
        </p:spPr>
        <p:txBody>
          <a:bodyPr anchor="t">
            <a:normAutofit/>
          </a:bodyPr>
          <a:lstStyle/>
          <a:p>
            <a:pPr marL="617220" lvl="2" indent="-342900"/>
            <a:r>
              <a:rPr lang="cs-CZ" dirty="0" smtClean="0"/>
              <a:t>komorník - klíč/token klienta pro přístup k chráněným datům</a:t>
            </a:r>
          </a:p>
          <a:p>
            <a:pPr marL="617220" lvl="2" indent="-342900"/>
            <a:r>
              <a:rPr lang="cs-CZ" dirty="0" smtClean="0"/>
              <a:t>přímý přístup k datům bez nutnosti přístupu k aplikačnímu serveru</a:t>
            </a:r>
          </a:p>
        </p:txBody>
      </p:sp>
      <p:pic>
        <p:nvPicPr>
          <p:cNvPr id="31746" name="Picture 2" descr="Figure 1 - Overview of the patter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924944"/>
            <a:ext cx="5867400" cy="300990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876256" y="1206905"/>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Static Content Hosting</a:t>
            </a:r>
          </a:p>
        </p:txBody>
      </p:sp>
      <p:sp>
        <p:nvSpPr>
          <p:cNvPr id="6" name="Rounded Rectangular Callout 5"/>
          <p:cNvSpPr/>
          <p:nvPr/>
        </p:nvSpPr>
        <p:spPr>
          <a:xfrm>
            <a:off x="6876256" y="583132"/>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Gatekeeper</a:t>
            </a:r>
          </a:p>
        </p:txBody>
      </p:sp>
    </p:spTree>
    <p:extLst>
      <p:ext uri="{BB962C8B-B14F-4D97-AF65-F5344CB8AC3E}">
        <p14:creationId xmlns:p14="http://schemas.microsoft.com/office/powerpoint/2010/main" val="401646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Leader </a:t>
            </a:r>
            <a:r>
              <a:rPr lang="cs-CZ" dirty="0" smtClean="0"/>
              <a:t>Election</a:t>
            </a:r>
            <a:endParaRPr lang="cs-CZ" dirty="0"/>
          </a:p>
        </p:txBody>
      </p:sp>
      <p:sp>
        <p:nvSpPr>
          <p:cNvPr id="3" name="Content Placeholder 4"/>
          <p:cNvSpPr>
            <a:spLocks noGrp="1"/>
          </p:cNvSpPr>
          <p:nvPr>
            <p:ph sz="quarter" idx="13"/>
          </p:nvPr>
        </p:nvSpPr>
        <p:spPr>
          <a:xfrm>
            <a:off x="107504" y="548680"/>
            <a:ext cx="8928992" cy="1800200"/>
          </a:xfrm>
        </p:spPr>
        <p:txBody>
          <a:bodyPr anchor="t">
            <a:normAutofit/>
          </a:bodyPr>
          <a:lstStyle/>
          <a:p>
            <a:pPr marL="617220" lvl="2" indent="-342900"/>
            <a:r>
              <a:rPr lang="cs-CZ" dirty="0" smtClean="0"/>
              <a:t>replikované služby - pořeba koordinace</a:t>
            </a:r>
          </a:p>
          <a:p>
            <a:pPr marL="617220" lvl="2" indent="-342900"/>
            <a:r>
              <a:rPr lang="cs-CZ" dirty="0" smtClean="0"/>
              <a:t>jedna z replik Leader - koordinátor</a:t>
            </a:r>
          </a:p>
          <a:p>
            <a:pPr marL="617220" lvl="2" indent="-342900"/>
            <a:r>
              <a:rPr lang="cs-CZ" dirty="0" smtClean="0"/>
              <a:t>distribuované algoritmy - Paxos</a:t>
            </a:r>
            <a:r>
              <a:rPr lang="en-US" dirty="0" smtClean="0"/>
              <a:t>, Raft, ZAB, </a:t>
            </a:r>
            <a:r>
              <a:rPr lang="cs-CZ" dirty="0"/>
              <a:t>Bully, Ring, </a:t>
            </a:r>
            <a:r>
              <a:rPr lang="en-US" dirty="0" smtClean="0"/>
              <a:t>...</a:t>
            </a:r>
            <a:endParaRPr lang="cs-CZ" dirty="0" smtClean="0"/>
          </a:p>
          <a:p>
            <a:pPr marL="891540" lvl="3" indent="-342900"/>
            <a:r>
              <a:rPr lang="cs-CZ" dirty="0" smtClean="0"/>
              <a:t>spolehlivé implementace poskytované platformou</a:t>
            </a:r>
            <a:endParaRPr lang="cs-CZ" dirty="0"/>
          </a:p>
          <a:p>
            <a:pPr marL="891540" lvl="3" indent="-342900"/>
            <a:r>
              <a:rPr lang="cs-CZ" dirty="0" smtClean="0"/>
              <a:t>Zookeeper, Chubby, ...</a:t>
            </a:r>
          </a:p>
        </p:txBody>
      </p:sp>
      <p:pic>
        <p:nvPicPr>
          <p:cNvPr id="20482" name="Picture 2" descr="Figure 1 - Using the BlobDistributedMutex class to elect a leader and run a task that coordinates operations"/>
          <p:cNvPicPr>
            <a:picLocks noChangeAspect="1" noChangeArrowheads="1"/>
          </p:cNvPicPr>
          <p:nvPr/>
        </p:nvPicPr>
        <p:blipFill rotWithShape="1">
          <a:blip r:embed="rId3">
            <a:extLst>
              <a:ext uri="{28A0092B-C50C-407E-A947-70E740481C1C}">
                <a14:useLocalDpi xmlns:a14="http://schemas.microsoft.com/office/drawing/2010/main" val="0"/>
              </a:ext>
            </a:extLst>
          </a:blip>
          <a:srcRect t="-1" b="24499"/>
          <a:stretch/>
        </p:blipFill>
        <p:spPr bwMode="auto">
          <a:xfrm>
            <a:off x="179513" y="2420888"/>
            <a:ext cx="3600400" cy="4216820"/>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Figure 1 - Using the BlobDistributedMutex class to elect a leader and run a task that coordinates operations"/>
          <p:cNvPicPr>
            <a:picLocks noChangeAspect="1" noChangeArrowheads="1"/>
          </p:cNvPicPr>
          <p:nvPr/>
        </p:nvPicPr>
        <p:blipFill rotWithShape="1">
          <a:blip r:embed="rId3">
            <a:extLst>
              <a:ext uri="{28A0092B-C50C-407E-A947-70E740481C1C}">
                <a14:useLocalDpi xmlns:a14="http://schemas.microsoft.com/office/drawing/2010/main" val="0"/>
              </a:ext>
            </a:extLst>
          </a:blip>
          <a:srcRect t="76239" b="-549"/>
          <a:stretch/>
        </p:blipFill>
        <p:spPr bwMode="auto">
          <a:xfrm>
            <a:off x="3868631" y="3212976"/>
            <a:ext cx="5203016" cy="2729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590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Scheduler Agent </a:t>
            </a:r>
            <a:r>
              <a:rPr lang="cs-CZ" dirty="0" smtClean="0"/>
              <a:t>Supervisor</a:t>
            </a:r>
            <a:endParaRPr lang="cs-CZ" dirty="0"/>
          </a:p>
        </p:txBody>
      </p:sp>
      <p:sp>
        <p:nvSpPr>
          <p:cNvPr id="3" name="Content Placeholder 4"/>
          <p:cNvSpPr>
            <a:spLocks noGrp="1"/>
          </p:cNvSpPr>
          <p:nvPr>
            <p:ph sz="quarter" idx="13"/>
          </p:nvPr>
        </p:nvSpPr>
        <p:spPr>
          <a:xfrm>
            <a:off x="107504" y="548680"/>
            <a:ext cx="8928992" cy="1368152"/>
          </a:xfrm>
        </p:spPr>
        <p:txBody>
          <a:bodyPr anchor="t">
            <a:normAutofit/>
          </a:bodyPr>
          <a:lstStyle/>
          <a:p>
            <a:pPr marL="617220" lvl="2" indent="-342900"/>
            <a:r>
              <a:rPr lang="en-US" dirty="0" smtClean="0"/>
              <a:t>scheduler (</a:t>
            </a:r>
            <a:r>
              <a:rPr lang="en-US" dirty="0" err="1" smtClean="0"/>
              <a:t>pl</a:t>
            </a:r>
            <a:r>
              <a:rPr lang="cs-CZ" dirty="0" smtClean="0"/>
              <a:t>á</a:t>
            </a:r>
            <a:r>
              <a:rPr lang="en-US" dirty="0" smtClean="0"/>
              <a:t>nova</a:t>
            </a:r>
            <a:r>
              <a:rPr lang="cs-CZ" dirty="0" smtClean="0"/>
              <a:t>č) </a:t>
            </a:r>
            <a:r>
              <a:rPr lang="en-US" dirty="0" err="1" smtClean="0"/>
              <a:t>organizuje</a:t>
            </a:r>
            <a:r>
              <a:rPr lang="en-US" dirty="0" smtClean="0"/>
              <a:t> a </a:t>
            </a:r>
            <a:r>
              <a:rPr lang="en-US" dirty="0" err="1" smtClean="0"/>
              <a:t>spo</a:t>
            </a:r>
            <a:r>
              <a:rPr lang="cs-CZ" dirty="0" smtClean="0"/>
              <a:t>uští podúkoly, udržuje jejich stav</a:t>
            </a:r>
          </a:p>
          <a:p>
            <a:pPr marL="617220" lvl="2" indent="-342900"/>
            <a:r>
              <a:rPr lang="cs-CZ" dirty="0" smtClean="0"/>
              <a:t>agent zapouzdřuje vzdálené volání a error handling</a:t>
            </a:r>
          </a:p>
          <a:p>
            <a:pPr marL="617220" lvl="2" indent="-342900"/>
            <a:r>
              <a:rPr lang="cs-CZ" dirty="0" smtClean="0"/>
              <a:t>supervisor periodicky kontroluje stav výpočtu a dostupnost služeb, řeší trvalé výpadky</a:t>
            </a:r>
            <a:endParaRPr lang="cs-CZ" dirty="0"/>
          </a:p>
        </p:txBody>
      </p:sp>
      <p:pic>
        <p:nvPicPr>
          <p:cNvPr id="26626" name="Picture 2" descr="Figure 1 - The actors in the Scheduler Agent Supervisor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638953"/>
            <a:ext cx="7189719" cy="510859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876256" y="882869"/>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Retry</a:t>
            </a:r>
          </a:p>
        </p:txBody>
      </p:sp>
      <p:sp>
        <p:nvSpPr>
          <p:cNvPr id="6" name="Rounded Rectangular Callout 5"/>
          <p:cNvSpPr/>
          <p:nvPr/>
        </p:nvSpPr>
        <p:spPr>
          <a:xfrm>
            <a:off x="6876256" y="1638953"/>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Circuit Breaker</a:t>
            </a:r>
          </a:p>
        </p:txBody>
      </p:sp>
    </p:spTree>
    <p:extLst>
      <p:ext uri="{BB962C8B-B14F-4D97-AF65-F5344CB8AC3E}">
        <p14:creationId xmlns:p14="http://schemas.microsoft.com/office/powerpoint/2010/main" val="3875747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Primers and </a:t>
            </a:r>
            <a:r>
              <a:rPr lang="en-US" dirty="0" err="1" smtClean="0"/>
              <a:t>Guidances</a:t>
            </a:r>
            <a:endParaRPr lang="en-US" dirty="0"/>
          </a:p>
        </p:txBody>
      </p:sp>
      <p:pic>
        <p:nvPicPr>
          <p:cNvPr id="2050" name="Picture 2" descr="Dn600214.A345734E1F4CCB94342231F94DC62190(en-us,PandP.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692696"/>
            <a:ext cx="8260107" cy="583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407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Primers and </a:t>
            </a:r>
            <a:r>
              <a:rPr lang="en-US" dirty="0" err="1" smtClean="0"/>
              <a:t>Guidances</a:t>
            </a:r>
            <a:endParaRPr lang="en-US" dirty="0"/>
          </a:p>
        </p:txBody>
      </p:sp>
      <p:sp>
        <p:nvSpPr>
          <p:cNvPr id="5" name="Content Placeholder 4"/>
          <p:cNvSpPr>
            <a:spLocks noGrp="1"/>
          </p:cNvSpPr>
          <p:nvPr>
            <p:ph sz="quarter" idx="13"/>
          </p:nvPr>
        </p:nvSpPr>
        <p:spPr>
          <a:xfrm>
            <a:off x="107504" y="548680"/>
            <a:ext cx="8928992" cy="6192688"/>
          </a:xfrm>
        </p:spPr>
        <p:txBody>
          <a:bodyPr>
            <a:normAutofit fontScale="92500" lnSpcReduction="10000"/>
          </a:bodyPr>
          <a:lstStyle/>
          <a:p>
            <a:r>
              <a:rPr lang="en-US" dirty="0"/>
              <a:t>Asynchronous </a:t>
            </a:r>
            <a:r>
              <a:rPr lang="en-US" dirty="0" smtClean="0"/>
              <a:t>Messaging</a:t>
            </a:r>
            <a:endParaRPr lang="en-US" dirty="0"/>
          </a:p>
          <a:p>
            <a:pPr lvl="1"/>
            <a:r>
              <a:rPr lang="en-US" dirty="0" err="1" smtClean="0"/>
              <a:t>asynchronnost</a:t>
            </a:r>
            <a:r>
              <a:rPr lang="en-US" dirty="0" smtClean="0"/>
              <a:t> </a:t>
            </a:r>
            <a:r>
              <a:rPr lang="en-US" dirty="0" err="1" smtClean="0"/>
              <a:t>zvy</a:t>
            </a:r>
            <a:r>
              <a:rPr lang="cs-CZ" dirty="0" smtClean="0"/>
              <a:t>šuje spolehlivost</a:t>
            </a:r>
            <a:r>
              <a:rPr lang="en-US" dirty="0" smtClean="0"/>
              <a:t> - Queues</a:t>
            </a:r>
          </a:p>
          <a:p>
            <a:pPr lvl="1"/>
            <a:r>
              <a:rPr lang="cs-CZ" dirty="0" smtClean="0"/>
              <a:t>nezávislost na životnosti klienta a serveru</a:t>
            </a:r>
            <a:endParaRPr lang="en-US" dirty="0" smtClean="0"/>
          </a:p>
          <a:p>
            <a:r>
              <a:rPr lang="en-US" dirty="0" err="1" smtClean="0"/>
              <a:t>Autoscaling</a:t>
            </a:r>
            <a:endParaRPr lang="en-US" dirty="0" smtClean="0"/>
          </a:p>
          <a:p>
            <a:pPr lvl="1"/>
            <a:r>
              <a:rPr lang="cs-CZ" dirty="0" smtClean="0"/>
              <a:t>periodický </a:t>
            </a:r>
            <a:r>
              <a:rPr lang="en-US" dirty="0" smtClean="0"/>
              <a:t>monitoring </a:t>
            </a:r>
            <a:r>
              <a:rPr lang="cs-CZ" dirty="0" smtClean="0"/>
              <a:t>výkonu</a:t>
            </a:r>
            <a:endParaRPr lang="en-US" dirty="0" smtClean="0"/>
          </a:p>
          <a:p>
            <a:pPr lvl="1"/>
            <a:r>
              <a:rPr lang="cs-CZ" dirty="0" smtClean="0"/>
              <a:t>škálování dle potřeby, úspora nákladů</a:t>
            </a:r>
            <a:r>
              <a:rPr lang="en-US" dirty="0" smtClean="0"/>
              <a:t> - </a:t>
            </a:r>
            <a:r>
              <a:rPr lang="en-US" dirty="0" err="1" smtClean="0"/>
              <a:t>automaticky</a:t>
            </a:r>
            <a:endParaRPr lang="en-US" dirty="0" smtClean="0"/>
          </a:p>
          <a:p>
            <a:r>
              <a:rPr lang="en-US" dirty="0" smtClean="0"/>
              <a:t>Instrumentation and Telemetry</a:t>
            </a:r>
            <a:endParaRPr lang="en-US" dirty="0"/>
          </a:p>
          <a:p>
            <a:pPr lvl="1"/>
            <a:r>
              <a:rPr lang="en-US" dirty="0"/>
              <a:t>monitoring</a:t>
            </a:r>
            <a:r>
              <a:rPr lang="cs-CZ" dirty="0"/>
              <a:t>, logy</a:t>
            </a:r>
            <a:r>
              <a:rPr lang="en-US" dirty="0"/>
              <a:t> </a:t>
            </a:r>
            <a:r>
              <a:rPr lang="cs-CZ" dirty="0"/>
              <a:t>- </a:t>
            </a:r>
            <a:r>
              <a:rPr lang="en-US" dirty="0"/>
              <a:t>debugging</a:t>
            </a:r>
            <a:r>
              <a:rPr lang="cs-CZ" dirty="0"/>
              <a:t> aplikací bez </a:t>
            </a:r>
            <a:r>
              <a:rPr lang="cs-CZ" dirty="0" smtClean="0"/>
              <a:t>přístupu</a:t>
            </a:r>
            <a:endParaRPr lang="en-US" dirty="0" smtClean="0"/>
          </a:p>
          <a:p>
            <a:pPr lvl="1"/>
            <a:r>
              <a:rPr lang="en-US" dirty="0" err="1" smtClean="0"/>
              <a:t>instrumentace</a:t>
            </a:r>
            <a:r>
              <a:rPr lang="en-US" dirty="0" smtClean="0"/>
              <a:t> - event/error handling code v </a:t>
            </a:r>
            <a:r>
              <a:rPr lang="en-US" dirty="0" err="1" smtClean="0"/>
              <a:t>aplikac</a:t>
            </a:r>
            <a:r>
              <a:rPr lang="cs-CZ" dirty="0" smtClean="0"/>
              <a:t>í</a:t>
            </a:r>
            <a:r>
              <a:rPr lang="en-US" dirty="0" err="1" smtClean="0"/>
              <a:t>ch</a:t>
            </a:r>
            <a:endParaRPr lang="cs-CZ" dirty="0"/>
          </a:p>
          <a:p>
            <a:pPr lvl="1"/>
            <a:r>
              <a:rPr lang="cs-CZ" dirty="0" smtClean="0"/>
              <a:t>telemetrie - přístup k logům z jiných aplikací</a:t>
            </a:r>
            <a:endParaRPr lang="cs-CZ" dirty="0"/>
          </a:p>
          <a:p>
            <a:r>
              <a:rPr lang="cs-CZ" dirty="0"/>
              <a:t>Service </a:t>
            </a:r>
            <a:r>
              <a:rPr lang="cs-CZ" dirty="0" smtClean="0"/>
              <a:t>Metering</a:t>
            </a:r>
            <a:endParaRPr lang="en-US" dirty="0"/>
          </a:p>
          <a:p>
            <a:pPr lvl="1"/>
            <a:r>
              <a:rPr lang="cs-CZ" dirty="0" smtClean="0"/>
              <a:t>měření využití </a:t>
            </a:r>
            <a:r>
              <a:rPr lang="cs-CZ" dirty="0"/>
              <a:t>aplikací a </a:t>
            </a:r>
            <a:r>
              <a:rPr lang="cs-CZ" dirty="0" smtClean="0"/>
              <a:t>služeb</a:t>
            </a:r>
            <a:endParaRPr lang="en-US" dirty="0" smtClean="0"/>
          </a:p>
          <a:p>
            <a:pPr lvl="1"/>
            <a:r>
              <a:rPr lang="cs-CZ" dirty="0" smtClean="0"/>
              <a:t>pro budoucí plánování, účtování</a:t>
            </a:r>
            <a:endParaRPr lang="en-US" dirty="0" smtClean="0"/>
          </a:p>
          <a:p>
            <a:r>
              <a:rPr lang="en-US" dirty="0" smtClean="0"/>
              <a:t>Multiple </a:t>
            </a:r>
            <a:r>
              <a:rPr lang="en-US" dirty="0"/>
              <a:t>Datacenter </a:t>
            </a:r>
            <a:r>
              <a:rPr lang="en-US" dirty="0" smtClean="0"/>
              <a:t>Deployment</a:t>
            </a:r>
            <a:endParaRPr lang="en-US" dirty="0"/>
          </a:p>
          <a:p>
            <a:pPr lvl="1"/>
            <a:r>
              <a:rPr lang="cs-CZ" dirty="0"/>
              <a:t>zvýšení </a:t>
            </a:r>
            <a:r>
              <a:rPr lang="cs-CZ" dirty="0" smtClean="0"/>
              <a:t>dostupnosti</a:t>
            </a:r>
            <a:endParaRPr lang="en-US" dirty="0" smtClean="0"/>
          </a:p>
          <a:p>
            <a:pPr lvl="1"/>
            <a:r>
              <a:rPr lang="cs-CZ" dirty="0" smtClean="0"/>
              <a:t>optimalizace </a:t>
            </a:r>
            <a:r>
              <a:rPr lang="cs-CZ" dirty="0"/>
              <a:t>world-wide latence</a:t>
            </a:r>
          </a:p>
          <a:p>
            <a:pPr lvl="1"/>
            <a:r>
              <a:rPr lang="cs-CZ" dirty="0" smtClean="0"/>
              <a:t>nutnost synchronizace</a:t>
            </a:r>
            <a:r>
              <a:rPr lang="en-US" dirty="0" smtClean="0"/>
              <a:t>!</a:t>
            </a:r>
            <a:endParaRPr lang="en-US" dirty="0"/>
          </a:p>
        </p:txBody>
      </p:sp>
    </p:spTree>
    <p:extLst>
      <p:ext uri="{BB962C8B-B14F-4D97-AF65-F5344CB8AC3E}">
        <p14:creationId xmlns:p14="http://schemas.microsoft.com/office/powerpoint/2010/main" val="1031349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Primers and </a:t>
            </a:r>
            <a:r>
              <a:rPr lang="en-US" dirty="0" err="1" smtClean="0"/>
              <a:t>Guidances</a:t>
            </a:r>
            <a:endParaRPr lang="en-US" dirty="0"/>
          </a:p>
        </p:txBody>
      </p:sp>
      <p:sp>
        <p:nvSpPr>
          <p:cNvPr id="5" name="Content Placeholder 4"/>
          <p:cNvSpPr>
            <a:spLocks noGrp="1"/>
          </p:cNvSpPr>
          <p:nvPr>
            <p:ph sz="quarter" idx="13"/>
          </p:nvPr>
        </p:nvSpPr>
        <p:spPr>
          <a:xfrm>
            <a:off x="107504" y="548680"/>
            <a:ext cx="8928992" cy="6192688"/>
          </a:xfrm>
        </p:spPr>
        <p:txBody>
          <a:bodyPr>
            <a:normAutofit lnSpcReduction="10000"/>
          </a:bodyPr>
          <a:lstStyle/>
          <a:p>
            <a:r>
              <a:rPr lang="en-US" dirty="0" smtClean="0"/>
              <a:t>Caching</a:t>
            </a:r>
            <a:endParaRPr lang="en-US" dirty="0"/>
          </a:p>
          <a:p>
            <a:pPr lvl="1"/>
            <a:r>
              <a:rPr lang="cs-CZ" dirty="0" smtClean="0"/>
              <a:t>nej</a:t>
            </a:r>
            <a:r>
              <a:rPr lang="en-US" dirty="0" err="1" smtClean="0"/>
              <a:t>efe</a:t>
            </a:r>
            <a:r>
              <a:rPr lang="cs-CZ" dirty="0" smtClean="0"/>
              <a:t>k</a:t>
            </a:r>
            <a:r>
              <a:rPr lang="en-US" dirty="0" err="1" smtClean="0"/>
              <a:t>tiv</a:t>
            </a:r>
            <a:r>
              <a:rPr lang="cs-CZ" dirty="0" smtClean="0"/>
              <a:t>nější pro opakovaný přístup k datům pomalejšího úložiště</a:t>
            </a:r>
          </a:p>
          <a:p>
            <a:pPr lvl="1"/>
            <a:r>
              <a:rPr lang="cs-CZ" dirty="0" smtClean="0"/>
              <a:t>konzistence</a:t>
            </a:r>
            <a:r>
              <a:rPr lang="en-US" dirty="0" smtClean="0"/>
              <a:t>!</a:t>
            </a:r>
            <a:endParaRPr lang="cs-CZ" dirty="0" smtClean="0"/>
          </a:p>
          <a:p>
            <a:r>
              <a:rPr lang="en-US" dirty="0" smtClean="0"/>
              <a:t>Compute</a:t>
            </a:r>
            <a:r>
              <a:rPr lang="cs-CZ" dirty="0" smtClean="0"/>
              <a:t>/Data</a:t>
            </a:r>
            <a:r>
              <a:rPr lang="en-US" dirty="0" smtClean="0"/>
              <a:t> Partitioning</a:t>
            </a:r>
            <a:endParaRPr lang="en-US" dirty="0"/>
          </a:p>
          <a:p>
            <a:pPr lvl="1"/>
            <a:r>
              <a:rPr lang="en-US" dirty="0" err="1"/>
              <a:t>vertik</a:t>
            </a:r>
            <a:r>
              <a:rPr lang="cs-CZ" dirty="0"/>
              <a:t>ální </a:t>
            </a:r>
            <a:r>
              <a:rPr lang="cs-CZ" dirty="0" smtClean="0"/>
              <a:t>škálování - scale up</a:t>
            </a:r>
          </a:p>
          <a:p>
            <a:pPr lvl="2"/>
            <a:r>
              <a:rPr lang="cs-CZ" dirty="0" smtClean="0"/>
              <a:t>jednodušší, dražší, limity</a:t>
            </a:r>
            <a:endParaRPr lang="en-US" dirty="0"/>
          </a:p>
          <a:p>
            <a:pPr lvl="1"/>
            <a:r>
              <a:rPr lang="cs-CZ" dirty="0" smtClean="0"/>
              <a:t>horizontální škálování - </a:t>
            </a:r>
            <a:r>
              <a:rPr lang="en-US" dirty="0" smtClean="0"/>
              <a:t>scale out, partitioning</a:t>
            </a:r>
            <a:endParaRPr lang="cs-CZ" dirty="0" smtClean="0"/>
          </a:p>
          <a:p>
            <a:pPr lvl="2"/>
            <a:r>
              <a:rPr lang="cs-CZ" dirty="0" smtClean="0"/>
              <a:t>vyšší míra škálovatelnosti</a:t>
            </a:r>
            <a:endParaRPr lang="en-US" dirty="0"/>
          </a:p>
          <a:p>
            <a:r>
              <a:rPr lang="en-US" dirty="0" smtClean="0"/>
              <a:t>Data Consistency</a:t>
            </a:r>
            <a:endParaRPr lang="en-US" dirty="0"/>
          </a:p>
          <a:p>
            <a:pPr lvl="1"/>
            <a:r>
              <a:rPr lang="cs-CZ" dirty="0" smtClean="0"/>
              <a:t>data rozprostřená po cloudu / klientech / replikách</a:t>
            </a:r>
          </a:p>
          <a:p>
            <a:pPr lvl="1"/>
            <a:r>
              <a:rPr lang="cs-CZ" dirty="0" smtClean="0"/>
              <a:t>trade</a:t>
            </a:r>
            <a:r>
              <a:rPr lang="en-US" dirty="0" smtClean="0"/>
              <a:t>-</a:t>
            </a:r>
            <a:r>
              <a:rPr lang="cs-CZ" dirty="0" smtClean="0"/>
              <a:t>off</a:t>
            </a:r>
            <a:r>
              <a:rPr lang="en-US" dirty="0" smtClean="0"/>
              <a:t>: </a:t>
            </a:r>
            <a:r>
              <a:rPr lang="cs-CZ" dirty="0" smtClean="0"/>
              <a:t>silná konzistence</a:t>
            </a:r>
            <a:r>
              <a:rPr lang="en-US" dirty="0" smtClean="0"/>
              <a:t> vs. v</a:t>
            </a:r>
            <a:r>
              <a:rPr lang="cs-CZ" dirty="0" smtClean="0"/>
              <a:t>ý</a:t>
            </a:r>
            <a:r>
              <a:rPr lang="en-US" dirty="0" err="1" smtClean="0"/>
              <a:t>konnost</a:t>
            </a:r>
            <a:endParaRPr lang="en-US" dirty="0"/>
          </a:p>
          <a:p>
            <a:pPr lvl="2"/>
            <a:r>
              <a:rPr lang="en-US" dirty="0" smtClean="0"/>
              <a:t>SAT </a:t>
            </a:r>
            <a:r>
              <a:rPr lang="en-US" dirty="0" err="1" smtClean="0"/>
              <a:t>teor</a:t>
            </a:r>
            <a:r>
              <a:rPr lang="cs-CZ" dirty="0" smtClean="0"/>
              <a:t>ém</a:t>
            </a:r>
            <a:endParaRPr lang="cs-CZ" dirty="0"/>
          </a:p>
          <a:p>
            <a:pPr lvl="1"/>
            <a:r>
              <a:rPr lang="cs-CZ" dirty="0" smtClean="0"/>
              <a:t>časté použití slabších forem konzistence</a:t>
            </a:r>
          </a:p>
          <a:p>
            <a:pPr lvl="2"/>
            <a:r>
              <a:rPr lang="cs-CZ" dirty="0" smtClean="0"/>
              <a:t>eventual consistency</a:t>
            </a:r>
          </a:p>
          <a:p>
            <a:r>
              <a:rPr lang="en-US" dirty="0"/>
              <a:t>Data Replication and </a:t>
            </a:r>
            <a:r>
              <a:rPr lang="en-US" dirty="0" smtClean="0"/>
              <a:t>Synchronization</a:t>
            </a:r>
            <a:endParaRPr lang="en-US" dirty="0"/>
          </a:p>
          <a:p>
            <a:pPr lvl="1"/>
            <a:r>
              <a:rPr lang="cs-CZ" dirty="0"/>
              <a:t>škálování, více </a:t>
            </a:r>
            <a:r>
              <a:rPr lang="cs-CZ" dirty="0" smtClean="0"/>
              <a:t>replik</a:t>
            </a:r>
            <a:endParaRPr lang="en-US" dirty="0" smtClean="0"/>
          </a:p>
          <a:p>
            <a:pPr lvl="1"/>
            <a:r>
              <a:rPr lang="cs-CZ" dirty="0" smtClean="0"/>
              <a:t>replikace </a:t>
            </a:r>
            <a:r>
              <a:rPr lang="cs-CZ" dirty="0"/>
              <a:t>a synchronizace </a:t>
            </a:r>
            <a:r>
              <a:rPr lang="cs-CZ" dirty="0" smtClean="0"/>
              <a:t>dat</a:t>
            </a:r>
            <a:endParaRPr lang="cs-CZ" dirty="0"/>
          </a:p>
        </p:txBody>
      </p:sp>
    </p:spTree>
    <p:extLst>
      <p:ext uri="{BB962C8B-B14F-4D97-AF65-F5344CB8AC3E}">
        <p14:creationId xmlns:p14="http://schemas.microsoft.com/office/powerpoint/2010/main" val="356246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Cache-aside</a:t>
            </a:r>
            <a:endParaRPr lang="cs-CZ" dirty="0"/>
          </a:p>
        </p:txBody>
      </p:sp>
      <p:sp>
        <p:nvSpPr>
          <p:cNvPr id="3" name="Content Placeholder 4"/>
          <p:cNvSpPr>
            <a:spLocks noGrp="1"/>
          </p:cNvSpPr>
          <p:nvPr>
            <p:ph sz="quarter" idx="13"/>
          </p:nvPr>
        </p:nvSpPr>
        <p:spPr>
          <a:xfrm>
            <a:off x="107504" y="548680"/>
            <a:ext cx="8928992" cy="1656184"/>
          </a:xfrm>
        </p:spPr>
        <p:txBody>
          <a:bodyPr anchor="t">
            <a:normAutofit lnSpcReduction="10000"/>
          </a:bodyPr>
          <a:lstStyle/>
          <a:p>
            <a:pPr marL="617220" lvl="2" indent="-342900"/>
            <a:r>
              <a:rPr lang="en-US" dirty="0" err="1" smtClean="0"/>
              <a:t>vyu</a:t>
            </a:r>
            <a:r>
              <a:rPr lang="cs-CZ" dirty="0" smtClean="0"/>
              <a:t>žívat cache</a:t>
            </a:r>
          </a:p>
          <a:p>
            <a:pPr marL="617220" lvl="2" indent="-342900"/>
            <a:r>
              <a:rPr lang="cs-CZ" dirty="0" smtClean="0"/>
              <a:t>write/through, write/behind</a:t>
            </a:r>
          </a:p>
          <a:p>
            <a:pPr marL="891540" lvl="3" indent="-342900"/>
            <a:r>
              <a:rPr lang="cs-CZ" dirty="0" smtClean="0"/>
              <a:t>pokud není podporováno, impl aplikačně - invalidace/aktualizace</a:t>
            </a:r>
          </a:p>
          <a:p>
            <a:pPr marL="617220" lvl="2" indent="-342900"/>
            <a:r>
              <a:rPr lang="cs-CZ" b="1" dirty="0">
                <a:solidFill>
                  <a:srgbClr val="FF0000"/>
                </a:solidFill>
              </a:rPr>
              <a:t>‼</a:t>
            </a:r>
            <a:r>
              <a:rPr lang="cs-CZ" dirty="0"/>
              <a:t> expirace </a:t>
            </a:r>
            <a:r>
              <a:rPr lang="cs-CZ" dirty="0" smtClean="0"/>
              <a:t>dat - stupeň konzistence</a:t>
            </a:r>
          </a:p>
          <a:p>
            <a:pPr marL="617220" lvl="2" indent="-342900"/>
            <a:r>
              <a:rPr lang="cs-CZ" dirty="0" smtClean="0"/>
              <a:t>opt. prefetch očekávaných dat</a:t>
            </a:r>
          </a:p>
          <a:p>
            <a:pPr marL="617220" lvl="2" indent="-342900"/>
            <a:endParaRPr lang="cs-CZ" dirty="0" smtClean="0"/>
          </a:p>
        </p:txBody>
      </p:sp>
      <p:pic>
        <p:nvPicPr>
          <p:cNvPr id="9222" name="Picture 6" descr="Figure 1 - Using the Cache-Aside pattern to store data in the cach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363882"/>
            <a:ext cx="3658716" cy="423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1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and Query Responsibility Segregation (CQRS</a:t>
            </a:r>
            <a:r>
              <a:rPr lang="en-US" dirty="0" smtClean="0"/>
              <a:t>)</a:t>
            </a:r>
            <a:endParaRPr lang="cs-CZ" dirty="0"/>
          </a:p>
        </p:txBody>
      </p:sp>
      <p:sp>
        <p:nvSpPr>
          <p:cNvPr id="3" name="Content Placeholder 4"/>
          <p:cNvSpPr>
            <a:spLocks noGrp="1"/>
          </p:cNvSpPr>
          <p:nvPr>
            <p:ph sz="quarter" idx="13"/>
          </p:nvPr>
        </p:nvSpPr>
        <p:spPr>
          <a:xfrm>
            <a:off x="107504" y="548680"/>
            <a:ext cx="8928992" cy="1440160"/>
          </a:xfrm>
        </p:spPr>
        <p:txBody>
          <a:bodyPr anchor="t">
            <a:normAutofit/>
          </a:bodyPr>
          <a:lstStyle/>
          <a:p>
            <a:pPr marL="617220" lvl="2" indent="-342900"/>
            <a:r>
              <a:rPr lang="en-US" dirty="0" err="1" smtClean="0"/>
              <a:t>separace</a:t>
            </a:r>
            <a:r>
              <a:rPr lang="en-US" dirty="0" smtClean="0"/>
              <a:t> </a:t>
            </a:r>
            <a:r>
              <a:rPr lang="cs-CZ" dirty="0" smtClean="0"/>
              <a:t>čtení a zápisů dat</a:t>
            </a:r>
          </a:p>
          <a:p>
            <a:pPr marL="617220" lvl="2" indent="-342900"/>
            <a:r>
              <a:rPr lang="cs-CZ" dirty="0" smtClean="0"/>
              <a:t>prevence r/w a w/w konfliktů, locků/rollbacků</a:t>
            </a:r>
          </a:p>
          <a:p>
            <a:pPr marL="617220" lvl="2" indent="-342900"/>
            <a:r>
              <a:rPr lang="cs-CZ" dirty="0" smtClean="0"/>
              <a:t>jednodušší </a:t>
            </a:r>
            <a:r>
              <a:rPr lang="cs-CZ" dirty="0" smtClean="0"/>
              <a:t>škálování</a:t>
            </a:r>
            <a:r>
              <a:rPr lang="en-US" dirty="0" smtClean="0"/>
              <a:t> a </a:t>
            </a:r>
            <a:r>
              <a:rPr lang="en-US" dirty="0" err="1" smtClean="0"/>
              <a:t>evoluce</a:t>
            </a:r>
            <a:endParaRPr lang="cs-CZ" dirty="0" smtClean="0"/>
          </a:p>
          <a:p>
            <a:pPr marL="617220" lvl="2" indent="-342900"/>
            <a:r>
              <a:rPr lang="cs-CZ" dirty="0" smtClean="0"/>
              <a:t>eventual consistency</a:t>
            </a:r>
          </a:p>
        </p:txBody>
      </p:sp>
      <p:pic>
        <p:nvPicPr>
          <p:cNvPr id="1028" name="Picture 4" descr="http://lh3.ggpht.com/_450l3VHhZSU/S4GDB3COdpI/AAAAAAAAAEY/pvopW7UAa_A/Slide1_thumb%5B3%5D.png?imgmax=800"/>
          <p:cNvPicPr>
            <a:picLocks noChangeAspect="1" noChangeArrowheads="1"/>
          </p:cNvPicPr>
          <p:nvPr/>
        </p:nvPicPr>
        <p:blipFill rotWithShape="1">
          <a:blip r:embed="rId3">
            <a:extLst>
              <a:ext uri="{28A0092B-C50C-407E-A947-70E740481C1C}">
                <a14:useLocalDpi xmlns:a14="http://schemas.microsoft.com/office/drawing/2010/main" val="0"/>
              </a:ext>
            </a:extLst>
          </a:blip>
          <a:srcRect t="1" r="1764" b="1507"/>
          <a:stretch/>
        </p:blipFill>
        <p:spPr bwMode="auto">
          <a:xfrm>
            <a:off x="1889964" y="2348880"/>
            <a:ext cx="5364072" cy="4451557"/>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876256" y="1060730"/>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Data Partitioning</a:t>
            </a:r>
          </a:p>
        </p:txBody>
      </p:sp>
      <p:sp>
        <p:nvSpPr>
          <p:cNvPr id="6" name="Rounded Rectangular Callout 5"/>
          <p:cNvSpPr/>
          <p:nvPr/>
        </p:nvSpPr>
        <p:spPr>
          <a:xfrm>
            <a:off x="6877826" y="1510413"/>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Materialized View</a:t>
            </a:r>
          </a:p>
        </p:txBody>
      </p:sp>
      <p:sp>
        <p:nvSpPr>
          <p:cNvPr id="7" name="Rounded Rectangular Callout 6"/>
          <p:cNvSpPr/>
          <p:nvPr/>
        </p:nvSpPr>
        <p:spPr>
          <a:xfrm>
            <a:off x="6876256" y="612694"/>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Data Consistency</a:t>
            </a:r>
          </a:p>
        </p:txBody>
      </p:sp>
    </p:spTree>
    <p:extLst>
      <p:ext uri="{BB962C8B-B14F-4D97-AF65-F5344CB8AC3E}">
        <p14:creationId xmlns:p14="http://schemas.microsoft.com/office/powerpoint/2010/main" val="164350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Event </a:t>
            </a:r>
            <a:r>
              <a:rPr lang="cs-CZ" dirty="0" smtClean="0"/>
              <a:t>Sourcing</a:t>
            </a:r>
            <a:endParaRPr lang="cs-CZ" dirty="0"/>
          </a:p>
        </p:txBody>
      </p:sp>
      <p:sp>
        <p:nvSpPr>
          <p:cNvPr id="3" name="Content Placeholder 4"/>
          <p:cNvSpPr>
            <a:spLocks noGrp="1"/>
          </p:cNvSpPr>
          <p:nvPr>
            <p:ph sz="quarter" idx="13"/>
          </p:nvPr>
        </p:nvSpPr>
        <p:spPr>
          <a:xfrm>
            <a:off x="107504" y="548680"/>
            <a:ext cx="8928992" cy="1368152"/>
          </a:xfrm>
        </p:spPr>
        <p:txBody>
          <a:bodyPr anchor="t">
            <a:normAutofit lnSpcReduction="10000"/>
          </a:bodyPr>
          <a:lstStyle/>
          <a:p>
            <a:pPr marL="617220" lvl="2" indent="-342900"/>
            <a:r>
              <a:rPr lang="cs-CZ" dirty="0" smtClean="0"/>
              <a:t>zaznamenávat kompletní historii akcí / událostí místo výsledného stavu</a:t>
            </a:r>
          </a:p>
          <a:p>
            <a:pPr marL="617220" lvl="2" indent="-342900"/>
            <a:r>
              <a:rPr lang="cs-CZ" dirty="0" smtClean="0"/>
              <a:t>stav ≈ </a:t>
            </a:r>
            <a:r>
              <a:rPr lang="en-US" dirty="0" err="1" smtClean="0"/>
              <a:t>materializ</a:t>
            </a:r>
            <a:r>
              <a:rPr lang="cs-CZ" dirty="0" smtClean="0"/>
              <a:t>ace </a:t>
            </a:r>
            <a:r>
              <a:rPr lang="en-US" dirty="0" smtClean="0"/>
              <a:t>(mat.</a:t>
            </a:r>
            <a:r>
              <a:rPr lang="cs-CZ" dirty="0" smtClean="0"/>
              <a:t> view</a:t>
            </a:r>
            <a:r>
              <a:rPr lang="en-US" dirty="0" smtClean="0"/>
              <a:t>, </a:t>
            </a:r>
            <a:r>
              <a:rPr lang="en-US" dirty="0" err="1" smtClean="0"/>
              <a:t>aplika</a:t>
            </a:r>
            <a:r>
              <a:rPr lang="cs-CZ" dirty="0" smtClean="0"/>
              <a:t>čně)</a:t>
            </a:r>
          </a:p>
          <a:p>
            <a:pPr marL="617220" lvl="2" indent="-342900"/>
            <a:r>
              <a:rPr lang="cs-CZ" dirty="0" smtClean="0"/>
              <a:t>zjednodušení</a:t>
            </a:r>
            <a:r>
              <a:rPr lang="en-US" dirty="0" smtClean="0"/>
              <a:t> </a:t>
            </a:r>
            <a:r>
              <a:rPr lang="en-US" dirty="0" err="1" smtClean="0"/>
              <a:t>synchroniz</a:t>
            </a:r>
            <a:r>
              <a:rPr lang="cs-CZ" dirty="0" smtClean="0"/>
              <a:t>ac</a:t>
            </a:r>
            <a:r>
              <a:rPr lang="en-US" dirty="0" smtClean="0"/>
              <a:t>e </a:t>
            </a:r>
            <a:r>
              <a:rPr lang="en-US" dirty="0" err="1" smtClean="0"/>
              <a:t>dat</a:t>
            </a:r>
            <a:r>
              <a:rPr lang="cs-CZ" dirty="0" smtClean="0"/>
              <a:t>, výkonnost, škálovatelnost, konzistence</a:t>
            </a:r>
          </a:p>
          <a:p>
            <a:pPr marL="617220" lvl="2" indent="-342900"/>
            <a:r>
              <a:rPr lang="cs-CZ" dirty="0" smtClean="0"/>
              <a:t>historie - </a:t>
            </a:r>
            <a:r>
              <a:rPr lang="en-US" dirty="0" smtClean="0"/>
              <a:t>audit</a:t>
            </a:r>
            <a:endParaRPr lang="cs-CZ" dirty="0" smtClean="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3" y="1974329"/>
            <a:ext cx="7610475"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6909735" y="1556792"/>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Materialized View</a:t>
            </a:r>
          </a:p>
        </p:txBody>
      </p:sp>
    </p:spTree>
    <p:extLst>
      <p:ext uri="{BB962C8B-B14F-4D97-AF65-F5344CB8AC3E}">
        <p14:creationId xmlns:p14="http://schemas.microsoft.com/office/powerpoint/2010/main" val="202410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Index </a:t>
            </a:r>
            <a:r>
              <a:rPr lang="cs-CZ" dirty="0" smtClean="0"/>
              <a:t>Table</a:t>
            </a:r>
            <a:endParaRPr lang="cs-CZ" dirty="0"/>
          </a:p>
        </p:txBody>
      </p:sp>
      <p:sp>
        <p:nvSpPr>
          <p:cNvPr id="3" name="Content Placeholder 4"/>
          <p:cNvSpPr>
            <a:spLocks noGrp="1"/>
          </p:cNvSpPr>
          <p:nvPr>
            <p:ph sz="quarter" idx="13"/>
          </p:nvPr>
        </p:nvSpPr>
        <p:spPr>
          <a:xfrm>
            <a:off x="107504" y="548680"/>
            <a:ext cx="8928992" cy="1368152"/>
          </a:xfrm>
        </p:spPr>
        <p:txBody>
          <a:bodyPr anchor="t">
            <a:normAutofit lnSpcReduction="10000"/>
          </a:bodyPr>
          <a:lstStyle/>
          <a:p>
            <a:pPr marL="617220" lvl="2" indent="-342900"/>
            <a:r>
              <a:rPr lang="cs-CZ" dirty="0" smtClean="0"/>
              <a:t>vytvořit </a:t>
            </a:r>
            <a:r>
              <a:rPr lang="en-US" dirty="0" smtClean="0"/>
              <a:t>index</a:t>
            </a:r>
            <a:r>
              <a:rPr lang="cs-CZ" dirty="0" smtClean="0"/>
              <a:t>y pro frekventované / náročné dotazy</a:t>
            </a:r>
          </a:p>
          <a:p>
            <a:pPr marL="617220" lvl="2" indent="-342900"/>
            <a:r>
              <a:rPr lang="cs-CZ" dirty="0" smtClean="0"/>
              <a:t>pokud to DB nepodporuje, vytvořit ručně vlastní</a:t>
            </a:r>
          </a:p>
          <a:p>
            <a:pPr marL="617220" lvl="2" indent="-342900"/>
            <a:r>
              <a:rPr lang="cs-CZ" dirty="0" smtClean="0"/>
              <a:t>velký vliv na výkonnost</a:t>
            </a:r>
          </a:p>
          <a:p>
            <a:pPr marL="617220" lvl="2" indent="-342900"/>
            <a:r>
              <a:rPr lang="cs-CZ" b="1" dirty="0">
                <a:solidFill>
                  <a:srgbClr val="FF0000"/>
                </a:solidFill>
              </a:rPr>
              <a:t>‼</a:t>
            </a:r>
            <a:r>
              <a:rPr lang="cs-CZ" dirty="0"/>
              <a:t> </a:t>
            </a:r>
            <a:r>
              <a:rPr lang="cs-CZ" dirty="0" smtClean="0"/>
              <a:t>jen smysluplné, režie</a:t>
            </a:r>
            <a:endParaRPr lang="cs-CZ" dirty="0"/>
          </a:p>
        </p:txBody>
      </p:sp>
      <p:pic>
        <p:nvPicPr>
          <p:cNvPr id="19458" name="Picture 2" descr="Figure 3 - Index tables implementing secondary indexes for customer data. The data is referenced by each index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77" y="2345223"/>
            <a:ext cx="8585647" cy="4137795"/>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876256" y="1052736"/>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Sharding</a:t>
            </a:r>
          </a:p>
        </p:txBody>
      </p:sp>
      <p:sp>
        <p:nvSpPr>
          <p:cNvPr id="6" name="Rounded Rectangular Callout 5"/>
          <p:cNvSpPr/>
          <p:nvPr/>
        </p:nvSpPr>
        <p:spPr>
          <a:xfrm>
            <a:off x="6879776" y="1483565"/>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Materialized View</a:t>
            </a:r>
          </a:p>
        </p:txBody>
      </p:sp>
      <p:sp>
        <p:nvSpPr>
          <p:cNvPr id="7" name="Rounded Rectangular Callout 6"/>
          <p:cNvSpPr/>
          <p:nvPr/>
        </p:nvSpPr>
        <p:spPr>
          <a:xfrm>
            <a:off x="6876256" y="621907"/>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Data Consistency</a:t>
            </a:r>
          </a:p>
        </p:txBody>
      </p:sp>
    </p:spTree>
    <p:extLst>
      <p:ext uri="{BB962C8B-B14F-4D97-AF65-F5344CB8AC3E}">
        <p14:creationId xmlns:p14="http://schemas.microsoft.com/office/powerpoint/2010/main" val="3432831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Materialized </a:t>
            </a:r>
            <a:r>
              <a:rPr lang="cs-CZ" dirty="0" smtClean="0"/>
              <a:t>View</a:t>
            </a:r>
            <a:endParaRPr lang="cs-CZ" dirty="0"/>
          </a:p>
        </p:txBody>
      </p:sp>
      <p:sp>
        <p:nvSpPr>
          <p:cNvPr id="3" name="Content Placeholder 4"/>
          <p:cNvSpPr>
            <a:spLocks noGrp="1"/>
          </p:cNvSpPr>
          <p:nvPr>
            <p:ph sz="quarter" idx="13"/>
          </p:nvPr>
        </p:nvSpPr>
        <p:spPr>
          <a:xfrm>
            <a:off x="107504" y="548680"/>
            <a:ext cx="8928992" cy="1368152"/>
          </a:xfrm>
        </p:spPr>
        <p:txBody>
          <a:bodyPr anchor="t">
            <a:normAutofit/>
          </a:bodyPr>
          <a:lstStyle/>
          <a:p>
            <a:pPr marL="617220" lvl="2" indent="-342900"/>
            <a:r>
              <a:rPr lang="cs-CZ" dirty="0" smtClean="0"/>
              <a:t>pro časté a složité dotazy připravit materialized view</a:t>
            </a:r>
          </a:p>
          <a:p>
            <a:pPr marL="617220" lvl="2" indent="-342900"/>
            <a:r>
              <a:rPr lang="cs-CZ" dirty="0" smtClean="0"/>
              <a:t>může mít velký vliv na výkonnost</a:t>
            </a:r>
          </a:p>
          <a:p>
            <a:pPr marL="617220" lvl="2" indent="-342900"/>
            <a:r>
              <a:rPr lang="cs-CZ" b="1" dirty="0">
                <a:solidFill>
                  <a:srgbClr val="FF0000"/>
                </a:solidFill>
              </a:rPr>
              <a:t>‼</a:t>
            </a:r>
            <a:r>
              <a:rPr lang="cs-CZ" dirty="0"/>
              <a:t> </a:t>
            </a:r>
            <a:r>
              <a:rPr lang="cs-CZ" dirty="0" smtClean="0"/>
              <a:t>aktualizace, konzistence, režie</a:t>
            </a:r>
          </a:p>
          <a:p>
            <a:pPr marL="617220" lvl="2" indent="-342900"/>
            <a:endParaRPr lang="cs-CZ" dirty="0" smtClean="0"/>
          </a:p>
        </p:txBody>
      </p:sp>
      <p:pic>
        <p:nvPicPr>
          <p:cNvPr id="21506" name="Picture 2" descr="Figure 1 - The Materialized View patter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99588"/>
            <a:ext cx="8466080" cy="4112136"/>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a:off x="6879776" y="1094114"/>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a:t>
            </a:r>
            <a:r>
              <a:rPr lang="en-US" sz="1400" dirty="0" smtClean="0">
                <a:solidFill>
                  <a:srgbClr val="002060"/>
                </a:solidFill>
              </a:rPr>
              <a:t>Event Sourcing</a:t>
            </a:r>
            <a:endParaRPr lang="cs-CZ" sz="1400" dirty="0" smtClean="0">
              <a:solidFill>
                <a:srgbClr val="002060"/>
              </a:solidFill>
            </a:endParaRPr>
          </a:p>
        </p:txBody>
      </p:sp>
      <p:sp>
        <p:nvSpPr>
          <p:cNvPr id="7" name="Rounded Rectangular Callout 6"/>
          <p:cNvSpPr/>
          <p:nvPr/>
        </p:nvSpPr>
        <p:spPr>
          <a:xfrm>
            <a:off x="6874413" y="631436"/>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Command </a:t>
            </a:r>
            <a:r>
              <a:rPr lang="en-US" sz="1400" dirty="0" smtClean="0">
                <a:solidFill>
                  <a:srgbClr val="002060"/>
                </a:solidFill>
              </a:rPr>
              <a:t>&amp;</a:t>
            </a:r>
            <a:r>
              <a:rPr lang="cs-CZ" sz="1400" dirty="0" smtClean="0">
                <a:solidFill>
                  <a:srgbClr val="002060"/>
                </a:solidFill>
              </a:rPr>
              <a:t> Query</a:t>
            </a:r>
          </a:p>
        </p:txBody>
      </p:sp>
    </p:spTree>
    <p:extLst>
      <p:ext uri="{BB962C8B-B14F-4D97-AF65-F5344CB8AC3E}">
        <p14:creationId xmlns:p14="http://schemas.microsoft.com/office/powerpoint/2010/main" val="2370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Sharding</a:t>
            </a:r>
            <a:endParaRPr lang="cs-CZ" dirty="0"/>
          </a:p>
        </p:txBody>
      </p:sp>
      <p:sp>
        <p:nvSpPr>
          <p:cNvPr id="3" name="Content Placeholder 4"/>
          <p:cNvSpPr>
            <a:spLocks noGrp="1"/>
          </p:cNvSpPr>
          <p:nvPr>
            <p:ph sz="quarter" idx="13"/>
          </p:nvPr>
        </p:nvSpPr>
        <p:spPr>
          <a:xfrm>
            <a:off x="107504" y="548680"/>
            <a:ext cx="8928992" cy="1368152"/>
          </a:xfrm>
        </p:spPr>
        <p:txBody>
          <a:bodyPr anchor="t">
            <a:normAutofit lnSpcReduction="10000"/>
          </a:bodyPr>
          <a:lstStyle/>
          <a:p>
            <a:pPr marL="617220" lvl="2" indent="-342900"/>
            <a:r>
              <a:rPr lang="cs-CZ" dirty="0" smtClean="0"/>
              <a:t>horizontální partitioning datového úložiště - </a:t>
            </a:r>
            <a:r>
              <a:rPr lang="en-US" dirty="0" smtClean="0"/>
              <a:t>shards</a:t>
            </a:r>
            <a:endParaRPr lang="cs-CZ" dirty="0" smtClean="0"/>
          </a:p>
          <a:p>
            <a:pPr marL="617220" lvl="2" indent="-342900"/>
            <a:r>
              <a:rPr lang="cs-CZ" dirty="0" smtClean="0"/>
              <a:t>Lookup - map of shard keys, data jedné logické jednotky jsou na jednom shardu</a:t>
            </a:r>
          </a:p>
          <a:p>
            <a:pPr marL="617220" lvl="2" indent="-342900"/>
            <a:r>
              <a:rPr lang="cs-CZ" dirty="0" smtClean="0"/>
              <a:t>Range - range of shard keys, intervalové dotazy</a:t>
            </a:r>
          </a:p>
          <a:p>
            <a:pPr marL="617220" lvl="2" indent="-342900"/>
            <a:r>
              <a:rPr lang="cs-CZ" dirty="0" smtClean="0"/>
              <a:t>Hash - hashed shard keys, rovnoměrné rozložení</a:t>
            </a:r>
          </a:p>
        </p:txBody>
      </p:sp>
      <p:pic>
        <p:nvPicPr>
          <p:cNvPr id="28674" name="Picture 2" descr="Figure 1 - Sharding tenant data based on tenant I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38375"/>
            <a:ext cx="74295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876256" y="1340768"/>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Index Table</a:t>
            </a:r>
          </a:p>
        </p:txBody>
      </p:sp>
    </p:spTree>
    <p:extLst>
      <p:ext uri="{BB962C8B-B14F-4D97-AF65-F5344CB8AC3E}">
        <p14:creationId xmlns:p14="http://schemas.microsoft.com/office/powerpoint/2010/main" val="241176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Competing Consumers</a:t>
            </a:r>
            <a:endParaRPr lang="cs-CZ" dirty="0"/>
          </a:p>
        </p:txBody>
      </p:sp>
      <p:sp>
        <p:nvSpPr>
          <p:cNvPr id="3" name="Content Placeholder 4"/>
          <p:cNvSpPr>
            <a:spLocks noGrp="1"/>
          </p:cNvSpPr>
          <p:nvPr>
            <p:ph sz="quarter" idx="13"/>
          </p:nvPr>
        </p:nvSpPr>
        <p:spPr>
          <a:xfrm>
            <a:off x="107504" y="548680"/>
            <a:ext cx="8928992" cy="1368152"/>
          </a:xfrm>
        </p:spPr>
        <p:txBody>
          <a:bodyPr anchor="t">
            <a:normAutofit/>
          </a:bodyPr>
          <a:lstStyle/>
          <a:p>
            <a:pPr marL="617220" lvl="2" indent="-342900"/>
            <a:r>
              <a:rPr lang="cs-CZ" dirty="0" smtClean="0"/>
              <a:t>k</a:t>
            </a:r>
            <a:r>
              <a:rPr lang="en-US" dirty="0" smtClean="0"/>
              <a:t>on</a:t>
            </a:r>
            <a:r>
              <a:rPr lang="cs-CZ" dirty="0" smtClean="0"/>
              <a:t>k</a:t>
            </a:r>
            <a:r>
              <a:rPr lang="en-US" dirty="0" err="1" smtClean="0"/>
              <a:t>urent</a:t>
            </a:r>
            <a:r>
              <a:rPr lang="cs-CZ" dirty="0" smtClean="0"/>
              <a:t>ní zpracování fronty zpráv</a:t>
            </a:r>
          </a:p>
          <a:p>
            <a:pPr marL="617220" lvl="2" indent="-342900"/>
            <a:r>
              <a:rPr lang="cs-CZ" dirty="0" smtClean="0"/>
              <a:t>průchodnost, spolehlivost, dostupnost, (horizontální) škálovatelnost</a:t>
            </a:r>
          </a:p>
          <a:p>
            <a:pPr marL="617220" lvl="2" indent="-342900"/>
            <a:r>
              <a:rPr lang="cs-CZ" b="1" dirty="0">
                <a:solidFill>
                  <a:srgbClr val="FF0000"/>
                </a:solidFill>
              </a:rPr>
              <a:t>‼</a:t>
            </a:r>
            <a:r>
              <a:rPr lang="cs-CZ" dirty="0"/>
              <a:t> </a:t>
            </a:r>
            <a:r>
              <a:rPr lang="cs-CZ" dirty="0" smtClean="0"/>
              <a:t>uspořádání zpráv</a:t>
            </a:r>
          </a:p>
        </p:txBody>
      </p:sp>
      <p:pic>
        <p:nvPicPr>
          <p:cNvPr id="11266" name="Picture 2" descr="Figure 1 - Using a message queue to distribute work to instances of a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636912"/>
            <a:ext cx="73152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a:off x="6876256" y="1340768"/>
            <a:ext cx="2160240" cy="360040"/>
          </a:xfrm>
          <a:prstGeom prst="wedgeRoundRectCallout">
            <a:avLst>
              <a:gd name="adj1" fmla="val 49907"/>
              <a:gd name="adj2" fmla="val 5359"/>
              <a:gd name="adj3" fmla="val 16667"/>
            </a:avLst>
          </a:prstGeom>
          <a:solidFill>
            <a:srgbClr val="D9DCE7"/>
          </a:solidFill>
        </p:spPr>
        <p:style>
          <a:lnRef idx="1">
            <a:schemeClr val="accent6"/>
          </a:lnRef>
          <a:fillRef idx="3">
            <a:schemeClr val="accent6"/>
          </a:fillRef>
          <a:effectRef idx="2">
            <a:schemeClr val="accent6"/>
          </a:effectRef>
          <a:fontRef idx="minor">
            <a:schemeClr val="lt1"/>
          </a:fontRef>
        </p:style>
        <p:txBody>
          <a:bodyPr rtlCol="0" anchor="ctr"/>
          <a:lstStyle/>
          <a:p>
            <a:pPr marL="285750" indent="-285750">
              <a:buFont typeface="Wingdings" panose="05000000000000000000" pitchFamily="2" charset="2"/>
              <a:buChar char="&amp;"/>
            </a:pPr>
            <a:r>
              <a:rPr lang="cs-CZ" sz="1400" dirty="0" smtClean="0">
                <a:solidFill>
                  <a:srgbClr val="002060"/>
                </a:solidFill>
              </a:rPr>
              <a:t> Queue-based Load Lvl</a:t>
            </a:r>
          </a:p>
        </p:txBody>
      </p:sp>
    </p:spTree>
    <p:extLst>
      <p:ext uri="{BB962C8B-B14F-4D97-AF65-F5344CB8AC3E}">
        <p14:creationId xmlns:p14="http://schemas.microsoft.com/office/powerpoint/2010/main" val="4166623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7397</TotalTime>
  <Words>2113</Words>
  <Application>Microsoft Office PowerPoint</Application>
  <PresentationFormat>On-screen Show (4:3)</PresentationFormat>
  <Paragraphs>266</Paragraphs>
  <Slides>28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 Unicode MS</vt:lpstr>
      <vt:lpstr>Calibri</vt:lpstr>
      <vt:lpstr>Consolas</vt:lpstr>
      <vt:lpstr>Wingdings</vt:lpstr>
      <vt:lpstr>Wingdings 3</vt:lpstr>
      <vt:lpstr>Origin</vt:lpstr>
      <vt:lpstr>NSWI150 - Virtualizace a Cloud Computing Cloud Design Patterns  Filip Zavoral</vt:lpstr>
      <vt:lpstr>Cloud Design Patterns</vt:lpstr>
      <vt:lpstr>Cache-aside</vt:lpstr>
      <vt:lpstr>Command and Query Responsibility Segregation (CQRS)</vt:lpstr>
      <vt:lpstr>Event Sourcing</vt:lpstr>
      <vt:lpstr>Index Table</vt:lpstr>
      <vt:lpstr>Materialized View</vt:lpstr>
      <vt:lpstr>Sharding</vt:lpstr>
      <vt:lpstr>Competing Consumers</vt:lpstr>
      <vt:lpstr>Queue-based Load Leveling</vt:lpstr>
      <vt:lpstr>Priority Queue</vt:lpstr>
      <vt:lpstr>Throttling</vt:lpstr>
      <vt:lpstr>Health Endpoint Monitoring</vt:lpstr>
      <vt:lpstr>Retry</vt:lpstr>
      <vt:lpstr>Circuit Breaker</vt:lpstr>
      <vt:lpstr>External Configuration Store</vt:lpstr>
      <vt:lpstr>Runtime Reconfiguration</vt:lpstr>
      <vt:lpstr>Pipes and Filters</vt:lpstr>
      <vt:lpstr>Compute Resource Consolidation</vt:lpstr>
      <vt:lpstr>Static Content Hosting</vt:lpstr>
      <vt:lpstr>Gatekeeper</vt:lpstr>
      <vt:lpstr>Federated Identity</vt:lpstr>
      <vt:lpstr>Valet Key</vt:lpstr>
      <vt:lpstr>Leader Election</vt:lpstr>
      <vt:lpstr>Scheduler Agent Supervisor</vt:lpstr>
      <vt:lpstr>Primers and Guidances</vt:lpstr>
      <vt:lpstr>Primers and Guidances</vt:lpstr>
      <vt:lpstr>Primers and Guidances</vt:lpstr>
    </vt:vector>
  </TitlesOfParts>
  <Company>KSI MFF UK Praha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bednarek</dc:creator>
  <cp:lastModifiedBy>Filip O Zavoral</cp:lastModifiedBy>
  <cp:revision>554</cp:revision>
  <dcterms:created xsi:type="dcterms:W3CDTF">2012-09-19T18:13:04Z</dcterms:created>
  <dcterms:modified xsi:type="dcterms:W3CDTF">2018-12-05T11:56:20Z</dcterms:modified>
</cp:coreProperties>
</file>