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7A82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s Galanidis" userId="36a563d98d94b7de" providerId="LiveId" clId="{C6F76511-4119-4188-BE09-2A0F7D41996F}"/>
    <pc:docChg chg="modSld">
      <pc:chgData name="Akis Galanidis" userId="36a563d98d94b7de" providerId="LiveId" clId="{C6F76511-4119-4188-BE09-2A0F7D41996F}" dt="2025-06-25T14:58:05.276" v="5" actId="20577"/>
      <pc:docMkLst>
        <pc:docMk/>
      </pc:docMkLst>
      <pc:sldChg chg="modSp mod">
        <pc:chgData name="Akis Galanidis" userId="36a563d98d94b7de" providerId="LiveId" clId="{C6F76511-4119-4188-BE09-2A0F7D41996F}" dt="2025-06-25T14:58:05.276" v="5" actId="20577"/>
        <pc:sldMkLst>
          <pc:docMk/>
          <pc:sldMk cId="3525763003" sldId="259"/>
        </pc:sldMkLst>
        <pc:spChg chg="mod">
          <ac:chgData name="Akis Galanidis" userId="36a563d98d94b7de" providerId="LiveId" clId="{C6F76511-4119-4188-BE09-2A0F7D41996F}" dt="2025-06-25T14:58:05.276" v="5" actId="20577"/>
          <ac:spMkLst>
            <pc:docMk/>
            <pc:sldMk cId="3525763003" sldId="259"/>
            <ac:spMk id="21" creationId="{5F5C1295-81A0-B9E8-9102-D2F4D3D1E9D0}"/>
          </ac:spMkLst>
        </pc:spChg>
      </pc:sldChg>
    </pc:docChg>
  </pc:docChgLst>
  <pc:docChgLst>
    <pc:chgData name="Akis Galanidis" userId="36a563d98d94b7de" providerId="LiveId" clId="{968CFB45-790B-40C1-A145-DE1540AFD64B}"/>
    <pc:docChg chg="undo redo custSel modSld">
      <pc:chgData name="Akis Galanidis" userId="36a563d98d94b7de" providerId="LiveId" clId="{968CFB45-790B-40C1-A145-DE1540AFD64B}" dt="2025-05-14T16:10:25.230" v="220" actId="20578"/>
      <pc:docMkLst>
        <pc:docMk/>
      </pc:docMkLst>
      <pc:sldChg chg="addSp delSp modSp mod">
        <pc:chgData name="Akis Galanidis" userId="36a563d98d94b7de" providerId="LiveId" clId="{968CFB45-790B-40C1-A145-DE1540AFD64B}" dt="2025-05-14T16:10:25.230" v="220" actId="20578"/>
        <pc:sldMkLst>
          <pc:docMk/>
          <pc:sldMk cId="3525763003" sldId="259"/>
        </pc:sldMkLst>
        <pc:spChg chg="mod">
          <ac:chgData name="Akis Galanidis" userId="36a563d98d94b7de" providerId="LiveId" clId="{968CFB45-790B-40C1-A145-DE1540AFD64B}" dt="2025-05-04T14:25:05.306" v="139" actId="1076"/>
          <ac:spMkLst>
            <pc:docMk/>
            <pc:sldMk cId="3525763003" sldId="259"/>
            <ac:spMk id="7" creationId="{0D7F385B-F1C5-BA20-5D0A-F758E768D345}"/>
          </ac:spMkLst>
        </pc:spChg>
        <pc:spChg chg="mod">
          <ac:chgData name="Akis Galanidis" userId="36a563d98d94b7de" providerId="LiveId" clId="{968CFB45-790B-40C1-A145-DE1540AFD64B}" dt="2025-05-04T14:24:48.100" v="137" actId="1076"/>
          <ac:spMkLst>
            <pc:docMk/>
            <pc:sldMk cId="3525763003" sldId="259"/>
            <ac:spMk id="22" creationId="{55E670D8-F899-24F4-6987-AFFBD4333DCF}"/>
          </ac:spMkLst>
        </pc:spChg>
        <pc:spChg chg="mod">
          <ac:chgData name="Akis Galanidis" userId="36a563d98d94b7de" providerId="LiveId" clId="{968CFB45-790B-40C1-A145-DE1540AFD64B}" dt="2025-05-04T14:25:00.585" v="138" actId="1076"/>
          <ac:spMkLst>
            <pc:docMk/>
            <pc:sldMk cId="3525763003" sldId="259"/>
            <ac:spMk id="27" creationId="{A7A84560-E746-CBFB-1753-D030028D1CBC}"/>
          </ac:spMkLst>
        </pc:spChg>
        <pc:spChg chg="mod">
          <ac:chgData name="Akis Galanidis" userId="36a563d98d94b7de" providerId="LiveId" clId="{968CFB45-790B-40C1-A145-DE1540AFD64B}" dt="2025-05-04T13:58:00.273" v="109" actId="1076"/>
          <ac:spMkLst>
            <pc:docMk/>
            <pc:sldMk cId="3525763003" sldId="259"/>
            <ac:spMk id="29" creationId="{66611398-E952-DFD1-3513-19D6AC07D5D3}"/>
          </ac:spMkLst>
        </pc:spChg>
        <pc:spChg chg="mod">
          <ac:chgData name="Akis Galanidis" userId="36a563d98d94b7de" providerId="LiveId" clId="{968CFB45-790B-40C1-A145-DE1540AFD64B}" dt="2025-05-04T14:25:25.998" v="140" actId="1076"/>
          <ac:spMkLst>
            <pc:docMk/>
            <pc:sldMk cId="3525763003" sldId="259"/>
            <ac:spMk id="33" creationId="{F59DF639-D017-2B57-856C-1FD112217DB4}"/>
          </ac:spMkLst>
        </pc:spChg>
        <pc:spChg chg="mod">
          <ac:chgData name="Akis Galanidis" userId="36a563d98d94b7de" providerId="LiveId" clId="{968CFB45-790B-40C1-A145-DE1540AFD64B}" dt="2025-05-04T13:57:54.121" v="108" actId="1076"/>
          <ac:spMkLst>
            <pc:docMk/>
            <pc:sldMk cId="3525763003" sldId="259"/>
            <ac:spMk id="42" creationId="{E0A9098C-8DC5-B82F-88D9-F36EA4024A2D}"/>
          </ac:spMkLst>
        </pc:spChg>
        <pc:spChg chg="mod">
          <ac:chgData name="Akis Galanidis" userId="36a563d98d94b7de" providerId="LiveId" clId="{968CFB45-790B-40C1-A145-DE1540AFD64B}" dt="2025-05-04T13:58:17.160" v="111" actId="1076"/>
          <ac:spMkLst>
            <pc:docMk/>
            <pc:sldMk cId="3525763003" sldId="259"/>
            <ac:spMk id="44" creationId="{90CD67BB-9C26-7578-8D9E-26E185F3E9FF}"/>
          </ac:spMkLst>
        </pc:spChg>
        <pc:spChg chg="mod">
          <ac:chgData name="Akis Galanidis" userId="36a563d98d94b7de" providerId="LiveId" clId="{968CFB45-790B-40C1-A145-DE1540AFD64B}" dt="2025-05-04T13:58:23.407" v="112" actId="1076"/>
          <ac:spMkLst>
            <pc:docMk/>
            <pc:sldMk cId="3525763003" sldId="259"/>
            <ac:spMk id="45" creationId="{A98C9C5D-577A-9E8A-03B8-CEF7ADBAFBA8}"/>
          </ac:spMkLst>
        </pc:spChg>
        <pc:spChg chg="mod">
          <ac:chgData name="Akis Galanidis" userId="36a563d98d94b7de" providerId="LiveId" clId="{968CFB45-790B-40C1-A145-DE1540AFD64B}" dt="2025-05-14T16:10:25.230" v="220" actId="20578"/>
          <ac:spMkLst>
            <pc:docMk/>
            <pc:sldMk cId="3525763003" sldId="259"/>
            <ac:spMk id="49" creationId="{E56E512A-78AE-A64B-6419-70CE5EABBC8D}"/>
          </ac:spMkLst>
        </pc:spChg>
        <pc:graphicFrameChg chg="mod">
          <ac:chgData name="Akis Galanidis" userId="36a563d98d94b7de" providerId="LiveId" clId="{968CFB45-790B-40C1-A145-DE1540AFD64B}" dt="2025-05-05T10:31:47.587" v="187" actId="14100"/>
          <ac:graphicFrameMkLst>
            <pc:docMk/>
            <pc:sldMk cId="3525763003" sldId="259"/>
            <ac:graphicFrameMk id="6" creationId="{4C9C1389-34F7-1929-7157-2195F5570AAB}"/>
          </ac:graphicFrameMkLst>
        </pc:graphicFrameChg>
        <pc:graphicFrameChg chg="mod">
          <ac:chgData name="Akis Galanidis" userId="36a563d98d94b7de" providerId="LiveId" clId="{968CFB45-790B-40C1-A145-DE1540AFD64B}" dt="2025-05-05T10:31:24.659" v="186" actId="14100"/>
          <ac:graphicFrameMkLst>
            <pc:docMk/>
            <pc:sldMk cId="3525763003" sldId="259"/>
            <ac:graphicFrameMk id="15" creationId="{1584F2A3-77EE-ECB4-5418-D00E3BE0363F}"/>
          </ac:graphicFrameMkLst>
        </pc:graphicFrameChg>
        <pc:graphicFrameChg chg="mod modGraphic">
          <ac:chgData name="Akis Galanidis" userId="36a563d98d94b7de" providerId="LiveId" clId="{968CFB45-790B-40C1-A145-DE1540AFD64B}" dt="2025-05-05T10:26:14.478" v="172" actId="14100"/>
          <ac:graphicFrameMkLst>
            <pc:docMk/>
            <pc:sldMk cId="3525763003" sldId="259"/>
            <ac:graphicFrameMk id="24" creationId="{4D35812D-1085-E440-D830-B27C49D1953A}"/>
          </ac:graphicFrameMkLst>
        </pc:graphicFrameChg>
        <pc:picChg chg="mod">
          <ac:chgData name="Akis Galanidis" userId="36a563d98d94b7de" providerId="LiveId" clId="{968CFB45-790B-40C1-A145-DE1540AFD64B}" dt="2025-05-05T10:31:51.395" v="188" actId="14100"/>
          <ac:picMkLst>
            <pc:docMk/>
            <pc:sldMk cId="3525763003" sldId="259"/>
            <ac:picMk id="5" creationId="{F8BFDB80-A233-E72F-71E9-796E317AD91A}"/>
          </ac:picMkLst>
        </pc:picChg>
        <pc:picChg chg="add mod">
          <ac:chgData name="Akis Galanidis" userId="36a563d98d94b7de" providerId="LiveId" clId="{968CFB45-790B-40C1-A145-DE1540AFD64B}" dt="2025-05-05T10:27:44.633" v="184" actId="1076"/>
          <ac:picMkLst>
            <pc:docMk/>
            <pc:sldMk cId="3525763003" sldId="259"/>
            <ac:picMk id="8" creationId="{C67CAB80-8644-5B82-B5F5-E32FBC78F49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t" anchorCtr="0"/>
          <a:lstStyle/>
          <a:p>
            <a:pPr>
              <a:defRPr sz="900" b="0" i="0" u="none" strike="noStrike" kern="1200" cap="none" spc="5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j-lt"/>
              </a:rPr>
              <a:t>Use Case Suitability for Pillar Two Compliance</a:t>
            </a:r>
            <a:endParaRPr lang="el-GR" sz="900">
              <a:solidFill>
                <a:schemeClr val="accent4">
                  <a:lumMod val="50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900" b="0" i="0" u="none" strike="noStrike" kern="1200" cap="none" spc="50" baseline="0">
              <a:solidFill>
                <a:schemeClr val="accent4">
                  <a:lumMod val="50000"/>
                </a:schemeClr>
              </a:solidFill>
              <a:latin typeface="+mj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>
        <c:manualLayout>
          <c:layoutTarget val="inner"/>
          <c:xMode val="edge"/>
          <c:yMode val="edge"/>
          <c:x val="0.18847389408900023"/>
          <c:y val="0.28195797071418705"/>
          <c:w val="0.60216162374180404"/>
          <c:h val="0.66608863447990052"/>
        </c:manualLayout>
      </c:layout>
      <c:radarChart>
        <c:radarStyle val="fill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Data Warehouse</c:v>
                </c:pt>
              </c:strCache>
            </c:strRef>
          </c:tx>
          <c:spPr>
            <a:solidFill>
              <a:schemeClr val="accent6">
                <a:lumMod val="75000"/>
                <a:alpha val="60000"/>
              </a:schemeClr>
            </a:solidFill>
            <a:ln w="9525" cap="flat" cmpd="sng" algn="ctr">
              <a:solidFill>
                <a:schemeClr val="accent6">
                  <a:lumMod val="50000"/>
                  <a:alpha val="70000"/>
                </a:schemeClr>
              </a:solidFill>
              <a:miter lim="800000"/>
            </a:ln>
            <a:effectLst/>
          </c:spPr>
          <c:cat>
            <c:strRef>
              <c:f>Φύλλο1!$A$2:$A$4</c:f>
              <c:strCache>
                <c:ptCount val="3"/>
                <c:pt idx="0">
                  <c:v>Risk Assessment</c:v>
                </c:pt>
                <c:pt idx="1">
                  <c:v>Compliance Reporting</c:v>
                </c:pt>
                <c:pt idx="2">
                  <c:v>Advanced Analytics</c:v>
                </c:pt>
              </c:strCache>
            </c:strRef>
          </c:cat>
          <c:val>
            <c:numRef>
              <c:f>Φύλλο1!$B$2:$B$4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B-0245-B231-19AF8D0B45F8}"/>
            </c:ext>
          </c:extLst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Data Lake</c:v>
                </c:pt>
              </c:strCache>
            </c:strRef>
          </c:tx>
          <c:spPr>
            <a:solidFill>
              <a:srgbClr val="FFFF00">
                <a:alpha val="65000"/>
              </a:srgbClr>
            </a:solidFill>
            <a:ln w="9525" cap="flat" cmpd="sng" algn="ctr">
              <a:solidFill>
                <a:schemeClr val="accent4">
                  <a:lumMod val="50000"/>
                  <a:alpha val="70000"/>
                </a:schemeClr>
              </a:solidFill>
              <a:miter lim="800000"/>
            </a:ln>
            <a:effectLst/>
          </c:spPr>
          <c:cat>
            <c:strRef>
              <c:f>Φύλλο1!$A$2:$A$4</c:f>
              <c:strCache>
                <c:ptCount val="3"/>
                <c:pt idx="0">
                  <c:v>Risk Assessment</c:v>
                </c:pt>
                <c:pt idx="1">
                  <c:v>Compliance Reporting</c:v>
                </c:pt>
                <c:pt idx="2">
                  <c:v>Advanced Analytics</c:v>
                </c:pt>
              </c:strCache>
            </c:strRef>
          </c:cat>
          <c:val>
            <c:numRef>
              <c:f>Φύλλο1!$C$2:$C$4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DB-0245-B231-19AF8D0B45F8}"/>
            </c:ext>
          </c:extLst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Lakehouse</c:v>
                </c:pt>
              </c:strCache>
            </c:strRef>
          </c:tx>
          <c:spPr>
            <a:solidFill>
              <a:schemeClr val="accent4">
                <a:alpha val="25000"/>
              </a:schemeClr>
            </a:solidFill>
            <a:ln w="9525" cap="flat" cmpd="sng" algn="ctr">
              <a:solidFill>
                <a:schemeClr val="accent2">
                  <a:lumMod val="50000"/>
                </a:schemeClr>
              </a:solidFill>
              <a:miter lim="800000"/>
            </a:ln>
            <a:effectLst/>
          </c:spPr>
          <c:cat>
            <c:strRef>
              <c:f>Φύλλο1!$A$2:$A$4</c:f>
              <c:strCache>
                <c:ptCount val="3"/>
                <c:pt idx="0">
                  <c:v>Risk Assessment</c:v>
                </c:pt>
                <c:pt idx="1">
                  <c:v>Compliance Reporting</c:v>
                </c:pt>
                <c:pt idx="2">
                  <c:v>Advanced Analytics</c:v>
                </c:pt>
              </c:strCache>
            </c:strRef>
          </c:cat>
          <c:val>
            <c:numRef>
              <c:f>Φύλλο1!$D$2:$D$4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DB-0245-B231-19AF8D0B45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743008"/>
        <c:axId val="2144994736"/>
      </c:radarChart>
      <c:catAx>
        <c:axId val="2144743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600" b="0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pPr>
            <a:endParaRPr lang="en-US"/>
          </a:p>
        </c:txPr>
        <c:crossAx val="2144994736"/>
        <c:crosses val="autoZero"/>
        <c:auto val="1"/>
        <c:lblAlgn val="ctr"/>
        <c:lblOffset val="100"/>
        <c:noMultiLvlLbl val="0"/>
      </c:catAx>
      <c:valAx>
        <c:axId val="214499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alpha val="20000"/>
                </a:schemeClr>
              </a:solidFill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spPr>
          <a:noFill/>
          <a:ln>
            <a:solidFill>
              <a:schemeClr val="accent3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44743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10813855013550136"/>
          <c:y val="0.87356268974351192"/>
          <c:w val="0.7727621951219511"/>
          <c:h val="0.1223863556133821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accent4">
                  <a:lumMod val="50000"/>
                </a:schemeClr>
              </a:solidFill>
              <a:latin typeface="+mj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 w="9525" cap="flat" cmpd="sng" algn="ctr">
      <a:solidFill>
        <a:schemeClr val="accent3"/>
      </a:solidFill>
      <a:round/>
    </a:ln>
    <a:effectLst/>
  </c:spPr>
  <c:txPr>
    <a:bodyPr anchor="ctr" anchorCtr="0"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9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Calibri Light" panose="020F0302020204030204" pitchFamily="34" charset="0"/>
              </a:defRPr>
            </a:pPr>
            <a:r>
              <a:rPr lang="en-US" sz="900">
                <a:solidFill>
                  <a:schemeClr val="accent4">
                    <a:lumMod val="50000"/>
                  </a:schemeClr>
                </a:solidFill>
                <a:latin typeface="+mj-lt"/>
              </a:rPr>
              <a:t>Performance Benchmarking for Compliance Queries</a:t>
            </a:r>
            <a:endParaRPr lang="el-GR" sz="900">
              <a:solidFill>
                <a:schemeClr val="accent4">
                  <a:lumMod val="50000"/>
                </a:schemeClr>
              </a:solidFill>
              <a:latin typeface="+mj-lt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Calibri Light" panose="020F0302020204030204" pitchFamily="34" charset="0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Data Warehouse</c:v>
                </c:pt>
              </c:strCache>
            </c:strRef>
          </c:tx>
          <c:spPr>
            <a:solidFill>
              <a:schemeClr val="accent6">
                <a:lumMod val="75000"/>
                <a:alpha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c:spPr>
          <c:invertIfNegative val="0"/>
          <c:cat>
            <c:strRef>
              <c:f>Φύλλο1!$A$2</c:f>
              <c:strCache>
                <c:ptCount val="1"/>
                <c:pt idx="0">
                  <c:v>Data Architecture</c:v>
                </c:pt>
              </c:strCache>
            </c:strRef>
          </c:cat>
          <c:val>
            <c:numRef>
              <c:f>Φύλλο1!$B$2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49-4E99-9B56-741AC2315556}"/>
            </c:ext>
          </c:extLst>
        </c:ser>
        <c:ser>
          <c:idx val="1"/>
          <c:order val="1"/>
          <c:tx>
            <c:strRef>
              <c:f>Φύλλο1!$C$1</c:f>
              <c:strCache>
                <c:ptCount val="1"/>
                <c:pt idx="0">
                  <c:v>Data Lake</c:v>
                </c:pt>
              </c:strCache>
            </c:strRef>
          </c:tx>
          <c:spPr>
            <a:solidFill>
              <a:srgbClr val="FFFF00">
                <a:alpha val="68000"/>
              </a:srgbClr>
            </a:solidFill>
            <a:ln>
              <a:solidFill>
                <a:schemeClr val="accent4">
                  <a:lumMod val="50000"/>
                </a:schemeClr>
              </a:solidFill>
            </a:ln>
            <a:effectLst/>
          </c:spPr>
          <c:invertIfNegative val="0"/>
          <c:cat>
            <c:strRef>
              <c:f>Φύλλο1!$A$2</c:f>
              <c:strCache>
                <c:ptCount val="1"/>
                <c:pt idx="0">
                  <c:v>Data Architecture</c:v>
                </c:pt>
              </c:strCache>
            </c:strRef>
          </c:cat>
          <c:val>
            <c:numRef>
              <c:f>Φύλλο1!$C$2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49-4E99-9B56-741AC2315556}"/>
            </c:ext>
          </c:extLst>
        </c:ser>
        <c:ser>
          <c:idx val="2"/>
          <c:order val="2"/>
          <c:tx>
            <c:strRef>
              <c:f>Φύλλο1!$D$1</c:f>
              <c:strCache>
                <c:ptCount val="1"/>
                <c:pt idx="0">
                  <c:v>Lakehouse</c:v>
                </c:pt>
              </c:strCache>
            </c:strRef>
          </c:tx>
          <c:spPr>
            <a:solidFill>
              <a:schemeClr val="accent4">
                <a:alpha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  <a:effectLst/>
          </c:spPr>
          <c:invertIfNegative val="0"/>
          <c:cat>
            <c:strRef>
              <c:f>Φύλλο1!$A$2</c:f>
              <c:strCache>
                <c:ptCount val="1"/>
                <c:pt idx="0">
                  <c:v>Data Architecture</c:v>
                </c:pt>
              </c:strCache>
            </c:strRef>
          </c:cat>
          <c:val>
            <c:numRef>
              <c:f>Φύλλο1!$D$2</c:f>
              <c:numCache>
                <c:formatCode>General</c:formatCode>
                <c:ptCount val="1"/>
                <c:pt idx="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49-4E99-9B56-741AC23155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3"/>
        <c:overlap val="-25"/>
        <c:axId val="1893812368"/>
        <c:axId val="1894530176"/>
      </c:barChart>
      <c:catAx>
        <c:axId val="189381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894530176"/>
        <c:crosses val="autoZero"/>
        <c:auto val="1"/>
        <c:lblAlgn val="ctr"/>
        <c:lblOffset val="100"/>
        <c:noMultiLvlLbl val="0"/>
      </c:catAx>
      <c:valAx>
        <c:axId val="18945301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accent4">
                        <a:lumMod val="50000"/>
                      </a:schemeClr>
                    </a:solidFill>
                    <a:latin typeface="+mj-lt"/>
                    <a:ea typeface="+mn-ea"/>
                    <a:cs typeface="Calibri Light" panose="020F0302020204030204" pitchFamily="34" charset="0"/>
                  </a:defRPr>
                </a:pPr>
                <a:r>
                  <a:rPr lang="en-US">
                    <a:solidFill>
                      <a:schemeClr val="accent4">
                        <a:lumMod val="50000"/>
                      </a:schemeClr>
                    </a:solidFill>
                    <a:latin typeface="+mj-lt"/>
                  </a:rPr>
                  <a:t>AVG Query Response Time (Seconds) </a:t>
                </a:r>
                <a:endParaRPr lang="el-GR">
                  <a:solidFill>
                    <a:schemeClr val="accent4">
                      <a:lumMod val="50000"/>
                    </a:schemeClr>
                  </a:solidFill>
                  <a:latin typeface="+mj-lt"/>
                </a:endParaRPr>
              </a:p>
            </c:rich>
          </c:tx>
          <c:layout>
            <c:manualLayout>
              <c:xMode val="edge"/>
              <c:yMode val="edge"/>
              <c:x val="3.69037008491825E-2"/>
              <c:y val="0.207341883919902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0" i="0" u="none" strike="noStrike" kern="1200" baseline="0">
                  <a:solidFill>
                    <a:schemeClr val="accent4">
                      <a:lumMod val="50000"/>
                    </a:schemeClr>
                  </a:solidFill>
                  <a:latin typeface="+mj-lt"/>
                  <a:ea typeface="+mn-ea"/>
                  <a:cs typeface="Calibri Light" panose="020F0302020204030204" pitchFamily="34" charset="0"/>
                </a:defRPr>
              </a:pPr>
              <a:endParaRPr lang="el-G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accent4">
                    <a:lumMod val="50000"/>
                  </a:schemeClr>
                </a:solidFill>
                <a:latin typeface="+mj-lt"/>
                <a:ea typeface="+mn-ea"/>
                <a:cs typeface="Calibri Light" panose="020F0302020204030204" pitchFamily="34" charset="0"/>
              </a:defRPr>
            </a:pPr>
            <a:endParaRPr lang="en-US"/>
          </a:p>
        </c:txPr>
        <c:crossAx val="189381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8416761914189076E-2"/>
          <c:y val="0.85173940350071742"/>
          <c:w val="0.9093552915605283"/>
          <c:h val="8.02411746203039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n-ea"/>
              <a:cs typeface="Calibri Light" panose="020F03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accent3">
        <a:lumMod val="20000"/>
        <a:lumOff val="80000"/>
      </a:schemeClr>
    </a:solidFill>
    <a:ln>
      <a:solidFill>
        <a:schemeClr val="accent3"/>
      </a:solidFill>
    </a:ln>
    <a:effectLst/>
  </c:spPr>
  <c:txPr>
    <a:bodyPr/>
    <a:lstStyle/>
    <a:p>
      <a:pPr>
        <a:defRPr sz="800" b="0" i="0">
          <a:latin typeface="Calibri Light" panose="020F0302020204030204" pitchFamily="34" charset="0"/>
          <a:cs typeface="Calibri Light" panose="020F030202020403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20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75000"/>
      </a:schemeClr>
    </cs:fontRef>
    <cs:spPr>
      <a:solidFill>
        <a:schemeClr val="dk1">
          <a:lumMod val="75000"/>
          <a:lumOff val="25000"/>
        </a:schemeClr>
      </a:solidFill>
      <a:ln>
        <a:solidFill>
          <a:schemeClr val="lt1">
            <a:lumMod val="75000"/>
          </a:schemeClr>
        </a:solidFill>
      </a:ln>
      <a:effectLst>
        <a:glow rad="63500">
          <a:schemeClr val="lt1">
            <a:lumMod val="75000"/>
            <a:alpha val="15000"/>
          </a:schemeClr>
        </a:glow>
      </a:effectLst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alpha val="69804"/>
        </a:schemeClr>
      </a:solidFill>
      <a:ln w="9525" cap="flat" cmpd="sng" algn="ctr">
        <a:solidFill>
          <a:schemeClr val="phClr">
            <a:alpha val="69804"/>
          </a:schemeClr>
        </a:solidFill>
        <a:miter lim="800000"/>
      </a:ln>
      <a:effectLst>
        <a:glow rad="76200">
          <a:schemeClr val="phClr">
            <a:satMod val="175000"/>
            <a:alpha val="34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8575" cap="rnd">
        <a:solidFill>
          <a:schemeClr val="phClr"/>
        </a:solidFill>
      </a:ln>
      <a:effectLst>
        <a:glow rad="76200">
          <a:schemeClr val="phClr">
            <a:satMod val="175000"/>
            <a:alpha val="3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0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BF48-5BD0-FE4F-BC42-56BCAB9BB76F}" type="datetimeFigureOut">
              <a:rPr lang="el-GR" smtClean="0"/>
              <a:t>25/6/2025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8D9504-E8EA-F343-989E-CAFA2F8E772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45385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8D9504-E8EA-F343-989E-CAFA2F8E7728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2200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2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9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24" y="274505"/>
            <a:ext cx="10973153" cy="114300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424" y="1600068"/>
            <a:ext cx="5465410" cy="4526359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7167" y="1600068"/>
            <a:ext cx="5465410" cy="4526359"/>
          </a:xfrm>
        </p:spPr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B947A3F5-B070-47AF-A223-F33332FE8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59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5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53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6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9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057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24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81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2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43E45EC-A675-45C6-90A4-03E5C4A4769B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7B84EFB-9EDC-4844-8596-38842969B5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2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vldb.org/pvldb/vol13/p3411-armbrust.pdf." TargetMode="External"/><Relationship Id="rId13" Type="http://schemas.openxmlformats.org/officeDocument/2006/relationships/image" Target="../media/image3.jpg"/><Relationship Id="rId3" Type="http://schemas.openxmlformats.org/officeDocument/2006/relationships/hyperlink" Target="https://www.oecd.org/content/dam/oecd/en/topics/policy-sub-issues/global-minimum-tax/pillar-two-model-rules-in-a-nutshell.pdf" TargetMode="External"/><Relationship Id="rId7" Type="http://schemas.openxmlformats.org/officeDocument/2006/relationships/hyperlink" Target="https://www.mdpi.com/2504-2289/6/4/132" TargetMode="External"/><Relationship Id="rId12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ieeexplore.ieee.org/document/10020719" TargetMode="External"/><Relationship Id="rId11" Type="http://schemas.openxmlformats.org/officeDocument/2006/relationships/image" Target="../media/image2.png"/><Relationship Id="rId5" Type="http://schemas.openxmlformats.org/officeDocument/2006/relationships/hyperlink" Target="https://www.onlinescientificresearch.com/articles/evaluating-data-lakes-data-warehouses-and-nosql-databases-as-foundations-for-modern-analytics-platforms.pdf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kth.diva-portal.org/smash/get/diva2:1851711/FULLTEXT01.pdf" TargetMode="External"/><Relationship Id="rId9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40000"/>
                <a:lumOff val="60000"/>
              </a:schemeClr>
            </a:gs>
            <a:gs pos="30000">
              <a:schemeClr val="accent3">
                <a:lumMod val="20000"/>
                <a:lumOff val="80000"/>
              </a:schemeClr>
            </a:gs>
            <a:gs pos="15000">
              <a:schemeClr val="accent1">
                <a:lumMod val="45000"/>
                <a:lumOff val="55000"/>
              </a:schemeClr>
            </a:gs>
            <a:gs pos="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F724A7-F819-5345-F577-2C118DEE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A18C4BE3-6758-9DE4-B7CD-CB0B44478B19}"/>
              </a:ext>
            </a:extLst>
          </p:cNvPr>
          <p:cNvSpPr/>
          <p:nvPr/>
        </p:nvSpPr>
        <p:spPr bwMode="auto">
          <a:xfrm>
            <a:off x="119061" y="91355"/>
            <a:ext cx="11979309" cy="1065190"/>
          </a:xfrm>
          <a:prstGeom prst="round2DiagRect">
            <a:avLst/>
          </a:prstGeom>
          <a:solidFill>
            <a:schemeClr val="accent2">
              <a:lumMod val="50000"/>
            </a:schemeClr>
          </a:solidFill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933" tIns="8467" rIns="16933" bIns="8467" numCol="1" rtlCol="0" anchor="t" anchorCtr="0" compatLnSpc="1">
            <a:prstTxWarp prst="textNoShape">
              <a:avLst/>
            </a:prstTxWarp>
          </a:bodyPr>
          <a:lstStyle/>
          <a:p>
            <a:pPr defTabSz="871181"/>
            <a:endParaRPr lang="en-US" sz="704">
              <a:latin typeface="+mj-lt"/>
              <a:ea typeface="Sans Serif Collection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itle 11">
            <a:extLst>
              <a:ext uri="{FF2B5EF4-FFF2-40B4-BE49-F238E27FC236}">
                <a16:creationId xmlns:a16="http://schemas.microsoft.com/office/drawing/2014/main" id="{36462D21-1371-FA25-182C-A85104C8C424}"/>
              </a:ext>
            </a:extLst>
          </p:cNvPr>
          <p:cNvSpPr txBox="1"/>
          <p:nvPr/>
        </p:nvSpPr>
        <p:spPr>
          <a:xfrm>
            <a:off x="332263" y="171482"/>
            <a:ext cx="11552903" cy="508692"/>
          </a:xfrm>
          <a:prstGeom prst="rect">
            <a:avLst/>
          </a:prstGeom>
        </p:spPr>
        <p:txBody>
          <a:bodyPr lIns="23707" tIns="11853" rIns="23707" bIns="11853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Optimizing Compliance and Efficiency: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Integrating Data Warehouses and Data Lakes under OECD Pillar Two Regulations</a:t>
            </a:r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5F5C1295-81A0-B9E8-9102-D2F4D3D1E9D0}"/>
              </a:ext>
            </a:extLst>
          </p:cNvPr>
          <p:cNvSpPr txBox="1"/>
          <p:nvPr/>
        </p:nvSpPr>
        <p:spPr>
          <a:xfrm>
            <a:off x="319548" y="702644"/>
            <a:ext cx="11552903" cy="343185"/>
          </a:xfrm>
          <a:prstGeom prst="rect">
            <a:avLst/>
          </a:prstGeom>
        </p:spPr>
        <p:txBody>
          <a:bodyPr lIns="23707" tIns="11853" rIns="23707" bIns="11853">
            <a:no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Efthymios Galanidis  – Ioannis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Amourgianos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– Dimitrios </a:t>
            </a:r>
            <a:r>
              <a:rPr lang="en-US" sz="1100" dirty="0" err="1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Xatzis</a:t>
            </a:r>
            <a:r>
              <a:rPr lang="en-US" sz="110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sz="110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Derby </a:t>
            </a:r>
            <a:r>
              <a:rPr lang="en-US" sz="1100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University</a:t>
            </a: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55E670D8-F899-24F4-6987-AFFBD4333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68" y="1539580"/>
            <a:ext cx="2880000" cy="17406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r>
              <a:rPr lang="en-US" dirty="0"/>
              <a:t>With the introduction of Pillar Two regulations by the OECD, organizations face significant challenges in financial data reporting, tax compliance, and regulatory adherence (</a:t>
            </a:r>
            <a:r>
              <a:rPr lang="en-US" dirty="0">
                <a:hlinkClick r:id="rId3"/>
              </a:rPr>
              <a:t>OECD, 2023</a:t>
            </a:r>
            <a:r>
              <a:rPr lang="en-US" dirty="0"/>
              <a:t>). This poster examines the strategic integration of Data Warehouses and Data Lakes within a unified "Lakehouse" architecture to enhance compliance, data governance, financial transparency, and analytical capabilities.</a:t>
            </a:r>
          </a:p>
          <a:p>
            <a:endParaRPr lang="en-US" dirty="0"/>
          </a:p>
          <a:p>
            <a:r>
              <a:rPr lang="en-US" b="1" dirty="0"/>
              <a:t>Research Objective</a:t>
            </a:r>
          </a:p>
          <a:p>
            <a:r>
              <a:rPr lang="en-US" dirty="0"/>
              <a:t>This research aims to evaluate and propose methods enabling businesses to align their data architectures efficiently with Pillar Two regulations, optimizing compliance reporting, risk assessment, and automation through Lakehouse architectures.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EAC27F-148E-351D-F2D9-A58501461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8" y="1319088"/>
            <a:ext cx="288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A84560-E746-CBFB-1753-D030028D1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8" y="3384025"/>
            <a:ext cx="288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Methodology</a:t>
            </a:r>
            <a:endParaRPr lang="en-US" sz="667" b="1" dirty="0">
              <a:solidFill>
                <a:schemeClr val="bg1"/>
              </a:solidFill>
              <a:latin typeface="+mj-lt"/>
              <a:ea typeface="Sans Serif Collection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611398-E952-DFD1-3513-19D6AC07D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369" y="1319088"/>
            <a:ext cx="2880000" cy="180000"/>
          </a:xfrm>
          <a:prstGeom prst="rect">
            <a:avLst/>
          </a:prstGeom>
          <a:solidFill>
            <a:srgbClr val="327A82"/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9DF639-D017-2B57-856C-1FD11221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369" y="5262512"/>
            <a:ext cx="2880000" cy="180000"/>
          </a:xfrm>
          <a:prstGeom prst="rect">
            <a:avLst/>
          </a:prstGeom>
          <a:solidFill>
            <a:srgbClr val="327A82"/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8EDBA2-92DB-2C77-E038-2DB663279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68" y="5165161"/>
            <a:ext cx="2880000" cy="18000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Literature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7F385B-F1C5-BA20-5D0A-F758E768D345}"/>
              </a:ext>
            </a:extLst>
          </p:cNvPr>
          <p:cNvSpPr txBox="1"/>
          <p:nvPr/>
        </p:nvSpPr>
        <p:spPr>
          <a:xfrm>
            <a:off x="125868" y="3610592"/>
            <a:ext cx="2880000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v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Qualitative Analysis: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Comprehensive review of OECD regulatory frameworks and contemporary enterprise data management literature.</a:t>
            </a:r>
          </a:p>
          <a:p>
            <a:pPr marL="171450" indent="-171450">
              <a:buFont typeface="Wingdings" pitchFamily="2" charset="2"/>
              <a:buChar char="v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Quantitative Analysis: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</a:t>
            </a:r>
            <a:r>
              <a:rPr lang="en-US" sz="800" dirty="0"/>
              <a:t>Benchmarking performance metrics using TPC-DS benchmarks to assess read performance and scalability of Data Warehouses, Data Lakes, and </a:t>
            </a:r>
            <a:r>
              <a:rPr lang="en-US" sz="800" dirty="0" err="1"/>
              <a:t>Lakehouses</a:t>
            </a:r>
            <a:r>
              <a:rPr lang="en-US" sz="800" dirty="0"/>
              <a:t> for compliance tasks (</a:t>
            </a:r>
            <a:r>
              <a:rPr lang="en-US" sz="800" dirty="0">
                <a:hlinkClick r:id="rId4"/>
              </a:rPr>
              <a:t>Salqvist, 2023</a:t>
            </a:r>
            <a:r>
              <a:rPr lang="en-US" sz="800" dirty="0"/>
              <a:t>).</a:t>
            </a:r>
            <a:endParaRPr lang="en-US" sz="800" dirty="0">
              <a:latin typeface="+mj-lt"/>
              <a:ea typeface="Sans Serif Collection" panose="020B050204050402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itchFamily="2" charset="2"/>
              <a:buChar char="v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Mixed Methods: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Industry-specific case studies and empirical data evaluation from financial services, multinational enterprises, and regulatory bodies.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4F5AA7-93FF-277F-1477-68F85057E7C9}"/>
              </a:ext>
            </a:extLst>
          </p:cNvPr>
          <p:cNvSpPr txBox="1"/>
          <p:nvPr/>
        </p:nvSpPr>
        <p:spPr>
          <a:xfrm>
            <a:off x="125868" y="5381204"/>
            <a:ext cx="288000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The analysis emphasizes that while Data Warehouses offer excellent performance and integration for structured tasks, Data Lakes excel in scalability and cost-effectiveness, particularly for unstructured data (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  <a:hlinkClick r:id="rId5"/>
              </a:rPr>
              <a:t>Garg, V, 2023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). The Lakehouse architecture integrates the structured data management of Data Warehouses with the flexible storage capabilities of Data Lakes, making it optimal for complex compliance tasks under Pillar Two. </a:t>
            </a:r>
            <a:r>
              <a:rPr lang="nn-NO" sz="800" dirty="0"/>
              <a:t>(</a:t>
            </a:r>
            <a:r>
              <a:rPr lang="nn-NO" sz="800" dirty="0">
                <a:hlinkClick r:id="rId6"/>
              </a:rPr>
              <a:t>Harby &amp; Zulkernine</a:t>
            </a:r>
            <a:r>
              <a:rPr lang="nn-NO" sz="800" dirty="0"/>
              <a:t>, 2022; </a:t>
            </a:r>
            <a:r>
              <a:rPr lang="nn-NO" sz="800" dirty="0">
                <a:hlinkClick r:id="rId7"/>
              </a:rPr>
              <a:t>Nambiar &amp; Mundra</a:t>
            </a:r>
            <a:r>
              <a:rPr lang="nn-NO" sz="800" dirty="0"/>
              <a:t>, 2022)</a:t>
            </a:r>
          </a:p>
          <a:p>
            <a:endParaRPr lang="en-US" sz="800" dirty="0">
              <a:latin typeface="+mj-lt"/>
              <a:ea typeface="Sans Serif Collection" panose="020B050204050402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A9098C-8DC5-B82F-88D9-F36EA4024A2D}"/>
              </a:ext>
            </a:extLst>
          </p:cNvPr>
          <p:cNvSpPr txBox="1"/>
          <p:nvPr/>
        </p:nvSpPr>
        <p:spPr>
          <a:xfrm>
            <a:off x="9218369" y="1547095"/>
            <a:ext cx="2880000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§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Data Warehouses: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Remain crucial for precise and rapid structured financial compliance reporting.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Data Lakes: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Provide essential scalability and flexibility for managing diverse regulatory and policy-related datasets.</a:t>
            </a:r>
          </a:p>
          <a:p>
            <a:pPr marL="171450" indent="-171450">
              <a:buFont typeface="Wingdings" pitchFamily="2" charset="2"/>
              <a:buChar char="§"/>
            </a:pPr>
            <a:r>
              <a:rPr lang="en-US" sz="800" b="1" dirty="0" err="1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Lakehouses</a:t>
            </a: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Offer an efficient, scalable solution integrating structured financial compliance data with varied regulatory information, supporting advanced analytics, audit trails, and real-time reporting </a:t>
            </a:r>
            <a:r>
              <a:rPr lang="en-US" sz="800" dirty="0"/>
              <a:t>(</a:t>
            </a:r>
            <a:r>
              <a:rPr lang="en-US" sz="800" dirty="0">
                <a:hlinkClick r:id="rId8"/>
              </a:rPr>
              <a:t>Armbrust et al., 2020</a:t>
            </a:r>
            <a:r>
              <a:rPr lang="en-US" sz="800" dirty="0"/>
              <a:t>).</a:t>
            </a:r>
            <a:endParaRPr lang="en-US" sz="800" dirty="0">
              <a:latin typeface="+mj-lt"/>
              <a:ea typeface="Sans Serif Collection" panose="020B050204050402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Wingdings" pitchFamily="2" charset="2"/>
              <a:buChar char="§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Strategic Recommendation: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Businesses require an explicitly defined strategic roadmap to align Pillar Two requirements with enterprise data frameworks, optimizing regulatory adherence and data efficiency.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CD67BB-9C26-7578-8D9E-26E185F3E9FF}"/>
              </a:ext>
            </a:extLst>
          </p:cNvPr>
          <p:cNvSpPr txBox="1"/>
          <p:nvPr/>
        </p:nvSpPr>
        <p:spPr>
          <a:xfrm>
            <a:off x="9218369" y="3459340"/>
            <a:ext cx="28800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Pilot Studies: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Real-world validation across diverse industries to confirm performance and compliance effectiveness.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Advanced Analytics Integration: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Exploration of predictive analytics and machine learning for proactive compliance risk management.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Blockchain Application: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Evaluating blockchain's potential to enhance data traceability, auditability, and compliance transparency.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Scalability Studies: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Detailed assessment of Lakehouse implementations at large-scale enterprises using cloud infrastructure.</a:t>
            </a:r>
          </a:p>
          <a:p>
            <a:pPr marL="171450" indent="-171450">
              <a:buFont typeface="Wingdings" pitchFamily="2" charset="2"/>
              <a:buChar char="Ø"/>
            </a:pPr>
            <a:r>
              <a:rPr lang="en-US" sz="800" b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Cross-regulatory Comparison:</a:t>
            </a:r>
            <a:r>
              <a:rPr lang="en-US" sz="8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 Analysis of Lakehouse adaptability to evolving global regulations beyond Pillar Two.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8C9C5D-577A-9E8A-03B8-CEF7ADBA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8369" y="3227245"/>
            <a:ext cx="2880000" cy="180000"/>
          </a:xfrm>
          <a:prstGeom prst="rect">
            <a:avLst/>
          </a:prstGeom>
          <a:solidFill>
            <a:srgbClr val="327A82"/>
          </a:solidFill>
          <a:ln w="12700">
            <a:solidFill>
              <a:schemeClr val="accent3">
                <a:lumMod val="50000"/>
              </a:schemeClr>
            </a:solidFill>
            <a:miter lim="800000"/>
          </a:ln>
        </p:spPr>
        <p:txBody>
          <a:bodyPr wrap="none" lIns="50800" tIns="13547" rIns="50800" bIns="12697" anchor="ctr" anchorCtr="0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000" kern="1200">
                <a:solidFill>
                  <a:schemeClr val="tx1"/>
                </a:solidFill>
                <a:latin typeface="Arial"/>
                <a:ea typeface="+mn-ea"/>
                <a:cs typeface="+mn-cs"/>
              </a:defRPr>
            </a:lvl9pPr>
          </a:lstStyle>
          <a:p>
            <a:pPr defTabSz="870963">
              <a:defRPr/>
            </a:pPr>
            <a:r>
              <a:rPr lang="en-US" sz="800" b="1" dirty="0">
                <a:solidFill>
                  <a:schemeClr val="bg1"/>
                </a:solidFill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Future work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56E512A-78AE-A64B-6419-70CE5EABBC8D}"/>
              </a:ext>
            </a:extLst>
          </p:cNvPr>
          <p:cNvSpPr txBox="1"/>
          <p:nvPr/>
        </p:nvSpPr>
        <p:spPr>
          <a:xfrm>
            <a:off x="9218370" y="5477945"/>
            <a:ext cx="2879999" cy="109260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OECD. (2023). "Pillar Two: Global Minimum Tax Framework." OECD Publishing.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Nambiar, A., &amp; Mundra, D. (2022). "An Overview of Data Warehouse and Data Lake in Modern Enterprise Data Management." </a:t>
            </a:r>
            <a:r>
              <a:rPr lang="en-US" sz="500" i="1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Big Data and Cognitive Computing</a:t>
            </a: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, 6(4), 132.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Harby, A. A., &amp; </a:t>
            </a:r>
            <a:r>
              <a:rPr lang="en-US" sz="500" dirty="0" err="1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Zulkernine</a:t>
            </a: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, F. (2022). "From Data Warehouse to Lakehouse: A Comparative Review." IEEE International Conference on Big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Salqvist, P. (2023). "A Comparative Study of the Data Warehouse and Data Lakehouse Architectures." KTH Royal Institute of Technology.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Garg, V. (2023). Evaluating Data Lakes, Data Warehouses, and NoSQL Databases as Foundations for Modern Analytics Platforms. Journal of Mathematical &amp; Computer Applications, 2(4), 1–3.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Armbrust, M., et al. (2020). "Delta Lake: High-Performance ACID Table Storage over Cloud Object Stores." VLDB Endowment.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500" dirty="0">
                <a:latin typeface="+mj-lt"/>
                <a:ea typeface="Sans Serif Collection" panose="020B0502040504020204" pitchFamily="34" charset="0"/>
                <a:cs typeface="Calibri" panose="020F0502020204030204" pitchFamily="34" charset="0"/>
              </a:rPr>
              <a:t>Top left Picture: https://www.databricks.com/glossary/data-lakehouse#:~:text=A%20data%20lakehouse%20is%20a,(ML)%20on%20all%20data.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4D35812D-1085-E440-D830-B27C49D19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433665"/>
              </p:ext>
            </p:extLst>
          </p:nvPr>
        </p:nvGraphicFramePr>
        <p:xfrm>
          <a:off x="3103471" y="3384025"/>
          <a:ext cx="3145528" cy="31865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86382">
                  <a:extLst>
                    <a:ext uri="{9D8B030D-6E8A-4147-A177-3AD203B41FA5}">
                      <a16:colId xmlns:a16="http://schemas.microsoft.com/office/drawing/2014/main" val="651494075"/>
                    </a:ext>
                  </a:extLst>
                </a:gridCol>
                <a:gridCol w="786382">
                  <a:extLst>
                    <a:ext uri="{9D8B030D-6E8A-4147-A177-3AD203B41FA5}">
                      <a16:colId xmlns:a16="http://schemas.microsoft.com/office/drawing/2014/main" val="3492786313"/>
                    </a:ext>
                  </a:extLst>
                </a:gridCol>
                <a:gridCol w="786382">
                  <a:extLst>
                    <a:ext uri="{9D8B030D-6E8A-4147-A177-3AD203B41FA5}">
                      <a16:colId xmlns:a16="http://schemas.microsoft.com/office/drawing/2014/main" val="2275235919"/>
                    </a:ext>
                  </a:extLst>
                </a:gridCol>
                <a:gridCol w="786382">
                  <a:extLst>
                    <a:ext uri="{9D8B030D-6E8A-4147-A177-3AD203B41FA5}">
                      <a16:colId xmlns:a16="http://schemas.microsoft.com/office/drawing/2014/main" val="2681707896"/>
                    </a:ext>
                  </a:extLst>
                </a:gridCol>
              </a:tblGrid>
              <a:tr h="301285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Compliance Dimension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Data Warehouse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Data Lake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bg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Lakehouse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27A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871268"/>
                  </a:ext>
                </a:extLst>
              </a:tr>
              <a:tr h="520320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Data Structure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Structured, pre-defined schema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Unstructured, raw data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Structured &amp; Unstructured integrated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541986"/>
                  </a:ext>
                </a:extLst>
              </a:tr>
              <a:tr h="497156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Processing Speed (Compliance Queries)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 performance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Variable, generally slower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Balanced performance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508762"/>
                  </a:ext>
                </a:extLst>
              </a:tr>
              <a:tr h="480959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Storage Cost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Higher (structured storage optimized)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Lower (scalable object storage)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Moderate (balanced approach)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838631"/>
                  </a:ext>
                </a:extLst>
              </a:tr>
              <a:tr h="480959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Real-time Compliance Reporting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Limited real-time capabilities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Limited (due to processing complexity)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Strong real-time capabilities (ACID transactions)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90784"/>
                  </a:ext>
                </a:extLst>
              </a:tr>
              <a:tr h="520320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Scalability (for future regulations)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Moderate, limited horizontal scalability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 horizontal scalability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 scalability with structured flexibility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50616"/>
                  </a:ext>
                </a:extLst>
              </a:tr>
              <a:tr h="385530"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Tax Data Accuracy &amp; Auditability</a:t>
                      </a:r>
                      <a:endParaRPr lang="en-US" sz="700" dirty="0">
                        <a:solidFill>
                          <a:schemeClr val="tx1"/>
                        </a:solidFill>
                        <a:latin typeface="+mj-lt"/>
                        <a:ea typeface="Sans Serif Collection" panose="020B0502040504020204" pitchFamily="34" charset="0"/>
                        <a:cs typeface="Calibri" panose="020F0502020204030204" pitchFamily="34" charset="0"/>
                      </a:endParaRP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 (schema-on-write accuracy)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Moderate to Low (schema-on-read)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latin typeface="+mj-lt"/>
                          <a:ea typeface="Sans Serif Collection" panose="020B0502040504020204" pitchFamily="34" charset="0"/>
                          <a:cs typeface="Calibri" panose="020F0502020204030204" pitchFamily="34" charset="0"/>
                        </a:rPr>
                        <a:t>High (hybrid structured/unstructured)</a:t>
                      </a:r>
                    </a:p>
                  </a:txBody>
                  <a:tcPr marL="25400" marR="25400" marT="12700" marB="12700" anchor="ctr">
                    <a:lnL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5194647"/>
                  </a:ext>
                </a:extLst>
              </a:tr>
            </a:tbl>
          </a:graphicData>
        </a:graphic>
      </p:graphicFrame>
      <p:graphicFrame>
        <p:nvGraphicFramePr>
          <p:cNvPr id="6" name="Γράφημα 5">
            <a:extLst>
              <a:ext uri="{FF2B5EF4-FFF2-40B4-BE49-F238E27FC236}">
                <a16:creationId xmlns:a16="http://schemas.microsoft.com/office/drawing/2014/main" id="{4C9C1389-34F7-1929-7157-2195F5570A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2793500"/>
              </p:ext>
            </p:extLst>
          </p:nvPr>
        </p:nvGraphicFramePr>
        <p:xfrm>
          <a:off x="6370946" y="4199884"/>
          <a:ext cx="2733144" cy="2370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pic>
        <p:nvPicPr>
          <p:cNvPr id="10" name="Εικόνα 9">
            <a:extLst>
              <a:ext uri="{FF2B5EF4-FFF2-40B4-BE49-F238E27FC236}">
                <a16:creationId xmlns:a16="http://schemas.microsoft.com/office/drawing/2014/main" id="{617C9DE4-0795-84A6-7E23-DAB8C4BDAD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263" y="367957"/>
            <a:ext cx="1949696" cy="4575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BFDB80-A233-E72F-71E9-796E317AD9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03472" y="1315309"/>
            <a:ext cx="3809709" cy="1964915"/>
          </a:xfrm>
          <a:prstGeom prst="rect">
            <a:avLst/>
          </a:prstGeom>
        </p:spPr>
      </p:pic>
      <p:graphicFrame>
        <p:nvGraphicFramePr>
          <p:cNvPr id="15" name="Γράφημα 2">
            <a:extLst>
              <a:ext uri="{FF2B5EF4-FFF2-40B4-BE49-F238E27FC236}">
                <a16:creationId xmlns:a16="http://schemas.microsoft.com/office/drawing/2014/main" id="{1584F2A3-77EE-ECB4-5418-D00E3BE03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1888321"/>
              </p:ext>
            </p:extLst>
          </p:nvPr>
        </p:nvGraphicFramePr>
        <p:xfrm>
          <a:off x="7027460" y="1313266"/>
          <a:ext cx="2076630" cy="2775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67CAB80-8644-5B82-B5F5-E32FBC78F4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946" y="3571310"/>
            <a:ext cx="534566" cy="3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6300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D4D3DD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798</Words>
  <Application>Microsoft Office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Akis Galanidis</dc:creator>
  <cp:lastModifiedBy>Akis Galanidis</cp:lastModifiedBy>
  <cp:revision>3</cp:revision>
  <dcterms:created xsi:type="dcterms:W3CDTF">2025-03-10T18:16:42Z</dcterms:created>
  <dcterms:modified xsi:type="dcterms:W3CDTF">2025-06-25T14:58:06Z</dcterms:modified>
</cp:coreProperties>
</file>