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357" r:id="rId3"/>
    <p:sldId id="392" r:id="rId4"/>
    <p:sldId id="401" r:id="rId5"/>
    <p:sldId id="391" r:id="rId6"/>
    <p:sldId id="400" r:id="rId7"/>
    <p:sldId id="398" r:id="rId8"/>
    <p:sldId id="410" r:id="rId9"/>
    <p:sldId id="422" r:id="rId10"/>
    <p:sldId id="423" r:id="rId11"/>
    <p:sldId id="414" r:id="rId12"/>
    <p:sldId id="424" r:id="rId13"/>
    <p:sldId id="426" r:id="rId14"/>
    <p:sldId id="427" r:id="rId15"/>
    <p:sldId id="428" r:id="rId16"/>
    <p:sldId id="429" r:id="rId17"/>
    <p:sldId id="425" r:id="rId18"/>
    <p:sldId id="393" r:id="rId19"/>
    <p:sldId id="395" r:id="rId20"/>
    <p:sldId id="263"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002060"/>
    <a:srgbClr val="EAEFF7"/>
    <a:srgbClr val="C00000"/>
    <a:srgbClr val="7B229E"/>
    <a:srgbClr val="E5B458"/>
    <a:srgbClr val="E3AA6A"/>
    <a:srgbClr val="38B347"/>
    <a:srgbClr val="75C7CB"/>
    <a:srgbClr val="9883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16" autoAdjust="0"/>
    <p:restoredTop sz="94660"/>
  </p:normalViewPr>
  <p:slideViewPr>
    <p:cSldViewPr snapToGrid="0">
      <p:cViewPr varScale="1">
        <p:scale>
          <a:sx n="83" d="100"/>
          <a:sy n="83" d="100"/>
        </p:scale>
        <p:origin x="71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456805-9FF0-4934-BDCD-CD6CD9C90D87}" type="datetimeFigureOut">
              <a:rPr lang="en-US" smtClean="0"/>
              <a:t>10/24/2024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B34487-34A5-4CE5-B125-65C7AA3A2447}" type="slidenum">
              <a:rPr lang="en-US" smtClean="0"/>
              <a:t>‹#›</a:t>
            </a:fld>
            <a:endParaRPr lang="en-US"/>
          </a:p>
        </p:txBody>
      </p:sp>
    </p:spTree>
    <p:extLst>
      <p:ext uri="{BB962C8B-B14F-4D97-AF65-F5344CB8AC3E}">
        <p14:creationId xmlns:p14="http://schemas.microsoft.com/office/powerpoint/2010/main" val="1885867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08AB276A-FE05-4F1D-ADDD-3E40B7126C3B}" type="datetime1">
              <a:rPr lang="en-US" smtClean="0"/>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6E7AAB-E972-47C4-AD6C-A250273F3F1A}" type="datetime1">
              <a:rPr lang="en-US" smtClean="0"/>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5360A2-1332-4035-A943-95FF74D92538}" type="datetime1">
              <a:rPr lang="en-US" smtClean="0"/>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6369D8-DD5A-4D37-B75A-A8022F276781}" type="datetime1">
              <a:rPr lang="en-US" smtClean="0"/>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ACD022-EC60-4BE5-8524-259F2681926C}" type="datetime1">
              <a:rPr lang="en-US" smtClean="0"/>
              <a:t>10/24/2024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70E58-0B00-4A64-B220-50E3195400BD}" type="datetime1">
              <a:rPr lang="en-US" smtClean="0"/>
              <a:t>10/24/2024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10DDA1-DBF4-430F-8CC8-F7997A8C8AEF}" type="datetime1">
              <a:rPr lang="en-US" smtClean="0"/>
              <a:t>10/24/2024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06D254-AF4B-4EFF-BDDB-90616739097F}" type="datetime1">
              <a:rPr lang="en-US" smtClean="0"/>
              <a:t>10/24/2024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882069-8A35-4A1E-A076-C9C35D1D55B9}" type="datetime1">
              <a:rPr lang="en-US" smtClean="0"/>
              <a:t>10/24/2024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E35D9095-B64D-4D7C-9BE2-D267E06DD0FE}" type="datetime1">
              <a:rPr lang="en-US" smtClean="0"/>
              <a:t>10/24/2024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649BEEA1-B28F-4325-80B4-3C9C4F2299D7}" type="datetime1">
              <a:rPr lang="en-US" smtClean="0"/>
              <a:t>10/24/2024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B162612-1A4F-49CF-AECA-D1AE19E65E3A}" type="datetime1">
              <a:rPr lang="en-US" smtClean="0"/>
              <a:t>10/24/2024</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217C01CDF565}"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59000"/>
    </mc:Choice>
    <mc:Fallback xmlns="">
      <p:transition spd="slow"/>
    </mc:Fallback>
  </mc:AlternateConten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139959" y="3119182"/>
            <a:ext cx="8864082" cy="1419538"/>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nSpc>
                <a:spcPct val="100000"/>
              </a:lnSpc>
            </a:pPr>
            <a:r>
              <a:rPr lang="en-US" sz="2800" b="1" kern="100" dirty="0">
                <a:solidFill>
                  <a:srgbClr val="C00000"/>
                </a:solidFill>
                <a:effectLst/>
                <a:latin typeface="Arial" panose="020B0604020202020204" pitchFamily="34" charset="0"/>
                <a:ea typeface="Calibri" panose="020F0502020204030204" pitchFamily="34" charset="0"/>
                <a:cs typeface="Arial" panose="020B0604020202020204" pitchFamily="34" charset="0"/>
              </a:rPr>
              <a:t>Certain Investigation of Malicious and Normal Traffic Interpretation</a:t>
            </a:r>
            <a:endParaRPr lang="en-US" sz="2800" kern="100" dirty="0">
              <a:solidFill>
                <a:srgbClr val="C00000"/>
              </a:solidFill>
              <a:effectLst/>
              <a:latin typeface="Arial" panose="020B0604020202020204" pitchFamily="34" charset="0"/>
              <a:ea typeface="Calibri" panose="020F0502020204030204" pitchFamily="34" charset="0"/>
              <a:cs typeface="Arial" panose="020B0604020202020204" pitchFamily="34" charset="0"/>
            </a:endParaRPr>
          </a:p>
          <a:p>
            <a:pPr>
              <a:lnSpc>
                <a:spcPct val="100000"/>
              </a:lnSpc>
            </a:pPr>
            <a:endParaRPr lang="en-US" sz="3600" b="1" dirty="0">
              <a:solidFill>
                <a:srgbClr val="A50021"/>
              </a:solidFill>
              <a:latin typeface="Arial" panose="020B0604020202020204" pitchFamily="34" charset="0"/>
              <a:cs typeface="Arial" panose="020B0604020202020204" pitchFamily="34" charset="0"/>
            </a:endParaRPr>
          </a:p>
        </p:txBody>
      </p:sp>
      <p:sp>
        <p:nvSpPr>
          <p:cNvPr id="6" name="TextBox 5"/>
          <p:cNvSpPr txBox="1"/>
          <p:nvPr/>
        </p:nvSpPr>
        <p:spPr>
          <a:xfrm>
            <a:off x="534816" y="4514197"/>
            <a:ext cx="4130490" cy="1200329"/>
          </a:xfrm>
          <a:prstGeom prst="rect">
            <a:avLst/>
          </a:prstGeom>
          <a:noFill/>
        </p:spPr>
        <p:txBody>
          <a:bodyPr wrap="square" rtlCol="0">
            <a:spAutoFit/>
          </a:bodyPr>
          <a:lstStyle/>
          <a:p>
            <a:pPr>
              <a:lnSpc>
                <a:spcPct val="150000"/>
              </a:lnSpc>
            </a:pPr>
            <a:r>
              <a:rPr lang="en-IN" b="1" dirty="0">
                <a:solidFill>
                  <a:schemeClr val="accent2">
                    <a:lumMod val="50000"/>
                  </a:schemeClr>
                </a:solidFill>
                <a:latin typeface="Arial" panose="020B0604020202020204" pitchFamily="34" charset="0"/>
                <a:cs typeface="Arial" panose="020B0604020202020204" pitchFamily="34" charset="0"/>
              </a:rPr>
              <a:t>Team Members</a:t>
            </a:r>
          </a:p>
          <a:p>
            <a:pPr>
              <a:lnSpc>
                <a:spcPct val="150000"/>
              </a:lnSpc>
            </a:pPr>
            <a:r>
              <a:rPr lang="en-IN" b="1" dirty="0">
                <a:latin typeface="Arial" panose="020B0604020202020204" pitchFamily="34" charset="0"/>
                <a:cs typeface="Arial" panose="020B0604020202020204" pitchFamily="34" charset="0"/>
              </a:rPr>
              <a:t>1. S.DHARSON RAM(E0222025)</a:t>
            </a:r>
          </a:p>
          <a:p>
            <a:r>
              <a:rPr lang="en-IN" b="1" dirty="0">
                <a:latin typeface="Arial" panose="020B0604020202020204" pitchFamily="34" charset="0"/>
                <a:cs typeface="Arial" panose="020B0604020202020204" pitchFamily="34" charset="0"/>
              </a:rPr>
              <a:t>2. AKISH RAJ(E0222047)</a:t>
            </a:r>
          </a:p>
        </p:txBody>
      </p:sp>
      <p:sp>
        <p:nvSpPr>
          <p:cNvPr id="10" name="TextBox 9"/>
          <p:cNvSpPr txBox="1"/>
          <p:nvPr/>
        </p:nvSpPr>
        <p:spPr>
          <a:xfrm>
            <a:off x="5780356" y="4514197"/>
            <a:ext cx="2590800" cy="1477328"/>
          </a:xfrm>
          <a:prstGeom prst="rect">
            <a:avLst/>
          </a:prstGeom>
          <a:noFill/>
        </p:spPr>
        <p:txBody>
          <a:bodyPr wrap="square" rtlCol="0">
            <a:spAutoFit/>
          </a:bodyPr>
          <a:lstStyle/>
          <a:p>
            <a:pPr>
              <a:lnSpc>
                <a:spcPct val="150000"/>
              </a:lnSpc>
            </a:pPr>
            <a:r>
              <a:rPr lang="en-IN" b="1" dirty="0">
                <a:solidFill>
                  <a:schemeClr val="accent2">
                    <a:lumMod val="50000"/>
                  </a:schemeClr>
                </a:solidFill>
                <a:latin typeface="Arial" panose="020B0604020202020204" pitchFamily="34" charset="0"/>
                <a:cs typeface="Arial" panose="020B0604020202020204" pitchFamily="34" charset="0"/>
              </a:rPr>
              <a:t>Project Guide </a:t>
            </a:r>
          </a:p>
          <a:p>
            <a:pPr marL="342900" indent="-342900">
              <a:lnSpc>
                <a:spcPct val="150000"/>
              </a:lnSpc>
              <a:buAutoNum type="arabicPeriod"/>
            </a:pPr>
            <a:r>
              <a:rPr lang="en-US" sz="1800" b="1" kern="100" dirty="0">
                <a:effectLst/>
                <a:latin typeface="Arial" panose="020B0604020202020204" pitchFamily="34" charset="0"/>
                <a:ea typeface="Calibri" panose="020F0502020204030204" pitchFamily="34" charset="0"/>
                <a:cs typeface="Arial" panose="020B0604020202020204" pitchFamily="34" charset="0"/>
              </a:rPr>
              <a:t>Dr. ANAND J V</a:t>
            </a:r>
          </a:p>
          <a:p>
            <a:r>
              <a:rPr lang="en-US" sz="1800" dirty="0">
                <a:effectLst/>
                <a:latin typeface="Times New Roman" panose="02020603050405020304" pitchFamily="18" charset="0"/>
                <a:ea typeface="Calibri" panose="020F0502020204030204" pitchFamily="34" charset="0"/>
              </a:rPr>
              <a:t>    Assistant Professor</a:t>
            </a:r>
            <a:endParaRPr lang="en-US" sz="1800" b="1" kern="100" dirty="0">
              <a:effectLst/>
              <a:latin typeface="Arial" panose="020B0604020202020204" pitchFamily="34" charset="0"/>
              <a:ea typeface="Calibri" panose="020F0502020204030204" pitchFamily="34" charset="0"/>
              <a:cs typeface="Arial" panose="020B0604020202020204" pitchFamily="34" charset="0"/>
            </a:endParaRPr>
          </a:p>
          <a:p>
            <a:endParaRPr lang="en-IN" b="1" dirty="0">
              <a:solidFill>
                <a:schemeClr val="accent5">
                  <a:lumMod val="50000"/>
                </a:schemeClr>
              </a:solidFill>
              <a:latin typeface="Arial" panose="020B0604020202020204" pitchFamily="34" charset="0"/>
              <a:cs typeface="Arial" panose="020B0604020202020204" pitchFamily="34" charset="0"/>
            </a:endParaRPr>
          </a:p>
        </p:txBody>
      </p:sp>
      <p:sp>
        <p:nvSpPr>
          <p:cNvPr id="8" name="TextBox 7"/>
          <p:cNvSpPr txBox="1"/>
          <p:nvPr/>
        </p:nvSpPr>
        <p:spPr>
          <a:xfrm>
            <a:off x="3236514" y="1884555"/>
            <a:ext cx="2476960" cy="400110"/>
          </a:xfrm>
          <a:prstGeom prst="rect">
            <a:avLst/>
          </a:prstGeom>
          <a:noFill/>
        </p:spPr>
        <p:txBody>
          <a:bodyPr wrap="none" rtlCol="0">
            <a:spAutoFit/>
          </a:bodyPr>
          <a:lstStyle/>
          <a:p>
            <a:r>
              <a:rPr lang="en-IN" sz="2000" b="1" dirty="0">
                <a:latin typeface="Arial" panose="020B0604020202020204" pitchFamily="34" charset="0"/>
                <a:cs typeface="Arial" panose="020B0604020202020204" pitchFamily="34" charset="0"/>
              </a:rPr>
              <a:t>INT 400 Internship </a:t>
            </a:r>
          </a:p>
        </p:txBody>
      </p:sp>
      <p:sp>
        <p:nvSpPr>
          <p:cNvPr id="12" name="TextBox 11"/>
          <p:cNvSpPr txBox="1"/>
          <p:nvPr/>
        </p:nvSpPr>
        <p:spPr>
          <a:xfrm>
            <a:off x="3406432" y="2553168"/>
            <a:ext cx="1806905" cy="400110"/>
          </a:xfrm>
          <a:prstGeom prst="rect">
            <a:avLst/>
          </a:prstGeom>
          <a:noFill/>
        </p:spPr>
        <p:txBody>
          <a:bodyPr wrap="none" rtlCol="0">
            <a:spAutoFit/>
          </a:bodyPr>
          <a:lstStyle/>
          <a:p>
            <a:r>
              <a:rPr lang="en-IN" sz="2000" b="1" dirty="0">
                <a:solidFill>
                  <a:srgbClr val="FF0000"/>
                </a:solidFill>
                <a:latin typeface="Arial" panose="020B0604020202020204" pitchFamily="34" charset="0"/>
                <a:cs typeface="Arial" panose="020B0604020202020204" pitchFamily="34" charset="0"/>
              </a:rPr>
              <a:t>Final Review </a:t>
            </a:r>
          </a:p>
        </p:txBody>
      </p:sp>
      <p:pic>
        <p:nvPicPr>
          <p:cNvPr id="13" name="image1.png"/>
          <p:cNvPicPr preferRelativeResize="0"/>
          <p:nvPr/>
        </p:nvPicPr>
        <p:blipFill>
          <a:blip r:embed="rId2"/>
          <a:srcRect/>
          <a:stretch>
            <a:fillRect/>
          </a:stretch>
        </p:blipFill>
        <p:spPr>
          <a:xfrm>
            <a:off x="673472" y="355520"/>
            <a:ext cx="7797055" cy="12027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119EED-395B-3824-8195-2AD03CBCDA2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D11059-5318-2ECA-F988-97D935FCAD5A}"/>
              </a:ext>
            </a:extLst>
          </p:cNvPr>
          <p:cNvSpPr>
            <a:spLocks noGrp="1"/>
          </p:cNvSpPr>
          <p:nvPr>
            <p:ph idx="1"/>
          </p:nvPr>
        </p:nvSpPr>
        <p:spPr>
          <a:xfrm>
            <a:off x="628650" y="475861"/>
            <a:ext cx="7886700" cy="5701102"/>
          </a:xfrm>
        </p:spPr>
        <p:txBody>
          <a:bodyPr>
            <a:normAutofit/>
          </a:bodyPr>
          <a:lstStyle/>
          <a:p>
            <a:pPr marL="0" indent="0">
              <a:buNone/>
            </a:pPr>
            <a:endParaRPr lang="en-US" sz="3200" b="1" u="sng" dirty="0"/>
          </a:p>
          <a:p>
            <a:pPr marL="0" indent="0">
              <a:buNone/>
            </a:pPr>
            <a:r>
              <a:rPr lang="en-US" sz="2000" b="1" dirty="0">
                <a:latin typeface="Times New Roman" panose="02020603050405020304" pitchFamily="18" charset="0"/>
                <a:cs typeface="Times New Roman" panose="02020603050405020304" pitchFamily="18" charset="0"/>
              </a:rPr>
              <a:t>4. Capturing malware traffic: </a:t>
            </a:r>
            <a:r>
              <a:rPr lang="en-US" sz="2000" dirty="0">
                <a:latin typeface="Times New Roman" panose="02020603050405020304" pitchFamily="18" charset="0"/>
                <a:cs typeface="Times New Roman" panose="02020603050405020304" pitchFamily="18" charset="0"/>
              </a:rPr>
              <a:t>When running malware in a controlled environment and capturing the network traffic with Wireshark, you can observe malicious activities like unusual connections, abnormal traffic patterns, or data exfiltration attempts. </a:t>
            </a:r>
          </a:p>
          <a:p>
            <a:pPr marL="0" indent="0">
              <a:buNone/>
            </a:pPr>
            <a:r>
              <a:rPr lang="en-US" sz="2000" b="1" dirty="0">
                <a:latin typeface="Times New Roman" panose="02020603050405020304" pitchFamily="18" charset="0"/>
                <a:cs typeface="Times New Roman" panose="02020603050405020304" pitchFamily="18" charset="0"/>
              </a:rPr>
              <a:t>5. Automating Network Analysis with </a:t>
            </a:r>
            <a:r>
              <a:rPr lang="en-US" sz="2000" b="1" dirty="0" err="1">
                <a:latin typeface="Times New Roman" panose="02020603050405020304" pitchFamily="18" charset="0"/>
                <a:cs typeface="Times New Roman" panose="02020603050405020304" pitchFamily="18" charset="0"/>
              </a:rPr>
              <a:t>Tshark</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By automating </a:t>
            </a:r>
            <a:r>
              <a:rPr lang="en-US" sz="2000" dirty="0" err="1">
                <a:latin typeface="Times New Roman" panose="02020603050405020304" pitchFamily="18" charset="0"/>
                <a:cs typeface="Times New Roman" panose="02020603050405020304" pitchFamily="18" charset="0"/>
              </a:rPr>
              <a:t>Tshark</a:t>
            </a:r>
            <a:r>
              <a:rPr lang="en-US" sz="2000" dirty="0">
                <a:latin typeface="Times New Roman" panose="02020603050405020304" pitchFamily="18" charset="0"/>
                <a:cs typeface="Times New Roman" panose="02020603050405020304" pitchFamily="18" charset="0"/>
              </a:rPr>
              <a:t>, you can efficiently scan live network traffic and analyze PCAP files. </a:t>
            </a:r>
            <a:r>
              <a:rPr lang="en-US" sz="2000" dirty="0" err="1">
                <a:latin typeface="Times New Roman" panose="02020603050405020304" pitchFamily="18" charset="0"/>
                <a:cs typeface="Times New Roman" panose="02020603050405020304" pitchFamily="18" charset="0"/>
              </a:rPr>
              <a:t>Tshark's</a:t>
            </a:r>
            <a:r>
              <a:rPr lang="en-US" sz="2000" dirty="0">
                <a:latin typeface="Times New Roman" panose="02020603050405020304" pitchFamily="18" charset="0"/>
                <a:cs typeface="Times New Roman" panose="02020603050405020304" pitchFamily="18" charset="0"/>
              </a:rPr>
              <a:t> filters allow you to capture specific packets or protocols in real-time, and automation scripts can quickly process and extract key information, such as IP addresses or unusual traffic patterns, from stored capture files. This makes network monitoring and malware detection more streamlined and less reliant on manual analysis.</a:t>
            </a:r>
            <a:endParaRPr lang="en-US" sz="2000" b="1" u="sng"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B225FFC-7161-CA96-9734-30F0054C1419}"/>
              </a:ext>
            </a:extLst>
          </p:cNvPr>
          <p:cNvSpPr>
            <a:spLocks noGrp="1"/>
          </p:cNvSpPr>
          <p:nvPr>
            <p:ph type="sldNum" sz="quarter" idx="12"/>
          </p:nvPr>
        </p:nvSpPr>
        <p:spPr/>
        <p:txBody>
          <a:bodyPr/>
          <a:lstStyle/>
          <a:p>
            <a:fld id="{D57F1E4F-1CFF-5643-939E-217C01CDF565}" type="slidenum">
              <a:rPr lang="en-US" smtClean="0"/>
              <a:t>10</a:t>
            </a:fld>
            <a:endParaRPr lang="en-US" dirty="0"/>
          </a:p>
        </p:txBody>
      </p:sp>
    </p:spTree>
    <p:extLst>
      <p:ext uri="{BB962C8B-B14F-4D97-AF65-F5344CB8AC3E}">
        <p14:creationId xmlns:p14="http://schemas.microsoft.com/office/powerpoint/2010/main" val="3591751812"/>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A164C-EF29-6A0D-F23C-F129722DB0EF}"/>
              </a:ext>
            </a:extLst>
          </p:cNvPr>
          <p:cNvSpPr>
            <a:spLocks noGrp="1"/>
          </p:cNvSpPr>
          <p:nvPr>
            <p:ph type="title"/>
          </p:nvPr>
        </p:nvSpPr>
        <p:spPr>
          <a:xfrm>
            <a:off x="492190" y="472493"/>
            <a:ext cx="6994460" cy="866515"/>
          </a:xfrm>
        </p:spPr>
        <p:txBody>
          <a:bodyPr>
            <a:normAutofit/>
          </a:bodyPr>
          <a:lstStyle/>
          <a:p>
            <a:r>
              <a:rPr lang="en-US" sz="2400" b="1" dirty="0">
                <a:solidFill>
                  <a:srgbClr val="A50021"/>
                </a:solidFill>
                <a:latin typeface="Times New Roman" panose="02020603050405020304" pitchFamily="18" charset="0"/>
                <a:cs typeface="Times New Roman" panose="02020603050405020304" pitchFamily="18" charset="0"/>
              </a:rPr>
              <a:t>                               RESULT AND OUTPUT</a:t>
            </a:r>
          </a:p>
        </p:txBody>
      </p:sp>
      <p:sp>
        <p:nvSpPr>
          <p:cNvPr id="3" name="Content Placeholder 2">
            <a:extLst>
              <a:ext uri="{FF2B5EF4-FFF2-40B4-BE49-F238E27FC236}">
                <a16:creationId xmlns:a16="http://schemas.microsoft.com/office/drawing/2014/main" id="{2C2888E2-75C5-247F-BE56-9E82B1BAED34}"/>
              </a:ext>
            </a:extLst>
          </p:cNvPr>
          <p:cNvSpPr>
            <a:spLocks noGrp="1"/>
          </p:cNvSpPr>
          <p:nvPr>
            <p:ph idx="1"/>
          </p:nvPr>
        </p:nvSpPr>
        <p:spPr>
          <a:xfrm>
            <a:off x="718457" y="1217905"/>
            <a:ext cx="7472723" cy="595528"/>
          </a:xfrm>
        </p:spPr>
        <p:txBody>
          <a:bodyPr/>
          <a:lstStyle/>
          <a:p>
            <a:pPr marL="0" indent="0">
              <a:buNone/>
            </a:pPr>
            <a:r>
              <a:rPr lang="en-US" sz="2400" dirty="0">
                <a:latin typeface="Times New Roman" panose="02020603050405020304" pitchFamily="18" charset="0"/>
                <a:cs typeface="Times New Roman" panose="02020603050405020304" pitchFamily="18" charset="0"/>
              </a:rPr>
              <a:t>1.PCAP File</a:t>
            </a:r>
          </a:p>
        </p:txBody>
      </p:sp>
      <p:sp>
        <p:nvSpPr>
          <p:cNvPr id="4" name="Slide Number Placeholder 3">
            <a:extLst>
              <a:ext uri="{FF2B5EF4-FFF2-40B4-BE49-F238E27FC236}">
                <a16:creationId xmlns:a16="http://schemas.microsoft.com/office/drawing/2014/main" id="{47F4DCE8-F366-D437-5FFF-6880F7CD6804}"/>
              </a:ext>
            </a:extLst>
          </p:cNvPr>
          <p:cNvSpPr>
            <a:spLocks noGrp="1"/>
          </p:cNvSpPr>
          <p:nvPr>
            <p:ph type="sldNum" sz="quarter" idx="12"/>
          </p:nvPr>
        </p:nvSpPr>
        <p:spPr/>
        <p:txBody>
          <a:bodyPr/>
          <a:lstStyle/>
          <a:p>
            <a:fld id="{D57F1E4F-1CFF-5643-939E-217C01CDF565}" type="slidenum">
              <a:rPr lang="en-US" smtClean="0"/>
              <a:t>11</a:t>
            </a:fld>
            <a:endParaRPr lang="en-US" dirty="0"/>
          </a:p>
        </p:txBody>
      </p:sp>
      <p:pic>
        <p:nvPicPr>
          <p:cNvPr id="6" name="Picture 5">
            <a:extLst>
              <a:ext uri="{FF2B5EF4-FFF2-40B4-BE49-F238E27FC236}">
                <a16:creationId xmlns:a16="http://schemas.microsoft.com/office/drawing/2014/main" id="{7BBCBD59-FCE5-C4D7-4D4E-B64E0AEB8663}"/>
              </a:ext>
            </a:extLst>
          </p:cNvPr>
          <p:cNvPicPr>
            <a:picLocks noChangeAspect="1"/>
          </p:cNvPicPr>
          <p:nvPr/>
        </p:nvPicPr>
        <p:blipFill>
          <a:blip r:embed="rId2"/>
          <a:stretch>
            <a:fillRect/>
          </a:stretch>
        </p:blipFill>
        <p:spPr>
          <a:xfrm>
            <a:off x="718457" y="2032977"/>
            <a:ext cx="7725747" cy="3926956"/>
          </a:xfrm>
          <a:prstGeom prst="rect">
            <a:avLst/>
          </a:prstGeom>
        </p:spPr>
      </p:pic>
    </p:spTree>
    <p:extLst>
      <p:ext uri="{BB962C8B-B14F-4D97-AF65-F5344CB8AC3E}">
        <p14:creationId xmlns:p14="http://schemas.microsoft.com/office/powerpoint/2010/main" val="342613544"/>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0AA0B7-3E31-6721-AB1D-7074EF17218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D2F52E-B70D-EBB8-A8F5-B1259558FF69}"/>
              </a:ext>
            </a:extLst>
          </p:cNvPr>
          <p:cNvSpPr>
            <a:spLocks noGrp="1"/>
          </p:cNvSpPr>
          <p:nvPr>
            <p:ph idx="1"/>
          </p:nvPr>
        </p:nvSpPr>
        <p:spPr>
          <a:xfrm>
            <a:off x="718457" y="1217905"/>
            <a:ext cx="7472723" cy="595528"/>
          </a:xfrm>
        </p:spPr>
        <p:txBody>
          <a:bodyPr/>
          <a:lstStyle/>
          <a:p>
            <a:pPr marL="0" indent="0">
              <a:buNone/>
            </a:pPr>
            <a:r>
              <a:rPr lang="en-US" sz="2400" dirty="0">
                <a:latin typeface="Times New Roman" panose="02020603050405020304" pitchFamily="18" charset="0"/>
                <a:cs typeface="Times New Roman" panose="02020603050405020304" pitchFamily="18" charset="0"/>
              </a:rPr>
              <a:t>2.Normal Traffic Capture</a:t>
            </a:r>
          </a:p>
        </p:txBody>
      </p:sp>
      <p:sp>
        <p:nvSpPr>
          <p:cNvPr id="4" name="Slide Number Placeholder 3">
            <a:extLst>
              <a:ext uri="{FF2B5EF4-FFF2-40B4-BE49-F238E27FC236}">
                <a16:creationId xmlns:a16="http://schemas.microsoft.com/office/drawing/2014/main" id="{028AABC4-66A9-F325-EDCB-4A021E40BF00}"/>
              </a:ext>
            </a:extLst>
          </p:cNvPr>
          <p:cNvSpPr>
            <a:spLocks noGrp="1"/>
          </p:cNvSpPr>
          <p:nvPr>
            <p:ph type="sldNum" sz="quarter" idx="12"/>
          </p:nvPr>
        </p:nvSpPr>
        <p:spPr/>
        <p:txBody>
          <a:bodyPr/>
          <a:lstStyle/>
          <a:p>
            <a:fld id="{D57F1E4F-1CFF-5643-939E-217C01CDF565}" type="slidenum">
              <a:rPr lang="en-US" smtClean="0"/>
              <a:t>12</a:t>
            </a:fld>
            <a:endParaRPr lang="en-US" dirty="0"/>
          </a:p>
        </p:txBody>
      </p:sp>
      <p:pic>
        <p:nvPicPr>
          <p:cNvPr id="9" name="Picture 8">
            <a:extLst>
              <a:ext uri="{FF2B5EF4-FFF2-40B4-BE49-F238E27FC236}">
                <a16:creationId xmlns:a16="http://schemas.microsoft.com/office/drawing/2014/main" id="{D679118E-F3BE-00CE-3D2E-D9FB5F91ECF8}"/>
              </a:ext>
            </a:extLst>
          </p:cNvPr>
          <p:cNvPicPr>
            <a:picLocks noChangeAspect="1"/>
          </p:cNvPicPr>
          <p:nvPr/>
        </p:nvPicPr>
        <p:blipFill>
          <a:blip r:embed="rId2"/>
          <a:stretch>
            <a:fillRect/>
          </a:stretch>
        </p:blipFill>
        <p:spPr>
          <a:xfrm>
            <a:off x="1204442" y="1813433"/>
            <a:ext cx="6735115" cy="4153480"/>
          </a:xfrm>
          <a:prstGeom prst="rect">
            <a:avLst/>
          </a:prstGeom>
        </p:spPr>
      </p:pic>
    </p:spTree>
    <p:extLst>
      <p:ext uri="{BB962C8B-B14F-4D97-AF65-F5344CB8AC3E}">
        <p14:creationId xmlns:p14="http://schemas.microsoft.com/office/powerpoint/2010/main" val="406697904"/>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6B2838-180C-7F4D-B17A-D43AC5D6D1D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450251-C819-628C-2977-0183CB6D5ABD}"/>
              </a:ext>
            </a:extLst>
          </p:cNvPr>
          <p:cNvSpPr>
            <a:spLocks noGrp="1"/>
          </p:cNvSpPr>
          <p:nvPr>
            <p:ph idx="1"/>
          </p:nvPr>
        </p:nvSpPr>
        <p:spPr>
          <a:xfrm>
            <a:off x="718457" y="1025804"/>
            <a:ext cx="7472723" cy="595528"/>
          </a:xfrm>
        </p:spPr>
        <p:txBody>
          <a:bodyPr/>
          <a:lstStyle/>
          <a:p>
            <a:pPr marL="0" indent="0">
              <a:buNone/>
            </a:pPr>
            <a:r>
              <a:rPr lang="en-US" sz="2400" dirty="0">
                <a:latin typeface="Times New Roman" panose="02020603050405020304" pitchFamily="18" charset="0"/>
                <a:cs typeface="Times New Roman" panose="02020603050405020304" pitchFamily="18" charset="0"/>
              </a:rPr>
              <a:t>3.Retransmission Issue</a:t>
            </a:r>
          </a:p>
        </p:txBody>
      </p:sp>
      <p:sp>
        <p:nvSpPr>
          <p:cNvPr id="4" name="Slide Number Placeholder 3">
            <a:extLst>
              <a:ext uri="{FF2B5EF4-FFF2-40B4-BE49-F238E27FC236}">
                <a16:creationId xmlns:a16="http://schemas.microsoft.com/office/drawing/2014/main" id="{73B295CC-A4AD-5308-26A2-057A1A8D56D2}"/>
              </a:ext>
            </a:extLst>
          </p:cNvPr>
          <p:cNvSpPr>
            <a:spLocks noGrp="1"/>
          </p:cNvSpPr>
          <p:nvPr>
            <p:ph type="sldNum" sz="quarter" idx="12"/>
          </p:nvPr>
        </p:nvSpPr>
        <p:spPr/>
        <p:txBody>
          <a:bodyPr/>
          <a:lstStyle/>
          <a:p>
            <a:fld id="{D57F1E4F-1CFF-5643-939E-217C01CDF565}" type="slidenum">
              <a:rPr lang="en-US" smtClean="0"/>
              <a:t>13</a:t>
            </a:fld>
            <a:endParaRPr lang="en-US" dirty="0"/>
          </a:p>
        </p:txBody>
      </p:sp>
      <p:pic>
        <p:nvPicPr>
          <p:cNvPr id="5" name="Picture 4">
            <a:extLst>
              <a:ext uri="{FF2B5EF4-FFF2-40B4-BE49-F238E27FC236}">
                <a16:creationId xmlns:a16="http://schemas.microsoft.com/office/drawing/2014/main" id="{CD0C46D9-FB63-8055-05EA-8F4B15B3AD06}"/>
              </a:ext>
            </a:extLst>
          </p:cNvPr>
          <p:cNvPicPr>
            <a:picLocks noChangeAspect="1"/>
          </p:cNvPicPr>
          <p:nvPr/>
        </p:nvPicPr>
        <p:blipFill>
          <a:blip r:embed="rId2"/>
          <a:stretch>
            <a:fillRect/>
          </a:stretch>
        </p:blipFill>
        <p:spPr>
          <a:xfrm>
            <a:off x="408994" y="1605964"/>
            <a:ext cx="8326012" cy="4591691"/>
          </a:xfrm>
          <a:prstGeom prst="rect">
            <a:avLst/>
          </a:prstGeom>
        </p:spPr>
      </p:pic>
    </p:spTree>
    <p:extLst>
      <p:ext uri="{BB962C8B-B14F-4D97-AF65-F5344CB8AC3E}">
        <p14:creationId xmlns:p14="http://schemas.microsoft.com/office/powerpoint/2010/main" val="2555611778"/>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405017-5FA8-3D39-28BC-1E10F9CE528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946BD8-2DC5-F59B-2395-81DA853E5568}"/>
              </a:ext>
            </a:extLst>
          </p:cNvPr>
          <p:cNvSpPr>
            <a:spLocks noGrp="1"/>
          </p:cNvSpPr>
          <p:nvPr>
            <p:ph idx="1"/>
          </p:nvPr>
        </p:nvSpPr>
        <p:spPr>
          <a:xfrm>
            <a:off x="718457" y="1217905"/>
            <a:ext cx="7472723" cy="595528"/>
          </a:xfrm>
        </p:spPr>
        <p:txBody>
          <a:bodyPr/>
          <a:lstStyle/>
          <a:p>
            <a:pPr marL="0" indent="0">
              <a:buNone/>
            </a:pPr>
            <a:r>
              <a:rPr lang="en-US" sz="2400" dirty="0">
                <a:latin typeface="Times New Roman" panose="02020603050405020304" pitchFamily="18" charset="0"/>
                <a:cs typeface="Times New Roman" panose="02020603050405020304" pitchFamily="18" charset="0"/>
              </a:rPr>
              <a:t>4. Analyzing HTTP Traffic</a:t>
            </a:r>
          </a:p>
        </p:txBody>
      </p:sp>
      <p:sp>
        <p:nvSpPr>
          <p:cNvPr id="4" name="Slide Number Placeholder 3">
            <a:extLst>
              <a:ext uri="{FF2B5EF4-FFF2-40B4-BE49-F238E27FC236}">
                <a16:creationId xmlns:a16="http://schemas.microsoft.com/office/drawing/2014/main" id="{3D55F858-D860-524B-A068-1FB4F2700202}"/>
              </a:ext>
            </a:extLst>
          </p:cNvPr>
          <p:cNvSpPr>
            <a:spLocks noGrp="1"/>
          </p:cNvSpPr>
          <p:nvPr>
            <p:ph type="sldNum" sz="quarter" idx="12"/>
          </p:nvPr>
        </p:nvSpPr>
        <p:spPr/>
        <p:txBody>
          <a:bodyPr/>
          <a:lstStyle/>
          <a:p>
            <a:fld id="{D57F1E4F-1CFF-5643-939E-217C01CDF565}" type="slidenum">
              <a:rPr lang="en-US" smtClean="0"/>
              <a:t>14</a:t>
            </a:fld>
            <a:endParaRPr lang="en-US" dirty="0"/>
          </a:p>
        </p:txBody>
      </p:sp>
      <p:pic>
        <p:nvPicPr>
          <p:cNvPr id="6" name="Picture 5">
            <a:extLst>
              <a:ext uri="{FF2B5EF4-FFF2-40B4-BE49-F238E27FC236}">
                <a16:creationId xmlns:a16="http://schemas.microsoft.com/office/drawing/2014/main" id="{DB9CD3C4-1A38-DCF4-D93D-AF5AA7F0FC43}"/>
              </a:ext>
            </a:extLst>
          </p:cNvPr>
          <p:cNvPicPr>
            <a:picLocks noChangeAspect="1"/>
          </p:cNvPicPr>
          <p:nvPr/>
        </p:nvPicPr>
        <p:blipFill>
          <a:blip r:embed="rId2"/>
          <a:stretch>
            <a:fillRect/>
          </a:stretch>
        </p:blipFill>
        <p:spPr>
          <a:xfrm>
            <a:off x="1599785" y="1705643"/>
            <a:ext cx="5944430" cy="4448796"/>
          </a:xfrm>
          <a:prstGeom prst="rect">
            <a:avLst/>
          </a:prstGeom>
        </p:spPr>
      </p:pic>
    </p:spTree>
    <p:extLst>
      <p:ext uri="{BB962C8B-B14F-4D97-AF65-F5344CB8AC3E}">
        <p14:creationId xmlns:p14="http://schemas.microsoft.com/office/powerpoint/2010/main" val="580390406"/>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6CBB66-E891-AEA3-BC2F-C877368015D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BEF19F-17A8-46B2-0FE3-81D6C986D8A6}"/>
              </a:ext>
            </a:extLst>
          </p:cNvPr>
          <p:cNvSpPr>
            <a:spLocks noGrp="1"/>
          </p:cNvSpPr>
          <p:nvPr>
            <p:ph idx="1"/>
          </p:nvPr>
        </p:nvSpPr>
        <p:spPr>
          <a:xfrm>
            <a:off x="718458" y="1217905"/>
            <a:ext cx="2600940" cy="595528"/>
          </a:xfrm>
        </p:spPr>
        <p:txBody>
          <a:bodyPr/>
          <a:lstStyle/>
          <a:p>
            <a:pPr marL="0" indent="0">
              <a:buNone/>
            </a:pPr>
            <a:r>
              <a:rPr lang="en-US" sz="2400" dirty="0">
                <a:latin typeface="Times New Roman" panose="02020603050405020304" pitchFamily="18" charset="0"/>
                <a:cs typeface="Times New Roman" panose="02020603050405020304" pitchFamily="18" charset="0"/>
              </a:rPr>
              <a:t>5. ARP Poisoning</a:t>
            </a:r>
          </a:p>
        </p:txBody>
      </p:sp>
      <p:sp>
        <p:nvSpPr>
          <p:cNvPr id="4" name="Slide Number Placeholder 3">
            <a:extLst>
              <a:ext uri="{FF2B5EF4-FFF2-40B4-BE49-F238E27FC236}">
                <a16:creationId xmlns:a16="http://schemas.microsoft.com/office/drawing/2014/main" id="{30AC72D2-6F30-3E90-B548-EB0E03FDC6DA}"/>
              </a:ext>
            </a:extLst>
          </p:cNvPr>
          <p:cNvSpPr>
            <a:spLocks noGrp="1"/>
          </p:cNvSpPr>
          <p:nvPr>
            <p:ph type="sldNum" sz="quarter" idx="12"/>
          </p:nvPr>
        </p:nvSpPr>
        <p:spPr/>
        <p:txBody>
          <a:bodyPr/>
          <a:lstStyle/>
          <a:p>
            <a:fld id="{D57F1E4F-1CFF-5643-939E-217C01CDF565}" type="slidenum">
              <a:rPr lang="en-US" smtClean="0"/>
              <a:t>15</a:t>
            </a:fld>
            <a:endParaRPr lang="en-US" dirty="0"/>
          </a:p>
        </p:txBody>
      </p:sp>
      <p:pic>
        <p:nvPicPr>
          <p:cNvPr id="6" name="Picture 5">
            <a:extLst>
              <a:ext uri="{FF2B5EF4-FFF2-40B4-BE49-F238E27FC236}">
                <a16:creationId xmlns:a16="http://schemas.microsoft.com/office/drawing/2014/main" id="{A1EDD704-6F83-CF7E-6E65-BCBAAB7A5528}"/>
              </a:ext>
            </a:extLst>
          </p:cNvPr>
          <p:cNvPicPr>
            <a:picLocks noChangeAspect="1"/>
          </p:cNvPicPr>
          <p:nvPr/>
        </p:nvPicPr>
        <p:blipFill>
          <a:blip r:embed="rId2"/>
          <a:stretch>
            <a:fillRect/>
          </a:stretch>
        </p:blipFill>
        <p:spPr>
          <a:xfrm>
            <a:off x="718457" y="2317294"/>
            <a:ext cx="3430623" cy="2727274"/>
          </a:xfrm>
          <a:prstGeom prst="rect">
            <a:avLst/>
          </a:prstGeom>
        </p:spPr>
      </p:pic>
      <p:sp>
        <p:nvSpPr>
          <p:cNvPr id="7" name="Content Placeholder 2">
            <a:extLst>
              <a:ext uri="{FF2B5EF4-FFF2-40B4-BE49-F238E27FC236}">
                <a16:creationId xmlns:a16="http://schemas.microsoft.com/office/drawing/2014/main" id="{DB76AE9C-1D2F-8883-65F1-089B5C07E4D0}"/>
              </a:ext>
            </a:extLst>
          </p:cNvPr>
          <p:cNvSpPr txBox="1">
            <a:spLocks/>
          </p:cNvSpPr>
          <p:nvPr/>
        </p:nvSpPr>
        <p:spPr>
          <a:xfrm>
            <a:off x="5505488" y="1217905"/>
            <a:ext cx="2600940" cy="59552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6. Scanning ARP </a:t>
            </a:r>
          </a:p>
        </p:txBody>
      </p:sp>
      <p:pic>
        <p:nvPicPr>
          <p:cNvPr id="9" name="Picture 8">
            <a:extLst>
              <a:ext uri="{FF2B5EF4-FFF2-40B4-BE49-F238E27FC236}">
                <a16:creationId xmlns:a16="http://schemas.microsoft.com/office/drawing/2014/main" id="{8A313EC9-BDC3-2363-7CD3-85F1339C2623}"/>
              </a:ext>
            </a:extLst>
          </p:cNvPr>
          <p:cNvPicPr>
            <a:picLocks noChangeAspect="1"/>
          </p:cNvPicPr>
          <p:nvPr/>
        </p:nvPicPr>
        <p:blipFill>
          <a:blip r:embed="rId3"/>
          <a:stretch>
            <a:fillRect/>
          </a:stretch>
        </p:blipFill>
        <p:spPr>
          <a:xfrm>
            <a:off x="5047658" y="2319913"/>
            <a:ext cx="3377885" cy="2724655"/>
          </a:xfrm>
          <a:prstGeom prst="rect">
            <a:avLst/>
          </a:prstGeom>
        </p:spPr>
      </p:pic>
    </p:spTree>
    <p:extLst>
      <p:ext uri="{BB962C8B-B14F-4D97-AF65-F5344CB8AC3E}">
        <p14:creationId xmlns:p14="http://schemas.microsoft.com/office/powerpoint/2010/main" val="2516183090"/>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FB4EAE-337B-7D81-9B5E-B2204B1DA30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711BD2-842B-61E8-0BD5-B748F307D4D4}"/>
              </a:ext>
            </a:extLst>
          </p:cNvPr>
          <p:cNvSpPr>
            <a:spLocks noGrp="1"/>
          </p:cNvSpPr>
          <p:nvPr>
            <p:ph idx="1"/>
          </p:nvPr>
        </p:nvSpPr>
        <p:spPr>
          <a:xfrm>
            <a:off x="605723" y="716864"/>
            <a:ext cx="7472723" cy="595528"/>
          </a:xfrm>
        </p:spPr>
        <p:txBody>
          <a:bodyPr/>
          <a:lstStyle/>
          <a:p>
            <a:pPr marL="0" indent="0">
              <a:buNone/>
            </a:pPr>
            <a:r>
              <a:rPr lang="en-US" sz="2400" dirty="0">
                <a:latin typeface="Times New Roman" panose="02020603050405020304" pitchFamily="18" charset="0"/>
                <a:cs typeface="Times New Roman" panose="02020603050405020304" pitchFamily="18" charset="0"/>
              </a:rPr>
              <a:t>7. </a:t>
            </a:r>
            <a:r>
              <a:rPr lang="en-US" sz="2400" dirty="0" err="1">
                <a:latin typeface="Times New Roman" panose="02020603050405020304" pitchFamily="18" charset="0"/>
                <a:cs typeface="Times New Roman" panose="02020603050405020304" pitchFamily="18" charset="0"/>
              </a:rPr>
              <a:t>Tshark</a:t>
            </a:r>
            <a:r>
              <a:rPr lang="en-US" sz="2400" dirty="0">
                <a:latin typeface="Times New Roman" panose="02020603050405020304" pitchFamily="18" charset="0"/>
                <a:cs typeface="Times New Roman" panose="02020603050405020304" pitchFamily="18" charset="0"/>
              </a:rPr>
              <a:t> Automation</a:t>
            </a:r>
          </a:p>
        </p:txBody>
      </p:sp>
      <p:sp>
        <p:nvSpPr>
          <p:cNvPr id="4" name="Slide Number Placeholder 3">
            <a:extLst>
              <a:ext uri="{FF2B5EF4-FFF2-40B4-BE49-F238E27FC236}">
                <a16:creationId xmlns:a16="http://schemas.microsoft.com/office/drawing/2014/main" id="{629B1FDC-2F48-30A0-27CE-9F8CD24AC551}"/>
              </a:ext>
            </a:extLst>
          </p:cNvPr>
          <p:cNvSpPr>
            <a:spLocks noGrp="1"/>
          </p:cNvSpPr>
          <p:nvPr>
            <p:ph type="sldNum" sz="quarter" idx="12"/>
          </p:nvPr>
        </p:nvSpPr>
        <p:spPr/>
        <p:txBody>
          <a:bodyPr/>
          <a:lstStyle/>
          <a:p>
            <a:fld id="{D57F1E4F-1CFF-5643-939E-217C01CDF565}" type="slidenum">
              <a:rPr lang="en-US" smtClean="0"/>
              <a:t>16</a:t>
            </a:fld>
            <a:endParaRPr lang="en-US" dirty="0"/>
          </a:p>
        </p:txBody>
      </p:sp>
      <p:pic>
        <p:nvPicPr>
          <p:cNvPr id="6" name="Picture 5">
            <a:extLst>
              <a:ext uri="{FF2B5EF4-FFF2-40B4-BE49-F238E27FC236}">
                <a16:creationId xmlns:a16="http://schemas.microsoft.com/office/drawing/2014/main" id="{12B0BC0F-E69A-7168-3BF8-E9B09E017DA4}"/>
              </a:ext>
            </a:extLst>
          </p:cNvPr>
          <p:cNvPicPr>
            <a:picLocks noChangeAspect="1"/>
          </p:cNvPicPr>
          <p:nvPr/>
        </p:nvPicPr>
        <p:blipFill>
          <a:blip r:embed="rId2"/>
          <a:stretch>
            <a:fillRect/>
          </a:stretch>
        </p:blipFill>
        <p:spPr>
          <a:xfrm>
            <a:off x="292572" y="2121757"/>
            <a:ext cx="4529948" cy="2779570"/>
          </a:xfrm>
          <a:prstGeom prst="rect">
            <a:avLst/>
          </a:prstGeom>
        </p:spPr>
      </p:pic>
      <p:pic>
        <p:nvPicPr>
          <p:cNvPr id="8" name="Picture 7">
            <a:extLst>
              <a:ext uri="{FF2B5EF4-FFF2-40B4-BE49-F238E27FC236}">
                <a16:creationId xmlns:a16="http://schemas.microsoft.com/office/drawing/2014/main" id="{C946E429-A6CF-CB49-D984-EBB33B3D37E8}"/>
              </a:ext>
            </a:extLst>
          </p:cNvPr>
          <p:cNvPicPr>
            <a:picLocks noChangeAspect="1"/>
          </p:cNvPicPr>
          <p:nvPr/>
        </p:nvPicPr>
        <p:blipFill>
          <a:blip r:embed="rId3"/>
          <a:stretch>
            <a:fillRect/>
          </a:stretch>
        </p:blipFill>
        <p:spPr>
          <a:xfrm>
            <a:off x="5088528" y="1580892"/>
            <a:ext cx="3762900" cy="3696216"/>
          </a:xfrm>
          <a:prstGeom prst="rect">
            <a:avLst/>
          </a:prstGeom>
        </p:spPr>
      </p:pic>
    </p:spTree>
    <p:extLst>
      <p:ext uri="{BB962C8B-B14F-4D97-AF65-F5344CB8AC3E}">
        <p14:creationId xmlns:p14="http://schemas.microsoft.com/office/powerpoint/2010/main" val="3079841410"/>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46FA5-E56C-2361-F6A5-954A551E8E9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FDBB45-ABD0-8CB3-F549-8828F8F22511}"/>
              </a:ext>
            </a:extLst>
          </p:cNvPr>
          <p:cNvSpPr>
            <a:spLocks noGrp="1"/>
          </p:cNvSpPr>
          <p:nvPr>
            <p:ph idx="1"/>
          </p:nvPr>
        </p:nvSpPr>
        <p:spPr>
          <a:xfrm>
            <a:off x="628650" y="475861"/>
            <a:ext cx="7886700" cy="5701102"/>
          </a:xfrm>
        </p:spPr>
        <p:txBody>
          <a:bodyPr>
            <a:normAutofit/>
          </a:bodyPr>
          <a:lstStyle/>
          <a:p>
            <a:pPr marL="0" indent="0">
              <a:buNone/>
            </a:pPr>
            <a:r>
              <a:rPr lang="en-US" sz="2800" b="1" dirty="0">
                <a:solidFill>
                  <a:srgbClr val="A50021"/>
                </a:solidFill>
              </a:rPr>
              <a:t>                                   Conclusion: </a:t>
            </a:r>
          </a:p>
          <a:p>
            <a:pPr marL="0" indent="0">
              <a:buNone/>
            </a:pPr>
            <a:r>
              <a:rPr lang="en-US" sz="2000" dirty="0"/>
              <a:t> </a:t>
            </a:r>
            <a:r>
              <a:rPr lang="en-US" sz="2000" dirty="0">
                <a:latin typeface="Times New Roman" panose="02020603050405020304" pitchFamily="18" charset="0"/>
                <a:cs typeface="Times New Roman" panose="02020603050405020304" pitchFamily="18" charset="0"/>
              </a:rPr>
              <a:t>The project proved that it is possible to capture, analyze, and visual network traffic with Wireshark, Python, and </a:t>
            </a:r>
            <a:r>
              <a:rPr lang="en-US" sz="2000" dirty="0" err="1">
                <a:latin typeface="Times New Roman" panose="02020603050405020304" pitchFamily="18" charset="0"/>
                <a:cs typeface="Times New Roman" panose="02020603050405020304" pitchFamily="18" charset="0"/>
              </a:rPr>
              <a:t>TShark</a:t>
            </a:r>
            <a:r>
              <a:rPr lang="en-US" sz="2000" dirty="0">
                <a:latin typeface="Times New Roman" panose="02020603050405020304" pitchFamily="18" charset="0"/>
                <a:cs typeface="Times New Roman" panose="02020603050405020304" pitchFamily="18" charset="0"/>
              </a:rPr>
              <a:t>. By assisting the automated process of traffic capture while mapping geolocation information, a clear approach is provided that assists in identifying what is normal traffic and what is suspected to be malicious in nature. Since this system also incorporates the analysis of data in real-time, it helps in the monitoring of networks and quicker resolution of cybersecurity issues.</a:t>
            </a:r>
          </a:p>
          <a:p>
            <a:pPr marL="0" indent="0">
              <a:buNone/>
            </a:pPr>
            <a:endParaRPr lang="en-IN" sz="2000" b="1" dirty="0">
              <a:solidFill>
                <a:srgbClr val="A50021"/>
              </a:solidFill>
              <a:latin typeface="Times New Roman" panose="02020603050405020304" pitchFamily="18" charset="0"/>
              <a:ea typeface="Cambria" panose="02040503050406030204" pitchFamily="18" charset="0"/>
              <a:cs typeface="Times New Roman" panose="02020603050405020304" pitchFamily="18" charset="0"/>
            </a:endParaRPr>
          </a:p>
          <a:p>
            <a:pPr marL="0" indent="0">
              <a:buNone/>
            </a:pPr>
            <a:r>
              <a:rPr lang="en-US" sz="2400" b="1" dirty="0">
                <a:solidFill>
                  <a:srgbClr val="A50021"/>
                </a:solidFill>
              </a:rPr>
              <a:t>                                         Future Scope:</a:t>
            </a:r>
          </a:p>
          <a:p>
            <a:pPr marL="0" indent="0">
              <a:buNone/>
            </a:pPr>
            <a:r>
              <a:rPr lang="en-US" sz="2000" dirty="0">
                <a:latin typeface="Times New Roman" panose="02020603050405020304" pitchFamily="18" charset="0"/>
                <a:cs typeface="Times New Roman" panose="02020603050405020304" pitchFamily="18" charset="0"/>
              </a:rPr>
              <a:t> Machine learning models could be incorporated for real-time anomaly detection as well as automating the entire process for larger amount of data and more complex traffic patterns. Also, embedding more recent threat-detection methods could also supplement the system’s capabilities in recognizing modern era cyberattacks. </a:t>
            </a:r>
          </a:p>
        </p:txBody>
      </p:sp>
      <p:sp>
        <p:nvSpPr>
          <p:cNvPr id="4" name="Slide Number Placeholder 3">
            <a:extLst>
              <a:ext uri="{FF2B5EF4-FFF2-40B4-BE49-F238E27FC236}">
                <a16:creationId xmlns:a16="http://schemas.microsoft.com/office/drawing/2014/main" id="{8441F6D1-4801-0647-419F-81B00FF45798}"/>
              </a:ext>
            </a:extLst>
          </p:cNvPr>
          <p:cNvSpPr>
            <a:spLocks noGrp="1"/>
          </p:cNvSpPr>
          <p:nvPr>
            <p:ph type="sldNum" sz="quarter" idx="12"/>
          </p:nvPr>
        </p:nvSpPr>
        <p:spPr/>
        <p:txBody>
          <a:bodyPr/>
          <a:lstStyle/>
          <a:p>
            <a:fld id="{D57F1E4F-1CFF-5643-939E-217C01CDF565}" type="slidenum">
              <a:rPr lang="en-US" smtClean="0"/>
              <a:t>17</a:t>
            </a:fld>
            <a:endParaRPr lang="en-US" dirty="0"/>
          </a:p>
        </p:txBody>
      </p:sp>
    </p:spTree>
    <p:extLst>
      <p:ext uri="{BB962C8B-B14F-4D97-AF65-F5344CB8AC3E}">
        <p14:creationId xmlns:p14="http://schemas.microsoft.com/office/powerpoint/2010/main" val="446398275"/>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D57F1E4F-1CFF-5643-939E-217C01CDF565}" type="slidenum">
              <a:rPr lang="en-US" smtClean="0"/>
              <a:t>18</a:t>
            </a:fld>
            <a:endParaRPr lang="en-US" dirty="0"/>
          </a:p>
        </p:txBody>
      </p:sp>
      <p:sp>
        <p:nvSpPr>
          <p:cNvPr id="10" name="Title 1"/>
          <p:cNvSpPr>
            <a:spLocks noGrp="1"/>
          </p:cNvSpPr>
          <p:nvPr>
            <p:ph type="title"/>
          </p:nvPr>
        </p:nvSpPr>
        <p:spPr>
          <a:xfrm>
            <a:off x="661947" y="176123"/>
            <a:ext cx="6083163" cy="578031"/>
          </a:xfrm>
        </p:spPr>
        <p:txBody>
          <a:bodyPr>
            <a:noAutofit/>
          </a:bodyPr>
          <a:lstStyle/>
          <a:p>
            <a:pPr>
              <a:lnSpc>
                <a:spcPct val="107000"/>
              </a:lnSpc>
              <a:spcBef>
                <a:spcPts val="0"/>
              </a:spcBef>
              <a:spcAft>
                <a:spcPts val="450"/>
              </a:spcAft>
            </a:pPr>
            <a:r>
              <a:rPr lang="en-US" sz="2800" b="1" dirty="0">
                <a:solidFill>
                  <a:srgbClr val="A50021"/>
                </a:solidFill>
                <a:latin typeface="Times New Roman" panose="02020603050405020304" pitchFamily="18" charset="0"/>
                <a:cs typeface="Times New Roman" panose="02020603050405020304" pitchFamily="18" charset="0"/>
              </a:rPr>
              <a:t>WORK LOG</a:t>
            </a:r>
          </a:p>
        </p:txBody>
      </p:sp>
      <p:pic>
        <p:nvPicPr>
          <p:cNvPr id="4" name="Picture 3">
            <a:extLst>
              <a:ext uri="{FF2B5EF4-FFF2-40B4-BE49-F238E27FC236}">
                <a16:creationId xmlns:a16="http://schemas.microsoft.com/office/drawing/2014/main" id="{578717B2-6EF8-1FA3-ADED-030E6D1398B9}"/>
              </a:ext>
            </a:extLst>
          </p:cNvPr>
          <p:cNvPicPr>
            <a:picLocks noChangeAspect="1"/>
          </p:cNvPicPr>
          <p:nvPr/>
        </p:nvPicPr>
        <p:blipFill>
          <a:blip r:embed="rId2"/>
          <a:stretch>
            <a:fillRect/>
          </a:stretch>
        </p:blipFill>
        <p:spPr>
          <a:xfrm>
            <a:off x="1853852" y="656303"/>
            <a:ext cx="5436296" cy="602557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D57F1E4F-1CFF-5643-939E-217C01CDF565}" type="slidenum">
              <a:rPr lang="en-US" smtClean="0"/>
              <a:t>19</a:t>
            </a:fld>
            <a:endParaRPr lang="en-US" dirty="0"/>
          </a:p>
        </p:txBody>
      </p:sp>
      <p:sp>
        <p:nvSpPr>
          <p:cNvPr id="10" name="Title 1"/>
          <p:cNvSpPr>
            <a:spLocks noGrp="1"/>
          </p:cNvSpPr>
          <p:nvPr>
            <p:ph type="title"/>
          </p:nvPr>
        </p:nvSpPr>
        <p:spPr>
          <a:xfrm>
            <a:off x="661947" y="176123"/>
            <a:ext cx="6083163" cy="578031"/>
          </a:xfrm>
        </p:spPr>
        <p:txBody>
          <a:bodyPr>
            <a:noAutofit/>
          </a:bodyPr>
          <a:lstStyle/>
          <a:p>
            <a:pPr>
              <a:lnSpc>
                <a:spcPct val="107000"/>
              </a:lnSpc>
              <a:spcBef>
                <a:spcPts val="0"/>
              </a:spcBef>
              <a:spcAft>
                <a:spcPts val="450"/>
              </a:spcAft>
            </a:pPr>
            <a:r>
              <a:rPr lang="en-US" sz="2800" b="1" dirty="0">
                <a:solidFill>
                  <a:srgbClr val="A50021"/>
                </a:solidFill>
                <a:latin typeface="Times New Roman" panose="02020603050405020304" pitchFamily="18" charset="0"/>
                <a:cs typeface="Times New Roman" panose="02020603050405020304" pitchFamily="18" charset="0"/>
              </a:rPr>
              <a:t>REFERNCES </a:t>
            </a:r>
          </a:p>
        </p:txBody>
      </p:sp>
      <p:sp>
        <p:nvSpPr>
          <p:cNvPr id="8" name="TextBox 7">
            <a:extLst>
              <a:ext uri="{FF2B5EF4-FFF2-40B4-BE49-F238E27FC236}">
                <a16:creationId xmlns:a16="http://schemas.microsoft.com/office/drawing/2014/main" id="{D25DF74A-E01D-21FB-F9CB-9A61BD4D7EFE}"/>
              </a:ext>
            </a:extLst>
          </p:cNvPr>
          <p:cNvSpPr txBox="1"/>
          <p:nvPr/>
        </p:nvSpPr>
        <p:spPr>
          <a:xfrm>
            <a:off x="812800" y="1172308"/>
            <a:ext cx="7440246" cy="6463308"/>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A50021"/>
                </a:solidFill>
                <a:latin typeface="Cambria" panose="02040503050406030204" pitchFamily="18" charset="0"/>
                <a:ea typeface="Cambria" panose="02040503050406030204" pitchFamily="18" charset="0"/>
              </a:rPr>
              <a:t>JOURNAL REFERENCE:</a:t>
            </a:r>
          </a:p>
          <a:p>
            <a:pPr marL="285750" indent="-285750">
              <a:buFont typeface="Arial" panose="020B0604020202020204" pitchFamily="34" charset="0"/>
              <a:buChar char="•"/>
            </a:pPr>
            <a:endParaRPr lang="en-IN" dirty="0">
              <a:solidFill>
                <a:srgbClr val="A50021"/>
              </a:solidFill>
              <a:latin typeface="Cambria" panose="02040503050406030204" pitchFamily="18" charset="0"/>
              <a:ea typeface="Cambria" panose="02040503050406030204" pitchFamily="18" charset="0"/>
            </a:endParaRPr>
          </a:p>
          <a:p>
            <a:pPr marL="342900" indent="-342900">
              <a:buAutoNum type="arabicPeriod"/>
            </a:pPr>
            <a:r>
              <a:rPr lang="en-US" b="0" i="0" dirty="0" err="1">
                <a:solidFill>
                  <a:srgbClr val="222222"/>
                </a:solidFill>
                <a:effectLst/>
                <a:latin typeface="Arial" panose="020B0604020202020204" pitchFamily="34" charset="0"/>
              </a:rPr>
              <a:t>Dodiya</a:t>
            </a:r>
            <a:r>
              <a:rPr lang="en-US" b="0" i="0" dirty="0">
                <a:solidFill>
                  <a:srgbClr val="222222"/>
                </a:solidFill>
                <a:effectLst/>
                <a:latin typeface="Arial" panose="020B0604020202020204" pitchFamily="34" charset="0"/>
              </a:rPr>
              <a:t>, Bindu, and Umesh Kumar Singh. "Malicious Traffic analysis using Wireshark by collection of Indicators of Compromise." </a:t>
            </a:r>
            <a:r>
              <a:rPr lang="en-US" b="0" i="1" dirty="0">
                <a:solidFill>
                  <a:srgbClr val="222222"/>
                </a:solidFill>
                <a:effectLst/>
                <a:latin typeface="Arial" panose="020B0604020202020204" pitchFamily="34" charset="0"/>
              </a:rPr>
              <a:t>International Journal of Computer Applications</a:t>
            </a:r>
            <a:r>
              <a:rPr lang="en-US" b="0" i="0" dirty="0">
                <a:solidFill>
                  <a:srgbClr val="222222"/>
                </a:solidFill>
                <a:effectLst/>
                <a:latin typeface="Arial" panose="020B0604020202020204" pitchFamily="34" charset="0"/>
              </a:rPr>
              <a:t> 183.53 (2022): 1-6.</a:t>
            </a:r>
          </a:p>
          <a:p>
            <a:pPr marL="342900" indent="-342900">
              <a:buAutoNum type="arabicPeriod"/>
            </a:pPr>
            <a:endParaRPr lang="en-US" b="0" i="0" dirty="0">
              <a:solidFill>
                <a:srgbClr val="222222"/>
              </a:solidFill>
              <a:effectLst/>
              <a:latin typeface="Arial" panose="020B0604020202020204" pitchFamily="34" charset="0"/>
            </a:endParaRPr>
          </a:p>
          <a:p>
            <a:pPr marL="342900" indent="-342900">
              <a:buAutoNum type="arabicPeriod"/>
            </a:pPr>
            <a:r>
              <a:rPr lang="en-US" b="0" i="0" dirty="0">
                <a:solidFill>
                  <a:srgbClr val="222222"/>
                </a:solidFill>
                <a:effectLst/>
                <a:latin typeface="Arial" panose="020B0604020202020204" pitchFamily="34" charset="0"/>
              </a:rPr>
              <a:t>Saxena, Praful, and Sandeep Kumar Sharma. "Analysis of network traffic by using packet sniffing tool: Wireshark." </a:t>
            </a:r>
            <a:r>
              <a:rPr lang="en-US" b="0" i="1" dirty="0">
                <a:solidFill>
                  <a:srgbClr val="222222"/>
                </a:solidFill>
                <a:effectLst/>
                <a:latin typeface="Arial" panose="020B0604020202020204" pitchFamily="34" charset="0"/>
              </a:rPr>
              <a:t>International Journal of Advance Research, Ideas and Innovations in Technology</a:t>
            </a:r>
            <a:r>
              <a:rPr lang="en-US" b="0" i="0" dirty="0">
                <a:solidFill>
                  <a:srgbClr val="222222"/>
                </a:solidFill>
                <a:effectLst/>
                <a:latin typeface="Arial" panose="020B0604020202020204" pitchFamily="34" charset="0"/>
              </a:rPr>
              <a:t> 3.6 (2023): 804-808.</a:t>
            </a:r>
          </a:p>
          <a:p>
            <a:endParaRPr lang="en-IN" dirty="0">
              <a:solidFill>
                <a:srgbClr val="A50021"/>
              </a:solidFill>
              <a:latin typeface="Cambria" panose="02040503050406030204" pitchFamily="18" charset="0"/>
              <a:ea typeface="Cambria" panose="02040503050406030204" pitchFamily="18" charset="0"/>
            </a:endParaRPr>
          </a:p>
          <a:p>
            <a:endParaRPr lang="en-IN" dirty="0">
              <a:solidFill>
                <a:srgbClr val="A50021"/>
              </a:solidFill>
              <a:latin typeface="Cambria" panose="02040503050406030204" pitchFamily="18" charset="0"/>
              <a:ea typeface="Cambria" panose="02040503050406030204" pitchFamily="18" charset="0"/>
            </a:endParaRPr>
          </a:p>
          <a:p>
            <a:endParaRPr lang="en-IN" dirty="0">
              <a:solidFill>
                <a:srgbClr val="A50021"/>
              </a:solidFill>
              <a:latin typeface="Cambria" panose="02040503050406030204" pitchFamily="18" charset="0"/>
              <a:ea typeface="Cambria" panose="02040503050406030204" pitchFamily="18" charset="0"/>
            </a:endParaRPr>
          </a:p>
          <a:p>
            <a:endParaRPr lang="en-IN" dirty="0">
              <a:solidFill>
                <a:srgbClr val="A50021"/>
              </a:solidFill>
              <a:latin typeface="Cambria" panose="02040503050406030204" pitchFamily="18" charset="0"/>
              <a:ea typeface="Cambria" panose="02040503050406030204" pitchFamily="18" charset="0"/>
            </a:endParaRPr>
          </a:p>
          <a:p>
            <a:endParaRPr lang="en-IN" dirty="0">
              <a:solidFill>
                <a:srgbClr val="A50021"/>
              </a:solidFill>
              <a:latin typeface="Cambria" panose="02040503050406030204" pitchFamily="18" charset="0"/>
              <a:ea typeface="Cambria" panose="02040503050406030204" pitchFamily="18" charset="0"/>
            </a:endParaRPr>
          </a:p>
          <a:p>
            <a:endParaRPr lang="en-IN" dirty="0">
              <a:solidFill>
                <a:srgbClr val="A50021"/>
              </a:solidFill>
              <a:latin typeface="Cambria" panose="02040503050406030204" pitchFamily="18" charset="0"/>
              <a:ea typeface="Cambria" panose="02040503050406030204" pitchFamily="18" charset="0"/>
            </a:endParaRPr>
          </a:p>
          <a:p>
            <a:endParaRPr lang="en-IN" dirty="0">
              <a:solidFill>
                <a:srgbClr val="A50021"/>
              </a:solidFill>
              <a:latin typeface="Cambria" panose="02040503050406030204" pitchFamily="18" charset="0"/>
              <a:ea typeface="Cambria" panose="02040503050406030204" pitchFamily="18" charset="0"/>
            </a:endParaRPr>
          </a:p>
          <a:p>
            <a:endParaRPr lang="en-IN" dirty="0">
              <a:solidFill>
                <a:srgbClr val="A50021"/>
              </a:solidFill>
              <a:latin typeface="Cambria" panose="02040503050406030204" pitchFamily="18" charset="0"/>
              <a:ea typeface="Cambria" panose="02040503050406030204" pitchFamily="18" charset="0"/>
            </a:endParaRPr>
          </a:p>
          <a:p>
            <a:endParaRPr lang="en-IN" dirty="0">
              <a:solidFill>
                <a:srgbClr val="A50021"/>
              </a:solidFill>
              <a:latin typeface="Cambria" panose="02040503050406030204" pitchFamily="18" charset="0"/>
              <a:ea typeface="Cambria" panose="02040503050406030204" pitchFamily="18" charset="0"/>
            </a:endParaRPr>
          </a:p>
          <a:p>
            <a:endParaRPr lang="en-IN" dirty="0">
              <a:solidFill>
                <a:srgbClr val="A50021"/>
              </a:solidFill>
              <a:latin typeface="Cambria" panose="02040503050406030204" pitchFamily="18" charset="0"/>
              <a:ea typeface="Cambria" panose="02040503050406030204" pitchFamily="18" charset="0"/>
            </a:endParaRPr>
          </a:p>
          <a:p>
            <a:endParaRPr lang="en-IN" dirty="0">
              <a:solidFill>
                <a:srgbClr val="A50021"/>
              </a:solidFill>
              <a:latin typeface="Cambria" panose="02040503050406030204" pitchFamily="18" charset="0"/>
              <a:ea typeface="Cambria" panose="02040503050406030204" pitchFamily="18" charset="0"/>
            </a:endParaRPr>
          </a:p>
          <a:p>
            <a:endParaRPr lang="en-IN" dirty="0"/>
          </a:p>
        </p:txBody>
      </p:sp>
    </p:spTree>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D57F1E4F-1CFF-5643-939E-217C01CDF565}" type="slidenum">
              <a:rPr lang="en-US" smtClean="0"/>
              <a:t>2</a:t>
            </a:fld>
            <a:endParaRPr lang="en-US" dirty="0"/>
          </a:p>
        </p:txBody>
      </p:sp>
      <p:sp>
        <p:nvSpPr>
          <p:cNvPr id="20" name="Title 1"/>
          <p:cNvSpPr>
            <a:spLocks noGrp="1"/>
          </p:cNvSpPr>
          <p:nvPr>
            <p:ph type="title"/>
          </p:nvPr>
        </p:nvSpPr>
        <p:spPr>
          <a:xfrm>
            <a:off x="2965063" y="1200274"/>
            <a:ext cx="6083163" cy="578031"/>
          </a:xfrm>
        </p:spPr>
        <p:txBody>
          <a:bodyPr>
            <a:noAutofit/>
          </a:bodyPr>
          <a:lstStyle/>
          <a:p>
            <a:pPr>
              <a:lnSpc>
                <a:spcPct val="107000"/>
              </a:lnSpc>
              <a:spcBef>
                <a:spcPts val="0"/>
              </a:spcBef>
              <a:spcAft>
                <a:spcPts val="450"/>
              </a:spcAft>
            </a:pPr>
            <a:r>
              <a:rPr lang="en-US" sz="2800" b="1" dirty="0">
                <a:solidFill>
                  <a:srgbClr val="A50021"/>
                </a:solidFill>
                <a:latin typeface="Times New Roman" panose="02020603050405020304" pitchFamily="18" charset="0"/>
                <a:ea typeface="Calibri" panose="020F0502020204030204" pitchFamily="34" charset="0"/>
                <a:cs typeface="Times New Roman" panose="02020603050405020304" pitchFamily="18" charset="0"/>
              </a:rPr>
              <a:t>INTRODUCTION</a:t>
            </a:r>
            <a:endParaRPr lang="en-US" sz="2800" b="1" dirty="0">
              <a:solidFill>
                <a:srgbClr val="A5002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B3F3BA6-5209-B803-A731-8D5912502C09}"/>
              </a:ext>
            </a:extLst>
          </p:cNvPr>
          <p:cNvSpPr txBox="1"/>
          <p:nvPr/>
        </p:nvSpPr>
        <p:spPr>
          <a:xfrm>
            <a:off x="507819" y="2070298"/>
            <a:ext cx="8244295" cy="224676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In today’s digital landscape, distinguishing between malicious and normal network traffic is critical for ensuring cybersecurity. Malicious traffic poses serious threats to systems, while normal traffic follows routine communication patterns. This investigation aims to explore the key methods for detecting malicious traffic and the challenges involved in differentiating it from legitimate activity, ultimately contributing to stronger network defense strategies.</a:t>
            </a:r>
          </a:p>
        </p:txBody>
      </p:sp>
    </p:spTree>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5892" y="2196144"/>
            <a:ext cx="3069771" cy="1456267"/>
          </a:xfrm>
        </p:spPr>
        <p:txBody>
          <a:bodyPr>
            <a:normAutofit/>
          </a:bodyPr>
          <a:lstStyle/>
          <a:p>
            <a:pPr algn="ctr"/>
            <a:r>
              <a:rPr lang="en-US" sz="3600" b="1" dirty="0">
                <a:solidFill>
                  <a:srgbClr val="A50021"/>
                </a:solidFill>
                <a:latin typeface="Times New Roman" panose="02020603050405020304" pitchFamily="18" charset="0"/>
                <a:cs typeface="Times New Roman" panose="02020603050405020304" pitchFamily="18" charset="0"/>
              </a:rPr>
              <a:t>Thank you </a:t>
            </a:r>
          </a:p>
        </p:txBody>
      </p:sp>
      <p:sp>
        <p:nvSpPr>
          <p:cNvPr id="3" name="Slide Number Placeholder 2"/>
          <p:cNvSpPr>
            <a:spLocks noGrp="1"/>
          </p:cNvSpPr>
          <p:nvPr>
            <p:ph type="sldNum" sz="quarter" idx="12"/>
          </p:nvPr>
        </p:nvSpPr>
        <p:spPr/>
        <p:txBody>
          <a:bodyPr/>
          <a:lstStyle/>
          <a:p>
            <a:fld id="{D57F1E4F-1CFF-5643-939E-217C01CDF565}" type="slidenum">
              <a:rPr lang="en-US" smtClean="0"/>
              <a:t>20</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D57F1E4F-1CFF-5643-939E-217C01CDF565}" type="slidenum">
              <a:rPr lang="en-US" smtClean="0"/>
              <a:t>3</a:t>
            </a:fld>
            <a:endParaRPr lang="en-US" dirty="0"/>
          </a:p>
        </p:txBody>
      </p:sp>
      <p:sp>
        <p:nvSpPr>
          <p:cNvPr id="10" name="Title 1"/>
          <p:cNvSpPr>
            <a:spLocks noGrp="1"/>
          </p:cNvSpPr>
          <p:nvPr>
            <p:ph type="title"/>
          </p:nvPr>
        </p:nvSpPr>
        <p:spPr>
          <a:xfrm>
            <a:off x="661947" y="176123"/>
            <a:ext cx="8172960" cy="578031"/>
          </a:xfrm>
        </p:spPr>
        <p:txBody>
          <a:bodyPr>
            <a:noAutofit/>
          </a:bodyPr>
          <a:lstStyle/>
          <a:p>
            <a:pPr>
              <a:lnSpc>
                <a:spcPct val="107000"/>
              </a:lnSpc>
              <a:spcBef>
                <a:spcPts val="0"/>
              </a:spcBef>
              <a:spcAft>
                <a:spcPts val="450"/>
              </a:spcAft>
            </a:pPr>
            <a:r>
              <a:rPr lang="en-US" sz="2800" b="1" dirty="0">
                <a:solidFill>
                  <a:srgbClr val="A50021"/>
                </a:solidFill>
                <a:latin typeface="Times New Roman" panose="02020603050405020304" pitchFamily="18" charset="0"/>
                <a:cs typeface="Times New Roman" panose="02020603050405020304" pitchFamily="18" charset="0"/>
              </a:rPr>
              <a:t>LITERATURE SURVEY </a:t>
            </a:r>
          </a:p>
        </p:txBody>
      </p:sp>
      <p:pic>
        <p:nvPicPr>
          <p:cNvPr id="3" name="table">
            <a:extLst>
              <a:ext uri="{FF2B5EF4-FFF2-40B4-BE49-F238E27FC236}">
                <a16:creationId xmlns:a16="http://schemas.microsoft.com/office/drawing/2014/main" id="{FAE26879-E417-A65C-476F-09255F8A4049}"/>
              </a:ext>
            </a:extLst>
          </p:cNvPr>
          <p:cNvPicPr>
            <a:picLocks noChangeAspect="1"/>
          </p:cNvPicPr>
          <p:nvPr/>
        </p:nvPicPr>
        <p:blipFill>
          <a:blip r:embed="rId2"/>
          <a:stretch>
            <a:fillRect/>
          </a:stretch>
        </p:blipFill>
        <p:spPr>
          <a:xfrm>
            <a:off x="410546" y="800773"/>
            <a:ext cx="8005665" cy="555557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24BEDF9-8292-B302-2689-F0F1A2659C8C}"/>
              </a:ext>
            </a:extLst>
          </p:cNvPr>
          <p:cNvSpPr>
            <a:spLocks noGrp="1"/>
          </p:cNvSpPr>
          <p:nvPr>
            <p:ph type="sldNum" sz="quarter" idx="12"/>
          </p:nvPr>
        </p:nvSpPr>
        <p:spPr/>
        <p:txBody>
          <a:bodyPr/>
          <a:lstStyle/>
          <a:p>
            <a:fld id="{D57F1E4F-1CFF-5643-939E-217C01CDF565}" type="slidenum">
              <a:rPr lang="en-US" smtClean="0"/>
              <a:t>4</a:t>
            </a:fld>
            <a:endParaRPr lang="en-US" dirty="0"/>
          </a:p>
        </p:txBody>
      </p:sp>
      <p:pic>
        <p:nvPicPr>
          <p:cNvPr id="6" name="table">
            <a:extLst>
              <a:ext uri="{FF2B5EF4-FFF2-40B4-BE49-F238E27FC236}">
                <a16:creationId xmlns:a16="http://schemas.microsoft.com/office/drawing/2014/main" id="{EA0E27DE-4019-D1CB-7B31-881453F8B8A3}"/>
              </a:ext>
            </a:extLst>
          </p:cNvPr>
          <p:cNvPicPr>
            <a:picLocks noGrp="1" noChangeAspect="1"/>
          </p:cNvPicPr>
          <p:nvPr>
            <p:ph idx="1"/>
          </p:nvPr>
        </p:nvPicPr>
        <p:blipFill>
          <a:blip r:embed="rId2"/>
          <a:stretch>
            <a:fillRect/>
          </a:stretch>
        </p:blipFill>
        <p:spPr>
          <a:xfrm>
            <a:off x="557439" y="494522"/>
            <a:ext cx="7957911" cy="5701102"/>
          </a:xfrm>
          <a:prstGeom prst="rect">
            <a:avLst/>
          </a:prstGeom>
        </p:spPr>
      </p:pic>
    </p:spTree>
    <p:extLst>
      <p:ext uri="{BB962C8B-B14F-4D97-AF65-F5344CB8AC3E}">
        <p14:creationId xmlns:p14="http://schemas.microsoft.com/office/powerpoint/2010/main" val="1368342663"/>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D57F1E4F-1CFF-5643-939E-217C01CDF565}" type="slidenum">
              <a:rPr lang="en-US" smtClean="0"/>
              <a:t>5</a:t>
            </a:fld>
            <a:endParaRPr lang="en-US" dirty="0"/>
          </a:p>
        </p:txBody>
      </p:sp>
      <p:sp>
        <p:nvSpPr>
          <p:cNvPr id="10" name="Title 1"/>
          <p:cNvSpPr>
            <a:spLocks noGrp="1"/>
          </p:cNvSpPr>
          <p:nvPr>
            <p:ph type="title"/>
          </p:nvPr>
        </p:nvSpPr>
        <p:spPr>
          <a:xfrm>
            <a:off x="2418298" y="1518633"/>
            <a:ext cx="5173527" cy="578031"/>
          </a:xfrm>
        </p:spPr>
        <p:txBody>
          <a:bodyPr>
            <a:noAutofit/>
          </a:bodyPr>
          <a:lstStyle/>
          <a:p>
            <a:pPr>
              <a:lnSpc>
                <a:spcPct val="107000"/>
              </a:lnSpc>
              <a:spcBef>
                <a:spcPts val="0"/>
              </a:spcBef>
              <a:spcAft>
                <a:spcPts val="450"/>
              </a:spcAft>
            </a:pPr>
            <a:r>
              <a:rPr lang="en-US" sz="2800" b="1" dirty="0">
                <a:solidFill>
                  <a:srgbClr val="A50021"/>
                </a:solidFill>
                <a:latin typeface="Times New Roman" panose="02020603050405020304" pitchFamily="18" charset="0"/>
                <a:cs typeface="Times New Roman" panose="02020603050405020304" pitchFamily="18" charset="0"/>
              </a:rPr>
              <a:t>PROBLEM STATEMENT</a:t>
            </a:r>
          </a:p>
        </p:txBody>
      </p:sp>
      <p:sp>
        <p:nvSpPr>
          <p:cNvPr id="3" name="TextBox 2">
            <a:extLst>
              <a:ext uri="{FF2B5EF4-FFF2-40B4-BE49-F238E27FC236}">
                <a16:creationId xmlns:a16="http://schemas.microsoft.com/office/drawing/2014/main" id="{2FD267A0-0995-8CF9-A36A-B24D77DAD7D3}"/>
              </a:ext>
            </a:extLst>
          </p:cNvPr>
          <p:cNvSpPr txBox="1"/>
          <p:nvPr/>
        </p:nvSpPr>
        <p:spPr>
          <a:xfrm>
            <a:off x="1050540" y="2526342"/>
            <a:ext cx="7735077"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this modern Era Distinguishing between malicious and normal traffic is critical for maintaining security and operational integrity. The increasing volume and complexity of network traffic make it challenging to accurately identify and interpret malicious activities without generating excessive false positives or impacting legitimate operations.</a:t>
            </a:r>
          </a:p>
        </p:txBody>
      </p:sp>
    </p:spTree>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8168" y="1426894"/>
            <a:ext cx="3974087" cy="1325563"/>
          </a:xfrm>
        </p:spPr>
        <p:txBody>
          <a:bodyPr/>
          <a:lstStyle/>
          <a:p>
            <a:r>
              <a:rPr lang="en-US" sz="2800" b="1" dirty="0">
                <a:solidFill>
                  <a:srgbClr val="A50021"/>
                </a:solidFill>
                <a:latin typeface="Times New Roman" panose="02020603050405020304" pitchFamily="18" charset="0"/>
                <a:cs typeface="Times New Roman" panose="02020603050405020304" pitchFamily="18" charset="0"/>
              </a:rPr>
              <a:t>OBJECTIVES</a:t>
            </a:r>
            <a:r>
              <a:rPr lang="en-US" sz="3600" b="1" dirty="0">
                <a:solidFill>
                  <a:srgbClr val="A50021"/>
                </a:solidFill>
                <a:latin typeface="Times New Roman" panose="02020603050405020304" pitchFamily="18" charset="0"/>
                <a:cs typeface="Times New Roman" panose="02020603050405020304" pitchFamily="18" charset="0"/>
              </a:rPr>
              <a:t> </a:t>
            </a:r>
            <a:endParaRPr lang="en-IN" dirty="0"/>
          </a:p>
        </p:txBody>
      </p:sp>
      <p:sp>
        <p:nvSpPr>
          <p:cNvPr id="4" name="Slide Number Placeholder 3"/>
          <p:cNvSpPr>
            <a:spLocks noGrp="1"/>
          </p:cNvSpPr>
          <p:nvPr>
            <p:ph type="sldNum" sz="quarter" idx="12"/>
          </p:nvPr>
        </p:nvSpPr>
        <p:spPr/>
        <p:txBody>
          <a:bodyPr/>
          <a:lstStyle/>
          <a:p>
            <a:fld id="{D57F1E4F-1CFF-5643-939E-217C01CDF565}" type="slidenum">
              <a:rPr lang="en-US" smtClean="0"/>
              <a:t>6</a:t>
            </a:fld>
            <a:endParaRPr lang="en-US" dirty="0"/>
          </a:p>
        </p:txBody>
      </p:sp>
      <p:sp>
        <p:nvSpPr>
          <p:cNvPr id="6" name="Rectangle 2">
            <a:extLst>
              <a:ext uri="{FF2B5EF4-FFF2-40B4-BE49-F238E27FC236}">
                <a16:creationId xmlns:a16="http://schemas.microsoft.com/office/drawing/2014/main" id="{0626DCD3-F0B9-C418-107D-96132A279DCC}"/>
              </a:ext>
            </a:extLst>
          </p:cNvPr>
          <p:cNvSpPr>
            <a:spLocks noChangeArrowheads="1"/>
          </p:cNvSpPr>
          <p:nvPr/>
        </p:nvSpPr>
        <p:spPr bwMode="auto">
          <a:xfrm>
            <a:off x="450779" y="2752457"/>
            <a:ext cx="842685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Employ tools like Wireshark to capture and inspect network traffic for forensic purposes.</a:t>
            </a:r>
          </a:p>
          <a:p>
            <a:pPr marL="0" marR="0" lvl="0" indent="0" algn="ctr"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Wireshark to detect and categorize different types of attack signatures and network anomalies. Enable administrators to monitor network activity at a granular level, gaining insights into real-time events.</a:t>
            </a:r>
          </a:p>
        </p:txBody>
      </p:sp>
    </p:spTree>
    <p:extLst>
      <p:ext uri="{BB962C8B-B14F-4D97-AF65-F5344CB8AC3E}">
        <p14:creationId xmlns:p14="http://schemas.microsoft.com/office/powerpoint/2010/main" val="3184909047"/>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2607381" y="119958"/>
            <a:ext cx="5001732" cy="409034"/>
          </a:xfrm>
        </p:spPr>
        <p:txBody>
          <a:bodyPr>
            <a:noAutofit/>
          </a:bodyPr>
          <a:lstStyle/>
          <a:p>
            <a:pPr>
              <a:lnSpc>
                <a:spcPct val="107000"/>
              </a:lnSpc>
              <a:spcBef>
                <a:spcPts val="0"/>
              </a:spcBef>
              <a:spcAft>
                <a:spcPts val="450"/>
              </a:spcAft>
            </a:pPr>
            <a:r>
              <a:rPr lang="en-US" sz="2800" b="1" dirty="0">
                <a:solidFill>
                  <a:srgbClr val="A50021"/>
                </a:solidFill>
                <a:latin typeface="Times New Roman" panose="02020603050405020304" pitchFamily="18" charset="0"/>
                <a:cs typeface="Times New Roman" panose="02020603050405020304" pitchFamily="18" charset="0"/>
              </a:rPr>
              <a:t>WORKFLOW DIAGRAM</a:t>
            </a:r>
          </a:p>
        </p:txBody>
      </p:sp>
      <p:sp>
        <p:nvSpPr>
          <p:cNvPr id="2" name="Rectangle 1">
            <a:extLst>
              <a:ext uri="{FF2B5EF4-FFF2-40B4-BE49-F238E27FC236}">
                <a16:creationId xmlns:a16="http://schemas.microsoft.com/office/drawing/2014/main" id="{BE05D6C0-70F1-9629-D963-A99844CD46F2}"/>
              </a:ext>
            </a:extLst>
          </p:cNvPr>
          <p:cNvSpPr/>
          <p:nvPr/>
        </p:nvSpPr>
        <p:spPr>
          <a:xfrm>
            <a:off x="3656268" y="720209"/>
            <a:ext cx="1831463" cy="64964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Times New Roman" panose="02020603050405020304" pitchFamily="18" charset="0"/>
                <a:cs typeface="Times New Roman" panose="02020603050405020304" pitchFamily="18" charset="0"/>
              </a:rPr>
              <a:t>Raw data network packets</a:t>
            </a:r>
          </a:p>
        </p:txBody>
      </p:sp>
      <p:sp>
        <p:nvSpPr>
          <p:cNvPr id="27" name="Rectangle 26">
            <a:extLst>
              <a:ext uri="{FF2B5EF4-FFF2-40B4-BE49-F238E27FC236}">
                <a16:creationId xmlns:a16="http://schemas.microsoft.com/office/drawing/2014/main" id="{22E1F828-E11E-6584-0994-6749EA342ABE}"/>
              </a:ext>
            </a:extLst>
          </p:cNvPr>
          <p:cNvSpPr/>
          <p:nvPr/>
        </p:nvSpPr>
        <p:spPr>
          <a:xfrm>
            <a:off x="6324691" y="3613629"/>
            <a:ext cx="1417670" cy="627153"/>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Malicious</a:t>
            </a:r>
          </a:p>
          <a:p>
            <a:pPr algn="ctr"/>
            <a:r>
              <a:rPr lang="en-US" b="1" dirty="0">
                <a:solidFill>
                  <a:schemeClr val="tx1"/>
                </a:solidFill>
              </a:rPr>
              <a:t>traffic</a:t>
            </a:r>
          </a:p>
        </p:txBody>
      </p:sp>
      <p:sp>
        <p:nvSpPr>
          <p:cNvPr id="42" name="Rectangle 41">
            <a:extLst>
              <a:ext uri="{FF2B5EF4-FFF2-40B4-BE49-F238E27FC236}">
                <a16:creationId xmlns:a16="http://schemas.microsoft.com/office/drawing/2014/main" id="{60146C3D-C5AB-3B00-9009-093F175015C1}"/>
              </a:ext>
            </a:extLst>
          </p:cNvPr>
          <p:cNvSpPr/>
          <p:nvPr/>
        </p:nvSpPr>
        <p:spPr>
          <a:xfrm>
            <a:off x="3751375" y="1765163"/>
            <a:ext cx="1623527" cy="461171"/>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 </a:t>
            </a:r>
            <a:r>
              <a:rPr lang="en-US" sz="1600" b="1" i="0" dirty="0">
                <a:solidFill>
                  <a:schemeClr val="tx1"/>
                </a:solidFill>
                <a:effectLst/>
                <a:latin typeface="Times New Roman" panose="02020603050405020304" pitchFamily="18" charset="0"/>
                <a:cs typeface="Times New Roman" panose="02020603050405020304" pitchFamily="18" charset="0"/>
              </a:rPr>
              <a:t>ingress</a:t>
            </a:r>
            <a:r>
              <a:rPr lang="en-US" sz="1600" b="1" dirty="0">
                <a:solidFill>
                  <a:schemeClr val="tx1"/>
                </a:solidFill>
                <a:latin typeface="Times New Roman" panose="02020603050405020304" pitchFamily="18" charset="0"/>
                <a:cs typeface="Times New Roman" panose="02020603050405020304" pitchFamily="18" charset="0"/>
              </a:rPr>
              <a:t> traffic </a:t>
            </a:r>
          </a:p>
        </p:txBody>
      </p:sp>
      <p:sp>
        <p:nvSpPr>
          <p:cNvPr id="47" name="Rectangle 46">
            <a:extLst>
              <a:ext uri="{FF2B5EF4-FFF2-40B4-BE49-F238E27FC236}">
                <a16:creationId xmlns:a16="http://schemas.microsoft.com/office/drawing/2014/main" id="{2B5F74E6-7289-5C6B-19AE-EB18CEA1F39B}"/>
              </a:ext>
            </a:extLst>
          </p:cNvPr>
          <p:cNvSpPr/>
          <p:nvPr/>
        </p:nvSpPr>
        <p:spPr>
          <a:xfrm>
            <a:off x="1604141" y="4604884"/>
            <a:ext cx="1231641" cy="877077"/>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Normal traffic</a:t>
            </a:r>
          </a:p>
        </p:txBody>
      </p:sp>
      <p:sp>
        <p:nvSpPr>
          <p:cNvPr id="6" name="Diamond 5">
            <a:extLst>
              <a:ext uri="{FF2B5EF4-FFF2-40B4-BE49-F238E27FC236}">
                <a16:creationId xmlns:a16="http://schemas.microsoft.com/office/drawing/2014/main" id="{4C3152C8-9807-2F55-E2D7-8D515E8E0411}"/>
              </a:ext>
            </a:extLst>
          </p:cNvPr>
          <p:cNvSpPr/>
          <p:nvPr/>
        </p:nvSpPr>
        <p:spPr>
          <a:xfrm>
            <a:off x="3337240" y="2552744"/>
            <a:ext cx="2469518" cy="1204674"/>
          </a:xfrm>
          <a:prstGeom prst="diamond">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rPr>
              <a:t>TSHARK </a:t>
            </a:r>
            <a:r>
              <a:rPr lang="en-US" sz="1200" b="1" dirty="0" err="1">
                <a:solidFill>
                  <a:schemeClr val="tx1"/>
                </a:solidFill>
                <a:latin typeface="Times New Roman" panose="02020603050405020304" pitchFamily="18" charset="0"/>
                <a:cs typeface="Times New Roman" panose="02020603050405020304" pitchFamily="18" charset="0"/>
              </a:rPr>
              <a:t>Py</a:t>
            </a:r>
            <a:r>
              <a:rPr lang="en-US" sz="1200" b="1" dirty="0">
                <a:solidFill>
                  <a:schemeClr val="tx1"/>
                </a:solidFill>
                <a:latin typeface="Times New Roman" panose="02020603050405020304" pitchFamily="18" charset="0"/>
                <a:cs typeface="Times New Roman" panose="02020603050405020304" pitchFamily="18" charset="0"/>
              </a:rPr>
              <a:t> File</a:t>
            </a:r>
          </a:p>
        </p:txBody>
      </p:sp>
      <p:cxnSp>
        <p:nvCxnSpPr>
          <p:cNvPr id="68" name="Connector: Elbow 67">
            <a:extLst>
              <a:ext uri="{FF2B5EF4-FFF2-40B4-BE49-F238E27FC236}">
                <a16:creationId xmlns:a16="http://schemas.microsoft.com/office/drawing/2014/main" id="{5D6D3FF4-F3BD-2DEA-58D4-ACB395BC7693}"/>
              </a:ext>
            </a:extLst>
          </p:cNvPr>
          <p:cNvCxnSpPr>
            <a:cxnSpLocks/>
            <a:stCxn id="6" idx="1"/>
            <a:endCxn id="47" idx="0"/>
          </p:cNvCxnSpPr>
          <p:nvPr/>
        </p:nvCxnSpPr>
        <p:spPr>
          <a:xfrm rot="10800000" flipV="1">
            <a:off x="2219962" y="3155080"/>
            <a:ext cx="1117278" cy="144980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9A63FA95-C9FF-9161-966B-F3FA3FDBDAAB}"/>
              </a:ext>
            </a:extLst>
          </p:cNvPr>
          <p:cNvCxnSpPr>
            <a:cxnSpLocks/>
            <a:stCxn id="6" idx="3"/>
            <a:endCxn id="27" idx="0"/>
          </p:cNvCxnSpPr>
          <p:nvPr/>
        </p:nvCxnSpPr>
        <p:spPr>
          <a:xfrm>
            <a:off x="5806758" y="3155081"/>
            <a:ext cx="1226768" cy="45854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3E8A499-B7F3-4F03-3BF7-B69848C9687D}"/>
              </a:ext>
            </a:extLst>
          </p:cNvPr>
          <p:cNvCxnSpPr>
            <a:cxnSpLocks/>
            <a:stCxn id="2" idx="2"/>
            <a:endCxn id="42" idx="0"/>
          </p:cNvCxnSpPr>
          <p:nvPr/>
        </p:nvCxnSpPr>
        <p:spPr>
          <a:xfrm flipH="1">
            <a:off x="4563139" y="1369849"/>
            <a:ext cx="8861" cy="395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A7A4487-DE00-F8B5-E453-F538F429D259}"/>
              </a:ext>
            </a:extLst>
          </p:cNvPr>
          <p:cNvCxnSpPr>
            <a:cxnSpLocks/>
            <a:stCxn id="42" idx="2"/>
            <a:endCxn id="6" idx="0"/>
          </p:cNvCxnSpPr>
          <p:nvPr/>
        </p:nvCxnSpPr>
        <p:spPr>
          <a:xfrm>
            <a:off x="4563139" y="2226334"/>
            <a:ext cx="8860" cy="326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56A17D8C-885A-1DCA-3E20-2238FE8842C7}"/>
              </a:ext>
            </a:extLst>
          </p:cNvPr>
          <p:cNvSpPr txBox="1"/>
          <p:nvPr/>
        </p:nvSpPr>
        <p:spPr>
          <a:xfrm>
            <a:off x="2399290" y="2866187"/>
            <a:ext cx="818444" cy="369332"/>
          </a:xfrm>
          <a:prstGeom prst="rect">
            <a:avLst/>
          </a:prstGeom>
          <a:noFill/>
        </p:spPr>
        <p:txBody>
          <a:bodyPr wrap="square" rtlCol="0">
            <a:spAutoFit/>
          </a:bodyPr>
          <a:lstStyle/>
          <a:p>
            <a:r>
              <a:rPr lang="en-US" dirty="0"/>
              <a:t>NO</a:t>
            </a:r>
          </a:p>
        </p:txBody>
      </p:sp>
      <p:sp>
        <p:nvSpPr>
          <p:cNvPr id="55" name="TextBox 54">
            <a:extLst>
              <a:ext uri="{FF2B5EF4-FFF2-40B4-BE49-F238E27FC236}">
                <a16:creationId xmlns:a16="http://schemas.microsoft.com/office/drawing/2014/main" id="{7B4DE1F8-6030-2370-F1EE-5A2722A90FAF}"/>
              </a:ext>
            </a:extLst>
          </p:cNvPr>
          <p:cNvSpPr txBox="1"/>
          <p:nvPr/>
        </p:nvSpPr>
        <p:spPr>
          <a:xfrm>
            <a:off x="6085988" y="2866187"/>
            <a:ext cx="727787" cy="369332"/>
          </a:xfrm>
          <a:prstGeom prst="rect">
            <a:avLst/>
          </a:prstGeom>
          <a:noFill/>
        </p:spPr>
        <p:txBody>
          <a:bodyPr wrap="square" rtlCol="0">
            <a:spAutoFit/>
          </a:bodyPr>
          <a:lstStyle/>
          <a:p>
            <a:r>
              <a:rPr lang="en-US" dirty="0"/>
              <a:t>YES</a:t>
            </a:r>
          </a:p>
        </p:txBody>
      </p:sp>
      <p:cxnSp>
        <p:nvCxnSpPr>
          <p:cNvPr id="59" name="Straight Arrow Connector 58">
            <a:extLst>
              <a:ext uri="{FF2B5EF4-FFF2-40B4-BE49-F238E27FC236}">
                <a16:creationId xmlns:a16="http://schemas.microsoft.com/office/drawing/2014/main" id="{3721AF0D-0287-A76B-596A-5E62975EA2CF}"/>
              </a:ext>
            </a:extLst>
          </p:cNvPr>
          <p:cNvCxnSpPr>
            <a:cxnSpLocks/>
            <a:stCxn id="27" idx="2"/>
          </p:cNvCxnSpPr>
          <p:nvPr/>
        </p:nvCxnSpPr>
        <p:spPr>
          <a:xfrm>
            <a:off x="7033526" y="4240782"/>
            <a:ext cx="0" cy="467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AF97DA43-0E17-905B-EC89-55DFEB837E49}"/>
              </a:ext>
            </a:extLst>
          </p:cNvPr>
          <p:cNvSpPr/>
          <p:nvPr/>
        </p:nvSpPr>
        <p:spPr>
          <a:xfrm>
            <a:off x="6266228" y="5742683"/>
            <a:ext cx="1534595" cy="627153"/>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Log Suspicious Activity</a:t>
            </a:r>
          </a:p>
        </p:txBody>
      </p:sp>
      <p:sp>
        <p:nvSpPr>
          <p:cNvPr id="76" name="Rectangle 75">
            <a:extLst>
              <a:ext uri="{FF2B5EF4-FFF2-40B4-BE49-F238E27FC236}">
                <a16:creationId xmlns:a16="http://schemas.microsoft.com/office/drawing/2014/main" id="{406D3973-01DD-2936-23C4-255CE2B9E996}"/>
              </a:ext>
            </a:extLst>
          </p:cNvPr>
          <p:cNvSpPr/>
          <p:nvPr/>
        </p:nvSpPr>
        <p:spPr>
          <a:xfrm>
            <a:off x="6308220" y="4698722"/>
            <a:ext cx="1417670" cy="627153"/>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Times New Roman" panose="02020603050405020304" pitchFamily="18" charset="0"/>
                <a:cs typeface="Times New Roman" panose="02020603050405020304" pitchFamily="18" charset="0"/>
              </a:rPr>
              <a:t>Identify Patterns</a:t>
            </a:r>
          </a:p>
        </p:txBody>
      </p:sp>
      <p:cxnSp>
        <p:nvCxnSpPr>
          <p:cNvPr id="79" name="Straight Arrow Connector 78">
            <a:extLst>
              <a:ext uri="{FF2B5EF4-FFF2-40B4-BE49-F238E27FC236}">
                <a16:creationId xmlns:a16="http://schemas.microsoft.com/office/drawing/2014/main" id="{0E571F10-58B3-6CED-96ED-F7EE53B7AC24}"/>
              </a:ext>
            </a:extLst>
          </p:cNvPr>
          <p:cNvCxnSpPr>
            <a:stCxn id="76" idx="2"/>
            <a:endCxn id="75" idx="0"/>
          </p:cNvCxnSpPr>
          <p:nvPr/>
        </p:nvCxnSpPr>
        <p:spPr>
          <a:xfrm>
            <a:off x="7017055" y="5325875"/>
            <a:ext cx="16471" cy="416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id="{BB46BC27-8995-09B7-F0BF-8AB75874BFB8}"/>
              </a:ext>
            </a:extLst>
          </p:cNvPr>
          <p:cNvSpPr/>
          <p:nvPr/>
        </p:nvSpPr>
        <p:spPr>
          <a:xfrm>
            <a:off x="4264176" y="5700386"/>
            <a:ext cx="1234755" cy="679012"/>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Times New Roman" panose="02020603050405020304" pitchFamily="18" charset="0"/>
                <a:cs typeface="Times New Roman" panose="02020603050405020304" pitchFamily="18" charset="0"/>
              </a:rPr>
              <a:t>Denial of the packet</a:t>
            </a:r>
          </a:p>
        </p:txBody>
      </p:sp>
      <p:cxnSp>
        <p:nvCxnSpPr>
          <p:cNvPr id="100" name="Straight Arrow Connector 99">
            <a:extLst>
              <a:ext uri="{FF2B5EF4-FFF2-40B4-BE49-F238E27FC236}">
                <a16:creationId xmlns:a16="http://schemas.microsoft.com/office/drawing/2014/main" id="{44B6143F-38CB-6AFD-0625-036B06B90B14}"/>
              </a:ext>
            </a:extLst>
          </p:cNvPr>
          <p:cNvCxnSpPr>
            <a:cxnSpLocks/>
            <a:stCxn id="75" idx="1"/>
            <a:endCxn id="93" idx="3"/>
          </p:cNvCxnSpPr>
          <p:nvPr/>
        </p:nvCxnSpPr>
        <p:spPr>
          <a:xfrm flipH="1" flipV="1">
            <a:off x="5498931" y="6039892"/>
            <a:ext cx="767297" cy="16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1790745"/>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25C6A3-0147-91B7-1D15-8ADDCDAC9805}"/>
              </a:ext>
            </a:extLst>
          </p:cNvPr>
          <p:cNvSpPr>
            <a:spLocks noGrp="1"/>
          </p:cNvSpPr>
          <p:nvPr>
            <p:ph idx="1"/>
          </p:nvPr>
        </p:nvSpPr>
        <p:spPr>
          <a:xfrm>
            <a:off x="628650" y="837811"/>
            <a:ext cx="7886700" cy="5701102"/>
          </a:xfrm>
        </p:spPr>
        <p:txBody>
          <a:bodyPr>
            <a:normAutofit/>
          </a:bodyPr>
          <a:lstStyle/>
          <a:p>
            <a:pPr marL="0" indent="0">
              <a:buNone/>
            </a:pPr>
            <a:r>
              <a:rPr lang="en-US" sz="3200" b="1" dirty="0">
                <a:solidFill>
                  <a:srgbClr val="A50021"/>
                </a:solidFill>
              </a:rPr>
              <a:t>                             Methodology</a:t>
            </a:r>
          </a:p>
          <a:p>
            <a:pPr marL="0" indent="0">
              <a:buNone/>
            </a:pPr>
            <a:r>
              <a:rPr lang="en-US" sz="2000" b="1" dirty="0">
                <a:latin typeface="Times New Roman" panose="02020603050405020304" pitchFamily="18" charset="0"/>
                <a:cs typeface="Times New Roman" panose="02020603050405020304" pitchFamily="18" charset="0"/>
              </a:rPr>
              <a:t>Data Collection: </a:t>
            </a:r>
            <a:r>
              <a:rPr lang="en-US" sz="2000" dirty="0">
                <a:latin typeface="Times New Roman" panose="02020603050405020304" pitchFamily="18" charset="0"/>
                <a:cs typeface="Times New Roman" panose="02020603050405020304" pitchFamily="18" charset="0"/>
              </a:rPr>
              <a:t>Capture real-time network traffic using Wireshark, storing it in PCAP files. This traffic will contain both normal and potentially harmful packets. </a:t>
            </a:r>
          </a:p>
          <a:p>
            <a:pPr marL="0" indent="0">
              <a:buNone/>
            </a:pPr>
            <a:r>
              <a:rPr lang="en-US" sz="2000" b="1" dirty="0">
                <a:latin typeface="Times New Roman" panose="02020603050405020304" pitchFamily="18" charset="0"/>
                <a:cs typeface="Times New Roman" panose="02020603050405020304" pitchFamily="18" charset="0"/>
              </a:rPr>
              <a:t>Data Filtering: </a:t>
            </a:r>
            <a:r>
              <a:rPr lang="en-US" sz="2000" dirty="0">
                <a:latin typeface="Times New Roman" panose="02020603050405020304" pitchFamily="18" charset="0"/>
                <a:cs typeface="Times New Roman" panose="02020603050405020304" pitchFamily="18" charset="0"/>
              </a:rPr>
              <a:t>Leverage Wireshark’s advanced filtering capabilities to detect anomalies in the network, such as malware, suspicious behaviors, or slow connections. </a:t>
            </a:r>
            <a:r>
              <a:rPr lang="en-US" sz="2000" b="1" dirty="0">
                <a:latin typeface="Times New Roman" panose="02020603050405020304" pitchFamily="18" charset="0"/>
                <a:cs typeface="Times New Roman" panose="02020603050405020304" pitchFamily="18" charset="0"/>
              </a:rPr>
              <a:t>Automated Traffic Capture: </a:t>
            </a:r>
            <a:r>
              <a:rPr lang="en-US" sz="2000" dirty="0">
                <a:latin typeface="Times New Roman" panose="02020603050405020304" pitchFamily="18" charset="0"/>
                <a:cs typeface="Times New Roman" panose="02020603050405020304" pitchFamily="18" charset="0"/>
              </a:rPr>
              <a:t>Use </a:t>
            </a:r>
            <a:r>
              <a:rPr lang="en-US" sz="2000" dirty="0" err="1">
                <a:latin typeface="Times New Roman" panose="02020603050405020304" pitchFamily="18" charset="0"/>
                <a:cs typeface="Times New Roman" panose="02020603050405020304" pitchFamily="18" charset="0"/>
              </a:rPr>
              <a:t>TShark</a:t>
            </a:r>
            <a:r>
              <a:rPr lang="en-US" sz="2000" dirty="0">
                <a:latin typeface="Times New Roman" panose="02020603050405020304" pitchFamily="18" charset="0"/>
                <a:cs typeface="Times New Roman" panose="02020603050405020304" pitchFamily="18" charset="0"/>
              </a:rPr>
              <a:t> to automate the traffic capture process, enabling continuous monitoring of network activity. </a:t>
            </a:r>
          </a:p>
          <a:p>
            <a:pPr marL="0" indent="0">
              <a:buNone/>
            </a:pPr>
            <a:r>
              <a:rPr lang="en-US" sz="2000" b="1" dirty="0">
                <a:latin typeface="Times New Roman" panose="02020603050405020304" pitchFamily="18" charset="0"/>
                <a:cs typeface="Times New Roman" panose="02020603050405020304" pitchFamily="18" charset="0"/>
              </a:rPr>
              <a:t>Geolocation Mapping: </a:t>
            </a:r>
            <a:r>
              <a:rPr lang="en-US" sz="2000" dirty="0">
                <a:latin typeface="Times New Roman" panose="02020603050405020304" pitchFamily="18" charset="0"/>
                <a:cs typeface="Times New Roman" panose="02020603050405020304" pitchFamily="18" charset="0"/>
              </a:rPr>
              <a:t>Utilize Python, along with libraries like </a:t>
            </a:r>
            <a:r>
              <a:rPr lang="en-US" sz="2000" dirty="0" err="1">
                <a:latin typeface="Times New Roman" panose="02020603050405020304" pitchFamily="18" charset="0"/>
                <a:cs typeface="Times New Roman" panose="02020603050405020304" pitchFamily="18" charset="0"/>
              </a:rPr>
              <a:t>Pyshark</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Geopy</a:t>
            </a:r>
            <a:r>
              <a:rPr lang="en-US" sz="2000" dirty="0">
                <a:latin typeface="Times New Roman" panose="02020603050405020304" pitchFamily="18" charset="0"/>
                <a:cs typeface="Times New Roman" panose="02020603050405020304" pitchFamily="18" charset="0"/>
              </a:rPr>
              <a:t>, to analyze the PCAP data and visually map the destination IP addresses. </a:t>
            </a:r>
          </a:p>
          <a:p>
            <a:pPr marL="0" indent="0">
              <a:buNone/>
            </a:pPr>
            <a:r>
              <a:rPr lang="en-US" sz="2000" b="1" dirty="0">
                <a:latin typeface="Times New Roman" panose="02020603050405020304" pitchFamily="18" charset="0"/>
                <a:cs typeface="Times New Roman" panose="02020603050405020304" pitchFamily="18" charset="0"/>
              </a:rPr>
              <a:t>Testing and Validation: </a:t>
            </a:r>
            <a:r>
              <a:rPr lang="en-US" sz="2000" dirty="0">
                <a:latin typeface="Times New Roman" panose="02020603050405020304" pitchFamily="18" charset="0"/>
                <a:cs typeface="Times New Roman" panose="02020603050405020304" pitchFamily="18" charset="0"/>
              </a:rPr>
              <a:t>Perform testing across different network environments to assess the effectiveness of the methodology in detecting network issues and malicious activities.</a:t>
            </a:r>
            <a:endParaRPr lang="en-US" sz="2000" b="1" u="sng"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68F78BC-2606-C72E-9C65-22D09A591159}"/>
              </a:ext>
            </a:extLst>
          </p:cNvPr>
          <p:cNvSpPr>
            <a:spLocks noGrp="1"/>
          </p:cNvSpPr>
          <p:nvPr>
            <p:ph type="sldNum" sz="quarter" idx="12"/>
          </p:nvPr>
        </p:nvSpPr>
        <p:spPr/>
        <p:txBody>
          <a:bodyPr/>
          <a:lstStyle/>
          <a:p>
            <a:fld id="{D57F1E4F-1CFF-5643-939E-217C01CDF565}" type="slidenum">
              <a:rPr lang="en-US" smtClean="0"/>
              <a:t>8</a:t>
            </a:fld>
            <a:endParaRPr lang="en-US" dirty="0"/>
          </a:p>
        </p:txBody>
      </p:sp>
    </p:spTree>
    <p:extLst>
      <p:ext uri="{BB962C8B-B14F-4D97-AF65-F5344CB8AC3E}">
        <p14:creationId xmlns:p14="http://schemas.microsoft.com/office/powerpoint/2010/main" val="3655763579"/>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5DC127-4B46-98B6-7D9B-B2255E16714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81EE12-E247-12B7-DCE8-18E0DFF83F59}"/>
              </a:ext>
            </a:extLst>
          </p:cNvPr>
          <p:cNvSpPr>
            <a:spLocks noGrp="1"/>
          </p:cNvSpPr>
          <p:nvPr>
            <p:ph idx="1"/>
          </p:nvPr>
        </p:nvSpPr>
        <p:spPr>
          <a:xfrm>
            <a:off x="628650" y="475861"/>
            <a:ext cx="7886700" cy="5701102"/>
          </a:xfrm>
        </p:spPr>
        <p:txBody>
          <a:bodyPr>
            <a:normAutofit/>
          </a:bodyPr>
          <a:lstStyle/>
          <a:p>
            <a:pPr marL="0" indent="0">
              <a:buNone/>
            </a:pPr>
            <a:r>
              <a:rPr lang="en-US" sz="3100" b="1" dirty="0">
                <a:solidFill>
                  <a:srgbClr val="A50021"/>
                </a:solidFill>
              </a:rPr>
              <a:t>                        IMPLEMENTATION  </a:t>
            </a:r>
          </a:p>
          <a:p>
            <a:pPr marL="0" indent="0">
              <a:buNone/>
            </a:pPr>
            <a:r>
              <a:rPr lang="en-US" sz="2000" b="1" dirty="0">
                <a:latin typeface="Times New Roman" panose="02020603050405020304" pitchFamily="18" charset="0"/>
                <a:cs typeface="Times New Roman" panose="02020603050405020304" pitchFamily="18" charset="0"/>
              </a:rPr>
              <a:t>1. Setup Environment: </a:t>
            </a:r>
            <a:r>
              <a:rPr lang="en-US" sz="2000" dirty="0">
                <a:latin typeface="Times New Roman" panose="02020603050405020304" pitchFamily="18" charset="0"/>
                <a:cs typeface="Times New Roman" panose="02020603050405020304" pitchFamily="18" charset="0"/>
              </a:rPr>
              <a:t>Install Wireshark and </a:t>
            </a:r>
            <a:r>
              <a:rPr lang="en-US" sz="2000" dirty="0" err="1">
                <a:latin typeface="Times New Roman" panose="02020603050405020304" pitchFamily="18" charset="0"/>
                <a:cs typeface="Times New Roman" panose="02020603050405020304" pitchFamily="18" charset="0"/>
              </a:rPr>
              <a:t>Tshark</a:t>
            </a:r>
            <a:r>
              <a:rPr lang="en-US" sz="2000" dirty="0">
                <a:latin typeface="Times New Roman" panose="02020603050405020304" pitchFamily="18" charset="0"/>
                <a:cs typeface="Times New Roman" panose="02020603050405020304" pitchFamily="18" charset="0"/>
              </a:rPr>
              <a:t> on your Linux machine, ensuring you have the necessary permissions to capture network traffic.</a:t>
            </a:r>
          </a:p>
          <a:p>
            <a:pPr marL="0" indent="0">
              <a:buNone/>
            </a:pPr>
            <a:r>
              <a:rPr lang="en-US" sz="2000" b="1" dirty="0">
                <a:latin typeface="Times New Roman" panose="02020603050405020304" pitchFamily="18" charset="0"/>
                <a:cs typeface="Times New Roman" panose="02020603050405020304" pitchFamily="18" charset="0"/>
              </a:rPr>
              <a:t> 2. Monitoring network traffic: </a:t>
            </a:r>
            <a:r>
              <a:rPr lang="en-US" sz="2000" dirty="0">
                <a:latin typeface="Times New Roman" panose="02020603050405020304" pitchFamily="18" charset="0"/>
                <a:cs typeface="Times New Roman" panose="02020603050405020304" pitchFamily="18" charset="0"/>
              </a:rPr>
              <a:t>it provides detailed information such as timestamps, frame numbers, and packet sizes. At the network layer, it reveals source and destination MAC addresses, IP addresses, and protocols (like TCP, UDP, or ICMP). You can also see transport layer details like port numbers, packet flags, sequence numbers, and payload data, helping analyze network communication and detect issues like latency, dropped packets, or security threats </a:t>
            </a:r>
          </a:p>
          <a:p>
            <a:pPr marL="0" indent="0">
              <a:buNone/>
            </a:pPr>
            <a:r>
              <a:rPr lang="en-US" sz="2000" b="1" dirty="0">
                <a:latin typeface="Times New Roman" panose="02020603050405020304" pitchFamily="18" charset="0"/>
                <a:cs typeface="Times New Roman" panose="02020603050405020304" pitchFamily="18" charset="0"/>
              </a:rPr>
              <a:t>3. Running Malware: </a:t>
            </a:r>
            <a:r>
              <a:rPr lang="en-US" sz="2000" dirty="0">
                <a:latin typeface="Times New Roman" panose="02020603050405020304" pitchFamily="18" charset="0"/>
                <a:cs typeface="Times New Roman" panose="02020603050405020304" pitchFamily="18" charset="0"/>
              </a:rPr>
              <a:t>DDoS and ARP Poisoning: When malware initiates a DDoS (Distributed Denial of Service) attack, Wireshark captures high volumes of traffic targeting specific IP addresses, often overwhelming a server with numerous requests. In ARP poisoning, Wireshark detects manipulated ARP packets where the malware alters MAC-to-IP mappings, redirecting network traffic.</a:t>
            </a:r>
          </a:p>
        </p:txBody>
      </p:sp>
      <p:sp>
        <p:nvSpPr>
          <p:cNvPr id="4" name="Slide Number Placeholder 3">
            <a:extLst>
              <a:ext uri="{FF2B5EF4-FFF2-40B4-BE49-F238E27FC236}">
                <a16:creationId xmlns:a16="http://schemas.microsoft.com/office/drawing/2014/main" id="{F3044189-4872-B629-6D1B-3D7C5E23FD15}"/>
              </a:ext>
            </a:extLst>
          </p:cNvPr>
          <p:cNvSpPr>
            <a:spLocks noGrp="1"/>
          </p:cNvSpPr>
          <p:nvPr>
            <p:ph type="sldNum" sz="quarter" idx="12"/>
          </p:nvPr>
        </p:nvSpPr>
        <p:spPr/>
        <p:txBody>
          <a:bodyPr/>
          <a:lstStyle/>
          <a:p>
            <a:fld id="{D57F1E4F-1CFF-5643-939E-217C01CDF565}" type="slidenum">
              <a:rPr lang="en-US" smtClean="0"/>
              <a:t>9</a:t>
            </a:fld>
            <a:endParaRPr lang="en-US" dirty="0"/>
          </a:p>
        </p:txBody>
      </p:sp>
    </p:spTree>
    <p:extLst>
      <p:ext uri="{BB962C8B-B14F-4D97-AF65-F5344CB8AC3E}">
        <p14:creationId xmlns:p14="http://schemas.microsoft.com/office/powerpoint/2010/main" val="2271332309"/>
      </p:ext>
    </p:extLst>
  </p:cSld>
  <p:clrMapOvr>
    <a:masterClrMapping/>
  </p:clrMapOvr>
  <mc:AlternateContent xmlns:mc="http://schemas.openxmlformats.org/markup-compatibility/2006" xmlns:p14="http://schemas.microsoft.com/office/powerpoint/2010/main">
    <mc:Choice Requires="p14">
      <p:transition spd="slow" p14:dur="59000"/>
    </mc:Choice>
    <mc:Fallback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1421</TotalTime>
  <Words>925</Words>
  <Application>Microsoft Office PowerPoint</Application>
  <PresentationFormat>On-screen Show (4:3)</PresentationFormat>
  <Paragraphs>90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vt:lpstr>
      <vt:lpstr>Times New Roman</vt:lpstr>
      <vt:lpstr>Office Theme</vt:lpstr>
      <vt:lpstr>PowerPoint Presentation</vt:lpstr>
      <vt:lpstr>INTRODUCTION</vt:lpstr>
      <vt:lpstr>LITERATURE SURVEY </vt:lpstr>
      <vt:lpstr>PowerPoint Presentation</vt:lpstr>
      <vt:lpstr>PROBLEM STATEMENT</vt:lpstr>
      <vt:lpstr>OBJECTIVES </vt:lpstr>
      <vt:lpstr>WORKFLOW DIAGRAM</vt:lpstr>
      <vt:lpstr>PowerPoint Presentation</vt:lpstr>
      <vt:lpstr>PowerPoint Presentation</vt:lpstr>
      <vt:lpstr>PowerPoint Presentation</vt:lpstr>
      <vt:lpstr>                               RESULT AND OUTPUT</vt:lpstr>
      <vt:lpstr>PowerPoint Presentation</vt:lpstr>
      <vt:lpstr>PowerPoint Presentation</vt:lpstr>
      <vt:lpstr>PowerPoint Presentation</vt:lpstr>
      <vt:lpstr>PowerPoint Presentation</vt:lpstr>
      <vt:lpstr>PowerPoint Presentation</vt:lpstr>
      <vt:lpstr>PowerPoint Presentation</vt:lpstr>
      <vt:lpstr>WORK LOG</vt:lpstr>
      <vt:lpstr>REFERNCES </vt:lpstr>
      <vt:lpstr>Thank you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Microwave induced Biomimetic coating of porous carbon fiber reinforced polyether-ethersulfone</dc:title>
  <dc:creator>Microsoft</dc:creator>
  <cp:lastModifiedBy>Akish Raj</cp:lastModifiedBy>
  <cp:revision>800</cp:revision>
  <dcterms:created xsi:type="dcterms:W3CDTF">2017-09-15T13:20:00Z</dcterms:created>
  <dcterms:modified xsi:type="dcterms:W3CDTF">2024-10-24T16:42:09Z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244016532F3749E082D20DC8793A736B</vt:lpwstr>
  </property>
  <property fmtid="{D5CDD505-2E9C-101B-9397-08002B2CF9AE}" pid="3" name="KSOProductBuildVer">
    <vt:lpwstr>1033-11.2.0.11486</vt:lpwstr>
  </property>
</Properties>
</file>