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83" r:id="rId3"/>
    <p:sldId id="384" r:id="rId4"/>
    <p:sldId id="389" r:id="rId5"/>
    <p:sldId id="390" r:id="rId6"/>
    <p:sldId id="385" r:id="rId7"/>
    <p:sldId id="386" r:id="rId8"/>
    <p:sldId id="394" r:id="rId9"/>
    <p:sldId id="387" r:id="rId10"/>
    <p:sldId id="388" r:id="rId11"/>
    <p:sldId id="392" r:id="rId12"/>
    <p:sldId id="39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C2703-E741-4441-A12C-8A284FF0B285}" v="1497" dt="2019-11-09T02:46:24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18E949-0C5B-437B-87D6-93ABB95A87DD}" type="datetimeFigureOut">
              <a:rPr lang="pt-BR" smtClean="0"/>
              <a:t>08/11/2019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76D15EC-EC10-43BA-A1BF-D37E35C660AA}" type="slidenum">
              <a:rPr lang="pt-BR" smtClean="0"/>
              <a:t>‹#›</a:t>
            </a:fld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3063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E949-0C5B-437B-87D6-93ABB95A87DD}" type="datetimeFigureOut">
              <a:rPr lang="pt-BR" smtClean="0"/>
              <a:t>08/11/2019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15EC-EC10-43BA-A1BF-D37E35C660A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199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E949-0C5B-437B-87D6-93ABB95A87DD}" type="datetimeFigureOut">
              <a:rPr lang="pt-BR" smtClean="0"/>
              <a:t>08/11/2019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15EC-EC10-43BA-A1BF-D37E35C660A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50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E949-0C5B-437B-87D6-93ABB95A87DD}" type="datetimeFigureOut">
              <a:rPr lang="pt-BR" smtClean="0"/>
              <a:t>08/11/2019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15EC-EC10-43BA-A1BF-D37E35C660A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139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18E949-0C5B-437B-87D6-93ABB95A87DD}" type="datetimeFigureOut">
              <a:rPr lang="pt-BR" smtClean="0"/>
              <a:t>08/11/2019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6D15EC-EC10-43BA-A1BF-D37E35C660AA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16189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E949-0C5B-437B-87D6-93ABB95A87DD}" type="datetimeFigureOut">
              <a:rPr lang="pt-BR" smtClean="0"/>
              <a:t>08/11/2019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15EC-EC10-43BA-A1BF-D37E35C660A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533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E949-0C5B-437B-87D6-93ABB95A87DD}" type="datetimeFigureOut">
              <a:rPr lang="pt-BR" smtClean="0"/>
              <a:t>08/11/2019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15EC-EC10-43BA-A1BF-D37E35C660A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375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E949-0C5B-437B-87D6-93ABB95A87DD}" type="datetimeFigureOut">
              <a:rPr lang="pt-BR" smtClean="0"/>
              <a:t>08/11/2019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15EC-EC10-43BA-A1BF-D37E35C660A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002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8E949-0C5B-437B-87D6-93ABB95A87DD}" type="datetimeFigureOut">
              <a:rPr lang="pt-BR" smtClean="0"/>
              <a:t>08/11/2019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D15EC-EC10-43BA-A1BF-D37E35C660A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207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18E949-0C5B-437B-87D6-93ABB95A87DD}" type="datetimeFigureOut">
              <a:rPr lang="pt-BR" smtClean="0"/>
              <a:t>08/11/2019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6D15EC-EC10-43BA-A1BF-D37E35C660AA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386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18E949-0C5B-437B-87D6-93ABB95A87DD}" type="datetimeFigureOut">
              <a:rPr lang="pt-BR" smtClean="0"/>
              <a:t>08/11/2019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6D15EC-EC10-43BA-A1BF-D37E35C660AA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64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518E949-0C5B-437B-87D6-93ABB95A87DD}" type="datetimeFigureOut">
              <a:rPr lang="pt-BR" smtClean="0"/>
              <a:t>08/11/2019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76D15EC-EC10-43BA-A1BF-D37E35C660AA}" type="slidenum">
              <a:rPr lang="pt-BR" smtClean="0"/>
              <a:t>‹#›</a:t>
            </a:fld>
            <a:endParaRPr lang="pt-BR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297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Teste Realizados no programa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Marcelo A. Melo</a:t>
            </a:r>
          </a:p>
        </p:txBody>
      </p:sp>
    </p:spTree>
    <p:extLst>
      <p:ext uri="{BB962C8B-B14F-4D97-AF65-F5344CB8AC3E}">
        <p14:creationId xmlns:p14="http://schemas.microsoft.com/office/powerpoint/2010/main" val="3906359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Teste da página 6</a:t>
            </a:r>
            <a:endParaRPr lang="pt-BR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371600" y="1580606"/>
            <a:ext cx="10411097" cy="52773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1300" b="1" dirty="0"/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r>
              <a:rPr lang="pt-BR" sz="1800" b="1" dirty="0"/>
              <a:t>PA: Passo do ator          PS: Passo do sistema </a:t>
            </a:r>
            <a:endParaRPr lang="pt-BR" sz="1800" dirty="0"/>
          </a:p>
          <a:p>
            <a:endParaRPr lang="pt-BR" sz="21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15345"/>
              </p:ext>
            </p:extLst>
          </p:nvPr>
        </p:nvGraphicFramePr>
        <p:xfrm>
          <a:off x="1822993" y="2041072"/>
          <a:ext cx="9319624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178">
                  <a:extLst>
                    <a:ext uri="{9D8B030D-6E8A-4147-A177-3AD203B41FA5}">
                      <a16:colId xmlns:a16="http://schemas.microsoft.com/office/drawing/2014/main" val="3473281795"/>
                    </a:ext>
                  </a:extLst>
                </a:gridCol>
                <a:gridCol w="7158446">
                  <a:extLst>
                    <a:ext uri="{9D8B030D-6E8A-4147-A177-3AD203B41FA5}">
                      <a16:colId xmlns:a16="http://schemas.microsoft.com/office/drawing/2014/main" val="62752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 do Teste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T002 – Aceite os termos de serviço e prossiga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4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Pré</a:t>
                      </a:r>
                      <a:r>
                        <a:rPr lang="pt-BR" baseline="0" dirty="0"/>
                        <a:t>-condição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  <a:r>
                        <a:rPr lang="pt-BR" baseline="0" dirty="0"/>
                        <a:t> se aplica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73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Pós-condição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Mensagem de erro</a:t>
                      </a:r>
                      <a:r>
                        <a:rPr lang="pt-BR" baseline="0" dirty="0"/>
                        <a:t> do sistema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Step</a:t>
                      </a:r>
                      <a:r>
                        <a:rPr lang="pt-BR" baseline="0" dirty="0"/>
                        <a:t> by Step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PA</a:t>
                      </a:r>
                      <a:r>
                        <a:rPr lang="pt-BR" dirty="0"/>
                        <a:t>:</a:t>
                      </a:r>
                      <a:r>
                        <a:rPr lang="pt-BR" baseline="0" dirty="0"/>
                        <a:t> O código clica em aceitar os termos de serviço</a:t>
                      </a:r>
                    </a:p>
                    <a:p>
                      <a:pPr lvl="0">
                        <a:buNone/>
                      </a:pPr>
                      <a:r>
                        <a:rPr lang="pt-BR" baseline="0" dirty="0"/>
                        <a:t> </a:t>
                      </a:r>
                      <a:r>
                        <a:rPr lang="pt-BR" b="1" baseline="0" dirty="0"/>
                        <a:t>PA</a:t>
                      </a:r>
                      <a:r>
                        <a:rPr lang="pt-BR" baseline="0" dirty="0"/>
                        <a:t>: O código clica em prosseguir</a:t>
                      </a:r>
                    </a:p>
                    <a:p>
                      <a:pPr lvl="0">
                        <a:buNone/>
                      </a:pPr>
                      <a:r>
                        <a:rPr lang="pt-BR" b="1" baseline="0" dirty="0"/>
                        <a:t>PS</a:t>
                      </a:r>
                      <a:r>
                        <a:rPr lang="pt-BR" baseline="0" dirty="0"/>
                        <a:t>: O sistema redireciona para a próxima página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8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Massa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latin typeface="Franklin Gothic Book"/>
                        </a:rPr>
                        <a:t>Não se aplica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36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Implementação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 dirty="0">
                          <a:latin typeface="Franklin Gothic Book"/>
                        </a:rPr>
                        <a:t>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05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Critérios especiais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se aplica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7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Iteração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1º iteração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65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Interdependência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se apli</a:t>
                      </a:r>
                      <a:r>
                        <a:rPr lang="pt-BR" baseline="0" dirty="0"/>
                        <a:t>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16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98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Teste da página 7</a:t>
            </a:r>
            <a:endParaRPr lang="pt-BR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371600" y="1580606"/>
            <a:ext cx="10411097" cy="52773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1300" b="1" dirty="0"/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r>
              <a:rPr lang="pt-BR" sz="1800" b="1" dirty="0"/>
              <a:t>PA: Passo do ator          PS: Passo do sistema </a:t>
            </a:r>
            <a:endParaRPr lang="pt-BR" sz="1800" dirty="0"/>
          </a:p>
          <a:p>
            <a:endParaRPr lang="pt-BR" sz="21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652067"/>
              </p:ext>
            </p:extLst>
          </p:nvPr>
        </p:nvGraphicFramePr>
        <p:xfrm>
          <a:off x="1822993" y="2041072"/>
          <a:ext cx="931962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178">
                  <a:extLst>
                    <a:ext uri="{9D8B030D-6E8A-4147-A177-3AD203B41FA5}">
                      <a16:colId xmlns:a16="http://schemas.microsoft.com/office/drawing/2014/main" val="3473281795"/>
                    </a:ext>
                  </a:extLst>
                </a:gridCol>
                <a:gridCol w="7158446">
                  <a:extLst>
                    <a:ext uri="{9D8B030D-6E8A-4147-A177-3AD203B41FA5}">
                      <a16:colId xmlns:a16="http://schemas.microsoft.com/office/drawing/2014/main" val="62752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 do Teste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T002 - Selecione um método de pagamento e prossiga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4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Pré</a:t>
                      </a:r>
                      <a:r>
                        <a:rPr lang="pt-BR" baseline="0" dirty="0"/>
                        <a:t>-condição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  <a:r>
                        <a:rPr lang="pt-BR" baseline="0" dirty="0"/>
                        <a:t> se aplica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73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Pós-condição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Mensagem de erro</a:t>
                      </a:r>
                      <a:r>
                        <a:rPr lang="pt-BR" baseline="0" dirty="0"/>
                        <a:t> do sistema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Step</a:t>
                      </a:r>
                      <a:r>
                        <a:rPr lang="pt-BR" baseline="0" dirty="0"/>
                        <a:t> by Step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PA</a:t>
                      </a:r>
                      <a:r>
                        <a:rPr lang="pt-BR" dirty="0"/>
                        <a:t>:</a:t>
                      </a:r>
                      <a:r>
                        <a:rPr lang="pt-BR" baseline="0" dirty="0"/>
                        <a:t> O código escolhe o método por crédito e clica</a:t>
                      </a:r>
                    </a:p>
                    <a:p>
                      <a:r>
                        <a:rPr lang="pt-BR" b="1" baseline="0" dirty="0"/>
                        <a:t>PS</a:t>
                      </a:r>
                      <a:r>
                        <a:rPr lang="pt-BR" baseline="0" dirty="0"/>
                        <a:t>: O sistema redireciona para a ultima página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8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Massa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latin typeface="Franklin Gothic Book"/>
                        </a:rPr>
                        <a:t>Não se aplica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36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Implementação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 dirty="0">
                          <a:latin typeface="Franklin Gothic Book"/>
                        </a:rPr>
                        <a:t>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05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Critérios especiais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se aplica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7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Iteração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1º iteração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65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Interdependência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se apli</a:t>
                      </a:r>
                      <a:r>
                        <a:rPr lang="pt-BR" baseline="0" dirty="0"/>
                        <a:t>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16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287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Teste da página 8</a:t>
            </a:r>
            <a:endParaRPr lang="pt-BR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371600" y="1580606"/>
            <a:ext cx="10411097" cy="52773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1300" b="1" dirty="0"/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r>
              <a:rPr lang="pt-BR" sz="1800" b="1" dirty="0"/>
              <a:t>PA: Passo do ator          PS: Passo do sistema </a:t>
            </a:r>
            <a:endParaRPr lang="pt-BR" sz="1800" dirty="0"/>
          </a:p>
          <a:p>
            <a:endParaRPr lang="pt-BR" sz="21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50678"/>
              </p:ext>
            </p:extLst>
          </p:nvPr>
        </p:nvGraphicFramePr>
        <p:xfrm>
          <a:off x="1822993" y="2041072"/>
          <a:ext cx="931962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178">
                  <a:extLst>
                    <a:ext uri="{9D8B030D-6E8A-4147-A177-3AD203B41FA5}">
                      <a16:colId xmlns:a16="http://schemas.microsoft.com/office/drawing/2014/main" val="3473281795"/>
                    </a:ext>
                  </a:extLst>
                </a:gridCol>
                <a:gridCol w="7158446">
                  <a:extLst>
                    <a:ext uri="{9D8B030D-6E8A-4147-A177-3AD203B41FA5}">
                      <a16:colId xmlns:a16="http://schemas.microsoft.com/office/drawing/2014/main" val="62752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 do Teste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T002 - Confirme a compra e valide se foi finalizada com sucesso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4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Pré</a:t>
                      </a:r>
                      <a:r>
                        <a:rPr lang="pt-BR" baseline="0" dirty="0"/>
                        <a:t>-condição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  <a:r>
                        <a:rPr lang="pt-BR" baseline="0" dirty="0"/>
                        <a:t> se aplica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73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Pós-condição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Mensagem de erro</a:t>
                      </a:r>
                      <a:r>
                        <a:rPr lang="pt-BR" baseline="0" dirty="0"/>
                        <a:t> do sistema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Step</a:t>
                      </a:r>
                      <a:r>
                        <a:rPr lang="pt-BR" baseline="0" dirty="0"/>
                        <a:t> by Step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PA</a:t>
                      </a:r>
                      <a:r>
                        <a:rPr lang="pt-BR" dirty="0"/>
                        <a:t>:</a:t>
                      </a:r>
                      <a:r>
                        <a:rPr lang="pt-BR" baseline="0" dirty="0"/>
                        <a:t> O código espera por 5 segundos e então fecha o browser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8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Massa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latin typeface="Franklin Gothic Book"/>
                        </a:rPr>
                        <a:t>Não se aplica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36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Implementação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 dirty="0">
                          <a:latin typeface="Franklin Gothic Book"/>
                        </a:rPr>
                        <a:t>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05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Critérios especiais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se aplica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7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Iteração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1º iteração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65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Interdependência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se apli</a:t>
                      </a:r>
                      <a:r>
                        <a:rPr lang="pt-BR" baseline="0" dirty="0"/>
                        <a:t>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16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13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Teste </a:t>
            </a:r>
            <a:endParaRPr lang="pt-BR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371600" y="1580606"/>
            <a:ext cx="10411097" cy="52773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1300" b="1" dirty="0"/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r>
              <a:rPr lang="pt-BR" sz="1800" b="1" dirty="0"/>
              <a:t>PA: Passo do ator          PS: Passo do sistema </a:t>
            </a:r>
            <a:endParaRPr lang="pt-BR" sz="1800" dirty="0"/>
          </a:p>
          <a:p>
            <a:endParaRPr lang="pt-BR" sz="21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198842"/>
              </p:ext>
            </p:extLst>
          </p:nvPr>
        </p:nvGraphicFramePr>
        <p:xfrm>
          <a:off x="1822993" y="2041072"/>
          <a:ext cx="9319624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178">
                  <a:extLst>
                    <a:ext uri="{9D8B030D-6E8A-4147-A177-3AD203B41FA5}">
                      <a16:colId xmlns:a16="http://schemas.microsoft.com/office/drawing/2014/main" val="3473281795"/>
                    </a:ext>
                  </a:extLst>
                </a:gridCol>
                <a:gridCol w="7158446">
                  <a:extLst>
                    <a:ext uri="{9D8B030D-6E8A-4147-A177-3AD203B41FA5}">
                      <a16:colId xmlns:a16="http://schemas.microsoft.com/office/drawing/2014/main" val="62752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 do Teste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T001 –Acessar o site: http://automationpractice.com/index.php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4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Pré</a:t>
                      </a:r>
                      <a:r>
                        <a:rPr lang="pt-BR" baseline="0" dirty="0"/>
                        <a:t>-condição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Baixar as </a:t>
                      </a:r>
                      <a:r>
                        <a:rPr lang="pt-BR" dirty="0" err="1"/>
                        <a:t>dependencias</a:t>
                      </a:r>
                      <a:endParaRPr lang="pt-BR" baseline="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73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Pós-condição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Acesso ao site</a:t>
                      </a:r>
                      <a:endParaRPr lang="pt-BR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Step</a:t>
                      </a:r>
                      <a:r>
                        <a:rPr lang="pt-BR" baseline="0" dirty="0"/>
                        <a:t> by Step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PA</a:t>
                      </a:r>
                      <a:r>
                        <a:rPr lang="pt-BR" dirty="0"/>
                        <a:t>:</a:t>
                      </a:r>
                      <a:r>
                        <a:rPr lang="pt-BR" baseline="0" dirty="0"/>
                        <a:t> O código abre um navegador </a:t>
                      </a:r>
                      <a:r>
                        <a:rPr lang="pt-BR" baseline="0" dirty="0" err="1"/>
                        <a:t>chrome</a:t>
                      </a:r>
                    </a:p>
                    <a:p>
                      <a:r>
                        <a:rPr lang="pt-BR" b="1" baseline="0" dirty="0"/>
                        <a:t>PA</a:t>
                      </a:r>
                      <a:r>
                        <a:rPr lang="pt-BR" baseline="0" dirty="0"/>
                        <a:t>: O código insere a </a:t>
                      </a:r>
                      <a:r>
                        <a:rPr lang="pt-BR" baseline="0" dirty="0" err="1"/>
                        <a:t>url</a:t>
                      </a:r>
                      <a:r>
                        <a:rPr lang="pt-BR" baseline="0" dirty="0"/>
                        <a:t> do site</a:t>
                      </a:r>
                    </a:p>
                    <a:p>
                      <a:r>
                        <a:rPr lang="pt-BR" b="1" baseline="0" dirty="0"/>
                        <a:t>PS</a:t>
                      </a:r>
                      <a:r>
                        <a:rPr lang="pt-BR" baseline="0" dirty="0"/>
                        <a:t>: O sistema redireciona para a página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8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Massa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Não se aplica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36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Implementação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Automática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05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Critérios especiais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se aplica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7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Iteração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1º iteração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65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Interdependência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se apli</a:t>
                      </a:r>
                      <a:r>
                        <a:rPr lang="pt-BR" baseline="0" dirty="0"/>
                        <a:t>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16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50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Teste da página 1</a:t>
            </a:r>
            <a:endParaRPr lang="pt-BR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371600" y="1580606"/>
            <a:ext cx="10411097" cy="52773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1300" b="1" dirty="0"/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r>
              <a:rPr lang="pt-BR" sz="1800" b="1" dirty="0"/>
              <a:t>PA: Passo do ator          PS: Passo do sistema </a:t>
            </a:r>
            <a:endParaRPr lang="pt-BR" sz="1800" dirty="0"/>
          </a:p>
          <a:p>
            <a:endParaRPr lang="pt-BR" sz="21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149782"/>
              </p:ext>
            </p:extLst>
          </p:nvPr>
        </p:nvGraphicFramePr>
        <p:xfrm>
          <a:off x="1818526" y="1962364"/>
          <a:ext cx="932409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214">
                  <a:extLst>
                    <a:ext uri="{9D8B030D-6E8A-4147-A177-3AD203B41FA5}">
                      <a16:colId xmlns:a16="http://schemas.microsoft.com/office/drawing/2014/main" val="3473281795"/>
                    </a:ext>
                  </a:extLst>
                </a:gridCol>
                <a:gridCol w="7161876">
                  <a:extLst>
                    <a:ext uri="{9D8B030D-6E8A-4147-A177-3AD203B41FA5}">
                      <a16:colId xmlns:a16="http://schemas.microsoft.com/office/drawing/2014/main" val="627528682"/>
                    </a:ext>
                  </a:extLst>
                </a:gridCol>
              </a:tblGrid>
              <a:tr h="350754">
                <a:tc>
                  <a:txBody>
                    <a:bodyPr/>
                    <a:lstStyle/>
                    <a:p>
                      <a:r>
                        <a:rPr lang="pt-BR" dirty="0"/>
                        <a:t>Nome do Teste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T001 – Escolha um produto qualquer na loja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42946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r>
                        <a:rPr lang="pt-BR" dirty="0"/>
                        <a:t>Pré</a:t>
                      </a:r>
                      <a:r>
                        <a:rPr lang="pt-BR" baseline="0" dirty="0"/>
                        <a:t>-condição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  <a:r>
                        <a:rPr lang="pt-BR" baseline="0" dirty="0"/>
                        <a:t> download e </a:t>
                      </a:r>
                      <a:r>
                        <a:rPr lang="pt-BR" baseline="0" dirty="0" err="1"/>
                        <a:t>import</a:t>
                      </a:r>
                      <a:r>
                        <a:rPr lang="pt-BR" baseline="0" dirty="0"/>
                        <a:t> das </a:t>
                      </a:r>
                      <a:r>
                        <a:rPr lang="pt-BR" baseline="0" dirty="0" err="1"/>
                        <a:t>dependencias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735014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r>
                        <a:rPr lang="pt-BR" dirty="0"/>
                        <a:t>Pós-condição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redirecionamento para a página do 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9535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pt-BR" dirty="0"/>
                        <a:t>Step</a:t>
                      </a:r>
                      <a:r>
                        <a:rPr lang="pt-BR" baseline="0" dirty="0"/>
                        <a:t> by Step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PA</a:t>
                      </a:r>
                      <a:r>
                        <a:rPr lang="pt-BR" dirty="0"/>
                        <a:t>:</a:t>
                      </a:r>
                      <a:r>
                        <a:rPr lang="pt-BR" baseline="0" dirty="0"/>
                        <a:t> O programa seleciona um produto pelo nome </a:t>
                      </a:r>
                    </a:p>
                    <a:p>
                      <a:r>
                        <a:rPr lang="pt-BR" b="1" baseline="0" dirty="0"/>
                        <a:t>PS</a:t>
                      </a:r>
                      <a:r>
                        <a:rPr lang="pt-BR" baseline="0" dirty="0"/>
                        <a:t>: O sistema </a:t>
                      </a:r>
                      <a:r>
                        <a:rPr lang="pt-BR" sz="1800" b="0" i="0" u="none" strike="noStrike" baseline="0" noProof="0" dirty="0">
                          <a:latin typeface="Franklin Gothic Book"/>
                        </a:rPr>
                        <a:t>redireciona para a página do 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85644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r>
                        <a:rPr lang="pt-BR" dirty="0"/>
                        <a:t>Massa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Não</a:t>
                      </a:r>
                      <a:r>
                        <a:rPr lang="pt-BR" baseline="0" dirty="0"/>
                        <a:t> se aplica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366685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r>
                        <a:rPr lang="pt-BR" dirty="0"/>
                        <a:t>Implementação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latin typeface="Franklin Gothic Book"/>
                        </a:rPr>
                        <a:t>Automática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057777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r>
                        <a:rPr lang="pt-BR" dirty="0"/>
                        <a:t>Critérios especiais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se aplica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77221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r>
                        <a:rPr lang="pt-BR" dirty="0"/>
                        <a:t>Iteração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1º iteração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655557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r>
                        <a:rPr lang="pt-BR" dirty="0"/>
                        <a:t>Interdependência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se apli</a:t>
                      </a:r>
                      <a:r>
                        <a:rPr lang="pt-BR" baseline="0" dirty="0"/>
                        <a:t>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16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33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Teste da página 2</a:t>
            </a:r>
            <a:endParaRPr lang="pt-BR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371600" y="1580606"/>
            <a:ext cx="10411097" cy="52773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1300" b="1" dirty="0"/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r>
              <a:rPr lang="pt-BR" sz="1800" b="1" dirty="0"/>
              <a:t>PA: Passo do ator          PS: Passo do sistema </a:t>
            </a:r>
            <a:endParaRPr lang="pt-BR" sz="1800" dirty="0"/>
          </a:p>
          <a:p>
            <a:endParaRPr lang="pt-BR" sz="21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213808"/>
              </p:ext>
            </p:extLst>
          </p:nvPr>
        </p:nvGraphicFramePr>
        <p:xfrm>
          <a:off x="1818526" y="1962364"/>
          <a:ext cx="932409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214">
                  <a:extLst>
                    <a:ext uri="{9D8B030D-6E8A-4147-A177-3AD203B41FA5}">
                      <a16:colId xmlns:a16="http://schemas.microsoft.com/office/drawing/2014/main" val="3473281795"/>
                    </a:ext>
                  </a:extLst>
                </a:gridCol>
                <a:gridCol w="7161876">
                  <a:extLst>
                    <a:ext uri="{9D8B030D-6E8A-4147-A177-3AD203B41FA5}">
                      <a16:colId xmlns:a16="http://schemas.microsoft.com/office/drawing/2014/main" val="627528682"/>
                    </a:ext>
                  </a:extLst>
                </a:gridCol>
              </a:tblGrid>
              <a:tr h="350754">
                <a:tc>
                  <a:txBody>
                    <a:bodyPr/>
                    <a:lstStyle/>
                    <a:p>
                      <a:r>
                        <a:rPr lang="pt-BR" dirty="0"/>
                        <a:t>Nome do Teste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T001 – Adicione o produto escolhido ao carrinho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42946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r>
                        <a:rPr lang="pt-BR" dirty="0"/>
                        <a:t>Pré</a:t>
                      </a:r>
                      <a:r>
                        <a:rPr lang="pt-BR" baseline="0" dirty="0"/>
                        <a:t>-condição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  <a:r>
                        <a:rPr lang="pt-BR" baseline="0" dirty="0"/>
                        <a:t> se aplica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73501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r>
                        <a:rPr lang="pt-BR" dirty="0"/>
                        <a:t>Pós-condição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Mensagem de erro</a:t>
                      </a:r>
                      <a:r>
                        <a:rPr lang="pt-BR" baseline="0" dirty="0"/>
                        <a:t> do sistema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9535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pt-BR" dirty="0"/>
                        <a:t>Step</a:t>
                      </a:r>
                      <a:r>
                        <a:rPr lang="pt-BR" baseline="0" dirty="0"/>
                        <a:t> by Step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1" i="0" u="none" strike="noStrike" baseline="0" noProof="0" dirty="0">
                          <a:latin typeface="Franklin Gothic Book"/>
                        </a:rPr>
                        <a:t>PA</a:t>
                      </a:r>
                      <a:r>
                        <a:rPr lang="pt-BR" sz="1800" b="0" i="0" u="none" strike="noStrike" baseline="0" noProof="0" dirty="0">
                          <a:latin typeface="Franklin Gothic Book"/>
                        </a:rPr>
                        <a:t>: O código adiciona o produto ao carrinho</a:t>
                      </a:r>
                      <a:endParaRPr lang="en-US" sz="1800" b="0" i="0" u="none" strike="noStrike" baseline="0" noProof="0" dirty="0">
                        <a:latin typeface="Franklin Gothic Book"/>
                      </a:endParaRPr>
                    </a:p>
                    <a:p>
                      <a:pPr lvl="0">
                        <a:buNone/>
                      </a:pPr>
                      <a:r>
                        <a:rPr lang="pt-BR" sz="1800" b="1" i="0" u="none" strike="noStrike" baseline="0" noProof="0" dirty="0">
                          <a:latin typeface="Franklin Gothic Book"/>
                        </a:rPr>
                        <a:t>PS</a:t>
                      </a:r>
                      <a:r>
                        <a:rPr lang="pt-BR" sz="1800" b="0" i="0" u="none" strike="noStrike" baseline="0" noProof="0" dirty="0">
                          <a:latin typeface="Franklin Gothic Book"/>
                        </a:rPr>
                        <a:t>: O sistema apresenta as informações do produto e o botão para proceder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85644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r>
                        <a:rPr lang="pt-BR" dirty="0"/>
                        <a:t>Massa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Não</a:t>
                      </a:r>
                      <a:r>
                        <a:rPr lang="pt-BR" baseline="0" dirty="0"/>
                        <a:t> se aplica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366685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r>
                        <a:rPr lang="pt-BR" dirty="0"/>
                        <a:t>Implementação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 dirty="0">
                          <a:latin typeface="Franklin Gothic Book"/>
                        </a:rPr>
                        <a:t>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057777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r>
                        <a:rPr lang="pt-BR" dirty="0"/>
                        <a:t>Critérios especiais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se aplica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77221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r>
                        <a:rPr lang="pt-BR" dirty="0"/>
                        <a:t>Iteração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1º iteração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655557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r>
                        <a:rPr lang="pt-BR" dirty="0"/>
                        <a:t>Interdependência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se apli</a:t>
                      </a:r>
                      <a:r>
                        <a:rPr lang="pt-BR" baseline="0" dirty="0"/>
                        <a:t>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16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7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Teste da página 2</a:t>
            </a:r>
            <a:endParaRPr lang="pt-BR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371600" y="1580606"/>
            <a:ext cx="10411097" cy="52773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1300" b="1" dirty="0"/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r>
              <a:rPr lang="pt-BR" sz="1800" b="1" dirty="0"/>
              <a:t>PA: Passo do ator          PS: Passo do sistema </a:t>
            </a:r>
            <a:endParaRPr lang="pt-BR" sz="1800" dirty="0"/>
          </a:p>
          <a:p>
            <a:endParaRPr lang="pt-BR" sz="21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024831"/>
              </p:ext>
            </p:extLst>
          </p:nvPr>
        </p:nvGraphicFramePr>
        <p:xfrm>
          <a:off x="1818526" y="1962364"/>
          <a:ext cx="932409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214">
                  <a:extLst>
                    <a:ext uri="{9D8B030D-6E8A-4147-A177-3AD203B41FA5}">
                      <a16:colId xmlns:a16="http://schemas.microsoft.com/office/drawing/2014/main" val="3473281795"/>
                    </a:ext>
                  </a:extLst>
                </a:gridCol>
                <a:gridCol w="7161876">
                  <a:extLst>
                    <a:ext uri="{9D8B030D-6E8A-4147-A177-3AD203B41FA5}">
                      <a16:colId xmlns:a16="http://schemas.microsoft.com/office/drawing/2014/main" val="627528682"/>
                    </a:ext>
                  </a:extLst>
                </a:gridCol>
              </a:tblGrid>
              <a:tr h="350754">
                <a:tc>
                  <a:txBody>
                    <a:bodyPr/>
                    <a:lstStyle/>
                    <a:p>
                      <a:r>
                        <a:rPr lang="pt-BR" dirty="0"/>
                        <a:t>Nome do Teste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T002 – Prossiga para o checkout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42946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r>
                        <a:rPr lang="pt-BR" dirty="0"/>
                        <a:t>Pré</a:t>
                      </a:r>
                      <a:r>
                        <a:rPr lang="pt-BR" baseline="0" dirty="0"/>
                        <a:t>-condição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  <a:r>
                        <a:rPr lang="pt-BR" baseline="0" dirty="0"/>
                        <a:t> se aplica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735014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r>
                        <a:rPr lang="pt-BR" dirty="0"/>
                        <a:t>Pós-condição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Mensagem de erro</a:t>
                      </a:r>
                      <a:r>
                        <a:rPr lang="pt-BR" baseline="0" dirty="0"/>
                        <a:t> do sistema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95351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r>
                        <a:rPr lang="pt-BR" dirty="0"/>
                        <a:t>Step</a:t>
                      </a:r>
                      <a:r>
                        <a:rPr lang="pt-BR" baseline="0" dirty="0"/>
                        <a:t> by Step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baseline="0" dirty="0"/>
                        <a:t>PA</a:t>
                      </a:r>
                      <a:r>
                        <a:rPr lang="pt-BR" baseline="0" dirty="0"/>
                        <a:t>: O código clica em prosseguir</a:t>
                      </a:r>
                    </a:p>
                    <a:p>
                      <a:r>
                        <a:rPr lang="pt-BR" b="1" baseline="0" dirty="0"/>
                        <a:t>PS</a:t>
                      </a:r>
                      <a:r>
                        <a:rPr lang="pt-BR" baseline="0" dirty="0"/>
                        <a:t>: O sistema redireciona para a próxima página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85644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r>
                        <a:rPr lang="pt-BR" dirty="0"/>
                        <a:t>Massa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Não</a:t>
                      </a:r>
                      <a:r>
                        <a:rPr lang="pt-BR" baseline="0" dirty="0"/>
                        <a:t> se aplica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366685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r>
                        <a:rPr lang="pt-BR" dirty="0"/>
                        <a:t>Implementação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 dirty="0">
                          <a:latin typeface="Franklin Gothic Book"/>
                        </a:rPr>
                        <a:t>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057777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r>
                        <a:rPr lang="pt-BR" dirty="0"/>
                        <a:t>Critérios especiais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se aplica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77221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r>
                        <a:rPr lang="pt-BR" dirty="0"/>
                        <a:t>Iteração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1º iteração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655557"/>
                  </a:ext>
                </a:extLst>
              </a:tr>
              <a:tr h="353861">
                <a:tc>
                  <a:txBody>
                    <a:bodyPr/>
                    <a:lstStyle/>
                    <a:p>
                      <a:r>
                        <a:rPr lang="pt-BR" dirty="0"/>
                        <a:t>Interdependência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se apli</a:t>
                      </a:r>
                      <a:r>
                        <a:rPr lang="pt-BR" baseline="0" dirty="0"/>
                        <a:t>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16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3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Teste da página 3</a:t>
            </a:r>
            <a:endParaRPr lang="pt-BR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371600" y="1580606"/>
            <a:ext cx="10411097" cy="52773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1300" b="1" dirty="0"/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r>
              <a:rPr lang="pt-BR" sz="1800" b="1" dirty="0"/>
              <a:t>PA: Passo do ator          PS: Passo do sistema </a:t>
            </a:r>
            <a:endParaRPr lang="pt-BR" sz="1800" dirty="0"/>
          </a:p>
          <a:p>
            <a:endParaRPr lang="pt-BR" sz="21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375009"/>
              </p:ext>
            </p:extLst>
          </p:nvPr>
        </p:nvGraphicFramePr>
        <p:xfrm>
          <a:off x="1822993" y="2041072"/>
          <a:ext cx="9319624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178">
                  <a:extLst>
                    <a:ext uri="{9D8B030D-6E8A-4147-A177-3AD203B41FA5}">
                      <a16:colId xmlns:a16="http://schemas.microsoft.com/office/drawing/2014/main" val="3473281795"/>
                    </a:ext>
                  </a:extLst>
                </a:gridCol>
                <a:gridCol w="7158446">
                  <a:extLst>
                    <a:ext uri="{9D8B030D-6E8A-4147-A177-3AD203B41FA5}">
                      <a16:colId xmlns:a16="http://schemas.microsoft.com/office/drawing/2014/main" val="62752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 do Teste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T001 – Valide se o produto foi corretamente adicionado ao carrinho e prossiga caso esteja tudo certo.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4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Pré</a:t>
                      </a:r>
                      <a:r>
                        <a:rPr lang="pt-BR" baseline="0" dirty="0"/>
                        <a:t>-condição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  <a:r>
                        <a:rPr lang="pt-BR" baseline="0" dirty="0"/>
                        <a:t> se aplica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73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Pós-condição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Mensagem de erro</a:t>
                      </a:r>
                      <a:r>
                        <a:rPr lang="pt-BR" baseline="0" dirty="0"/>
                        <a:t> do sistema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Step</a:t>
                      </a:r>
                      <a:r>
                        <a:rPr lang="pt-BR" baseline="0" dirty="0"/>
                        <a:t> by Step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PA</a:t>
                      </a:r>
                      <a:r>
                        <a:rPr lang="pt-BR" dirty="0"/>
                        <a:t>:</a:t>
                      </a:r>
                      <a:r>
                        <a:rPr lang="pt-BR" baseline="0" dirty="0"/>
                        <a:t> O código clica em prosseguir</a:t>
                      </a:r>
                    </a:p>
                    <a:p>
                      <a:r>
                        <a:rPr lang="pt-BR" b="1" baseline="0" dirty="0"/>
                        <a:t>PS</a:t>
                      </a:r>
                      <a:r>
                        <a:rPr lang="pt-BR" baseline="0" dirty="0"/>
                        <a:t>: O sistema redireciona para a próxima página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8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Massa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baseline="0" noProof="0" dirty="0">
                          <a:latin typeface="Franklin Gothic Book"/>
                        </a:rPr>
                        <a:t>Não se aplica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36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Implementação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 dirty="0">
                          <a:latin typeface="Franklin Gothic Book"/>
                        </a:rPr>
                        <a:t>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05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Critérios especiais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se aplica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7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Iteração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1º iteração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65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Interdependência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se apli</a:t>
                      </a:r>
                      <a:r>
                        <a:rPr lang="pt-BR" baseline="0" dirty="0"/>
                        <a:t>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16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42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Teste da página 4</a:t>
            </a:r>
            <a:endParaRPr lang="pt-BR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371600" y="1580606"/>
            <a:ext cx="10411097" cy="52773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1300" b="1" dirty="0"/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r>
              <a:rPr lang="pt-BR" sz="1800" b="1" dirty="0"/>
              <a:t>PA: Passo do ator          PS: Passo do sistema </a:t>
            </a:r>
            <a:endParaRPr lang="pt-BR" sz="1800" dirty="0"/>
          </a:p>
          <a:p>
            <a:endParaRPr lang="pt-BR" sz="21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718814"/>
              </p:ext>
            </p:extLst>
          </p:nvPr>
        </p:nvGraphicFramePr>
        <p:xfrm>
          <a:off x="1371600" y="1889125"/>
          <a:ext cx="9226193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512">
                  <a:extLst>
                    <a:ext uri="{9D8B030D-6E8A-4147-A177-3AD203B41FA5}">
                      <a16:colId xmlns:a16="http://schemas.microsoft.com/office/drawing/2014/main" val="3473281795"/>
                    </a:ext>
                  </a:extLst>
                </a:gridCol>
                <a:gridCol w="7086681">
                  <a:extLst>
                    <a:ext uri="{9D8B030D-6E8A-4147-A177-3AD203B41FA5}">
                      <a16:colId xmlns:a16="http://schemas.microsoft.com/office/drawing/2014/main" val="627528682"/>
                    </a:ext>
                  </a:extLst>
                </a:gridCol>
              </a:tblGrid>
              <a:tr h="329130">
                <a:tc>
                  <a:txBody>
                    <a:bodyPr/>
                    <a:lstStyle/>
                    <a:p>
                      <a:r>
                        <a:rPr lang="pt-BR" dirty="0"/>
                        <a:t>Nom do Teste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T001 – Realize o cadastro do 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42946"/>
                  </a:ext>
                </a:extLst>
              </a:tr>
              <a:tr h="329130">
                <a:tc>
                  <a:txBody>
                    <a:bodyPr/>
                    <a:lstStyle/>
                    <a:p>
                      <a:r>
                        <a:rPr lang="pt-BR" dirty="0"/>
                        <a:t>Pré</a:t>
                      </a:r>
                      <a:r>
                        <a:rPr lang="pt-BR" baseline="0" dirty="0"/>
                        <a:t>-condição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  <a:r>
                        <a:rPr lang="pt-BR" baseline="0" dirty="0"/>
                        <a:t> se aplica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735014"/>
                  </a:ext>
                </a:extLst>
              </a:tr>
              <a:tr h="329130">
                <a:tc>
                  <a:txBody>
                    <a:bodyPr/>
                    <a:lstStyle/>
                    <a:p>
                      <a:r>
                        <a:rPr lang="pt-BR" dirty="0"/>
                        <a:t>Pós-condição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Mensagem de erro</a:t>
                      </a:r>
                      <a:r>
                        <a:rPr lang="pt-BR" baseline="0" dirty="0"/>
                        <a:t> do sistema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9535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pt-BR" dirty="0"/>
                        <a:t>Step</a:t>
                      </a:r>
                      <a:r>
                        <a:rPr lang="pt-BR" baseline="0" dirty="0"/>
                        <a:t> by Step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1" i="0" u="none" strike="noStrike" baseline="0" noProof="0" dirty="0">
                          <a:latin typeface="Franklin Gothic Book"/>
                        </a:rPr>
                        <a:t>PA</a:t>
                      </a:r>
                      <a:r>
                        <a:rPr lang="pt-BR" sz="1800" b="0" i="0" u="none" strike="noStrike" baseline="0" noProof="0" dirty="0">
                          <a:latin typeface="Franklin Gothic Book"/>
                        </a:rPr>
                        <a:t>: O código preenche o campo de </a:t>
                      </a:r>
                      <a:r>
                        <a:rPr lang="pt-BR" sz="1800" b="0" i="0" u="none" strike="noStrike" baseline="0" noProof="0" dirty="0" err="1">
                          <a:latin typeface="Franklin Gothic Book"/>
                        </a:rPr>
                        <a:t>email</a:t>
                      </a:r>
                      <a:r>
                        <a:rPr lang="pt-BR" sz="1800" b="0" i="0" u="none" strike="noStrike" baseline="0" noProof="0" dirty="0">
                          <a:latin typeface="Franklin Gothic Book"/>
                        </a:rPr>
                        <a:t>.</a:t>
                      </a:r>
                    </a:p>
                    <a:p>
                      <a:pPr lvl="0">
                        <a:buNone/>
                      </a:pPr>
                      <a:r>
                        <a:rPr lang="pt-BR" sz="1800" b="1" i="0" u="none" strike="noStrike" baseline="0" noProof="0" dirty="0"/>
                        <a:t>PA</a:t>
                      </a:r>
                      <a:r>
                        <a:rPr lang="pt-BR" sz="1800" b="0" i="0" u="none" strike="noStrike" baseline="0" noProof="0" dirty="0"/>
                        <a:t>: O código clica em criar conta</a:t>
                      </a:r>
                      <a:endParaRPr lang="pt-BR" dirty="0"/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b="1" baseline="0" dirty="0"/>
                        <a:t>PS</a:t>
                      </a:r>
                      <a:r>
                        <a:rPr lang="pt-BR" baseline="0" dirty="0"/>
                        <a:t>: O sistema redireciona para a página de cadastro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85644"/>
                  </a:ext>
                </a:extLst>
              </a:tr>
              <a:tr h="329130">
                <a:tc>
                  <a:txBody>
                    <a:bodyPr/>
                    <a:lstStyle/>
                    <a:p>
                      <a:r>
                        <a:rPr lang="pt-BR" dirty="0"/>
                        <a:t>Massa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dirty="0"/>
                        <a:t>Java </a:t>
                      </a:r>
                      <a:r>
                        <a:rPr lang="pt-BR" dirty="0" err="1"/>
                        <a:t>Faker</a:t>
                      </a:r>
                      <a:endParaRPr lang="pt-BR" baseline="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366685"/>
                  </a:ext>
                </a:extLst>
              </a:tr>
              <a:tr h="329130">
                <a:tc>
                  <a:txBody>
                    <a:bodyPr/>
                    <a:lstStyle/>
                    <a:p>
                      <a:r>
                        <a:rPr lang="pt-BR" dirty="0"/>
                        <a:t>Implementação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 dirty="0">
                          <a:latin typeface="Franklin Gothic Book"/>
                        </a:rPr>
                        <a:t>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057777"/>
                  </a:ext>
                </a:extLst>
              </a:tr>
              <a:tr h="329130">
                <a:tc>
                  <a:txBody>
                    <a:bodyPr/>
                    <a:lstStyle/>
                    <a:p>
                      <a:r>
                        <a:rPr lang="pt-BR" dirty="0"/>
                        <a:t>Critérios especiais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se aplica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77221"/>
                  </a:ext>
                </a:extLst>
              </a:tr>
              <a:tr h="329130">
                <a:tc>
                  <a:txBody>
                    <a:bodyPr/>
                    <a:lstStyle/>
                    <a:p>
                      <a:r>
                        <a:rPr lang="pt-BR" dirty="0"/>
                        <a:t>Iteração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1º iteração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655557"/>
                  </a:ext>
                </a:extLst>
              </a:tr>
              <a:tr h="329130">
                <a:tc>
                  <a:txBody>
                    <a:bodyPr/>
                    <a:lstStyle/>
                    <a:p>
                      <a:r>
                        <a:rPr lang="pt-BR" dirty="0"/>
                        <a:t>Interdependência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se apli</a:t>
                      </a:r>
                      <a:r>
                        <a:rPr lang="pt-BR" baseline="0" dirty="0"/>
                        <a:t>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16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3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Teste da página 4.5</a:t>
            </a:r>
            <a:endParaRPr lang="pt-BR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371600" y="1580606"/>
            <a:ext cx="10411097" cy="52773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1300" b="1" dirty="0"/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r>
              <a:rPr lang="pt-BR" sz="1800" b="1" dirty="0"/>
              <a:t>PA: Passo do ator          PS: Passo do sistema </a:t>
            </a:r>
            <a:endParaRPr lang="pt-BR" sz="1800" dirty="0"/>
          </a:p>
          <a:p>
            <a:endParaRPr lang="pt-BR" sz="21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974171"/>
              </p:ext>
            </p:extLst>
          </p:nvPr>
        </p:nvGraphicFramePr>
        <p:xfrm>
          <a:off x="1371600" y="1889125"/>
          <a:ext cx="9226193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512">
                  <a:extLst>
                    <a:ext uri="{9D8B030D-6E8A-4147-A177-3AD203B41FA5}">
                      <a16:colId xmlns:a16="http://schemas.microsoft.com/office/drawing/2014/main" val="3473281795"/>
                    </a:ext>
                  </a:extLst>
                </a:gridCol>
                <a:gridCol w="7086681">
                  <a:extLst>
                    <a:ext uri="{9D8B030D-6E8A-4147-A177-3AD203B41FA5}">
                      <a16:colId xmlns:a16="http://schemas.microsoft.com/office/drawing/2014/main" val="627528682"/>
                    </a:ext>
                  </a:extLst>
                </a:gridCol>
              </a:tblGrid>
              <a:tr h="329130">
                <a:tc>
                  <a:txBody>
                    <a:bodyPr/>
                    <a:lstStyle/>
                    <a:p>
                      <a:r>
                        <a:rPr lang="pt-BR" dirty="0"/>
                        <a:t>Nom do Teste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T001 – Realize o cadastro do 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42946"/>
                  </a:ext>
                </a:extLst>
              </a:tr>
              <a:tr h="329130">
                <a:tc>
                  <a:txBody>
                    <a:bodyPr/>
                    <a:lstStyle/>
                    <a:p>
                      <a:r>
                        <a:rPr lang="pt-BR" dirty="0"/>
                        <a:t>Pré</a:t>
                      </a:r>
                      <a:r>
                        <a:rPr lang="pt-BR" baseline="0" dirty="0"/>
                        <a:t>-condição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  <a:r>
                        <a:rPr lang="pt-BR" baseline="0" dirty="0"/>
                        <a:t> se aplica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735014"/>
                  </a:ext>
                </a:extLst>
              </a:tr>
              <a:tr h="329130">
                <a:tc>
                  <a:txBody>
                    <a:bodyPr/>
                    <a:lstStyle/>
                    <a:p>
                      <a:r>
                        <a:rPr lang="pt-BR" dirty="0"/>
                        <a:t>Pós-condição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Mensagem de erro</a:t>
                      </a:r>
                      <a:r>
                        <a:rPr lang="pt-BR" baseline="0" dirty="0"/>
                        <a:t> do sistema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9535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pt-BR" dirty="0"/>
                        <a:t>Step</a:t>
                      </a:r>
                      <a:r>
                        <a:rPr lang="pt-BR" baseline="0" dirty="0"/>
                        <a:t> by Step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1" i="0" u="none" strike="noStrike" baseline="0" noProof="0" dirty="0">
                          <a:latin typeface="Franklin Gothic Book"/>
                        </a:rPr>
                        <a:t>PA</a:t>
                      </a:r>
                      <a:r>
                        <a:rPr lang="pt-BR" sz="1800" b="0" i="0" u="none" strike="noStrike" baseline="0" noProof="0" dirty="0">
                          <a:latin typeface="Franklin Gothic Book"/>
                        </a:rPr>
                        <a:t>: O </a:t>
                      </a:r>
                      <a:r>
                        <a:rPr lang="pt-BR" sz="1800" b="0" i="0" u="none" strike="noStrike" baseline="0" noProof="0" dirty="0"/>
                        <a:t>código preenche todos os campos obrigatórios</a:t>
                      </a:r>
                      <a:endParaRPr lang="pt-BR" sz="1800" b="0" i="0" u="none" strike="noStrike" baseline="0" noProof="0" dirty="0">
                        <a:latin typeface="Franklin Gothic Book"/>
                      </a:endParaRPr>
                    </a:p>
                    <a:p>
                      <a:pPr lvl="0">
                        <a:buNone/>
                      </a:pPr>
                      <a:r>
                        <a:rPr lang="pt-BR" sz="1800" b="1" i="0" u="none" strike="noStrike" baseline="0" noProof="0" dirty="0"/>
                        <a:t>PA</a:t>
                      </a:r>
                      <a:r>
                        <a:rPr lang="pt-BR" sz="1800" b="0" i="0" u="none" strike="noStrike" baseline="0" noProof="0" dirty="0"/>
                        <a:t>: O código clica em criar conta</a:t>
                      </a:r>
                      <a:endParaRPr lang="pt-BR" dirty="0"/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b="1" baseline="0" dirty="0"/>
                        <a:t>PS</a:t>
                      </a:r>
                      <a:r>
                        <a:rPr lang="pt-BR" baseline="0" dirty="0"/>
                        <a:t>: O sistema redireciona para a próxima página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85644"/>
                  </a:ext>
                </a:extLst>
              </a:tr>
              <a:tr h="329130">
                <a:tc>
                  <a:txBody>
                    <a:bodyPr/>
                    <a:lstStyle/>
                    <a:p>
                      <a:r>
                        <a:rPr lang="pt-BR" dirty="0"/>
                        <a:t>Massa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pt-BR" dirty="0"/>
                        <a:t>Java </a:t>
                      </a:r>
                      <a:r>
                        <a:rPr lang="pt-BR" dirty="0" err="1"/>
                        <a:t>Faker</a:t>
                      </a:r>
                      <a:endParaRPr lang="pt-BR" baseline="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366685"/>
                  </a:ext>
                </a:extLst>
              </a:tr>
              <a:tr h="329130">
                <a:tc>
                  <a:txBody>
                    <a:bodyPr/>
                    <a:lstStyle/>
                    <a:p>
                      <a:r>
                        <a:rPr lang="pt-BR" dirty="0"/>
                        <a:t>Implementação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 dirty="0">
                          <a:latin typeface="Franklin Gothic Book"/>
                        </a:rPr>
                        <a:t>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057777"/>
                  </a:ext>
                </a:extLst>
              </a:tr>
              <a:tr h="329130">
                <a:tc>
                  <a:txBody>
                    <a:bodyPr/>
                    <a:lstStyle/>
                    <a:p>
                      <a:r>
                        <a:rPr lang="pt-BR" dirty="0"/>
                        <a:t>Critérios especiais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se aplica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77221"/>
                  </a:ext>
                </a:extLst>
              </a:tr>
              <a:tr h="329130">
                <a:tc>
                  <a:txBody>
                    <a:bodyPr/>
                    <a:lstStyle/>
                    <a:p>
                      <a:r>
                        <a:rPr lang="pt-BR" dirty="0"/>
                        <a:t>Iteração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1º iteração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655557"/>
                  </a:ext>
                </a:extLst>
              </a:tr>
              <a:tr h="329130">
                <a:tc>
                  <a:txBody>
                    <a:bodyPr/>
                    <a:lstStyle/>
                    <a:p>
                      <a:r>
                        <a:rPr lang="pt-BR" dirty="0"/>
                        <a:t>Interdependência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se apli</a:t>
                      </a:r>
                      <a:r>
                        <a:rPr lang="pt-BR" baseline="0" dirty="0"/>
                        <a:t>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16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09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Teste da página 5</a:t>
            </a:r>
            <a:endParaRPr lang="pt-BR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371600" y="1580606"/>
            <a:ext cx="10411097" cy="52773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2100" b="1" dirty="0"/>
          </a:p>
          <a:p>
            <a:pPr marL="0" indent="0">
              <a:buNone/>
            </a:pPr>
            <a:endParaRPr lang="pt-BR" sz="1300" b="1" dirty="0"/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r>
              <a:rPr lang="pt-BR" sz="1800" b="1" dirty="0"/>
              <a:t>PA: Passo do ator          PS: Passo do sistema </a:t>
            </a:r>
            <a:endParaRPr lang="pt-BR" sz="1800" dirty="0"/>
          </a:p>
          <a:p>
            <a:endParaRPr lang="pt-BR" sz="21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705542"/>
              </p:ext>
            </p:extLst>
          </p:nvPr>
        </p:nvGraphicFramePr>
        <p:xfrm>
          <a:off x="1822993" y="2041072"/>
          <a:ext cx="931962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178">
                  <a:extLst>
                    <a:ext uri="{9D8B030D-6E8A-4147-A177-3AD203B41FA5}">
                      <a16:colId xmlns:a16="http://schemas.microsoft.com/office/drawing/2014/main" val="3473281795"/>
                    </a:ext>
                  </a:extLst>
                </a:gridCol>
                <a:gridCol w="7158446">
                  <a:extLst>
                    <a:ext uri="{9D8B030D-6E8A-4147-A177-3AD203B41FA5}">
                      <a16:colId xmlns:a16="http://schemas.microsoft.com/office/drawing/2014/main" val="62752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 do Teste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T001 – Valide se o endereço está correto e prossiga.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4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Pré</a:t>
                      </a:r>
                      <a:r>
                        <a:rPr lang="pt-BR" baseline="0" dirty="0"/>
                        <a:t>-condição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  <a:r>
                        <a:rPr lang="pt-BR" baseline="0" dirty="0"/>
                        <a:t> se aplica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73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Pós-condição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Mensagem de erro</a:t>
                      </a:r>
                      <a:r>
                        <a:rPr lang="pt-BR" baseline="0" dirty="0"/>
                        <a:t> do sistema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Step</a:t>
                      </a:r>
                      <a:r>
                        <a:rPr lang="pt-BR" baseline="0" dirty="0"/>
                        <a:t> by Step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baseline="0" dirty="0"/>
                        <a:t>PA</a:t>
                      </a:r>
                      <a:r>
                        <a:rPr lang="pt-BR" baseline="0" dirty="0"/>
                        <a:t>: O código clica em prosseguir</a:t>
                      </a:r>
                      <a:endParaRPr lang="pt-BR" baseline="0" dirty="0" err="1"/>
                    </a:p>
                    <a:p>
                      <a:r>
                        <a:rPr lang="pt-BR" b="1" baseline="0" dirty="0"/>
                        <a:t>PS</a:t>
                      </a:r>
                      <a:r>
                        <a:rPr lang="pt-BR" baseline="0" dirty="0"/>
                        <a:t>: O sistema redireciona para a próxima página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8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Massa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baseline="0" noProof="0" dirty="0">
                          <a:latin typeface="Franklin Gothic Book"/>
                        </a:rPr>
                        <a:t>Não se aplica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36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Implementação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 dirty="0">
                          <a:latin typeface="Franklin Gothic Book"/>
                        </a:rPr>
                        <a:t>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05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Critérios especiais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se aplica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7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Iteração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1º iteração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65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Interdependência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se apli</a:t>
                      </a:r>
                      <a:r>
                        <a:rPr lang="pt-BR" baseline="0" dirty="0"/>
                        <a:t>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16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3100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7493</TotalTime>
  <Words>1098</Words>
  <Application>Microsoft Office PowerPoint</Application>
  <PresentationFormat>Widescreen</PresentationFormat>
  <Paragraphs>391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Crop</vt:lpstr>
      <vt:lpstr>Teste Realizados no programa</vt:lpstr>
      <vt:lpstr>Teste </vt:lpstr>
      <vt:lpstr>Teste da página 1</vt:lpstr>
      <vt:lpstr>Teste da página 2</vt:lpstr>
      <vt:lpstr>Teste da página 2</vt:lpstr>
      <vt:lpstr>Teste da página 3</vt:lpstr>
      <vt:lpstr>Teste da página 4</vt:lpstr>
      <vt:lpstr>Teste da página 4.5</vt:lpstr>
      <vt:lpstr>Teste da página 5</vt:lpstr>
      <vt:lpstr>Teste da página 6</vt:lpstr>
      <vt:lpstr>Teste da página 7</vt:lpstr>
      <vt:lpstr>Teste da página 8</vt:lpstr>
    </vt:vector>
  </TitlesOfParts>
  <Company>GFT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Tecnicas de Programação</dc:title>
  <dc:creator>de Medeiros Lobo, Rubens</dc:creator>
  <cp:lastModifiedBy>etecja</cp:lastModifiedBy>
  <cp:revision>442</cp:revision>
  <dcterms:created xsi:type="dcterms:W3CDTF">2019-08-04T14:30:37Z</dcterms:created>
  <dcterms:modified xsi:type="dcterms:W3CDTF">2019-11-09T02:48:33Z</dcterms:modified>
</cp:coreProperties>
</file>