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489" r:id="rId3"/>
    <p:sldId id="492" r:id="rId4"/>
    <p:sldId id="257" r:id="rId5"/>
    <p:sldId id="479" r:id="rId6"/>
    <p:sldId id="530" r:id="rId7"/>
    <p:sldId id="480" r:id="rId8"/>
    <p:sldId id="514" r:id="rId9"/>
    <p:sldId id="481" r:id="rId10"/>
    <p:sldId id="505" r:id="rId11"/>
    <p:sldId id="504" r:id="rId12"/>
    <p:sldId id="517" r:id="rId13"/>
    <p:sldId id="524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33CC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7" autoAdjust="0"/>
    <p:restoredTop sz="63080" autoAdjust="0"/>
  </p:normalViewPr>
  <p:slideViewPr>
    <p:cSldViewPr>
      <p:cViewPr varScale="1">
        <p:scale>
          <a:sx n="63" d="100"/>
          <a:sy n="63" d="100"/>
        </p:scale>
        <p:origin x="1312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B3E1628-1CD0-41D7-9A11-B04F6E19DA7D}" type="datetime1">
              <a:rPr lang="zh-CN" altLang="en-US"/>
              <a:t>2022/11/9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5F64202-F9F6-4759-A0E4-B95A0890D74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1583871-7EFF-442E-B649-82B54146B5DE}" type="datetime1">
              <a:rPr lang="zh-CN" altLang="en-US"/>
              <a:t>2022/11/9</a:t>
            </a:fld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C747680-5E50-40FF-B10F-4F89C8C52A2A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186FBF-7425-4D8B-91FF-4AEA164723F9}" type="slidenum">
              <a:rPr lang="en-US" altLang="zh-CN" smtClean="0"/>
              <a:t>1</a:t>
            </a:fld>
            <a:endParaRPr lang="en-US" altLang="zh-CN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7412" name="日期占位符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F22FFE2-5B5B-47CB-9E5C-C9384E1935BF}" type="datetime1">
              <a:rPr lang="zh-CN" altLang="en-US" smtClean="0"/>
              <a:t>2022/11/9</a:t>
            </a:fld>
            <a:endParaRPr lang="en-US" altLang="zh-CN" smtClean="0"/>
          </a:p>
        </p:txBody>
      </p:sp>
      <p:sp>
        <p:nvSpPr>
          <p:cNvPr id="17413" name="页脚占位符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5" name="Group 8"/>
          <p:cNvGrpSpPr/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68D5772-12D6-4934-94EA-62A9724DEC18}" type="datetime1">
              <a:rPr lang="zh-CN" altLang="en-US"/>
              <a:t>2022/11/9</a:t>
            </a:fld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#</a:t>
            </a: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9B4BC-0FBF-4861-8C24-BB5958530E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2D2D9-7F3D-4CDA-8B63-9DF88024DF4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6EFB1-CFDE-4385-8A67-68BA3492ADC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32508-51D9-4C87-A978-46F2262CDFA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C8786-2D1B-41E1-AF51-67F13AE9776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59B16-5065-4898-B687-DBF0AB2D1E2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026AB-3049-492A-94E9-00847AA6A79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5F8D8-B31E-4A1F-AF83-5C7569EDA24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47945-FB33-416E-9071-9FAB2FDD8C6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A6FCA-B9D1-47C8-B7F9-0673CD64393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955B3-C030-4C86-99C2-0EF4E91E57F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BCA49-6734-435C-AAE6-EF98438FA10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C0696F7-78FE-4659-A8C3-15DA2430161F}" type="slidenum">
              <a:rPr lang="en-US" altLang="zh-CN"/>
              <a:t>‹#›</a:t>
            </a:fld>
            <a:endParaRPr lang="en-US" altLang="zh-CN"/>
          </a:p>
        </p:txBody>
      </p:sp>
      <p:grpSp>
        <p:nvGrpSpPr>
          <p:cNvPr id="1030" name="Group 8"/>
          <p:cNvGrpSpPr/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7417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18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2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3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4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5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6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7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8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9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0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1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2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4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5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6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7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8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9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0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1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2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3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4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5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6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7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119883B-0E0D-44C0-B359-11F2CACB647A}" type="datetime1">
              <a:rPr lang="zh-CN" altLang="en-US"/>
              <a:t>2022/11/9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7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3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875" y="1268413"/>
            <a:ext cx="7000875" cy="1331912"/>
          </a:xfrm>
        </p:spPr>
        <p:txBody>
          <a:bodyPr/>
          <a:lstStyle/>
          <a:p>
            <a:pPr eaLnBrk="1" hangingPunct="1"/>
            <a:r>
              <a:rPr lang="zh-CN" altLang="en-US" sz="4400" b="0" dirty="0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《组织与结构》随堂实验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56100" y="3644900"/>
            <a:ext cx="2332038" cy="792163"/>
          </a:xfrm>
        </p:spPr>
        <p:txBody>
          <a:bodyPr/>
          <a:lstStyle/>
          <a:p>
            <a:pPr eaLnBrk="1" hangingPunct="1"/>
            <a:r>
              <a:rPr lang="zh-CN" altLang="en-US" smtClean="0"/>
              <a:t>陈志勇</a:t>
            </a:r>
            <a:endParaRPr lang="en-US" altLang="zh-CN" smtClean="0"/>
          </a:p>
        </p:txBody>
      </p:sp>
      <p:pic>
        <p:nvPicPr>
          <p:cNvPr id="16387" name="Picture 4" descr="ecom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4221163"/>
            <a:ext cx="2051050" cy="195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5000625" y="4857750"/>
            <a:ext cx="1928813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dirty="0" smtClean="0"/>
              <a:t>2022/11/09</a:t>
            </a:r>
            <a:endParaRPr lang="zh-CN" altLang="en-US" dirty="0"/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3714750" y="6000750"/>
            <a:ext cx="357187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dirty="0" smtClean="0"/>
              <a:t>软件学院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5C8786-2D1B-41E1-AF51-67F13AE97769}" type="slidenum">
              <a:rPr lang="en-US" altLang="zh-CN" smtClean="0"/>
              <a:t>10</a:t>
            </a:fld>
            <a:endParaRPr lang="en-US" altLang="zh-CN"/>
          </a:p>
        </p:txBody>
      </p:sp>
      <p:sp>
        <p:nvSpPr>
          <p:cNvPr id="5" name="灯片编号占位符 1"/>
          <p:cNvSpPr txBox="1"/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894F50FE-A9A6-4A39-9393-F2F94237BBA3}" type="slidenum">
              <a:rPr lang="en-US" altLang="zh-CN" smtClean="0"/>
              <a:t>10</a:t>
            </a:fld>
            <a:endParaRPr lang="en-US" altLang="zh-CN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484313"/>
            <a:ext cx="863917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195513" y="765175"/>
            <a:ext cx="4176712" cy="522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latin typeface="宋体" panose="02010600030101010101" pitchFamily="2" charset="-122"/>
              </a:rPr>
              <a:t>计数器功能表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1A6FCA-B9D1-47C8-B7F9-0673CD643939}" type="slidenum">
              <a:rPr lang="en-US" altLang="zh-CN" smtClean="0"/>
              <a:t>11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83568" y="2852936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JYS-X</a:t>
            </a:r>
            <a:r>
              <a:rPr lang="zh-CN" altLang="en-US" sz="4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实验台扩展板简介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5967095"/>
            <a:ext cx="5734050" cy="8667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1A6FCA-B9D1-47C8-B7F9-0673CD643939}" type="slidenum">
              <a:rPr lang="en-US" altLang="zh-CN"/>
              <a:t>12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" y="22225"/>
            <a:ext cx="8886825" cy="56197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716016" y="6511078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b="1" dirty="0">
                <a:solidFill>
                  <a:srgbClr val="FF0000"/>
                </a:solidFill>
              </a:rPr>
              <a:t>小面包板插孔</a:t>
            </a:r>
            <a:r>
              <a:rPr lang="zh-CN" altLang="zh-CN" sz="1200" b="1" dirty="0" smtClean="0">
                <a:solidFill>
                  <a:srgbClr val="FF0000"/>
                </a:solidFill>
              </a:rPr>
              <a:t>连接图</a:t>
            </a:r>
            <a:endParaRPr lang="zh-CN" altLang="en-US" sz="12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70832" y="5586774"/>
            <a:ext cx="2304256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9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高低电平输出区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33020" y="5587497"/>
            <a:ext cx="23042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9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信号</a:t>
            </a:r>
            <a:r>
              <a:rPr lang="zh-CN" altLang="en-US" sz="19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1216" y="3279716"/>
            <a:ext cx="84755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9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</a:t>
            </a:r>
            <a:r>
              <a:rPr lang="zh-CN" altLang="en-US" sz="19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区域</a:t>
            </a:r>
            <a:r>
              <a:rPr lang="en-US" altLang="zh-CN" sz="1900" b="1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900" b="1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四大四小面包板，大板纵向</a:t>
            </a:r>
            <a:r>
              <a:rPr lang="en-US" altLang="zh-CN" sz="1900" b="1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900" b="1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个插孔相连，小板每组插孔相连）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22316" y="802252"/>
            <a:ext cx="16964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9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发光二极管区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716016" y="1585579"/>
            <a:ext cx="16964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9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数码管显示区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040651" y="1585579"/>
            <a:ext cx="16964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9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连接</a:t>
            </a:r>
            <a:r>
              <a:rPr lang="zh-CN" altLang="en-US" sz="19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459B16-5065-4898-B687-DBF0AB2D1E28}" type="slidenum">
              <a:rPr lang="en-US" altLang="zh-CN"/>
              <a:t>13</a:t>
            </a:fld>
            <a:endParaRPr lang="en-US" altLang="zh-CN"/>
          </a:p>
        </p:txBody>
      </p:sp>
      <p:pic>
        <p:nvPicPr>
          <p:cNvPr id="5" name="图片 4" descr="实验扩展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140" y="3810"/>
            <a:ext cx="9241155" cy="6930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FB0D419-09B8-4D49-9FE2-29BDF32ED442}" type="slidenum">
              <a:rPr lang="en-US" altLang="zh-CN" smtClean="0"/>
              <a:t>2</a:t>
            </a:fld>
            <a:endParaRPr lang="en-US" altLang="zh-CN" smtClean="0"/>
          </a:p>
        </p:txBody>
      </p:sp>
      <p:sp>
        <p:nvSpPr>
          <p:cNvPr id="18434" name="TextBox 2"/>
          <p:cNvSpPr txBox="1">
            <a:spLocks noChangeArrowheads="1"/>
          </p:cNvSpPr>
          <p:nvPr/>
        </p:nvSpPr>
        <p:spPr bwMode="auto">
          <a:xfrm>
            <a:off x="1042988" y="2565400"/>
            <a:ext cx="7489825" cy="938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zh-CN" sz="3600" b="1"/>
              <a:t>实验一</a:t>
            </a:r>
            <a:r>
              <a:rPr lang="en-US" altLang="zh-CN" sz="3600" b="1"/>
              <a:t>  </a:t>
            </a:r>
            <a:r>
              <a:rPr lang="zh-CN" altLang="zh-CN" sz="3600" b="1"/>
              <a:t>基本逻辑门</a:t>
            </a:r>
            <a:r>
              <a:rPr lang="zh-CN" altLang="en-US" sz="3600" b="1"/>
              <a:t>测试</a:t>
            </a:r>
            <a:r>
              <a:rPr lang="zh-CN" altLang="zh-CN" sz="3600" b="1"/>
              <a:t>实验</a:t>
            </a:r>
          </a:p>
          <a:p>
            <a:endParaRPr lang="zh-CN" altLang="en-US" sz="1900">
              <a:latin typeface="宋体" panose="02010600030101010101" pitchFamily="2" charset="-122"/>
            </a:endParaRP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4716463" y="4508500"/>
            <a:ext cx="360045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实验时间：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第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10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周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5439A15-C66F-4A20-B2FD-8E8D6C80365F}" type="slidenum">
              <a:rPr lang="en-US" altLang="zh-CN" smtClean="0"/>
              <a:t>3</a:t>
            </a:fld>
            <a:endParaRPr lang="en-US" altLang="zh-CN" smtClean="0"/>
          </a:p>
        </p:txBody>
      </p:sp>
      <p:sp>
        <p:nvSpPr>
          <p:cNvPr id="19458" name="TextBox 2"/>
          <p:cNvSpPr txBox="1">
            <a:spLocks noChangeArrowheads="1"/>
          </p:cNvSpPr>
          <p:nvPr/>
        </p:nvSpPr>
        <p:spPr bwMode="auto">
          <a:xfrm>
            <a:off x="250825" y="620713"/>
            <a:ext cx="8497888" cy="549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一、	实验目的</a:t>
            </a: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掌握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系列门电路的输入输出之间的逻辑关系；</a:t>
            </a: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熟悉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TTL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中、小规模集成电路的外型、管脚和使用方法；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熟悉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JYS-X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实验台的扩展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板。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二、	实验所用器材</a:t>
            </a: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器件：</a:t>
            </a:r>
            <a:r>
              <a:rPr lang="en-US" altLang="zh-CN" sz="2400" dirty="0">
                <a:latin typeface="宋体" panose="02010600030101010101" pitchFamily="2" charset="-122"/>
              </a:rPr>
              <a:t>1. </a:t>
            </a:r>
            <a:r>
              <a:rPr lang="zh-CN" altLang="en-US" sz="2400" dirty="0">
                <a:latin typeface="宋体" panose="02010600030101010101" pitchFamily="2" charset="-122"/>
              </a:rPr>
              <a:t>二输入四异或门               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</a:rPr>
              <a:t>74LS86</a:t>
            </a:r>
            <a:r>
              <a:rPr lang="en-US" altLang="zh-CN" sz="2400" dirty="0">
                <a:latin typeface="宋体" panose="02010600030101010101" pitchFamily="2" charset="-122"/>
              </a:rPr>
              <a:t>   1</a:t>
            </a:r>
            <a:r>
              <a:rPr lang="zh-CN" altLang="en-US" sz="2400" dirty="0">
                <a:latin typeface="宋体" panose="02010600030101010101" pitchFamily="2" charset="-122"/>
              </a:rPr>
              <a:t>片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latin typeface="宋体" panose="02010600030101010101" pitchFamily="2" charset="-122"/>
              </a:rPr>
              <a:t>      2. </a:t>
            </a:r>
            <a:r>
              <a:rPr lang="zh-CN" altLang="en-US" sz="2400" dirty="0">
                <a:latin typeface="宋体" panose="02010600030101010101" pitchFamily="2" charset="-122"/>
              </a:rPr>
              <a:t>三态</a:t>
            </a:r>
            <a:r>
              <a:rPr lang="en-US" altLang="zh-CN" sz="2400" dirty="0">
                <a:latin typeface="宋体" panose="02010600030101010101" pitchFamily="2" charset="-122"/>
              </a:rPr>
              <a:t>8</a:t>
            </a:r>
            <a:r>
              <a:rPr lang="zh-CN" altLang="en-US" sz="2400" dirty="0">
                <a:latin typeface="宋体" panose="02010600030101010101" pitchFamily="2" charset="-122"/>
              </a:rPr>
              <a:t>位总线驱动器            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</a:rPr>
              <a:t>74LS244</a:t>
            </a:r>
            <a:r>
              <a:rPr lang="en-US" altLang="zh-CN" sz="2400" dirty="0">
                <a:latin typeface="宋体" panose="02010600030101010101" pitchFamily="2" charset="-122"/>
              </a:rPr>
              <a:t>  1</a:t>
            </a:r>
            <a:r>
              <a:rPr lang="zh-CN" altLang="en-US" sz="2400" dirty="0">
                <a:latin typeface="宋体" panose="02010600030101010101" pitchFamily="2" charset="-122"/>
              </a:rPr>
              <a:t>片</a:t>
            </a: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latin typeface="宋体" panose="02010600030101010101" pitchFamily="2" charset="-122"/>
              </a:rPr>
              <a:t>      3. </a:t>
            </a:r>
            <a:r>
              <a:rPr lang="zh-CN" altLang="en-US" sz="2400" dirty="0">
                <a:latin typeface="宋体" panose="02010600030101010101" pitchFamily="2" charset="-122"/>
              </a:rPr>
              <a:t>四位二进制计数器             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</a:rPr>
              <a:t>74LS161</a:t>
            </a:r>
            <a:r>
              <a:rPr lang="en-US" altLang="zh-CN" sz="2400" dirty="0">
                <a:latin typeface="宋体" panose="02010600030101010101" pitchFamily="2" charset="-122"/>
              </a:rPr>
              <a:t>  1</a:t>
            </a:r>
            <a:r>
              <a:rPr lang="zh-CN" altLang="en-US" sz="2400" dirty="0">
                <a:latin typeface="宋体" panose="02010600030101010101" pitchFamily="2" charset="-122"/>
              </a:rPr>
              <a:t>片</a:t>
            </a: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latin typeface="宋体" panose="02010600030101010101" pitchFamily="2" charset="-122"/>
              </a:rPr>
              <a:t>      4. 3-8</a:t>
            </a:r>
            <a:r>
              <a:rPr lang="zh-CN" altLang="en-US" sz="2400" dirty="0">
                <a:latin typeface="宋体" panose="02010600030101010101" pitchFamily="2" charset="-122"/>
              </a:rPr>
              <a:t>译码器                    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</a:rPr>
              <a:t>74LS138</a:t>
            </a:r>
            <a:r>
              <a:rPr lang="en-US" altLang="zh-CN" sz="2400" dirty="0">
                <a:latin typeface="宋体" panose="02010600030101010101" pitchFamily="2" charset="-122"/>
              </a:rPr>
              <a:t>  1</a:t>
            </a:r>
            <a:r>
              <a:rPr lang="zh-CN" altLang="en-US" sz="2400" dirty="0">
                <a:latin typeface="宋体" panose="02010600030101010101" pitchFamily="2" charset="-122"/>
              </a:rPr>
              <a:t>片</a:t>
            </a:r>
          </a:p>
          <a:p>
            <a:pPr eaLnBrk="1" latinLnBrk="0" hangingPunct="1">
              <a:spcBef>
                <a:spcPts val="120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主要设备：</a:t>
            </a:r>
            <a:r>
              <a:rPr lang="en-US" altLang="zh-CN" sz="2400" dirty="0">
                <a:latin typeface="宋体" panose="02010600030101010101" pitchFamily="2" charset="-122"/>
              </a:rPr>
              <a:t>JYS-X</a:t>
            </a:r>
            <a:r>
              <a:rPr lang="zh-CN" altLang="en-US" sz="2400" dirty="0">
                <a:latin typeface="宋体" panose="02010600030101010101" pitchFamily="2" charset="-122"/>
              </a:rPr>
              <a:t>实验台扩展板，变压器、连接线、镊子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 descr="LS8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341438"/>
            <a:ext cx="77152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2" name="TextBox 8"/>
          <p:cNvSpPr txBox="1">
            <a:spLocks noChangeArrowheads="1"/>
          </p:cNvSpPr>
          <p:nvPr/>
        </p:nvSpPr>
        <p:spPr bwMode="auto">
          <a:xfrm>
            <a:off x="250825" y="404813"/>
            <a:ext cx="727392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/>
              <a:t>1</a:t>
            </a:r>
            <a:r>
              <a:rPr lang="zh-CN" altLang="en-US" sz="3200" b="1"/>
              <a:t>、</a:t>
            </a:r>
            <a:r>
              <a:rPr lang="zh-CN" altLang="zh-CN" sz="3200" b="1"/>
              <a:t>四</a:t>
            </a:r>
            <a:r>
              <a:rPr lang="en-US" altLang="zh-CN" sz="3200" b="1"/>
              <a:t>-2</a:t>
            </a:r>
            <a:r>
              <a:rPr lang="zh-CN" altLang="zh-CN" sz="3200" b="1"/>
              <a:t>输入</a:t>
            </a:r>
            <a:r>
              <a:rPr lang="zh-CN" altLang="zh-CN" sz="3200" b="1">
                <a:solidFill>
                  <a:srgbClr val="FF0000"/>
                </a:solidFill>
              </a:rPr>
              <a:t>异或门</a:t>
            </a:r>
            <a:r>
              <a:rPr lang="en-US" altLang="zh-CN" sz="3200" b="1"/>
              <a:t>74LS86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sp>
        <p:nvSpPr>
          <p:cNvPr id="20483" name="TextBox 9"/>
          <p:cNvSpPr txBox="1">
            <a:spLocks noChangeArrowheads="1"/>
          </p:cNvSpPr>
          <p:nvPr/>
        </p:nvSpPr>
        <p:spPr bwMode="auto">
          <a:xfrm>
            <a:off x="539750" y="4868863"/>
            <a:ext cx="8135938" cy="1816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/>
              <a:t>1</a:t>
            </a:r>
            <a:r>
              <a:rPr lang="zh-CN" altLang="zh-CN" sz="2800" b="1"/>
              <a:t>、</a:t>
            </a:r>
            <a:r>
              <a:rPr lang="en-US" altLang="zh-CN" sz="2800" b="1"/>
              <a:t>2</a:t>
            </a:r>
            <a:r>
              <a:rPr lang="zh-CN" altLang="zh-CN" sz="2800" b="1"/>
              <a:t>、</a:t>
            </a:r>
            <a:r>
              <a:rPr lang="en-US" altLang="zh-CN" sz="2800" b="1"/>
              <a:t>3, </a:t>
            </a:r>
          </a:p>
          <a:p>
            <a:r>
              <a:rPr lang="en-US" altLang="zh-CN" sz="2800" b="1"/>
              <a:t>4</a:t>
            </a:r>
            <a:r>
              <a:rPr lang="zh-CN" altLang="zh-CN" sz="2800" b="1"/>
              <a:t>、</a:t>
            </a:r>
            <a:r>
              <a:rPr lang="en-US" altLang="zh-CN" sz="2800" b="1"/>
              <a:t>5</a:t>
            </a:r>
            <a:r>
              <a:rPr lang="zh-CN" altLang="zh-CN" sz="2800" b="1"/>
              <a:t>、</a:t>
            </a:r>
            <a:r>
              <a:rPr lang="en-US" altLang="zh-CN" sz="2800" b="1"/>
              <a:t>6,</a:t>
            </a:r>
          </a:p>
          <a:p>
            <a:r>
              <a:rPr lang="en-US" altLang="zh-CN" sz="2800" b="1"/>
              <a:t>8</a:t>
            </a:r>
            <a:r>
              <a:rPr lang="zh-CN" altLang="zh-CN" sz="2800" b="1"/>
              <a:t>、</a:t>
            </a:r>
            <a:r>
              <a:rPr lang="en-US" altLang="zh-CN" sz="2800" b="1"/>
              <a:t>9</a:t>
            </a:r>
            <a:r>
              <a:rPr lang="zh-CN" altLang="zh-CN" sz="2800" b="1"/>
              <a:t>、</a:t>
            </a:r>
            <a:r>
              <a:rPr lang="en-US" altLang="zh-CN" sz="2800" b="1"/>
              <a:t>10</a:t>
            </a:r>
            <a:r>
              <a:rPr lang="zh-CN" altLang="zh-CN" sz="2800" b="1"/>
              <a:t>，</a:t>
            </a:r>
            <a:endParaRPr lang="en-US" altLang="zh-CN" sz="2800" b="1"/>
          </a:p>
          <a:p>
            <a:r>
              <a:rPr lang="en-US" altLang="zh-CN" sz="2800" b="1"/>
              <a:t>11</a:t>
            </a:r>
            <a:r>
              <a:rPr lang="zh-CN" altLang="zh-CN" sz="2800" b="1"/>
              <a:t>、</a:t>
            </a:r>
            <a:r>
              <a:rPr lang="en-US" altLang="zh-CN" sz="2800" b="1"/>
              <a:t>12</a:t>
            </a:r>
            <a:r>
              <a:rPr lang="zh-CN" altLang="zh-CN" sz="2800" b="1"/>
              <a:t>、</a:t>
            </a:r>
            <a:r>
              <a:rPr lang="en-US" altLang="zh-CN" sz="2800" b="1"/>
              <a:t>13  </a:t>
            </a:r>
            <a:r>
              <a:rPr lang="zh-CN" altLang="zh-CN" sz="2800" b="1"/>
              <a:t>分别为四个异或门的输入</a:t>
            </a:r>
            <a:r>
              <a:rPr lang="en-US" altLang="zh-CN" sz="2800" b="1"/>
              <a:t>/</a:t>
            </a:r>
            <a:r>
              <a:rPr lang="zh-CN" altLang="zh-CN" sz="2800" b="1"/>
              <a:t>输出。</a:t>
            </a:r>
            <a:endParaRPr lang="zh-CN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Box 8"/>
          <p:cNvSpPr txBox="1">
            <a:spLocks noChangeArrowheads="1"/>
          </p:cNvSpPr>
          <p:nvPr/>
        </p:nvSpPr>
        <p:spPr bwMode="auto">
          <a:xfrm>
            <a:off x="323850" y="333375"/>
            <a:ext cx="7272338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/>
              <a:t>2</a:t>
            </a:r>
            <a:r>
              <a:rPr lang="zh-CN" altLang="en-US" sz="3200" b="1"/>
              <a:t>、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三态</a:t>
            </a:r>
            <a:r>
              <a:rPr lang="en-US" altLang="zh-CN" sz="3200" b="1">
                <a:sym typeface="+mn-ea"/>
              </a:rPr>
              <a:t>输出8总线缓冲门74LS244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sp>
        <p:nvSpPr>
          <p:cNvPr id="21506" name="TextBox 9"/>
          <p:cNvSpPr txBox="1">
            <a:spLocks noChangeArrowheads="1"/>
          </p:cNvSpPr>
          <p:nvPr/>
        </p:nvSpPr>
        <p:spPr bwMode="auto">
          <a:xfrm>
            <a:off x="504190" y="5079048"/>
            <a:ext cx="8135938" cy="1460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altLang="zh-CN" sz="2800" b="1"/>
              <a:t>内部有8个三态驱动器，分成两组，分别由</a:t>
            </a:r>
            <a:r>
              <a:rPr lang="zh-CN" sz="2800" b="1"/>
              <a:t>使能</a:t>
            </a:r>
            <a:r>
              <a:rPr altLang="zh-CN" sz="2800" b="1"/>
              <a:t>端</a:t>
            </a:r>
          </a:p>
          <a:p>
            <a:pPr eaLnBrk="1" latinLnBrk="0" hangingPunct="1">
              <a:spcBef>
                <a:spcPts val="600"/>
              </a:spcBef>
            </a:pPr>
            <a:r>
              <a:rPr lang="zh-CN" sz="2800" b="1"/>
              <a:t>     和     控制。当使能端处于有效电平时，</a:t>
            </a:r>
            <a:r>
              <a:rPr lang="en-US" altLang="zh-CN" sz="2800" b="1"/>
              <a:t>4</a:t>
            </a:r>
            <a:r>
              <a:rPr lang="zh-CN" altLang="en-US" sz="2800" b="1"/>
              <a:t>位数据可单向输出。</a:t>
            </a:r>
            <a:r>
              <a:rPr altLang="zh-CN" sz="2800" b="1"/>
              <a:t>       </a:t>
            </a:r>
          </a:p>
        </p:txBody>
      </p:sp>
      <p:pic>
        <p:nvPicPr>
          <p:cNvPr id="2" name="图片 1" descr="74LS2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325" y="1061085"/>
            <a:ext cx="3405505" cy="3874135"/>
          </a:xfrm>
          <a:prstGeom prst="rect">
            <a:avLst/>
          </a:prstGeom>
        </p:spPr>
      </p:pic>
      <p:graphicFrame>
        <p:nvGraphicFramePr>
          <p:cNvPr id="3" name="对象 -2147482619"/>
          <p:cNvGraphicFramePr/>
          <p:nvPr/>
        </p:nvGraphicFramePr>
        <p:xfrm>
          <a:off x="668655" y="5601335"/>
          <a:ext cx="4320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r:id="rId4" imgW="203200" imgH="215900" progId="Equation.DSMT4">
                  <p:embed/>
                </p:oleObj>
              </mc:Choice>
              <mc:Fallback>
                <p:oleObj r:id="rId4" imgW="203200" imgH="215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8655" y="5601335"/>
                        <a:ext cx="432000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1532255" y="5600700"/>
          <a:ext cx="4320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r:id="rId6" imgW="431800" imgH="431800" progId="Equation.DSMT4">
                  <p:embed/>
                </p:oleObj>
              </mc:Choice>
              <mc:Fallback>
                <p:oleObj r:id="rId6" imgW="431800" imgH="4318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32255" y="5600700"/>
                        <a:ext cx="432000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4933950" y="2619375"/>
          <a:ext cx="3237865" cy="1050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r:id="rId8" imgW="1270000" imgH="431800" progId="Equation.DSMT4">
                  <p:embed/>
                </p:oleObj>
              </mc:Choice>
              <mc:Fallback>
                <p:oleObj r:id="rId8" imgW="1270000" imgH="4318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33950" y="2619375"/>
                        <a:ext cx="3237865" cy="1050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1A6FCA-B9D1-47C8-B7F9-0673CD643939}" type="slidenum">
              <a:rPr lang="en-US" altLang="zh-CN"/>
              <a:t>6</a:t>
            </a:fld>
            <a:endParaRPr lang="en-US" altLang="zh-CN"/>
          </a:p>
        </p:txBody>
      </p:sp>
      <p:sp>
        <p:nvSpPr>
          <p:cNvPr id="21505" name="TextBox 8"/>
          <p:cNvSpPr txBox="1">
            <a:spLocks noChangeArrowheads="1"/>
          </p:cNvSpPr>
          <p:nvPr/>
        </p:nvSpPr>
        <p:spPr bwMode="auto">
          <a:xfrm>
            <a:off x="323850" y="333375"/>
            <a:ext cx="7272338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/>
              <a:t>2</a:t>
            </a:r>
            <a:r>
              <a:rPr lang="zh-CN" altLang="en-US" sz="3200" b="1"/>
              <a:t>、</a:t>
            </a:r>
            <a:r>
              <a:rPr lang="zh-CN" altLang="en-US" sz="3200" b="1">
                <a:solidFill>
                  <a:srgbClr val="FF0000"/>
                </a:solidFill>
              </a:rPr>
              <a:t>三态</a:t>
            </a:r>
            <a:r>
              <a:rPr lang="en-US" altLang="zh-CN" sz="3200" b="1"/>
              <a:t>输出8总线缓冲门74LS244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pic>
        <p:nvPicPr>
          <p:cNvPr id="4" name="图片 3" descr="244真值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20" y="1360805"/>
            <a:ext cx="4424680" cy="33629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5665" y="4779645"/>
            <a:ext cx="73685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sz="2800" b="1">
                <a:ea typeface="宋体" panose="02010600030101010101" pitchFamily="2" charset="-122"/>
              </a:rPr>
              <a:t>74LS244</a:t>
            </a:r>
            <a:r>
              <a:rPr altLang="zh-CN" sz="2800" b="1">
                <a:ea typeface="宋体" panose="02010600030101010101" pitchFamily="2" charset="-122"/>
              </a:rPr>
              <a:t>主要用于三态输出，作为地址驱动器、时钟驱动器、总线驱动器和定向发送器等</a:t>
            </a:r>
            <a:r>
              <a:rPr lang="en-US" sz="2800" b="1"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Box 8"/>
          <p:cNvSpPr txBox="1">
            <a:spLocks noChangeArrowheads="1"/>
          </p:cNvSpPr>
          <p:nvPr/>
        </p:nvSpPr>
        <p:spPr bwMode="auto">
          <a:xfrm>
            <a:off x="323850" y="333375"/>
            <a:ext cx="7272338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/>
              <a:t>3</a:t>
            </a:r>
            <a:r>
              <a:rPr lang="zh-CN" altLang="en-US" sz="3200" b="1"/>
              <a:t>、</a:t>
            </a:r>
            <a:r>
              <a:rPr lang="en-US" altLang="zh-CN" sz="3200" b="1">
                <a:solidFill>
                  <a:srgbClr val="FF0000"/>
                </a:solidFill>
              </a:rPr>
              <a:t>3-8</a:t>
            </a:r>
            <a:r>
              <a:rPr lang="zh-CN" altLang="en-US" sz="3200" b="1">
                <a:solidFill>
                  <a:srgbClr val="FF0000"/>
                </a:solidFill>
              </a:rPr>
              <a:t>译码器 </a:t>
            </a:r>
            <a:r>
              <a:rPr lang="en-US" altLang="zh-CN" sz="3200" b="1"/>
              <a:t>74LS138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sp>
        <p:nvSpPr>
          <p:cNvPr id="3081" name="TextBox 9"/>
          <p:cNvSpPr txBox="1">
            <a:spLocks noChangeArrowheads="1"/>
          </p:cNvSpPr>
          <p:nvPr/>
        </p:nvSpPr>
        <p:spPr bwMode="auto">
          <a:xfrm>
            <a:off x="539750" y="5157788"/>
            <a:ext cx="8135938" cy="1384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/>
              <a:t>A2</a:t>
            </a:r>
            <a:r>
              <a:rPr lang="zh-CN" altLang="zh-CN" sz="2800" b="1"/>
              <a:t>、</a:t>
            </a:r>
            <a:r>
              <a:rPr lang="en-US" altLang="zh-CN" sz="2800" b="1"/>
              <a:t>A1</a:t>
            </a:r>
            <a:r>
              <a:rPr lang="zh-CN" altLang="zh-CN" sz="2800" b="1"/>
              <a:t>、</a:t>
            </a:r>
            <a:r>
              <a:rPr lang="en-US" altLang="zh-CN" sz="2800" b="1"/>
              <a:t>A0</a:t>
            </a:r>
            <a:r>
              <a:rPr lang="zh-CN" altLang="zh-CN" sz="2800" b="1"/>
              <a:t>分别对应着</a:t>
            </a:r>
            <a:r>
              <a:rPr lang="en-US" altLang="zh-CN" sz="2800" b="1"/>
              <a:t>C</a:t>
            </a:r>
            <a:r>
              <a:rPr lang="zh-CN" altLang="zh-CN" sz="2800" b="1"/>
              <a:t>、</a:t>
            </a:r>
            <a:r>
              <a:rPr lang="en-US" altLang="zh-CN" sz="2800" b="1"/>
              <a:t>B</a:t>
            </a:r>
            <a:r>
              <a:rPr lang="zh-CN" altLang="zh-CN" sz="2800" b="1"/>
              <a:t>、</a:t>
            </a:r>
            <a:r>
              <a:rPr lang="en-US" altLang="zh-CN" sz="2800" b="1"/>
              <a:t>A</a:t>
            </a:r>
            <a:r>
              <a:rPr lang="zh-CN" altLang="zh-CN" sz="2800" b="1"/>
              <a:t>三个译码器的输入。</a:t>
            </a:r>
            <a:r>
              <a:rPr lang="en-US" altLang="zh-CN" sz="2800" b="1"/>
              <a:t>E3</a:t>
            </a:r>
            <a:r>
              <a:rPr lang="zh-CN" altLang="zh-CN" sz="2800" b="1"/>
              <a:t>相当于</a:t>
            </a:r>
            <a:r>
              <a:rPr lang="en-US" altLang="zh-CN" sz="2800" b="1"/>
              <a:t>G1</a:t>
            </a:r>
            <a:r>
              <a:rPr lang="zh-CN" altLang="zh-CN" sz="2800" b="1"/>
              <a:t>使能端，</a:t>
            </a:r>
            <a:r>
              <a:rPr lang="en-US" altLang="zh-CN" sz="2800" b="1"/>
              <a:t>   </a:t>
            </a:r>
            <a:r>
              <a:rPr lang="zh-CN" altLang="zh-CN" sz="2800" b="1"/>
              <a:t>、</a:t>
            </a:r>
            <a:r>
              <a:rPr lang="en-US" altLang="zh-CN" sz="2800" b="1"/>
              <a:t>  </a:t>
            </a:r>
            <a:r>
              <a:rPr lang="zh-CN" altLang="zh-CN" sz="2800" b="1"/>
              <a:t>分别对应着</a:t>
            </a:r>
            <a:r>
              <a:rPr lang="en-US" altLang="zh-CN" sz="2800" b="1"/>
              <a:t>       </a:t>
            </a:r>
            <a:r>
              <a:rPr lang="zh-CN" altLang="zh-CN" sz="2800" b="1"/>
              <a:t>、</a:t>
            </a:r>
            <a:r>
              <a:rPr lang="en-US" altLang="zh-CN" sz="2800" b="1"/>
              <a:t>   </a:t>
            </a:r>
          </a:p>
          <a:p>
            <a:r>
              <a:rPr lang="en-US" altLang="zh-CN" sz="2800" b="1"/>
              <a:t>        </a:t>
            </a:r>
            <a:r>
              <a:rPr lang="zh-CN" altLang="zh-CN" sz="2800" b="1"/>
              <a:t>使能端。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pic>
        <p:nvPicPr>
          <p:cNvPr id="3082" name="Picture 2" descr="2e6fa7386fc934ded56225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908050"/>
            <a:ext cx="4443412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4643438" y="5661025"/>
          <a:ext cx="3603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公式" r:id="rId4" imgW="241300" imgH="228600" progId="Equation.3">
                  <p:embed/>
                </p:oleObj>
              </mc:Choice>
              <mc:Fallback>
                <p:oleObj name="公式" r:id="rId4" imgW="2413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661025"/>
                        <a:ext cx="360362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5219700" y="5661025"/>
          <a:ext cx="41751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公式" r:id="rId6" imgW="279400" imgH="228600" progId="Equation.3">
                  <p:embed/>
                </p:oleObj>
              </mc:Choice>
              <mc:Fallback>
                <p:oleObj name="公式" r:id="rId6" imgW="2794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661025"/>
                        <a:ext cx="417513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7404100" y="5651500"/>
          <a:ext cx="5524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公式" r:id="rId8" imgW="304800" imgH="241300" progId="Equation.3">
                  <p:embed/>
                </p:oleObj>
              </mc:Choice>
              <mc:Fallback>
                <p:oleObj name="公式" r:id="rId8" imgW="304800" imgH="2413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0" y="5651500"/>
                        <a:ext cx="55245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755650" y="6021388"/>
          <a:ext cx="5524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公式" r:id="rId10" imgW="304800" imgH="241300" progId="Equation.3">
                  <p:embed/>
                </p:oleObj>
              </mc:Choice>
              <mc:Fallback>
                <p:oleObj name="公式" r:id="rId10" imgW="304800" imgH="2413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6021388"/>
                        <a:ext cx="552450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TextBox 10"/>
          <p:cNvSpPr txBox="1">
            <a:spLocks noChangeArrowheads="1"/>
          </p:cNvSpPr>
          <p:nvPr/>
        </p:nvSpPr>
        <p:spPr bwMode="auto">
          <a:xfrm>
            <a:off x="4140200" y="2997200"/>
            <a:ext cx="1497965" cy="953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>
                <a:latin typeface="宋体" panose="02010600030101010101" pitchFamily="2" charset="-122"/>
              </a:rPr>
              <a:t>74LS138</a:t>
            </a:r>
          </a:p>
          <a:p>
            <a:pPr algn="ctr"/>
            <a:r>
              <a:rPr lang="zh-CN" altLang="en-US" sz="2800" b="1">
                <a:latin typeface="宋体" panose="02010600030101010101" pitchFamily="2" charset="-122"/>
              </a:rPr>
              <a:t>译码器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9" name="Rectangle 3"/>
          <p:cNvSpPr>
            <a:spLocks noChangeArrowheads="1"/>
          </p:cNvSpPr>
          <p:nvPr/>
        </p:nvSpPr>
        <p:spPr bwMode="auto">
          <a:xfrm>
            <a:off x="3813175" y="3101975"/>
            <a:ext cx="4187825" cy="2613025"/>
          </a:xfrm>
          <a:prstGeom prst="rect">
            <a:avLst/>
          </a:prstGeom>
          <a:solidFill>
            <a:srgbClr val="6600CC"/>
          </a:solidFill>
          <a:ln w="25400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1     1     1     1     1     1     1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1   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0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1     1     1     1     1     1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1     1    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 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1     1     1     1     1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1     1     1    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1     1     1     1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1     1     1     1    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1     1     1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1     1     1     1     1    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1     1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1     1     1     1     1     1   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0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1     1     1     1     1     1     1    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 </a:t>
            </a:r>
          </a:p>
        </p:txBody>
      </p:sp>
      <p:sp>
        <p:nvSpPr>
          <p:cNvPr id="700420" name="Rectangle 4"/>
          <p:cNvSpPr>
            <a:spLocks noChangeArrowheads="1"/>
          </p:cNvSpPr>
          <p:nvPr/>
        </p:nvSpPr>
        <p:spPr bwMode="auto">
          <a:xfrm>
            <a:off x="2417763" y="3101975"/>
            <a:ext cx="1395413" cy="2613025"/>
          </a:xfrm>
          <a:prstGeom prst="rect">
            <a:avLst/>
          </a:prstGeom>
          <a:solidFill>
            <a:srgbClr val="6600CC"/>
          </a:solidFill>
          <a:ln w="25400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0   0    0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0   0    1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0   1    0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0   1    1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1   0    0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1   0    1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1   1    0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1   1    1</a:t>
            </a:r>
          </a:p>
        </p:txBody>
      </p:sp>
      <p:sp>
        <p:nvSpPr>
          <p:cNvPr id="700421" name="Rectangle 5"/>
          <p:cNvSpPr>
            <a:spLocks noChangeArrowheads="1"/>
          </p:cNvSpPr>
          <p:nvPr/>
        </p:nvSpPr>
        <p:spPr bwMode="auto">
          <a:xfrm>
            <a:off x="1022350" y="3101975"/>
            <a:ext cx="1395413" cy="2613025"/>
          </a:xfrm>
          <a:prstGeom prst="rect">
            <a:avLst/>
          </a:prstGeom>
          <a:solidFill>
            <a:srgbClr val="6600CC"/>
          </a:solidFill>
          <a:ln w="25400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1    0   0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1    0   0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1    0   0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1    0   0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1    0   0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1    0   0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1    0   0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1    0   0</a:t>
            </a:r>
          </a:p>
        </p:txBody>
      </p:sp>
      <p:sp>
        <p:nvSpPr>
          <p:cNvPr id="700422" name="Rectangle 6"/>
          <p:cNvSpPr>
            <a:spLocks noChangeArrowheads="1"/>
          </p:cNvSpPr>
          <p:nvPr/>
        </p:nvSpPr>
        <p:spPr bwMode="auto">
          <a:xfrm>
            <a:off x="3813175" y="2376488"/>
            <a:ext cx="4187825" cy="725488"/>
          </a:xfrm>
          <a:prstGeom prst="rect">
            <a:avLst/>
          </a:prstGeom>
          <a:solidFill>
            <a:srgbClr val="6600CC"/>
          </a:solidFill>
          <a:ln w="25400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1     1     1     1     1     1     1     1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1     1     1     1     1     1     1     1</a:t>
            </a:r>
          </a:p>
        </p:txBody>
      </p:sp>
      <p:sp>
        <p:nvSpPr>
          <p:cNvPr id="700423" name="Rectangle 7"/>
          <p:cNvSpPr>
            <a:spLocks noChangeArrowheads="1"/>
          </p:cNvSpPr>
          <p:nvPr/>
        </p:nvSpPr>
        <p:spPr bwMode="auto">
          <a:xfrm>
            <a:off x="2417763" y="2376488"/>
            <a:ext cx="1395413" cy="725488"/>
          </a:xfrm>
          <a:prstGeom prst="rect">
            <a:avLst/>
          </a:prstGeom>
          <a:solidFill>
            <a:srgbClr val="6600CC"/>
          </a:solidFill>
          <a:ln w="25400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   X   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X   X   X</a:t>
            </a:r>
          </a:p>
        </p:txBody>
      </p:sp>
      <p:sp>
        <p:nvSpPr>
          <p:cNvPr id="700424" name="Rectangle 8"/>
          <p:cNvSpPr>
            <a:spLocks noChangeArrowheads="1"/>
          </p:cNvSpPr>
          <p:nvPr/>
        </p:nvSpPr>
        <p:spPr bwMode="auto">
          <a:xfrm>
            <a:off x="1022350" y="2376488"/>
            <a:ext cx="1395413" cy="725488"/>
          </a:xfrm>
          <a:prstGeom prst="rect">
            <a:avLst/>
          </a:prstGeom>
          <a:solidFill>
            <a:srgbClr val="6600CC"/>
          </a:solidFill>
          <a:ln w="25400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   X   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X   1    1</a:t>
            </a:r>
          </a:p>
        </p:txBody>
      </p:sp>
      <p:sp>
        <p:nvSpPr>
          <p:cNvPr id="700425" name="Rectangle 9"/>
          <p:cNvSpPr>
            <a:spLocks noChangeArrowheads="1"/>
          </p:cNvSpPr>
          <p:nvPr/>
        </p:nvSpPr>
        <p:spPr bwMode="auto">
          <a:xfrm>
            <a:off x="3813175" y="1371600"/>
            <a:ext cx="4187825" cy="1004888"/>
          </a:xfrm>
          <a:prstGeom prst="rect">
            <a:avLst/>
          </a:prstGeom>
          <a:solidFill>
            <a:srgbClr val="6600CC"/>
          </a:solidFill>
          <a:ln w="25400">
            <a:noFill/>
            <a:miter lim="800000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输出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Y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Y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Y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Y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Y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Y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Y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Y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700426" name="Rectangle 10"/>
          <p:cNvSpPr>
            <a:spLocks noChangeArrowheads="1"/>
          </p:cNvSpPr>
          <p:nvPr/>
        </p:nvSpPr>
        <p:spPr bwMode="auto">
          <a:xfrm>
            <a:off x="2417763" y="1371600"/>
            <a:ext cx="1395413" cy="1004888"/>
          </a:xfrm>
          <a:prstGeom prst="rect">
            <a:avLst/>
          </a:prstGeom>
          <a:solidFill>
            <a:srgbClr val="6600CC"/>
          </a:solidFill>
          <a:ln w="25400">
            <a:noFill/>
            <a:miter lim="800000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选择输入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   B   A</a:t>
            </a:r>
            <a:endParaRPr kumimoji="0" lang="en-US" altLang="zh-CN" sz="2000" b="1" i="0" u="none" strike="noStrike" kern="1200" cap="none" spc="0" normalizeH="0" baseline="-2500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0427" name="Rectangle 11"/>
          <p:cNvSpPr>
            <a:spLocks noChangeArrowheads="1"/>
          </p:cNvSpPr>
          <p:nvPr/>
        </p:nvSpPr>
        <p:spPr bwMode="auto">
          <a:xfrm>
            <a:off x="1022350" y="1371600"/>
            <a:ext cx="1395413" cy="1004888"/>
          </a:xfrm>
          <a:prstGeom prst="rect">
            <a:avLst/>
          </a:prstGeom>
          <a:solidFill>
            <a:srgbClr val="6600CC"/>
          </a:solidFill>
          <a:ln w="25400">
            <a:noFill/>
            <a:miter lim="800000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使能端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2A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2B</a:t>
            </a:r>
          </a:p>
        </p:txBody>
      </p:sp>
      <p:sp>
        <p:nvSpPr>
          <p:cNvPr id="700428" name="Line 12"/>
          <p:cNvSpPr>
            <a:spLocks noChangeShapeType="1"/>
          </p:cNvSpPr>
          <p:nvPr/>
        </p:nvSpPr>
        <p:spPr bwMode="auto">
          <a:xfrm>
            <a:off x="1022350" y="1371600"/>
            <a:ext cx="6978650" cy="0"/>
          </a:xfrm>
          <a:prstGeom prst="line">
            <a:avLst/>
          </a:prstGeom>
          <a:noFill/>
          <a:ln w="12700" cap="sq">
            <a:solidFill>
              <a:srgbClr val="FFFF99"/>
            </a:solidFill>
            <a:rou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0429" name="Line 13"/>
          <p:cNvSpPr>
            <a:spLocks noChangeShapeType="1"/>
          </p:cNvSpPr>
          <p:nvPr/>
        </p:nvSpPr>
        <p:spPr bwMode="auto">
          <a:xfrm>
            <a:off x="1022350" y="2376488"/>
            <a:ext cx="6978650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0430" name="Line 14"/>
          <p:cNvSpPr>
            <a:spLocks noChangeShapeType="1"/>
          </p:cNvSpPr>
          <p:nvPr/>
        </p:nvSpPr>
        <p:spPr bwMode="auto">
          <a:xfrm>
            <a:off x="1022350" y="3101975"/>
            <a:ext cx="6978650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0431" name="Line 15"/>
          <p:cNvSpPr>
            <a:spLocks noChangeShapeType="1"/>
          </p:cNvSpPr>
          <p:nvPr/>
        </p:nvSpPr>
        <p:spPr bwMode="auto">
          <a:xfrm>
            <a:off x="1022350" y="5715000"/>
            <a:ext cx="6978650" cy="0"/>
          </a:xfrm>
          <a:prstGeom prst="line">
            <a:avLst/>
          </a:prstGeom>
          <a:noFill/>
          <a:ln w="12700" cap="sq">
            <a:solidFill>
              <a:srgbClr val="FFFF99"/>
            </a:solidFill>
            <a:rou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0432" name="Line 16"/>
          <p:cNvSpPr>
            <a:spLocks noChangeShapeType="1"/>
          </p:cNvSpPr>
          <p:nvPr/>
        </p:nvSpPr>
        <p:spPr bwMode="auto">
          <a:xfrm>
            <a:off x="1022350" y="1371600"/>
            <a:ext cx="0" cy="4343400"/>
          </a:xfrm>
          <a:prstGeom prst="line">
            <a:avLst/>
          </a:prstGeom>
          <a:noFill/>
          <a:ln w="12700" cap="sq">
            <a:solidFill>
              <a:srgbClr val="FFFF99"/>
            </a:solidFill>
            <a:rou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0433" name="Line 17"/>
          <p:cNvSpPr>
            <a:spLocks noChangeShapeType="1"/>
          </p:cNvSpPr>
          <p:nvPr/>
        </p:nvSpPr>
        <p:spPr bwMode="auto">
          <a:xfrm>
            <a:off x="2417763" y="1371600"/>
            <a:ext cx="0" cy="434340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0434" name="Line 18"/>
          <p:cNvSpPr>
            <a:spLocks noChangeShapeType="1"/>
          </p:cNvSpPr>
          <p:nvPr/>
        </p:nvSpPr>
        <p:spPr bwMode="auto">
          <a:xfrm>
            <a:off x="3813175" y="1371600"/>
            <a:ext cx="0" cy="434340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0435" name="Line 19"/>
          <p:cNvSpPr>
            <a:spLocks noChangeShapeType="1"/>
          </p:cNvSpPr>
          <p:nvPr/>
        </p:nvSpPr>
        <p:spPr bwMode="auto">
          <a:xfrm>
            <a:off x="8001000" y="1371600"/>
            <a:ext cx="0" cy="4343400"/>
          </a:xfrm>
          <a:prstGeom prst="line">
            <a:avLst/>
          </a:prstGeom>
          <a:noFill/>
          <a:ln w="12700" cap="sq">
            <a:solidFill>
              <a:srgbClr val="FFFF99"/>
            </a:solidFill>
            <a:rou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0436" name="Line 20"/>
          <p:cNvSpPr>
            <a:spLocks noChangeShapeType="1"/>
          </p:cNvSpPr>
          <p:nvPr/>
        </p:nvSpPr>
        <p:spPr bwMode="auto">
          <a:xfrm>
            <a:off x="7410450" y="1981200"/>
            <a:ext cx="152400" cy="0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0437" name="Line 21"/>
          <p:cNvSpPr>
            <a:spLocks noChangeShapeType="1"/>
          </p:cNvSpPr>
          <p:nvPr/>
        </p:nvSpPr>
        <p:spPr bwMode="auto">
          <a:xfrm>
            <a:off x="6867525" y="1981200"/>
            <a:ext cx="152400" cy="0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0438" name="Line 22"/>
          <p:cNvSpPr>
            <a:spLocks noChangeShapeType="1"/>
          </p:cNvSpPr>
          <p:nvPr/>
        </p:nvSpPr>
        <p:spPr bwMode="auto">
          <a:xfrm>
            <a:off x="6427788" y="1981200"/>
            <a:ext cx="152400" cy="0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0439" name="Line 23"/>
          <p:cNvSpPr>
            <a:spLocks noChangeShapeType="1"/>
          </p:cNvSpPr>
          <p:nvPr/>
        </p:nvSpPr>
        <p:spPr bwMode="auto">
          <a:xfrm>
            <a:off x="5905500" y="1981200"/>
            <a:ext cx="152400" cy="0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0440" name="Line 24"/>
          <p:cNvSpPr>
            <a:spLocks noChangeShapeType="1"/>
          </p:cNvSpPr>
          <p:nvPr/>
        </p:nvSpPr>
        <p:spPr bwMode="auto">
          <a:xfrm>
            <a:off x="5453063" y="1981200"/>
            <a:ext cx="152400" cy="0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0441" name="Line 25"/>
          <p:cNvSpPr>
            <a:spLocks noChangeShapeType="1"/>
          </p:cNvSpPr>
          <p:nvPr/>
        </p:nvSpPr>
        <p:spPr bwMode="auto">
          <a:xfrm>
            <a:off x="4924425" y="1981200"/>
            <a:ext cx="152400" cy="0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0442" name="Line 26"/>
          <p:cNvSpPr>
            <a:spLocks noChangeShapeType="1"/>
          </p:cNvSpPr>
          <p:nvPr/>
        </p:nvSpPr>
        <p:spPr bwMode="auto">
          <a:xfrm>
            <a:off x="4427538" y="1981200"/>
            <a:ext cx="152400" cy="0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0443" name="Line 27"/>
          <p:cNvSpPr>
            <a:spLocks noChangeShapeType="1"/>
          </p:cNvSpPr>
          <p:nvPr/>
        </p:nvSpPr>
        <p:spPr bwMode="auto">
          <a:xfrm>
            <a:off x="3917950" y="1981200"/>
            <a:ext cx="152400" cy="0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0444" name="Rectangle 28"/>
          <p:cNvSpPr>
            <a:spLocks noChangeArrowheads="1"/>
          </p:cNvSpPr>
          <p:nvPr/>
        </p:nvSpPr>
        <p:spPr bwMode="auto">
          <a:xfrm>
            <a:off x="900113" y="147638"/>
            <a:ext cx="3743325" cy="7921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－</a:t>
            </a: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译码器</a:t>
            </a:r>
          </a:p>
        </p:txBody>
      </p:sp>
      <p:sp>
        <p:nvSpPr>
          <p:cNvPr id="700445" name="Line 29"/>
          <p:cNvSpPr>
            <a:spLocks noChangeShapeType="1"/>
          </p:cNvSpPr>
          <p:nvPr/>
        </p:nvSpPr>
        <p:spPr bwMode="auto">
          <a:xfrm>
            <a:off x="684213" y="9191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323850" y="333375"/>
            <a:ext cx="7561263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/>
              <a:t>4</a:t>
            </a:r>
            <a:r>
              <a:rPr lang="zh-CN" altLang="en-US" sz="3200" b="1"/>
              <a:t>、四位同步二进制加法</a:t>
            </a:r>
            <a:r>
              <a:rPr lang="zh-CN" altLang="en-US" sz="3200" b="1">
                <a:solidFill>
                  <a:srgbClr val="FF0000"/>
                </a:solidFill>
              </a:rPr>
              <a:t>计数器</a:t>
            </a:r>
            <a:r>
              <a:rPr lang="en-US" altLang="zh-CN" sz="3200" b="1"/>
              <a:t>74LS161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539750" y="4941888"/>
            <a:ext cx="8135938" cy="1692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/>
              <a:t>       </a:t>
            </a:r>
            <a:r>
              <a:rPr lang="en-US" altLang="zh-CN" sz="2600" b="1"/>
              <a:t>起到的作用就是设置计数器的初值。CT</a:t>
            </a:r>
            <a:r>
              <a:rPr lang="en-US" altLang="zh-CN" sz="2600" b="1" baseline="-25000"/>
              <a:t>P</a:t>
            </a:r>
            <a:r>
              <a:rPr lang="en-US" altLang="zh-CN" sz="2600" b="1"/>
              <a:t>CT</a:t>
            </a:r>
            <a:r>
              <a:rPr lang="en-US" altLang="zh-CN" sz="2600" b="1" baseline="-25000"/>
              <a:t>T</a:t>
            </a:r>
            <a:r>
              <a:rPr lang="en-US" altLang="zh-CN" sz="2600" b="1"/>
              <a:t>为计数使能端，CT</a:t>
            </a:r>
            <a:r>
              <a:rPr lang="en-US" altLang="zh-CN" sz="2600" b="1" baseline="-25000"/>
              <a:t>T</a:t>
            </a:r>
            <a:r>
              <a:rPr lang="en-US" altLang="zh-CN" sz="2600" b="1"/>
              <a:t>为计数控制端，CT</a:t>
            </a:r>
            <a:r>
              <a:rPr lang="en-US" altLang="zh-CN" sz="2600" b="1" baseline="-25000"/>
              <a:t>T</a:t>
            </a:r>
            <a:r>
              <a:rPr lang="en-US" altLang="zh-CN" sz="2600" b="1"/>
              <a:t>=1，触发器为全1时，进位为1，否则为0. ↑代表脉冲的上升沿。CO</a:t>
            </a:r>
            <a:r>
              <a:rPr lang="zh-CN" altLang="zh-CN" sz="2600" b="1"/>
              <a:t>为进位输出端。</a:t>
            </a:r>
            <a:endParaRPr lang="zh-CN" altLang="en-US" sz="2600">
              <a:latin typeface="宋体" panose="02010600030101010101" pitchFamily="2" charset="-122"/>
            </a:endParaRPr>
          </a:p>
        </p:txBody>
      </p:sp>
      <p:sp>
        <p:nvSpPr>
          <p:cNvPr id="410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pic>
        <p:nvPicPr>
          <p:cNvPr id="4109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204"/>
          <a:stretch>
            <a:fillRect/>
          </a:stretch>
        </p:blipFill>
        <p:spPr bwMode="auto">
          <a:xfrm>
            <a:off x="468313" y="1196975"/>
            <a:ext cx="7343775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779463" y="5013325"/>
          <a:ext cx="45561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公式" r:id="rId4" imgW="304800" imgH="228600" progId="Equation.3">
                  <p:embed/>
                </p:oleObj>
              </mc:Choice>
              <mc:Fallback>
                <p:oleObj name="公式" r:id="rId4" imgW="30480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5013325"/>
                        <a:ext cx="455612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1900" dirty="0" smtClean="0">
            <a:latin typeface="宋体" panose="02010600030101010101" pitchFamily="2" charset="-122"/>
            <a:ea typeface="宋体" panose="02010600030101010101" pitchFamily="2" charset="-122"/>
          </a:defRPr>
        </a:defPPr>
      </a:lstStyle>
    </a:tx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565</Words>
  <Application>Microsoft Office PowerPoint</Application>
  <PresentationFormat>全屏显示(4:3)</PresentationFormat>
  <Paragraphs>92</Paragraphs>
  <Slides>13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黑体</vt:lpstr>
      <vt:lpstr>宋体</vt:lpstr>
      <vt:lpstr>微软雅黑</vt:lpstr>
      <vt:lpstr>Arial</vt:lpstr>
      <vt:lpstr>Times New Roman</vt:lpstr>
      <vt:lpstr>Wingdings</vt:lpstr>
      <vt:lpstr>Network</vt:lpstr>
      <vt:lpstr>Equation.DSMT4</vt:lpstr>
      <vt:lpstr>公式</vt:lpstr>
      <vt:lpstr>《组织与结构》随堂实验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cloudfoundry</dc:title>
  <dc:creator>liangyus</dc:creator>
  <cp:lastModifiedBy>86186</cp:lastModifiedBy>
  <cp:revision>631</cp:revision>
  <dcterms:created xsi:type="dcterms:W3CDTF">2007-03-03T15:37:00Z</dcterms:created>
  <dcterms:modified xsi:type="dcterms:W3CDTF">2022-11-09T00:39:19Z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