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489" r:id="rId3"/>
    <p:sldId id="492" r:id="rId4"/>
    <p:sldId id="509" r:id="rId5"/>
    <p:sldId id="510" r:id="rId6"/>
    <p:sldId id="511" r:id="rId7"/>
    <p:sldId id="514" r:id="rId8"/>
    <p:sldId id="512" r:id="rId9"/>
    <p:sldId id="51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33CC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17" autoAdjust="0"/>
    <p:restoredTop sz="63080" autoAdjust="0"/>
  </p:normalViewPr>
  <p:slideViewPr>
    <p:cSldViewPr>
      <p:cViewPr varScale="1">
        <p:scale>
          <a:sx n="63" d="100"/>
          <a:sy n="63" d="100"/>
        </p:scale>
        <p:origin x="131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B3E1628-1CD0-41D7-9A11-B04F6E19DA7D}" type="datetime1">
              <a:rPr lang="zh-CN" altLang="en-US"/>
              <a:t>2022/11/15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F64202-F9F6-4759-A0E4-B95A0890D74E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583871-7EFF-442E-B649-82B54146B5DE}" type="datetime1">
              <a:rPr lang="zh-CN" altLang="en-US"/>
              <a:t>2022/11/15</a:t>
            </a:fld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747680-5E50-40FF-B10F-4F89C8C52A2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186FBF-7425-4D8B-91FF-4AEA164723F9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7412" name="日期占位符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F22FFE2-5B5B-47CB-9E5C-C9384E1935BF}" type="datetime1">
              <a:rPr lang="zh-CN" altLang="en-US" smtClean="0"/>
              <a:t>2022/11/15</a:t>
            </a:fld>
            <a:endParaRPr lang="en-US" altLang="zh-CN" smtClean="0"/>
          </a:p>
        </p:txBody>
      </p:sp>
      <p:sp>
        <p:nvSpPr>
          <p:cNvPr id="17413" name="页脚占位符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68D5772-12D6-4934-94EA-62A9724DEC18}" type="datetime1">
              <a:rPr lang="zh-CN" altLang="en-US"/>
              <a:t>2022/11/15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#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9B4BC-0FBF-4861-8C24-BB5958530E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2D2D9-7F3D-4CDA-8B63-9DF88024DF4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6EFB1-CFDE-4385-8A67-68BA3492ADC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32508-51D9-4C87-A978-46F2262CDFA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C8786-2D1B-41E1-AF51-67F13AE977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59B16-5065-4898-B687-DBF0AB2D1E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026AB-3049-492A-94E9-00847AA6A79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5F8D8-B31E-4A1F-AF83-5C7569EDA2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47945-FB33-416E-9071-9FAB2FDD8C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A6FCA-B9D1-47C8-B7F9-0673CD64393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5955B3-C030-4C86-99C2-0EF4E91E57F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BCA49-6734-435C-AAE6-EF98438FA1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0696F7-78FE-4659-A8C3-15DA2430161F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0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3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19883B-0E0D-44C0-B359-11F2CACB647A}" type="datetime1">
              <a:rPr lang="zh-CN" altLang="en-US"/>
              <a:t>2022/11/15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" y="1268413"/>
            <a:ext cx="7000875" cy="1331912"/>
          </a:xfrm>
        </p:spPr>
        <p:txBody>
          <a:bodyPr/>
          <a:lstStyle/>
          <a:p>
            <a:pPr eaLnBrk="1" hangingPunct="1"/>
            <a:r>
              <a:rPr lang="zh-CN" altLang="en-US" sz="4400" b="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组织与结构实验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56100" y="3644900"/>
            <a:ext cx="2332038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陈志勇</a:t>
            </a:r>
            <a:endParaRPr lang="en-US" altLang="zh-CN" smtClean="0"/>
          </a:p>
        </p:txBody>
      </p:sp>
      <p:pic>
        <p:nvPicPr>
          <p:cNvPr id="16387" name="Picture 4" descr="eco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221163"/>
            <a:ext cx="2051050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5000625" y="4857750"/>
            <a:ext cx="19288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en-US" altLang="zh-CN" dirty="0" smtClean="0"/>
              <a:t>2022/11/16</a:t>
            </a:r>
            <a:endParaRPr lang="zh-CN" altLang="en-US" dirty="0"/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5092065" y="6000750"/>
            <a:ext cx="219456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软件学院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B0D419-09B8-4D49-9FE2-29BDF32ED442}" type="slidenum">
              <a:rPr lang="en-US" altLang="zh-CN" smtClean="0"/>
              <a:t>2</a:t>
            </a:fld>
            <a:endParaRPr lang="en-US" altLang="zh-CN" smtClean="0"/>
          </a:p>
        </p:txBody>
      </p:sp>
      <p:sp>
        <p:nvSpPr>
          <p:cNvPr id="18434" name="TextBox 2"/>
          <p:cNvSpPr txBox="1">
            <a:spLocks noChangeArrowheads="1"/>
          </p:cNvSpPr>
          <p:nvPr/>
        </p:nvSpPr>
        <p:spPr bwMode="auto">
          <a:xfrm>
            <a:off x="1042988" y="2565400"/>
            <a:ext cx="7489825" cy="937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/>
            <a:r>
              <a:rPr lang="zh-CN" altLang="zh-CN" sz="3600" b="1" dirty="0" smtClean="0"/>
              <a:t>实验</a:t>
            </a:r>
            <a:r>
              <a:rPr lang="zh-CN" altLang="en-US" sz="3600" b="1" dirty="0" smtClean="0"/>
              <a:t>二      二进制补码加减运算器</a:t>
            </a:r>
            <a:endParaRPr lang="zh-CN" altLang="zh-CN" sz="3600" b="1" dirty="0"/>
          </a:p>
          <a:p>
            <a:endParaRPr lang="zh-CN" altLang="en-US" sz="1900" dirty="0">
              <a:latin typeface="宋体" panose="02010600030101010101" pitchFamily="2" charset="-122"/>
            </a:endParaRP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4716463" y="4508500"/>
            <a:ext cx="360045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实验时间：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第</a:t>
            </a:r>
            <a:r>
              <a:rPr lang="en-US" altLang="zh-CN" sz="2800" b="1" dirty="0" smtClean="0">
                <a:latin typeface="宋体" panose="02010600030101010101" pitchFamily="2" charset="-122"/>
              </a:rPr>
              <a:t>11</a:t>
            </a:r>
            <a:r>
              <a:rPr lang="zh-CN" altLang="en-US" sz="2800" b="1" dirty="0" smtClean="0">
                <a:latin typeface="宋体" panose="02010600030101010101" pitchFamily="2" charset="-122"/>
              </a:rPr>
              <a:t>周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439A15-C66F-4A20-B2FD-8E8D6C80365F}" type="slidenum">
              <a:rPr lang="en-US" altLang="zh-CN" smtClean="0"/>
              <a:t>3</a:t>
            </a:fld>
            <a:endParaRPr lang="en-US" altLang="zh-CN" smtClean="0"/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251520" y="1124744"/>
            <a:ext cx="8568952" cy="50372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一、	实验目的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、设计一个能够实现二进制定点加减运算的补码运算器，</a:t>
            </a:r>
            <a:r>
              <a:rPr lang="zh-CN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理解数据流及其时序关系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、掌握加法器实现补码加、减运算的基本原理。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二、	</a:t>
            </a: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实验要求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>
              <a:spcBef>
                <a:spcPts val="800"/>
              </a:spcBef>
            </a:pPr>
            <a:r>
              <a:rPr lang="zh-CN" altLang="en-US" sz="2400" dirty="0" smtClean="0"/>
              <a:t> ◆ 数据宽度为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位，设计出实验线路图。</a:t>
            </a:r>
          </a:p>
          <a:p>
            <a:pPr>
              <a:spcBef>
                <a:spcPts val="800"/>
              </a:spcBef>
            </a:pPr>
            <a:r>
              <a:rPr lang="zh-CN" altLang="en-US" sz="2400" dirty="0" smtClean="0"/>
              <a:t> ◆ 设计实验步骤。</a:t>
            </a:r>
          </a:p>
          <a:p>
            <a:pPr>
              <a:spcBef>
                <a:spcPts val="800"/>
              </a:spcBef>
            </a:pPr>
            <a:r>
              <a:rPr lang="zh-CN" altLang="en-US" sz="2400" dirty="0" smtClean="0"/>
              <a:t> ◆ 使用开关进行数据加载，完成补码加、减运算。</a:t>
            </a:r>
          </a:p>
          <a:p>
            <a:pPr>
              <a:spcBef>
                <a:spcPts val="800"/>
              </a:spcBef>
            </a:pPr>
            <a:r>
              <a:rPr lang="zh-CN" altLang="en-US" sz="2400" dirty="0" smtClean="0"/>
              <a:t> ◆ </a:t>
            </a:r>
            <a:r>
              <a:rPr lang="zh-CN" altLang="en-US" sz="2400" dirty="0" smtClean="0">
                <a:solidFill>
                  <a:srgbClr val="FF0000"/>
                </a:solidFill>
              </a:rPr>
              <a:t>符号位运算采用双符号位</a:t>
            </a:r>
            <a:r>
              <a:rPr lang="zh-CN" altLang="en-US" sz="2400" dirty="0" smtClean="0"/>
              <a:t>，累加器应有清零控制。</a:t>
            </a:r>
          </a:p>
          <a:p>
            <a:pPr>
              <a:spcBef>
                <a:spcPts val="800"/>
              </a:spcBef>
            </a:pPr>
            <a:r>
              <a:rPr lang="zh-CN" altLang="en-US" sz="2400" dirty="0" smtClean="0"/>
              <a:t> ◆ 通过指示灯观察运算结果，记录实验现象，写出实验报告。</a:t>
            </a:r>
          </a:p>
        </p:txBody>
      </p:sp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251520" y="332656"/>
            <a:ext cx="7489825" cy="9372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/>
              <a:t>实验二      二进制</a:t>
            </a:r>
            <a:r>
              <a:rPr lang="zh-CN" altLang="en-US" sz="3600" b="1" smtClean="0"/>
              <a:t>补码运算器的设计</a:t>
            </a:r>
            <a:endParaRPr lang="zh-CN" altLang="en-US" sz="3600" b="1" dirty="0" smtClean="0"/>
          </a:p>
          <a:p>
            <a:endParaRPr lang="zh-CN" altLang="en-US" sz="19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z="1800" smtClean="0"/>
              <a:t>4</a:t>
            </a:fld>
            <a:endParaRPr lang="en-US" altLang="zh-CN" sz="1800" dirty="0"/>
          </a:p>
        </p:txBody>
      </p:sp>
      <p:sp>
        <p:nvSpPr>
          <p:cNvPr id="37" name="TextBox 36"/>
          <p:cNvSpPr txBox="1"/>
          <p:nvPr/>
        </p:nvSpPr>
        <p:spPr>
          <a:xfrm>
            <a:off x="2267744" y="6021288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b="1" dirty="0" smtClean="0"/>
              <a:t>图</a:t>
            </a:r>
            <a:r>
              <a:rPr lang="zh-CN" altLang="en-US" sz="2000" b="1" dirty="0" smtClean="0"/>
              <a:t>例</a:t>
            </a:r>
            <a:r>
              <a:rPr lang="en-US" altLang="zh-CN" sz="2000" b="1" dirty="0" smtClean="0"/>
              <a:t>    </a:t>
            </a:r>
            <a:r>
              <a:rPr lang="zh-CN" altLang="en-US" sz="2000" b="1" dirty="0" smtClean="0"/>
              <a:t>补码加、减运算器结构图</a:t>
            </a:r>
            <a:endParaRPr lang="zh-CN" altLang="zh-CN" sz="2000" b="1" dirty="0" smtClean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6145" name="Object 1"/>
          <p:cNvGraphicFramePr>
            <a:graphicFrameLocks noChangeAspect="1"/>
          </p:cNvGraphicFramePr>
          <p:nvPr/>
        </p:nvGraphicFramePr>
        <p:xfrm>
          <a:off x="467544" y="1124744"/>
          <a:ext cx="8054889" cy="475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Visio" r:id="rId3" imgW="3489325" imgH="2462530" progId="Visio.Drawing.11">
                  <p:embed/>
                </p:oleObj>
              </mc:Choice>
              <mc:Fallback>
                <p:oleObj name="Visio" r:id="rId3" imgW="3489325" imgH="246253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24744"/>
                        <a:ext cx="8054889" cy="4752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9552" y="404664"/>
            <a:ext cx="424847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三、	运算器结构框图</a:t>
            </a:r>
          </a:p>
          <a:p>
            <a:pPr algn="l"/>
            <a:endParaRPr lang="zh-CN" altLang="en-US" sz="19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323528" y="692696"/>
            <a:ext cx="8496944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四</a:t>
            </a:r>
            <a:r>
              <a:rPr lang="zh-CN" altLang="zh-CN" sz="3200" b="1" dirty="0" smtClean="0">
                <a:solidFill>
                  <a:srgbClr val="C00000"/>
                </a:solidFill>
              </a:rPr>
              <a:t>、实验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所用器件</a:t>
            </a:r>
            <a:endParaRPr lang="zh-CN" altLang="zh-CN" sz="3200" dirty="0" smtClean="0">
              <a:solidFill>
                <a:srgbClr val="C00000"/>
              </a:solidFill>
            </a:endParaRPr>
          </a:p>
          <a:p>
            <a:endParaRPr lang="en-US" altLang="zh-CN" sz="2400" dirty="0" smtClean="0"/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</a:t>
            </a:r>
            <a:r>
              <a:rPr lang="zh-CN" altLang="zh-CN" sz="2400" dirty="0" smtClean="0"/>
              <a:t>累加器选用一片</a:t>
            </a:r>
            <a:r>
              <a:rPr lang="en-US" altLang="zh-CN" sz="2400" dirty="0" smtClean="0"/>
              <a:t>74LS273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</a:t>
            </a:r>
            <a:r>
              <a:rPr lang="zh-CN" altLang="zh-CN" sz="2400" dirty="0" smtClean="0"/>
              <a:t>加法器用两片</a:t>
            </a:r>
            <a:r>
              <a:rPr lang="en-US" altLang="zh-CN" sz="2400" dirty="0" smtClean="0"/>
              <a:t>74 LS283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 </a:t>
            </a:r>
            <a:r>
              <a:rPr lang="zh-CN" altLang="zh-CN" sz="2400" dirty="0" smtClean="0"/>
              <a:t>原、反码控制器和溢出判断用两片</a:t>
            </a:r>
            <a:r>
              <a:rPr lang="en-US" altLang="zh-CN" sz="2400" dirty="0" smtClean="0"/>
              <a:t>74LS86</a:t>
            </a:r>
          </a:p>
          <a:p>
            <a:pPr marL="0" lvl="2"/>
            <a:endParaRPr lang="en-US" altLang="zh-CN" sz="2400" dirty="0" smtClean="0"/>
          </a:p>
          <a:p>
            <a:pPr marL="0" lvl="2"/>
            <a:r>
              <a:rPr lang="zh-CN" altLang="en-US" sz="3200" b="1" dirty="0" smtClean="0">
                <a:solidFill>
                  <a:srgbClr val="C00000"/>
                </a:solidFill>
              </a:rPr>
              <a:t>五、实验注意问题</a:t>
            </a:r>
            <a:endParaRPr lang="en-US" altLang="zh-CN" sz="3200" b="1" dirty="0" smtClean="0">
              <a:solidFill>
                <a:srgbClr val="C00000"/>
              </a:solidFill>
            </a:endParaRPr>
          </a:p>
          <a:p>
            <a:pPr marL="0" lvl="2">
              <a:spcBef>
                <a:spcPts val="1800"/>
              </a:spcBef>
            </a:pPr>
            <a:r>
              <a:rPr lang="en-US" altLang="zh-CN" sz="2400" dirty="0" smtClean="0"/>
              <a:t>           </a:t>
            </a:r>
            <a:r>
              <a:rPr lang="zh-CN" altLang="en-US" sz="2400" dirty="0" smtClean="0"/>
              <a:t>请见相关</a:t>
            </a:r>
            <a:r>
              <a:rPr lang="en-US" altLang="zh-CN" sz="2400" dirty="0" smtClean="0"/>
              <a:t>Word</a:t>
            </a:r>
            <a:r>
              <a:rPr lang="zh-CN" altLang="en-US" sz="2400" dirty="0" smtClean="0"/>
              <a:t>文档。</a:t>
            </a:r>
            <a:endParaRPr lang="zh-CN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6</a:t>
            </a:fld>
            <a:endParaRPr lang="en-US" altLang="zh-C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052736"/>
            <a:ext cx="3851920" cy="4513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75656" y="5661248"/>
            <a:ext cx="6480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/>
              <a:t>74LS 283</a:t>
            </a:r>
            <a:r>
              <a:rPr lang="zh-CN" altLang="zh-CN" sz="2000" b="1" dirty="0" smtClean="0"/>
              <a:t>（</a:t>
            </a:r>
            <a:r>
              <a:rPr lang="zh-CN" altLang="zh-CN" sz="2000" dirty="0" smtClean="0"/>
              <a:t>快速进位四位二进制全加器</a:t>
            </a:r>
            <a:r>
              <a:rPr lang="zh-CN" altLang="zh-CN" sz="2000" b="1" dirty="0" smtClean="0"/>
              <a:t>）</a:t>
            </a:r>
            <a:endParaRPr lang="zh-CN" altLang="en-US" sz="19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1A6FCA-B9D1-47C8-B7F9-0673CD643939}" type="slidenum">
              <a:rPr lang="en-US" altLang="zh-CN" smtClean="0"/>
              <a:t>7</a:t>
            </a:fld>
            <a:endParaRPr lang="en-US" altLang="zh-C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0"/>
            <a:ext cx="526732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19672" y="6165304"/>
            <a:ext cx="6264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/>
              <a:t>加法器</a:t>
            </a:r>
            <a:r>
              <a:rPr lang="zh-CN" altLang="zh-CN" sz="2000" b="1" dirty="0" smtClean="0"/>
              <a:t>功能表</a:t>
            </a:r>
            <a:endParaRPr lang="zh-CN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F788DBB-F61F-4AB1-B160-83C185AF1E12}" type="slidenum">
              <a:rPr lang="en-US" altLang="zh-CN" smtClean="0"/>
              <a:t>8</a:t>
            </a:fld>
            <a:endParaRPr lang="en-US" altLang="zh-CN" smtClean="0"/>
          </a:p>
        </p:txBody>
      </p:sp>
      <p:sp>
        <p:nvSpPr>
          <p:cNvPr id="30723" name="TextBox 3"/>
          <p:cNvSpPr txBox="1">
            <a:spLocks noChangeArrowheads="1"/>
          </p:cNvSpPr>
          <p:nvPr/>
        </p:nvSpPr>
        <p:spPr bwMode="auto">
          <a:xfrm>
            <a:off x="323850" y="333375"/>
            <a:ext cx="7561263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 smtClean="0"/>
              <a:t>8D</a:t>
            </a:r>
            <a:r>
              <a:rPr lang="zh-CN" altLang="en-US" sz="3200" b="1" dirty="0"/>
              <a:t>触发器</a:t>
            </a:r>
            <a:r>
              <a:rPr lang="en-US" altLang="zh-CN" sz="3200" b="1" dirty="0"/>
              <a:t>74LS273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844824"/>
            <a:ext cx="7504235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C7C782-3AC5-4EDB-8271-68146CFC09D7}" type="slidenum">
              <a:rPr lang="en-US" altLang="zh-CN" smtClean="0"/>
              <a:t>9</a:t>
            </a:fld>
            <a:endParaRPr lang="en-US" altLang="zh-CN" smtClean="0"/>
          </a:p>
        </p:txBody>
      </p:sp>
      <p:pic>
        <p:nvPicPr>
          <p:cNvPr id="31746" name="Picture 2" descr="74LS273管教图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333375"/>
            <a:ext cx="7596187" cy="615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900"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220</Words>
  <Application>Microsoft Office PowerPoint</Application>
  <PresentationFormat>全屏显示(4:3)</PresentationFormat>
  <Paragraphs>39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黑体</vt:lpstr>
      <vt:lpstr>宋体</vt:lpstr>
      <vt:lpstr>微软雅黑</vt:lpstr>
      <vt:lpstr>Arial</vt:lpstr>
      <vt:lpstr>Wingdings</vt:lpstr>
      <vt:lpstr>Network</vt:lpstr>
      <vt:lpstr>Visio</vt:lpstr>
      <vt:lpstr>组织与结构实验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cloudfoundry</dc:title>
  <dc:creator>liangyus</dc:creator>
  <cp:lastModifiedBy>86186</cp:lastModifiedBy>
  <cp:revision>622</cp:revision>
  <dcterms:created xsi:type="dcterms:W3CDTF">2007-03-03T15:37:00Z</dcterms:created>
  <dcterms:modified xsi:type="dcterms:W3CDTF">2022-11-15T14:25:05Z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21</vt:lpwstr>
  </property>
  <property fmtid="{D5CDD505-2E9C-101B-9397-08002B2CF9AE}" pid="3" name="KSOProductBuildVer">
    <vt:lpwstr>2052-10.1.0.7671</vt:lpwstr>
  </property>
</Properties>
</file>