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98" r:id="rId3"/>
    <p:sldId id="501" r:id="rId4"/>
    <p:sldId id="500" r:id="rId5"/>
    <p:sldId id="507" r:id="rId6"/>
    <p:sldId id="506" r:id="rId7"/>
    <p:sldId id="508" r:id="rId8"/>
    <p:sldId id="502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33CC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7" autoAdjust="0"/>
    <p:restoredTop sz="63080" autoAdjust="0"/>
  </p:normalViewPr>
  <p:slideViewPr>
    <p:cSldViewPr>
      <p:cViewPr varScale="1">
        <p:scale>
          <a:sx n="63" d="100"/>
          <a:sy n="63" d="100"/>
        </p:scale>
        <p:origin x="1312" y="38"/>
      </p:cViewPr>
      <p:guideLst>
        <p:guide orient="horz" pos="216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B3E1628-1CD0-41D7-9A11-B04F6E19DA7D}" type="datetime1">
              <a:rPr lang="zh-CN" altLang="en-US"/>
              <a:t>2022/12/20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F64202-F9F6-4759-A0E4-B95A0890D74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583871-7EFF-442E-B649-82B54146B5DE}" type="datetime1">
              <a:rPr lang="zh-CN" altLang="en-US"/>
              <a:t>2022/12/20</a:t>
            </a:fld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747680-5E50-40FF-B10F-4F89C8C52A2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86FBF-7425-4D8B-91FF-4AEA164723F9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7412" name="日期占位符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F22FFE2-5B5B-47CB-9E5C-C9384E1935BF}" type="datetime1">
              <a:rPr lang="zh-CN" altLang="en-US" smtClean="0"/>
              <a:t>2022/12/20</a:t>
            </a:fld>
            <a:endParaRPr lang="en-US" altLang="zh-CN" smtClean="0"/>
          </a:p>
        </p:txBody>
      </p:sp>
      <p:sp>
        <p:nvSpPr>
          <p:cNvPr id="17413" name="页脚占位符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68D5772-12D6-4934-94EA-62A9724DEC18}" type="datetime1">
              <a:rPr lang="zh-CN" altLang="en-US"/>
              <a:t>2022/12/20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#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9B4BC-0FBF-4861-8C24-BB5958530E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2D2D9-7F3D-4CDA-8B63-9DF88024DF4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6EFB1-CFDE-4385-8A67-68BA3492ADC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32508-51D9-4C87-A978-46F2262CDFA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C8786-2D1B-41E1-AF51-67F13AE977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59B16-5065-4898-B687-DBF0AB2D1E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26AB-3049-492A-94E9-00847AA6A79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5F8D8-B31E-4A1F-AF83-5C7569EDA2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47945-FB33-416E-9071-9FAB2FDD8C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A6FCA-B9D1-47C8-B7F9-0673CD64393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955B3-C030-4C86-99C2-0EF4E91E57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BCA49-6734-435C-AAE6-EF98438FA1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C0696F7-78FE-4659-A8C3-15DA2430161F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30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19883B-0E0D-44C0-B359-11F2CACB647A}" type="datetime1">
              <a:rPr lang="zh-CN" altLang="en-US"/>
              <a:t>2022/12/20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9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5" y="1268413"/>
            <a:ext cx="7000875" cy="1331912"/>
          </a:xfrm>
        </p:spPr>
        <p:txBody>
          <a:bodyPr/>
          <a:lstStyle/>
          <a:p>
            <a:pPr eaLnBrk="1" hangingPunct="1"/>
            <a:r>
              <a:rPr lang="zh-CN" altLang="en-US" sz="4400" b="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组织与结构随堂实验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56100" y="3644900"/>
            <a:ext cx="2332038" cy="792163"/>
          </a:xfrm>
        </p:spPr>
        <p:txBody>
          <a:bodyPr/>
          <a:lstStyle/>
          <a:p>
            <a:pPr eaLnBrk="1" hangingPunct="1"/>
            <a:r>
              <a:rPr lang="zh-CN" altLang="en-US" smtClean="0"/>
              <a:t>陈志勇</a:t>
            </a:r>
            <a:endParaRPr lang="en-US" altLang="zh-CN" smtClean="0"/>
          </a:p>
        </p:txBody>
      </p:sp>
      <p:pic>
        <p:nvPicPr>
          <p:cNvPr id="16387" name="Picture 4" descr="ecom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221163"/>
            <a:ext cx="2051050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5000625" y="4857750"/>
            <a:ext cx="19288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2022/11/23</a:t>
            </a:r>
            <a:endParaRPr lang="zh-CN" altLang="en-US" dirty="0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3714750" y="6000750"/>
            <a:ext cx="357187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dirty="0" smtClean="0"/>
              <a:t>软件学院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9064208-2B27-4583-9983-CBA3F6153E80}" type="slidenum">
              <a:rPr lang="en-US" altLang="zh-CN" smtClean="0"/>
              <a:t>2</a:t>
            </a:fld>
            <a:endParaRPr lang="en-US" altLang="zh-CN" smtClean="0"/>
          </a:p>
        </p:txBody>
      </p:sp>
      <p:sp>
        <p:nvSpPr>
          <p:cNvPr id="32770" name="TextBox 2"/>
          <p:cNvSpPr txBox="1">
            <a:spLocks noChangeArrowheads="1"/>
          </p:cNvSpPr>
          <p:nvPr/>
        </p:nvSpPr>
        <p:spPr bwMode="auto">
          <a:xfrm>
            <a:off x="1042988" y="2565400"/>
            <a:ext cx="748982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/>
              <a:t>实验三    </a:t>
            </a:r>
            <a:r>
              <a:rPr lang="en-US" altLang="zh-CN" sz="3600" b="1"/>
              <a:t>RAM</a:t>
            </a:r>
            <a:r>
              <a:rPr lang="zh-CN" altLang="en-US" sz="3600" b="1"/>
              <a:t>扩展实验</a:t>
            </a:r>
            <a:endParaRPr lang="zh-CN" altLang="en-US" sz="1900">
              <a:latin typeface="宋体" panose="02010600030101010101" pitchFamily="2" charset="-122"/>
            </a:endParaRP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4716463" y="4508500"/>
            <a:ext cx="360045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实验时间：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第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12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周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43BFD1A-EC41-44C3-A576-B1B958949DDA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389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8918" name="TextBox 5"/>
          <p:cNvSpPr txBox="1">
            <a:spLocks noChangeArrowheads="1"/>
          </p:cNvSpPr>
          <p:nvPr/>
        </p:nvSpPr>
        <p:spPr bwMode="auto">
          <a:xfrm>
            <a:off x="1403350" y="0"/>
            <a:ext cx="5545138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latin typeface="宋体" panose="02010600030101010101" pitchFamily="2" charset="-122"/>
              </a:rPr>
              <a:t>实验三  </a:t>
            </a:r>
            <a:r>
              <a:rPr lang="en-US" altLang="zh-CN" sz="3600" b="1">
                <a:latin typeface="宋体" panose="02010600030101010101" pitchFamily="2" charset="-122"/>
              </a:rPr>
              <a:t>RAM</a:t>
            </a:r>
            <a:r>
              <a:rPr lang="zh-CN" altLang="en-US" sz="3600" b="1">
                <a:latin typeface="宋体" panose="02010600030101010101" pitchFamily="2" charset="-122"/>
              </a:rPr>
              <a:t>扩展实验</a:t>
            </a:r>
          </a:p>
        </p:txBody>
      </p:sp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323850" y="765175"/>
            <a:ext cx="8351838" cy="2554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zh-CN" sz="2400" b="1" dirty="0">
                <a:solidFill>
                  <a:srgbClr val="FF0000"/>
                </a:solidFill>
              </a:rPr>
              <a:t>一、实验目的</a:t>
            </a:r>
          </a:p>
          <a:p>
            <a:pPr>
              <a:lnSpc>
                <a:spcPts val="3200"/>
              </a:lnSpc>
            </a:pPr>
            <a:r>
              <a:rPr lang="en-US" altLang="zh-CN" sz="2400" dirty="0"/>
              <a:t>        1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了解</a:t>
            </a:r>
            <a:r>
              <a:rPr lang="zh-CN" altLang="en-US" sz="2400" dirty="0" smtClean="0"/>
              <a:t>静态</a:t>
            </a:r>
            <a:r>
              <a:rPr lang="en-US" altLang="zh-CN" sz="2400" dirty="0" smtClean="0"/>
              <a:t>RAM</a:t>
            </a:r>
            <a:r>
              <a:rPr lang="zh-CN" altLang="en-US" sz="2400" dirty="0" smtClean="0"/>
              <a:t>芯片的</a:t>
            </a:r>
            <a:r>
              <a:rPr lang="zh-CN" altLang="en-US" sz="2400" dirty="0"/>
              <a:t>工作原理及其使用方法</a:t>
            </a:r>
            <a:r>
              <a:rPr lang="zh-CN" altLang="en-US" sz="2400" dirty="0" smtClean="0"/>
              <a:t>。  </a:t>
            </a:r>
            <a:endParaRPr lang="en-US" altLang="zh-CN" sz="2400" dirty="0" smtClean="0"/>
          </a:p>
          <a:p>
            <a:pPr>
              <a:lnSpc>
                <a:spcPts val="3200"/>
              </a:lnSpc>
            </a:pPr>
            <a:r>
              <a:rPr lang="en-US" altLang="zh-CN" sz="2400" dirty="0" smtClean="0"/>
              <a:t>        2. </a:t>
            </a:r>
            <a:r>
              <a:rPr lang="zh-CN" altLang="en-US" sz="2400" dirty="0" smtClean="0"/>
              <a:t>理解、掌握</a:t>
            </a:r>
            <a:r>
              <a:rPr lang="zh-CN" altLang="en-US" sz="2400" dirty="0"/>
              <a:t>半导体存储器的</a:t>
            </a:r>
            <a:r>
              <a:rPr lang="zh-CN" altLang="en-US" sz="2400" dirty="0" smtClean="0"/>
              <a:t>字</a:t>
            </a:r>
            <a:r>
              <a:rPr lang="en-US" altLang="zh-CN" sz="2400" dirty="0" smtClean="0"/>
              <a:t>(/</a:t>
            </a:r>
            <a:r>
              <a:rPr lang="zh-CN" altLang="en-US" sz="2400" dirty="0" smtClean="0"/>
              <a:t>位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扩展</a:t>
            </a:r>
            <a:r>
              <a:rPr lang="zh-CN" altLang="en-US" sz="2400" dirty="0"/>
              <a:t>技术。</a:t>
            </a:r>
            <a:endParaRPr lang="en-US" altLang="zh-CN" sz="2400" dirty="0"/>
          </a:p>
          <a:p>
            <a:pPr>
              <a:lnSpc>
                <a:spcPts val="32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二</a:t>
            </a:r>
            <a:r>
              <a:rPr lang="zh-CN" altLang="zh-CN" sz="2400" b="1" dirty="0">
                <a:solidFill>
                  <a:srgbClr val="FF0000"/>
                </a:solidFill>
              </a:rPr>
              <a:t>、实验</a:t>
            </a:r>
            <a:r>
              <a:rPr lang="zh-CN" altLang="en-US" sz="2400" b="1" dirty="0">
                <a:solidFill>
                  <a:srgbClr val="FF0000"/>
                </a:solidFill>
              </a:rPr>
              <a:t>方案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>
              <a:lnSpc>
                <a:spcPts val="3200"/>
              </a:lnSpc>
            </a:pPr>
            <a:endParaRPr lang="zh-CN" altLang="en-US" sz="2400" dirty="0"/>
          </a:p>
          <a:p>
            <a:pPr>
              <a:lnSpc>
                <a:spcPts val="32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89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755650" y="2565400"/>
          <a:ext cx="7564438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Visio" r:id="rId3" imgW="1983105" imgH="1674495" progId="Visio.Drawing.11">
                  <p:embed/>
                </p:oleObj>
              </mc:Choice>
              <mc:Fallback>
                <p:oleObj name="Visio" r:id="rId3" imgW="1983105" imgH="1674495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5400"/>
                        <a:ext cx="7564438" cy="374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BBD703-560A-4956-9304-DAD0E6E88CD5}" type="slidenum">
              <a:rPr lang="en-US" altLang="zh-CN" smtClean="0"/>
              <a:t>4</a:t>
            </a:fld>
            <a:endParaRPr lang="en-US" altLang="zh-CN" smtClean="0"/>
          </a:p>
        </p:txBody>
      </p:sp>
      <p:sp>
        <p:nvSpPr>
          <p:cNvPr id="39938" name="TextBox 2"/>
          <p:cNvSpPr txBox="1">
            <a:spLocks noChangeArrowheads="1"/>
          </p:cNvSpPr>
          <p:nvPr/>
        </p:nvSpPr>
        <p:spPr bwMode="auto">
          <a:xfrm>
            <a:off x="251520" y="188640"/>
            <a:ext cx="8497888" cy="5842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latin typeface="宋体" panose="02010600030101010101" pitchFamily="2" charset="-122"/>
              </a:rPr>
              <a:t>三、	实验要求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1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采用</a:t>
            </a:r>
            <a:r>
              <a:rPr lang="en-US" altLang="zh-CN" sz="2400" b="1" dirty="0"/>
              <a:t>2K x 8 </a:t>
            </a:r>
            <a:r>
              <a:rPr lang="zh-CN" altLang="zh-CN" sz="2400" b="1" dirty="0"/>
              <a:t>的芯片，构成</a:t>
            </a:r>
            <a:r>
              <a:rPr lang="en-US" altLang="zh-CN" sz="2400" b="1" dirty="0"/>
              <a:t>4K x 8</a:t>
            </a:r>
            <a:r>
              <a:rPr lang="zh-CN" altLang="zh-CN" sz="2400" b="1" dirty="0"/>
              <a:t>的存储器。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sz="2400" dirty="0"/>
              <a:t>  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zh-CN" sz="2400" dirty="0" smtClean="0"/>
              <a:t>选择</a:t>
            </a:r>
            <a:r>
              <a:rPr lang="zh-CN" altLang="en-US" sz="2400" dirty="0"/>
              <a:t>四</a:t>
            </a:r>
            <a:r>
              <a:rPr lang="zh-CN" altLang="zh-CN" sz="2400" dirty="0"/>
              <a:t>个不连续的存贮单元地址，分别存入不同内容，作单个存贮器单元的</a:t>
            </a:r>
            <a:r>
              <a:rPr lang="en-US" altLang="zh-CN" sz="2400" dirty="0"/>
              <a:t> </a:t>
            </a:r>
            <a:r>
              <a:rPr lang="zh-CN" altLang="zh-CN" sz="2400" dirty="0"/>
              <a:t>读</a:t>
            </a:r>
            <a:r>
              <a:rPr lang="en-US" altLang="zh-CN" sz="2400" dirty="0"/>
              <a:t>/</a:t>
            </a:r>
            <a:r>
              <a:rPr lang="zh-CN" altLang="zh-CN" sz="2400" dirty="0"/>
              <a:t>写操作实验。</a:t>
            </a:r>
            <a:endParaRPr lang="en-US" altLang="zh-CN" sz="2400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sz="2400" dirty="0" smtClean="0">
                <a:latin typeface="宋体" panose="02010600030101010101" pitchFamily="2" charset="-122"/>
              </a:rPr>
              <a:t>    ② </a:t>
            </a:r>
            <a:r>
              <a:rPr lang="zh-CN" altLang="en-US" sz="2400" dirty="0" smtClean="0">
                <a:latin typeface="宋体" panose="02010600030101010101" pitchFamily="2" charset="-122"/>
              </a:rPr>
              <a:t>必须</a:t>
            </a:r>
            <a:r>
              <a:rPr lang="zh-CN" altLang="zh-CN" sz="2400" dirty="0" smtClean="0"/>
              <a:t>使用</a:t>
            </a:r>
            <a:r>
              <a:rPr lang="zh-CN" altLang="zh-CN" sz="2400" dirty="0"/>
              <a:t>译码器进行扩展（三输入都用，接开关）。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sz="2400" b="1" dirty="0"/>
              <a:t>  2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选用适当芯片，根据各种控制信号的极性和时序要求，设计出实验线路图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sz="2400" b="1" dirty="0" smtClean="0"/>
              <a:t>  3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设计实验步骤。</a:t>
            </a:r>
            <a:endParaRPr lang="en-US" altLang="zh-CN" sz="2400" b="1" dirty="0"/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sz="2400" b="1" dirty="0" smtClean="0"/>
              <a:t>  4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使用开关进行数据加载，通过指示灯显示实验结果，记录试验现象，写出实验报告。给出字扩展试验中每片</a:t>
            </a:r>
            <a:r>
              <a:rPr lang="en-US" altLang="zh-CN" sz="2400" b="1" dirty="0"/>
              <a:t>RAM</a:t>
            </a:r>
            <a:r>
              <a:rPr lang="zh-CN" altLang="zh-CN" sz="2400" b="1" dirty="0"/>
              <a:t>芯片的地址范围。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1520" y="188640"/>
            <a:ext cx="8497888" cy="51552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四</a:t>
            </a:r>
            <a:r>
              <a:rPr lang="zh-CN" altLang="en-US" sz="2800" b="1" dirty="0">
                <a:latin typeface="宋体" panose="02010600030101010101" pitchFamily="2" charset="-122"/>
              </a:rPr>
              <a:t>、参考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器件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          </a:t>
            </a:r>
          </a:p>
          <a:p>
            <a:pPr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         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RAM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采用两片静态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RAM—Intel 6116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芯片；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          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）隔离部件采用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74LS244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          3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）译码器采用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74LS138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900" dirty="0">
              <a:latin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说明：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为简化试验，接开关的地址可只用低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位（其余地址可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接地）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          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要先改成读有效，然后断开</a:t>
            </a:r>
            <a:r>
              <a:rPr lang="zh-CN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隔离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1200"/>
              </a:spcBef>
            </a:pPr>
            <a:endParaRPr lang="en-US" altLang="zh-CN" sz="2400" dirty="0" smtClean="0"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</a:pPr>
            <a:endParaRPr lang="zh-CN" altLang="zh-CN" sz="2400" dirty="0"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8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 smtClean="0"/>
              <a:t>6</a:t>
            </a:fld>
            <a:endParaRPr lang="en-US" altLang="zh-CN"/>
          </a:p>
        </p:txBody>
      </p:sp>
      <p:pic>
        <p:nvPicPr>
          <p:cNvPr id="39938" name="图片 1" descr="IMG_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246"/>
            <a:ext cx="4884704" cy="551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48680"/>
            <a:ext cx="3126432" cy="37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67544" y="5085184"/>
            <a:ext cx="806489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</a:rPr>
              <a:t>说明：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6116</a:t>
            </a:r>
            <a:r>
              <a:rPr lang="zh-CN" altLang="zh-CN" sz="2000" dirty="0"/>
              <a:t>是</a:t>
            </a:r>
            <a:r>
              <a:rPr lang="en-US" altLang="zh-CN" sz="2000" dirty="0"/>
              <a:t>2K*8</a:t>
            </a:r>
            <a:r>
              <a:rPr lang="zh-CN" altLang="zh-CN" sz="2000" dirty="0"/>
              <a:t>位静态随机存储器</a:t>
            </a:r>
            <a:r>
              <a:rPr lang="zh-CN" altLang="zh-CN" sz="2000" dirty="0" smtClean="0"/>
              <a:t>芯片</a:t>
            </a:r>
            <a:r>
              <a:rPr lang="zh-CN" altLang="en-US" sz="2000" dirty="0"/>
              <a:t>，</a:t>
            </a:r>
            <a:r>
              <a:rPr lang="zh-CN" altLang="zh-CN" sz="2000" dirty="0" smtClean="0"/>
              <a:t>采用</a:t>
            </a:r>
            <a:r>
              <a:rPr lang="en-US" altLang="zh-CN" sz="2000" dirty="0"/>
              <a:t>CMOS</a:t>
            </a:r>
            <a:r>
              <a:rPr lang="zh-CN" altLang="zh-CN" sz="2000" dirty="0"/>
              <a:t>工艺</a:t>
            </a:r>
            <a:r>
              <a:rPr lang="zh-CN" altLang="zh-CN" sz="2000" dirty="0" smtClean="0"/>
              <a:t>制造</a:t>
            </a:r>
            <a:r>
              <a:rPr lang="zh-CN" altLang="en-US" sz="2000" dirty="0"/>
              <a:t>，</a:t>
            </a:r>
            <a:r>
              <a:rPr lang="zh-CN" altLang="zh-CN" sz="2000" dirty="0" smtClean="0"/>
              <a:t>单一</a:t>
            </a:r>
            <a:r>
              <a:rPr lang="en-US" altLang="zh-CN" sz="2000" dirty="0"/>
              <a:t>+5V</a:t>
            </a:r>
            <a:r>
              <a:rPr lang="zh-CN" altLang="zh-CN" sz="2000" dirty="0" smtClean="0"/>
              <a:t>供电</a:t>
            </a:r>
            <a:r>
              <a:rPr lang="zh-CN" altLang="en-US" sz="2000" dirty="0"/>
              <a:t>，</a:t>
            </a:r>
            <a:r>
              <a:rPr lang="zh-CN" altLang="zh-CN" sz="2000" dirty="0" smtClean="0"/>
              <a:t>额定</a:t>
            </a:r>
            <a:r>
              <a:rPr lang="zh-CN" altLang="zh-CN" sz="2000" dirty="0"/>
              <a:t>功耗</a:t>
            </a:r>
            <a:r>
              <a:rPr lang="en-US" altLang="zh-CN" sz="2000" dirty="0" smtClean="0"/>
              <a:t>160mW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典型</a:t>
            </a:r>
            <a:r>
              <a:rPr lang="zh-CN" altLang="zh-CN" sz="2000" dirty="0"/>
              <a:t>存取时间</a:t>
            </a:r>
            <a:r>
              <a:rPr lang="en-US" altLang="zh-CN" sz="2000" dirty="0" smtClean="0"/>
              <a:t>200ns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24</a:t>
            </a:r>
            <a:r>
              <a:rPr lang="zh-CN" altLang="zh-CN" sz="2000" dirty="0"/>
              <a:t>线</a:t>
            </a:r>
            <a:r>
              <a:rPr lang="zh-CN" altLang="zh-CN" sz="2000" dirty="0" smtClean="0"/>
              <a:t>双列直插式封装</a:t>
            </a:r>
            <a:r>
              <a:rPr lang="zh-CN" altLang="en-US" sz="2000" dirty="0"/>
              <a:t>。</a:t>
            </a:r>
            <a:endParaRPr lang="zh-CN" altLang="zh-CN" sz="2000" dirty="0"/>
          </a:p>
          <a:p>
            <a:pPr>
              <a:spcBef>
                <a:spcPts val="800"/>
              </a:spcBef>
            </a:pPr>
            <a:r>
              <a:rPr lang="en-US" altLang="zh-CN" sz="2000" dirty="0" smtClean="0">
                <a:latin typeface="宋体" panose="02010600030101010101" pitchFamily="2" charset="-122"/>
              </a:rPr>
              <a:t>2</a:t>
            </a:r>
            <a:r>
              <a:rPr lang="zh-CN" altLang="en-US" sz="2000" dirty="0" smtClean="0">
                <a:latin typeface="宋体" panose="02010600030101010101" pitchFamily="2" charset="-122"/>
              </a:rPr>
              <a:t>、</a:t>
            </a:r>
            <a:r>
              <a:rPr lang="zh-CN" altLang="zh-CN" sz="2000" dirty="0"/>
              <a:t>各</a:t>
            </a:r>
            <a:r>
              <a:rPr lang="zh-CN" altLang="zh-CN" sz="2000" dirty="0" smtClean="0"/>
              <a:t>引脚</a:t>
            </a:r>
            <a:r>
              <a:rPr lang="zh-CN" altLang="en-US" sz="2000" dirty="0" smtClean="0"/>
              <a:t>定义：</a:t>
            </a:r>
            <a:r>
              <a:rPr lang="en-US" altLang="zh-CN" sz="2000" dirty="0" smtClean="0"/>
              <a:t>A</a:t>
            </a:r>
            <a:r>
              <a:rPr lang="en-US" altLang="zh-CN" sz="1600" dirty="0" smtClean="0"/>
              <a:t>0</a:t>
            </a:r>
            <a:r>
              <a:rPr lang="en-US" altLang="zh-CN" sz="2000" dirty="0" smtClean="0"/>
              <a:t>-A</a:t>
            </a:r>
            <a:r>
              <a:rPr lang="en-US" altLang="zh-CN" sz="1600" dirty="0" smtClean="0"/>
              <a:t>10</a:t>
            </a:r>
            <a:r>
              <a:rPr lang="zh-CN" altLang="zh-CN" sz="2000" dirty="0"/>
              <a:t>为地址</a:t>
            </a:r>
            <a:r>
              <a:rPr lang="zh-CN" altLang="zh-CN" sz="2000" dirty="0" smtClean="0"/>
              <a:t>线</a:t>
            </a:r>
            <a:r>
              <a:rPr lang="zh-CN" altLang="en-US" sz="2000" dirty="0" smtClean="0"/>
              <a:t>；</a:t>
            </a:r>
            <a:r>
              <a:rPr lang="en-US" altLang="zh-CN" sz="2000" dirty="0" smtClean="0"/>
              <a:t>D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-D</a:t>
            </a:r>
            <a:r>
              <a:rPr lang="en-US" altLang="zh-CN" sz="2000" baseline="-25000" dirty="0" smtClean="0"/>
              <a:t>7</a:t>
            </a:r>
            <a:r>
              <a:rPr lang="en-US" altLang="zh-CN" sz="2000" dirty="0" smtClean="0"/>
              <a:t>(O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-O</a:t>
            </a:r>
            <a:r>
              <a:rPr lang="en-US" altLang="zh-CN" sz="2000" baseline="-25000" dirty="0" smtClean="0"/>
              <a:t>7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为数据线；</a:t>
            </a:r>
            <a:r>
              <a:rPr lang="en-US" altLang="zh-CN" sz="2000" dirty="0" smtClean="0"/>
              <a:t>#CE</a:t>
            </a:r>
            <a:r>
              <a:rPr lang="zh-CN" altLang="zh-CN" sz="2000" dirty="0"/>
              <a:t>是片选</a:t>
            </a:r>
            <a:r>
              <a:rPr lang="zh-CN" altLang="zh-CN" sz="2000" dirty="0" smtClean="0"/>
              <a:t>线</a:t>
            </a:r>
            <a:r>
              <a:rPr lang="zh-CN" altLang="en-US" sz="2000" dirty="0"/>
              <a:t>；</a:t>
            </a:r>
            <a:r>
              <a:rPr lang="en-US" altLang="zh-CN" sz="2000" dirty="0" smtClean="0"/>
              <a:t>#</a:t>
            </a:r>
            <a:r>
              <a:rPr lang="en-US" altLang="zh-CN" sz="2000" dirty="0"/>
              <a:t>OE</a:t>
            </a:r>
            <a:r>
              <a:rPr lang="zh-CN" altLang="zh-CN" sz="2000" dirty="0"/>
              <a:t>是读允许</a:t>
            </a:r>
            <a:r>
              <a:rPr lang="zh-CN" altLang="zh-CN" sz="2000" dirty="0" smtClean="0"/>
              <a:t>线</a:t>
            </a:r>
            <a:r>
              <a:rPr lang="zh-CN" altLang="en-US" sz="2000" dirty="0"/>
              <a:t>；</a:t>
            </a:r>
            <a:r>
              <a:rPr lang="en-US" altLang="zh-CN" sz="2000" dirty="0" smtClean="0"/>
              <a:t>#</a:t>
            </a:r>
            <a:r>
              <a:rPr lang="en-US" altLang="zh-CN" sz="2000" dirty="0"/>
              <a:t>WE</a:t>
            </a:r>
            <a:r>
              <a:rPr lang="zh-CN" altLang="zh-CN" sz="2000" dirty="0"/>
              <a:t>是写允许</a:t>
            </a:r>
            <a:r>
              <a:rPr lang="zh-CN" altLang="zh-CN" sz="2000" dirty="0" smtClean="0"/>
              <a:t>线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8"/>
          <p:cNvSpPr txBox="1">
            <a:spLocks noChangeArrowheads="1"/>
          </p:cNvSpPr>
          <p:nvPr/>
        </p:nvSpPr>
        <p:spPr bwMode="auto">
          <a:xfrm>
            <a:off x="323850" y="333375"/>
            <a:ext cx="7272338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sym typeface="+mn-ea"/>
              </a:rPr>
              <a:t>三态</a:t>
            </a:r>
            <a:r>
              <a:rPr lang="en-US" altLang="zh-CN" sz="3200" b="1" dirty="0">
                <a:sym typeface="+mn-ea"/>
              </a:rPr>
              <a:t>输出8总线缓冲门74LS244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21506" name="TextBox 9"/>
          <p:cNvSpPr txBox="1">
            <a:spLocks noChangeArrowheads="1"/>
          </p:cNvSpPr>
          <p:nvPr/>
        </p:nvSpPr>
        <p:spPr bwMode="auto">
          <a:xfrm>
            <a:off x="504190" y="5079048"/>
            <a:ext cx="8135938" cy="1460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altLang="zh-CN" sz="2800" b="1"/>
              <a:t>内部有8个三态驱动器，分成两组，分别由</a:t>
            </a:r>
            <a:r>
              <a:rPr lang="zh-CN" sz="2800" b="1"/>
              <a:t>使能</a:t>
            </a:r>
            <a:r>
              <a:rPr altLang="zh-CN" sz="2800" b="1"/>
              <a:t>端</a:t>
            </a:r>
          </a:p>
          <a:p>
            <a:pPr eaLnBrk="1" latinLnBrk="0" hangingPunct="1">
              <a:spcBef>
                <a:spcPts val="600"/>
              </a:spcBef>
            </a:pPr>
            <a:r>
              <a:rPr lang="zh-CN" sz="2800" b="1"/>
              <a:t>     和     控制。当使能端处于有效电平时，</a:t>
            </a:r>
            <a:r>
              <a:rPr lang="en-US" altLang="zh-CN" sz="2800" b="1"/>
              <a:t>4</a:t>
            </a:r>
            <a:r>
              <a:rPr lang="zh-CN" altLang="en-US" sz="2800" b="1"/>
              <a:t>位数据可单向输出。</a:t>
            </a:r>
            <a:r>
              <a:rPr altLang="zh-CN" sz="2800" b="1"/>
              <a:t>       </a:t>
            </a:r>
          </a:p>
        </p:txBody>
      </p:sp>
      <p:pic>
        <p:nvPicPr>
          <p:cNvPr id="2" name="图片 1" descr="74LS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25" y="1061085"/>
            <a:ext cx="3405505" cy="3874135"/>
          </a:xfrm>
          <a:prstGeom prst="rect">
            <a:avLst/>
          </a:prstGeom>
        </p:spPr>
      </p:pic>
      <p:graphicFrame>
        <p:nvGraphicFramePr>
          <p:cNvPr id="3" name="对象 -2147482619"/>
          <p:cNvGraphicFramePr/>
          <p:nvPr/>
        </p:nvGraphicFramePr>
        <p:xfrm>
          <a:off x="668655" y="5601335"/>
          <a:ext cx="432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r:id="rId4" imgW="203200" imgH="215900" progId="Equation.DSMT4">
                  <p:embed/>
                </p:oleObj>
              </mc:Choice>
              <mc:Fallback>
                <p:oleObj r:id="rId4" imgW="203200" imgH="215900" progId="Equation.DSMT4">
                  <p:embed/>
                  <p:pic>
                    <p:nvPicPr>
                      <p:cNvPr id="3" name="对象 -21474826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655" y="5601335"/>
                        <a:ext cx="4320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532255" y="5600700"/>
          <a:ext cx="4320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r:id="rId6" imgW="431800" imgH="431800" progId="Equation.DSMT4">
                  <p:embed/>
                </p:oleObj>
              </mc:Choice>
              <mc:Fallback>
                <p:oleObj r:id="rId6" imgW="431800" imgH="431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2255" y="5600700"/>
                        <a:ext cx="432000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933950" y="2619375"/>
          <a:ext cx="3237865" cy="105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r:id="rId8" imgW="1270000" imgH="431800" progId="Equation.DSMT4">
                  <p:embed/>
                </p:oleObj>
              </mc:Choice>
              <mc:Fallback>
                <p:oleObj r:id="rId8" imgW="1270000" imgH="4318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3950" y="2619375"/>
                        <a:ext cx="3237865" cy="105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24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4298" y="332656"/>
            <a:ext cx="8496944" cy="60939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00CC"/>
                </a:solidFill>
              </a:rPr>
              <a:t>RAM</a:t>
            </a:r>
            <a:r>
              <a:rPr lang="zh-CN" altLang="zh-CN" sz="3200" b="1" dirty="0">
                <a:solidFill>
                  <a:srgbClr val="0000CC"/>
                </a:solidFill>
              </a:rPr>
              <a:t>扩展实验中出现的问题及解决</a:t>
            </a:r>
            <a:endParaRPr lang="zh-CN" altLang="zh-CN" sz="3200" dirty="0">
              <a:solidFill>
                <a:srgbClr val="0000CC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b="1" dirty="0"/>
              <a:t>1</a:t>
            </a:r>
            <a:r>
              <a:rPr lang="zh-CN" altLang="zh-CN" sz="2400" b="1" dirty="0"/>
              <a:t>）操作顺序：在完成写入后，要先改成读有效，然后断开隔离，否则就把高阻态（此时当成是低电平）又一次写入了</a:t>
            </a:r>
            <a:r>
              <a:rPr lang="en-US" altLang="zh-CN" sz="2400" b="1" dirty="0"/>
              <a:t>RAM</a:t>
            </a:r>
            <a:r>
              <a:rPr lang="zh-CN" altLang="zh-CN" sz="2400" b="1" dirty="0"/>
              <a:t>。（或者通过控制片选也可，总之，不应该出现错误的数据写入）</a:t>
            </a:r>
            <a:endParaRPr lang="zh-CN" altLang="zh-CN" sz="24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b="1" dirty="0"/>
              <a:t>2</a:t>
            </a:r>
            <a:r>
              <a:rPr lang="zh-CN" altLang="zh-CN" sz="2400" b="1" dirty="0"/>
              <a:t>）自我检查时，要求先把几组不同的数据写入不同的地址，检查时，只检查读出结果即可（</a:t>
            </a:r>
            <a:r>
              <a:rPr lang="zh-CN" altLang="zh-CN" sz="2400" b="1" dirty="0">
                <a:solidFill>
                  <a:srgbClr val="FF0000"/>
                </a:solidFill>
              </a:rPr>
              <a:t>地址可只选低</a:t>
            </a: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zh-CN" sz="2400" b="1" dirty="0">
                <a:solidFill>
                  <a:srgbClr val="FF0000"/>
                </a:solidFill>
              </a:rPr>
              <a:t>位地址</a:t>
            </a:r>
            <a:r>
              <a:rPr lang="zh-CN" altLang="zh-CN" sz="2400" b="1" dirty="0"/>
              <a:t>）。</a:t>
            </a:r>
            <a:endParaRPr lang="zh-CN" altLang="zh-CN" sz="24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b="1" dirty="0"/>
              <a:t>3</a:t>
            </a:r>
            <a:r>
              <a:rPr lang="zh-CN" altLang="zh-CN" sz="2400" b="1" dirty="0"/>
              <a:t>）</a:t>
            </a:r>
            <a:r>
              <a:rPr lang="en-US" altLang="zh-CN" sz="2400" b="1" dirty="0"/>
              <a:t>138</a:t>
            </a:r>
            <a:r>
              <a:rPr lang="zh-CN" altLang="zh-CN" sz="2400" b="1" dirty="0"/>
              <a:t>译码器的输入端不能空接</a:t>
            </a:r>
            <a:r>
              <a:rPr lang="zh-CN" altLang="zh-CN" sz="2400" b="1" dirty="0" smtClean="0"/>
              <a:t>，</a:t>
            </a:r>
            <a:r>
              <a:rPr lang="zh-CN" altLang="en-US" sz="2400" b="1" dirty="0" smtClean="0"/>
              <a:t>不能</a:t>
            </a:r>
            <a:r>
              <a:rPr lang="zh-CN" altLang="zh-CN" sz="2400" b="1" dirty="0" smtClean="0"/>
              <a:t>想当然</a:t>
            </a:r>
            <a:r>
              <a:rPr lang="zh-CN" altLang="zh-CN" sz="2400" b="1" dirty="0"/>
              <a:t>地认为这是输入的低电平。</a:t>
            </a:r>
            <a:endParaRPr lang="zh-CN" altLang="zh-CN" sz="24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b="1" dirty="0"/>
              <a:t>4</a:t>
            </a:r>
            <a:r>
              <a:rPr lang="zh-CN" altLang="zh-CN" sz="2400" b="1" dirty="0"/>
              <a:t>）</a:t>
            </a:r>
            <a:r>
              <a:rPr lang="zh-CN" altLang="zh-CN" sz="2400" b="1" dirty="0">
                <a:solidFill>
                  <a:srgbClr val="FF0000"/>
                </a:solidFill>
              </a:rPr>
              <a:t>自我测试</a:t>
            </a:r>
            <a:r>
              <a:rPr lang="zh-CN" altLang="zh-CN" sz="2400" b="1" dirty="0" smtClean="0">
                <a:solidFill>
                  <a:srgbClr val="FF0000"/>
                </a:solidFill>
              </a:rPr>
              <a:t>：</a:t>
            </a:r>
            <a:r>
              <a:rPr lang="zh-CN" altLang="zh-CN" sz="2400" b="1" dirty="0" smtClean="0"/>
              <a:t>字</a:t>
            </a:r>
            <a:r>
              <a:rPr lang="zh-CN" altLang="zh-CN" sz="2400" b="1" dirty="0"/>
              <a:t>扩展时，往两个不同芯片的相同低位地址中写入不同数据。</a:t>
            </a:r>
            <a:endParaRPr lang="en-US" altLang="zh-CN" sz="2400" b="1" dirty="0"/>
          </a:p>
          <a:p>
            <a:pPr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CC"/>
                </a:solidFill>
              </a:rPr>
              <a:t>1010</a:t>
            </a:r>
            <a:r>
              <a:rPr lang="zh-CN" altLang="en-US" sz="2400" b="1" dirty="0">
                <a:solidFill>
                  <a:srgbClr val="0000CC"/>
                </a:solidFill>
              </a:rPr>
              <a:t>地址写入</a:t>
            </a:r>
            <a:r>
              <a:rPr lang="en-US" altLang="zh-CN" sz="2400" b="1" dirty="0">
                <a:solidFill>
                  <a:srgbClr val="0000CC"/>
                </a:solidFill>
              </a:rPr>
              <a:t>01010101</a:t>
            </a:r>
            <a:r>
              <a:rPr lang="zh-CN" altLang="en-US" sz="2400" b="1" dirty="0">
                <a:solidFill>
                  <a:srgbClr val="0000CC"/>
                </a:solidFill>
              </a:rPr>
              <a:t>；</a:t>
            </a:r>
            <a:r>
              <a:rPr lang="en-US" altLang="zh-CN" sz="2400" b="1" dirty="0">
                <a:solidFill>
                  <a:srgbClr val="0000CC"/>
                </a:solidFill>
              </a:rPr>
              <a:t>0101</a:t>
            </a:r>
            <a:r>
              <a:rPr lang="zh-CN" altLang="en-US" sz="2400" b="1" dirty="0">
                <a:solidFill>
                  <a:srgbClr val="0000CC"/>
                </a:solidFill>
              </a:rPr>
              <a:t>地址写入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10101010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（第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片）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eaLnBrk="1" latinLnBrk="0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400" b="1" dirty="0" smtClean="0">
                <a:solidFill>
                  <a:srgbClr val="0000CC"/>
                </a:solidFill>
                <a:sym typeface="+mn-ea"/>
              </a:rPr>
              <a:t>1010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地址</a:t>
            </a:r>
            <a:r>
              <a:rPr lang="zh-CN" altLang="en-US" sz="2400" b="1" dirty="0">
                <a:solidFill>
                  <a:srgbClr val="0000CC"/>
                </a:solidFill>
              </a:rPr>
              <a:t>写入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11111111</a:t>
            </a:r>
            <a:r>
              <a:rPr lang="zh-CN" altLang="en-US" sz="2400" b="1" dirty="0" smtClean="0">
                <a:solidFill>
                  <a:srgbClr val="0000CC"/>
                </a:solidFill>
                <a:sym typeface="+mn-ea"/>
              </a:rPr>
              <a:t>；</a:t>
            </a:r>
            <a:r>
              <a:rPr lang="en-US" altLang="zh-CN" sz="2400" b="1" dirty="0" smtClean="0">
                <a:solidFill>
                  <a:srgbClr val="0000CC"/>
                </a:solidFill>
                <a:sym typeface="+mn-ea"/>
              </a:rPr>
              <a:t>0101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地址</a:t>
            </a:r>
            <a:r>
              <a:rPr lang="zh-CN" altLang="en-US" sz="2400" b="1" dirty="0">
                <a:solidFill>
                  <a:srgbClr val="0000CC"/>
                </a:solidFill>
              </a:rPr>
              <a:t>写入</a:t>
            </a:r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00000000</a:t>
            </a:r>
            <a:r>
              <a:rPr lang="zh-CN" altLang="en-US" sz="2400" b="1" dirty="0">
                <a:solidFill>
                  <a:srgbClr val="0000CC"/>
                </a:solidFill>
              </a:rPr>
              <a:t> （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第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片）</a:t>
            </a:r>
            <a:endParaRPr lang="zh-CN" altLang="zh-CN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900"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557</Words>
  <Application>Microsoft Office PowerPoint</Application>
  <PresentationFormat>全屏显示(4:3)</PresentationFormat>
  <Paragraphs>45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黑体</vt:lpstr>
      <vt:lpstr>宋体</vt:lpstr>
      <vt:lpstr>微软雅黑</vt:lpstr>
      <vt:lpstr>Arial</vt:lpstr>
      <vt:lpstr>Times New Roman</vt:lpstr>
      <vt:lpstr>Wingdings</vt:lpstr>
      <vt:lpstr>Network</vt:lpstr>
      <vt:lpstr>Visio</vt:lpstr>
      <vt:lpstr>Equation.DSMT4</vt:lpstr>
      <vt:lpstr>组织与结构随堂实验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cloudfoundry</dc:title>
  <dc:creator>liangyus</dc:creator>
  <cp:lastModifiedBy>86186</cp:lastModifiedBy>
  <cp:revision>641</cp:revision>
  <dcterms:created xsi:type="dcterms:W3CDTF">2007-03-03T15:37:00Z</dcterms:created>
  <dcterms:modified xsi:type="dcterms:W3CDTF">2022-12-20T12:59:47Z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