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488" r:id="rId3"/>
    <p:sldId id="487" r:id="rId4"/>
    <p:sldId id="490" r:id="rId5"/>
    <p:sldId id="485" r:id="rId6"/>
    <p:sldId id="489" r:id="rId7"/>
    <p:sldId id="486" r:id="rId8"/>
    <p:sldId id="491" r:id="rId9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5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33CC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7" autoAdjust="0"/>
    <p:restoredTop sz="88996" autoAdjust="0"/>
  </p:normalViewPr>
  <p:slideViewPr>
    <p:cSldViewPr>
      <p:cViewPr varScale="1">
        <p:scale>
          <a:sx n="56" d="100"/>
          <a:sy n="56" d="100"/>
        </p:scale>
        <p:origin x="1512" y="40"/>
      </p:cViewPr>
      <p:guideLst>
        <p:guide orient="horz" pos="21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5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E12AA10-20DE-4BB9-A41E-AA8EB088845B}" type="datetime1">
              <a:rPr lang="zh-CN" altLang="en-US"/>
              <a:t>2022/12/20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13BE514-208D-4801-ABA8-6A9B2674113F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52283FD-26A7-4950-8CDE-050A5A96D188}" type="datetime1">
              <a:rPr lang="zh-CN" altLang="en-US"/>
              <a:t>2022/12/20</a:t>
            </a:fld>
            <a:endParaRPr lang="en-US" altLang="zh-CN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F866F6C-EA97-469C-889B-D2F6AF6876B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FB42B7-BD56-453E-9828-19F13C58E59B}" type="slidenum">
              <a:rPr lang="en-US" altLang="zh-CN" smtClean="0"/>
              <a:t>1</a:t>
            </a:fld>
            <a:endParaRPr lang="en-US" altLang="zh-CN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7653" name="日期占位符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B47963B-F0AC-4B22-A940-E24D589FF59B}" type="datetime1">
              <a:rPr lang="zh-CN" altLang="en-US" smtClean="0"/>
              <a:t>2022/12/20</a:t>
            </a:fld>
            <a:endParaRPr lang="en-US" altLang="zh-CN" smtClean="0"/>
          </a:p>
        </p:txBody>
      </p:sp>
      <p:sp>
        <p:nvSpPr>
          <p:cNvPr id="27654" name="页脚占位符 5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52283FD-26A7-4950-8CDE-050A5A96D188}" type="datetime1">
              <a:rPr lang="zh-CN" altLang="en-US" smtClean="0"/>
              <a:t>2022/12/20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866F6C-EA97-469C-889B-D2F6AF6876BC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807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6760C31-1109-4990-A20B-61010E7756B1}" type="datetime1">
              <a:rPr lang="zh-CN" altLang="en-US"/>
              <a:t>2022/12/20</a:t>
            </a:fld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#</a:t>
            </a:r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E20AB-F2EC-4F42-8621-F8DAF5AD167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B0039-91EB-4B49-9AEA-FAFCAD7A34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E7140A-8584-48BF-816E-1BA4BAC1E16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95A4D-374E-4110-B54F-62C627FA3BD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226E8-F1AC-4E87-BCE7-E84892B11EC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05828-49B2-41A9-944E-D33721BDAA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54D83-9939-4572-806A-D03EA875773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9CB1C-D8AA-4EF4-977A-CB5B2B0EA73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07F8C7-04F3-44F4-ABFB-5CE06FEC59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1FA1B-5518-4DE7-B54D-95FE7067D0D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89B5C-201B-4C37-A211-628F1E07AB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CD501-6DCB-4B19-92CC-FC28F5C69F5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B6E855B-9AC3-4331-B686-3DF4CC037FAF}" type="slidenum">
              <a:rPr lang="en-US" altLang="zh-CN"/>
              <a:t>‹#›</a:t>
            </a:fld>
            <a:endParaRPr lang="en-US" altLang="zh-CN"/>
          </a:p>
        </p:txBody>
      </p:sp>
      <p:grpSp>
        <p:nvGrpSpPr>
          <p:cNvPr id="1030" name="Group 8"/>
          <p:cNvGrpSpPr/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7417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18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0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1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2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3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4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5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6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7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8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29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0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1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2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3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4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5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6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7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8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9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0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1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2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3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4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5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6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7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38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l">
              <a:defRPr sz="10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AD9885A-EF06-4DAE-BD0F-A21DC768E27E}" type="datetime1">
              <a:rPr lang="zh-CN" altLang="en-US"/>
              <a:t>2022/12/20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2875" y="1268413"/>
            <a:ext cx="7000875" cy="1331912"/>
          </a:xfrm>
        </p:spPr>
        <p:txBody>
          <a:bodyPr/>
          <a:lstStyle/>
          <a:p>
            <a:pPr eaLnBrk="1" hangingPunct="1"/>
            <a:r>
              <a:rPr lang="zh-CN" altLang="en-US" sz="4400" b="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实验四  时序系统实验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56100" y="3644900"/>
            <a:ext cx="2332038" cy="792163"/>
          </a:xfrm>
        </p:spPr>
        <p:txBody>
          <a:bodyPr/>
          <a:lstStyle/>
          <a:p>
            <a:pPr eaLnBrk="1" hangingPunct="1"/>
            <a:r>
              <a:rPr lang="zh-CN" altLang="en-US" smtClean="0"/>
              <a:t>陈志勇</a:t>
            </a:r>
            <a:endParaRPr lang="en-US" altLang="zh-CN" smtClean="0"/>
          </a:p>
        </p:txBody>
      </p:sp>
      <p:pic>
        <p:nvPicPr>
          <p:cNvPr id="14340" name="Picture 4" descr="ecom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4221163"/>
            <a:ext cx="2051050" cy="195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4"/>
          <p:cNvSpPr txBox="1">
            <a:spLocks noChangeArrowheads="1"/>
          </p:cNvSpPr>
          <p:nvPr/>
        </p:nvSpPr>
        <p:spPr bwMode="auto">
          <a:xfrm>
            <a:off x="5000625" y="4857750"/>
            <a:ext cx="1928813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13</a:t>
            </a:r>
            <a:r>
              <a:rPr lang="zh-CN" altLang="en-US" dirty="0" smtClean="0"/>
              <a:t>周</a:t>
            </a:r>
            <a:endParaRPr lang="zh-CN" altLang="en-US" dirty="0"/>
          </a:p>
        </p:txBody>
      </p:sp>
      <p:sp>
        <p:nvSpPr>
          <p:cNvPr id="14342" name="TextBox 5"/>
          <p:cNvSpPr txBox="1">
            <a:spLocks noChangeArrowheads="1"/>
          </p:cNvSpPr>
          <p:nvPr/>
        </p:nvSpPr>
        <p:spPr bwMode="auto">
          <a:xfrm>
            <a:off x="5000625" y="6000750"/>
            <a:ext cx="2286000" cy="3683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mtClean="0"/>
              <a:t>软件学院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1FA1B-5518-4DE7-B54D-95FE7067D0DE}" type="slidenum">
              <a:rPr lang="en-US" altLang="zh-CN" smtClean="0"/>
              <a:t>2</a:t>
            </a:fld>
            <a:endParaRPr lang="en-US" altLang="zh-CN"/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79512" y="2664296"/>
          <a:ext cx="8608932" cy="3789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7" name="Visio" r:id="rId3" imgW="7787640" imgH="4653915" progId="Visio.Drawing.11">
                  <p:embed/>
                </p:oleObj>
              </mc:Choice>
              <mc:Fallback>
                <p:oleObj name="Visio" r:id="rId3" imgW="7787640" imgH="4653915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664296"/>
                        <a:ext cx="8608932" cy="3789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3528" y="764704"/>
            <a:ext cx="8352928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zh-CN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一、实验目的</a:t>
            </a:r>
          </a:p>
          <a:p>
            <a:pPr algn="l">
              <a:lnSpc>
                <a:spcPts val="3200"/>
              </a:lnSpc>
            </a:pPr>
            <a:r>
              <a:rPr lang="en-US" altLang="zh-CN" sz="2400" dirty="0" smtClean="0"/>
              <a:t>        </a:t>
            </a:r>
            <a:r>
              <a:rPr lang="zh-CN" altLang="zh-CN" sz="2400" dirty="0" smtClean="0"/>
              <a:t>掌握计算机实验中时序系统的设计方法。设计一个基本时序系统，该系统具有</a:t>
            </a:r>
            <a:r>
              <a:rPr lang="en-US" altLang="zh-CN" sz="2400" b="1" dirty="0" smtClean="0"/>
              <a:t>4</a:t>
            </a:r>
            <a:r>
              <a:rPr lang="zh-CN" altLang="zh-CN" sz="2400" b="1" dirty="0" smtClean="0"/>
              <a:t>个节拍电平</a:t>
            </a:r>
            <a:r>
              <a:rPr lang="zh-CN" altLang="zh-CN" sz="2400" dirty="0" smtClean="0"/>
              <a:t>及</a:t>
            </a:r>
            <a:r>
              <a:rPr lang="zh-CN" altLang="zh-CN" sz="2400" b="1" dirty="0" smtClean="0"/>
              <a:t>四相工作脉冲</a:t>
            </a:r>
            <a:r>
              <a:rPr lang="zh-CN" altLang="zh-CN" sz="2400" dirty="0" smtClean="0"/>
              <a:t>，其时序关系参阅下图中的</a:t>
            </a:r>
            <a:r>
              <a:rPr lang="en-US" altLang="zh-CN" sz="2400" dirty="0" smtClean="0"/>
              <a:t>T0~T3</a:t>
            </a:r>
            <a:r>
              <a:rPr lang="zh-CN" altLang="en-US" sz="2400" dirty="0" smtClean="0"/>
              <a:t>（节拍）</a:t>
            </a:r>
            <a:r>
              <a:rPr lang="en-US" altLang="zh-CN" sz="2400" dirty="0" smtClean="0"/>
              <a:t>M0~M3</a:t>
            </a:r>
            <a:r>
              <a:rPr lang="zh-CN" altLang="en-US" sz="2400" dirty="0" smtClean="0"/>
              <a:t>（工作脉冲）</a:t>
            </a:r>
            <a:r>
              <a:rPr lang="zh-CN" altLang="zh-CN" sz="2400" dirty="0" smtClean="0"/>
              <a:t>。</a:t>
            </a:r>
            <a:endParaRPr lang="zh-CN" altLang="en-US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187624" y="0"/>
            <a:ext cx="7000875" cy="7647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实验四  时序系统实验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1FA1B-5518-4DE7-B54D-95FE7067D0DE}" type="slidenum">
              <a:rPr lang="en-US" altLang="zh-CN" smtClean="0"/>
              <a:t>3</a:t>
            </a:fld>
            <a:endParaRPr lang="en-US" altLang="zh-CN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251521" y="1484784"/>
          <a:ext cx="8640960" cy="489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1" name="Visio" r:id="rId3" imgW="6133465" imgH="3955415" progId="Visio.Drawing.11">
                  <p:embed/>
                </p:oleObj>
              </mc:Choice>
              <mc:Fallback>
                <p:oleObj name="Visio" r:id="rId3" imgW="6133465" imgH="3955415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1" y="1484784"/>
                        <a:ext cx="8640960" cy="48965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404664"/>
            <a:ext cx="4464496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二、	时序系统实验结构图</a:t>
            </a:r>
          </a:p>
          <a:p>
            <a:pPr algn="l"/>
            <a:endParaRPr lang="zh-CN" altLang="en-US" sz="19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35439A15-C66F-4A20-B2FD-8E8D6C80365F}" type="slidenum">
              <a:rPr lang="en-US" altLang="zh-CN" smtClean="0"/>
              <a:t>4</a:t>
            </a:fld>
            <a:endParaRPr lang="en-US" altLang="zh-CN" smtClean="0"/>
          </a:p>
        </p:txBody>
      </p:sp>
      <p:sp>
        <p:nvSpPr>
          <p:cNvPr id="19458" name="TextBox 2"/>
          <p:cNvSpPr txBox="1">
            <a:spLocks noChangeArrowheads="1"/>
          </p:cNvSpPr>
          <p:nvPr/>
        </p:nvSpPr>
        <p:spPr bwMode="auto">
          <a:xfrm>
            <a:off x="287715" y="861219"/>
            <a:ext cx="8568952" cy="56724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三、</a:t>
            </a:r>
            <a:r>
              <a:rPr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</a:rPr>
              <a:t>	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实验要求</a:t>
            </a:r>
            <a:endParaRPr lang="en-US" altLang="zh-CN" sz="2800" b="1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algn="l">
              <a:spcBef>
                <a:spcPts val="800"/>
              </a:spcBef>
            </a:pPr>
            <a:r>
              <a:rPr lang="zh-CN" altLang="en-US" sz="2400" dirty="0" smtClean="0"/>
              <a:t> ◆ 开关数据为移位器预置</a:t>
            </a:r>
            <a:r>
              <a:rPr lang="en-US" altLang="zh-CN" sz="2400" dirty="0" smtClean="0"/>
              <a:t>0001</a:t>
            </a:r>
            <a:r>
              <a:rPr lang="zh-CN" altLang="en-US" sz="2400" dirty="0" smtClean="0"/>
              <a:t>。</a:t>
            </a:r>
          </a:p>
          <a:p>
            <a:pPr algn="l">
              <a:spcBef>
                <a:spcPts val="800"/>
              </a:spcBef>
            </a:pPr>
            <a:r>
              <a:rPr lang="zh-CN" altLang="en-US" sz="2400" dirty="0" smtClean="0"/>
              <a:t> ◆ 选用适当方案，设计出实验线路图。</a:t>
            </a:r>
          </a:p>
          <a:p>
            <a:pPr lvl="0" algn="l">
              <a:spcBef>
                <a:spcPts val="800"/>
              </a:spcBef>
            </a:pPr>
            <a:r>
              <a:rPr lang="zh-CN" altLang="en-US" sz="2400" dirty="0" smtClean="0"/>
              <a:t> ◆ </a:t>
            </a:r>
            <a:r>
              <a:rPr lang="zh-CN" altLang="zh-CN" sz="2400" dirty="0" smtClean="0"/>
              <a:t>设计试验步骤。</a:t>
            </a:r>
            <a:endParaRPr lang="zh-CN" altLang="en-US" sz="2400" dirty="0" smtClean="0"/>
          </a:p>
          <a:p>
            <a:pPr lvl="0" algn="l">
              <a:spcBef>
                <a:spcPts val="800"/>
              </a:spcBef>
            </a:pPr>
            <a:r>
              <a:rPr lang="zh-CN" altLang="en-US" sz="2400" dirty="0" smtClean="0"/>
              <a:t> ◆</a:t>
            </a:r>
            <a:r>
              <a:rPr lang="zh-CN" altLang="zh-CN" sz="2400" dirty="0" smtClean="0"/>
              <a:t>利用指示灯观察实验现象，写出实验报告。</a:t>
            </a:r>
          </a:p>
          <a:p>
            <a:pPr lvl="0" algn="l">
              <a:spcBef>
                <a:spcPts val="800"/>
              </a:spcBef>
            </a:pP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四</a:t>
            </a:r>
            <a:r>
              <a:rPr lang="zh-CN" altLang="zh-CN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、实验</a:t>
            </a:r>
            <a:r>
              <a:rPr lang="zh-CN" altLang="en-US" sz="28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所用器件</a:t>
            </a:r>
            <a:endParaRPr lang="en-US" altLang="zh-CN" sz="2400" dirty="0" smtClean="0"/>
          </a:p>
          <a:p>
            <a:pPr lvl="2" algn="l" eaLnBrk="1" latinLnBrk="0" hangingPunct="1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zh-CN" sz="2400" dirty="0" smtClean="0"/>
              <a:t>计数器</a:t>
            </a:r>
            <a:r>
              <a:rPr lang="zh-CN" altLang="en-US" sz="2400" dirty="0" smtClean="0"/>
              <a:t>选</a:t>
            </a:r>
            <a:r>
              <a:rPr lang="zh-CN" altLang="zh-CN" sz="2400" dirty="0" smtClean="0"/>
              <a:t>用</a:t>
            </a:r>
            <a:r>
              <a:rPr lang="en-US" altLang="zh-CN" sz="2400" dirty="0" smtClean="0"/>
              <a:t>74LS161</a:t>
            </a:r>
          </a:p>
          <a:p>
            <a:pPr lvl="2" algn="l">
              <a:buFont typeface="Wingdings" panose="05000000000000000000" pitchFamily="2" charset="2"/>
              <a:buChar char="l"/>
            </a:pPr>
            <a:r>
              <a:rPr lang="zh-CN" altLang="zh-CN" sz="2400" dirty="0" smtClean="0"/>
              <a:t>译码器</a:t>
            </a:r>
            <a:r>
              <a:rPr lang="zh-CN" altLang="en-US" sz="2400" dirty="0" smtClean="0"/>
              <a:t>选</a:t>
            </a:r>
            <a:r>
              <a:rPr lang="zh-CN" altLang="zh-CN" sz="2400" dirty="0" smtClean="0"/>
              <a:t>用</a:t>
            </a:r>
            <a:r>
              <a:rPr lang="en-US" altLang="zh-CN" sz="2400" dirty="0" smtClean="0"/>
              <a:t>74LS138</a:t>
            </a:r>
          </a:p>
          <a:p>
            <a:pPr lvl="2" algn="l">
              <a:buFont typeface="Wingdings" panose="05000000000000000000" pitchFamily="2" charset="2"/>
              <a:buChar char="l"/>
            </a:pPr>
            <a:r>
              <a:rPr lang="zh-CN" altLang="zh-CN" sz="2400" dirty="0" smtClean="0"/>
              <a:t>移位寄存器采用</a:t>
            </a:r>
            <a:r>
              <a:rPr lang="en-US" altLang="zh-CN" sz="2400" dirty="0" smtClean="0"/>
              <a:t>74LS194</a:t>
            </a:r>
          </a:p>
          <a:p>
            <a:pPr lvl="2" algn="l">
              <a:buFont typeface="Wingdings" panose="05000000000000000000" pitchFamily="2" charset="2"/>
              <a:buChar char="l"/>
            </a:pPr>
            <a:r>
              <a:rPr lang="zh-CN" altLang="zh-CN" sz="2400" dirty="0" smtClean="0"/>
              <a:t>反相器采用</a:t>
            </a:r>
            <a:r>
              <a:rPr lang="en-US" altLang="zh-CN" sz="2400" dirty="0" smtClean="0"/>
              <a:t>74LS04</a:t>
            </a:r>
          </a:p>
          <a:p>
            <a:pPr lvl="0" algn="l">
              <a:spcBef>
                <a:spcPts val="800"/>
              </a:spcBef>
            </a:pPr>
            <a:r>
              <a:rPr lang="zh-CN" altLang="zh-CN" sz="2400" b="1" dirty="0" smtClean="0">
                <a:solidFill>
                  <a:srgbClr val="FF0000"/>
                </a:solidFill>
                <a:sym typeface="+mn-ea"/>
              </a:rPr>
              <a:t>问题：</a:t>
            </a:r>
            <a:endParaRPr lang="zh-CN" altLang="zh-CN" sz="2400" b="1" dirty="0" smtClean="0">
              <a:solidFill>
                <a:srgbClr val="FF0000"/>
              </a:solidFill>
            </a:endParaRPr>
          </a:p>
          <a:p>
            <a:pPr lvl="0" algn="l">
              <a:spcBef>
                <a:spcPts val="800"/>
              </a:spcBef>
            </a:pPr>
            <a:r>
              <a:rPr lang="zh-CN" altLang="zh-CN" sz="2400" dirty="0" smtClean="0">
                <a:sym typeface="+mn-ea"/>
              </a:rPr>
              <a:t>     </a:t>
            </a:r>
            <a:r>
              <a:rPr lang="zh-CN" altLang="zh-CN" sz="2400" b="1" dirty="0" smtClean="0">
                <a:solidFill>
                  <a:srgbClr val="0000CC"/>
                </a:solidFill>
                <a:sym typeface="+mn-ea"/>
              </a:rPr>
              <a:t>若要求产生</a:t>
            </a:r>
            <a:r>
              <a:rPr lang="en-US" altLang="zh-CN" sz="2400" b="1" dirty="0" smtClean="0">
                <a:solidFill>
                  <a:srgbClr val="0000CC"/>
                </a:solidFill>
                <a:sym typeface="+mn-ea"/>
              </a:rPr>
              <a:t>3</a:t>
            </a:r>
            <a:r>
              <a:rPr lang="zh-CN" altLang="en-US" sz="2400" b="1" dirty="0" smtClean="0">
                <a:solidFill>
                  <a:srgbClr val="0000CC"/>
                </a:solidFill>
                <a:sym typeface="+mn-ea"/>
              </a:rPr>
              <a:t>个节拍，每个节拍三相工作脉冲，怎么设计？</a:t>
            </a:r>
            <a:endParaRPr lang="zh-CN" altLang="zh-CN" sz="24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187624" y="0"/>
            <a:ext cx="7000875" cy="764704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实验四  时序系统实验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1FA1B-5518-4DE7-B54D-95FE7067D0DE}" type="slidenum">
              <a:rPr lang="en-US" altLang="zh-CN" smtClean="0"/>
              <a:t>5</a:t>
            </a:fld>
            <a:endParaRPr lang="en-US" altLang="zh-CN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 t="5286"/>
          <a:stretch>
            <a:fillRect/>
          </a:stretch>
        </p:blipFill>
        <p:spPr bwMode="auto">
          <a:xfrm>
            <a:off x="1547664" y="692696"/>
            <a:ext cx="581642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67744" y="6021288"/>
            <a:ext cx="4968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74LS194</a:t>
            </a:r>
            <a:r>
              <a:rPr lang="zh-CN" altLang="en-US" sz="2400" b="1" smtClean="0">
                <a:latin typeface="宋体" panose="02010600030101010101" pitchFamily="2" charset="-122"/>
                <a:ea typeface="宋体" panose="02010600030101010101" pitchFamily="2" charset="-122"/>
              </a:rPr>
              <a:t>双向移位寄存器</a:t>
            </a:r>
            <a:endParaRPr lang="zh-CN" altLang="en-US" sz="2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395288" y="1196975"/>
            <a:ext cx="4705350" cy="2768601"/>
            <a:chOff x="256" y="426"/>
            <a:chExt cx="2964" cy="1744"/>
          </a:xfrm>
        </p:grpSpPr>
        <p:sp>
          <p:nvSpPr>
            <p:cNvPr id="47129" name="Text Box 3"/>
            <p:cNvSpPr txBox="1">
              <a:spLocks noChangeArrowheads="1"/>
            </p:cNvSpPr>
            <p:nvPr/>
          </p:nvSpPr>
          <p:spPr bwMode="auto">
            <a:xfrm>
              <a:off x="1206" y="1067"/>
              <a:ext cx="1112" cy="327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幼圆" panose="02010509060101010101" pitchFamily="49" charset="-122"/>
                </a:rPr>
                <a:t>74LS194A</a:t>
              </a:r>
            </a:p>
          </p:txBody>
        </p:sp>
        <p:sp>
          <p:nvSpPr>
            <p:cNvPr id="47130" name="Rectangle 4"/>
            <p:cNvSpPr>
              <a:spLocks noChangeArrowheads="1"/>
            </p:cNvSpPr>
            <p:nvPr/>
          </p:nvSpPr>
          <p:spPr bwMode="auto">
            <a:xfrm>
              <a:off x="513" y="426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1" name="Rectangle 5"/>
            <p:cNvSpPr>
              <a:spLocks noChangeArrowheads="1"/>
            </p:cNvSpPr>
            <p:nvPr/>
          </p:nvSpPr>
          <p:spPr bwMode="auto">
            <a:xfrm>
              <a:off x="2565" y="426"/>
              <a:ext cx="96" cy="192"/>
            </a:xfrm>
            <a:prstGeom prst="rect">
              <a:avLst/>
            </a:prstGeom>
            <a:solidFill>
              <a:schemeClr val="tx2"/>
            </a:solidFill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2" name="Rectangle 6"/>
            <p:cNvSpPr>
              <a:spLocks noChangeArrowheads="1"/>
            </p:cNvSpPr>
            <p:nvPr/>
          </p:nvSpPr>
          <p:spPr bwMode="auto">
            <a:xfrm>
              <a:off x="2889" y="426"/>
              <a:ext cx="96" cy="192"/>
            </a:xfrm>
            <a:prstGeom prst="rect">
              <a:avLst/>
            </a:prstGeom>
            <a:solidFill>
              <a:schemeClr val="tx2"/>
            </a:solidFill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3" name="Rectangle 7"/>
            <p:cNvSpPr>
              <a:spLocks noChangeArrowheads="1"/>
            </p:cNvSpPr>
            <p:nvPr/>
          </p:nvSpPr>
          <p:spPr bwMode="auto">
            <a:xfrm>
              <a:off x="2901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4" name="Rectangle 8"/>
            <p:cNvSpPr>
              <a:spLocks noChangeArrowheads="1"/>
            </p:cNvSpPr>
            <p:nvPr/>
          </p:nvSpPr>
          <p:spPr bwMode="auto">
            <a:xfrm>
              <a:off x="1847" y="1915"/>
              <a:ext cx="140" cy="255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zh-CN" altLang="en-US" b="0">
                <a:latin typeface="Arial" panose="020B0604020202020204" pitchFamily="34" charset="0"/>
              </a:endParaRPr>
            </a:p>
          </p:txBody>
        </p:sp>
        <p:sp>
          <p:nvSpPr>
            <p:cNvPr id="47135" name="Rectangle 9"/>
            <p:cNvSpPr>
              <a:spLocks noChangeArrowheads="1"/>
            </p:cNvSpPr>
            <p:nvPr/>
          </p:nvSpPr>
          <p:spPr bwMode="auto">
            <a:xfrm>
              <a:off x="1509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6" name="Rectangle 10"/>
            <p:cNvSpPr>
              <a:spLocks noChangeArrowheads="1"/>
            </p:cNvSpPr>
            <p:nvPr/>
          </p:nvSpPr>
          <p:spPr bwMode="auto">
            <a:xfrm>
              <a:off x="1161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7" name="Rectangle 11"/>
            <p:cNvSpPr>
              <a:spLocks noChangeArrowheads="1"/>
            </p:cNvSpPr>
            <p:nvPr/>
          </p:nvSpPr>
          <p:spPr bwMode="auto">
            <a:xfrm>
              <a:off x="849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8" name="Rectangle 12"/>
            <p:cNvSpPr>
              <a:spLocks noChangeArrowheads="1"/>
            </p:cNvSpPr>
            <p:nvPr/>
          </p:nvSpPr>
          <p:spPr bwMode="auto">
            <a:xfrm>
              <a:off x="489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39" name="Rectangle 13"/>
            <p:cNvSpPr>
              <a:spLocks noChangeArrowheads="1"/>
            </p:cNvSpPr>
            <p:nvPr/>
          </p:nvSpPr>
          <p:spPr bwMode="auto">
            <a:xfrm>
              <a:off x="1161" y="426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0" name="Rectangle 14"/>
            <p:cNvSpPr>
              <a:spLocks noChangeArrowheads="1"/>
            </p:cNvSpPr>
            <p:nvPr/>
          </p:nvSpPr>
          <p:spPr bwMode="auto">
            <a:xfrm>
              <a:off x="825" y="426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1" name="Rectangle 15"/>
            <p:cNvSpPr>
              <a:spLocks noChangeArrowheads="1"/>
            </p:cNvSpPr>
            <p:nvPr/>
          </p:nvSpPr>
          <p:spPr bwMode="auto">
            <a:xfrm>
              <a:off x="2229" y="426"/>
              <a:ext cx="96" cy="192"/>
            </a:xfrm>
            <a:prstGeom prst="rect">
              <a:avLst/>
            </a:prstGeom>
            <a:solidFill>
              <a:schemeClr val="tx2"/>
            </a:solidFill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2" name="Rectangle 16"/>
            <p:cNvSpPr>
              <a:spLocks noChangeArrowheads="1"/>
            </p:cNvSpPr>
            <p:nvPr/>
          </p:nvSpPr>
          <p:spPr bwMode="auto">
            <a:xfrm>
              <a:off x="2193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3" name="Rectangle 17"/>
            <p:cNvSpPr>
              <a:spLocks noChangeArrowheads="1"/>
            </p:cNvSpPr>
            <p:nvPr/>
          </p:nvSpPr>
          <p:spPr bwMode="auto">
            <a:xfrm>
              <a:off x="2541" y="1914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4" name="Rectangle 18"/>
            <p:cNvSpPr>
              <a:spLocks noChangeArrowheads="1"/>
            </p:cNvSpPr>
            <p:nvPr/>
          </p:nvSpPr>
          <p:spPr bwMode="auto">
            <a:xfrm>
              <a:off x="1893" y="426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5" name="Rectangle 19"/>
            <p:cNvSpPr>
              <a:spLocks noChangeArrowheads="1"/>
            </p:cNvSpPr>
            <p:nvPr/>
          </p:nvSpPr>
          <p:spPr bwMode="auto">
            <a:xfrm>
              <a:off x="1521" y="426"/>
              <a:ext cx="96" cy="192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146" name="Text Box 20"/>
            <p:cNvSpPr txBox="1">
              <a:spLocks noChangeArrowheads="1"/>
            </p:cNvSpPr>
            <p:nvPr/>
          </p:nvSpPr>
          <p:spPr bwMode="auto">
            <a:xfrm>
              <a:off x="308" y="587"/>
              <a:ext cx="498" cy="327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Times New Roman" panose="02020603050405020304" pitchFamily="18" charset="0"/>
                  <a:ea typeface="幼圆" panose="02010509060101010101" pitchFamily="49" charset="-122"/>
                </a:rPr>
                <a:t>V</a:t>
              </a:r>
              <a:r>
                <a:rPr lang="en-US" altLang="zh-CN" sz="2800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CC</a:t>
              </a:r>
              <a:endParaRPr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47" name="Text Box 21"/>
            <p:cNvSpPr txBox="1">
              <a:spLocks noChangeArrowheads="1"/>
            </p:cNvSpPr>
            <p:nvPr/>
          </p:nvSpPr>
          <p:spPr bwMode="auto">
            <a:xfrm>
              <a:off x="711" y="587"/>
              <a:ext cx="32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48" name="Text Box 22"/>
            <p:cNvSpPr txBox="1">
              <a:spLocks noChangeArrowheads="1"/>
            </p:cNvSpPr>
            <p:nvPr/>
          </p:nvSpPr>
          <p:spPr bwMode="auto">
            <a:xfrm>
              <a:off x="1052" y="592"/>
              <a:ext cx="32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49" name="Text Box 23"/>
            <p:cNvSpPr txBox="1">
              <a:spLocks noChangeArrowheads="1"/>
            </p:cNvSpPr>
            <p:nvPr/>
          </p:nvSpPr>
          <p:spPr bwMode="auto">
            <a:xfrm>
              <a:off x="1438" y="580"/>
              <a:ext cx="32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0" name="Text Box 24"/>
            <p:cNvSpPr txBox="1">
              <a:spLocks noChangeArrowheads="1"/>
            </p:cNvSpPr>
            <p:nvPr/>
          </p:nvSpPr>
          <p:spPr bwMode="auto">
            <a:xfrm>
              <a:off x="1798" y="592"/>
              <a:ext cx="32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rPr>
                <a:t>Q</a:t>
              </a:r>
              <a:r>
                <a:rPr lang="en-US" altLang="zh-CN" sz="2400" baseline="-25000"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lang="en-US" altLang="zh-CN" sz="2400"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1" name="Text Box 25"/>
            <p:cNvSpPr txBox="1">
              <a:spLocks noChangeArrowheads="1"/>
            </p:cNvSpPr>
            <p:nvPr/>
          </p:nvSpPr>
          <p:spPr bwMode="auto">
            <a:xfrm>
              <a:off x="2125" y="614"/>
              <a:ext cx="372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CP</a:t>
              </a:r>
              <a:endPara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2" name="Text Box 26"/>
            <p:cNvSpPr txBox="1">
              <a:spLocks noChangeArrowheads="1"/>
            </p:cNvSpPr>
            <p:nvPr/>
          </p:nvSpPr>
          <p:spPr bwMode="auto">
            <a:xfrm>
              <a:off x="2485" y="605"/>
              <a:ext cx="335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S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3" name="Text Box 27"/>
            <p:cNvSpPr txBox="1">
              <a:spLocks noChangeArrowheads="1"/>
            </p:cNvSpPr>
            <p:nvPr/>
          </p:nvSpPr>
          <p:spPr bwMode="auto">
            <a:xfrm>
              <a:off x="2818" y="602"/>
              <a:ext cx="287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S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lang="en-US" altLang="zh-CN" sz="24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4" name="Text Box 28"/>
            <p:cNvSpPr txBox="1">
              <a:spLocks noChangeArrowheads="1"/>
            </p:cNvSpPr>
            <p:nvPr/>
          </p:nvSpPr>
          <p:spPr bwMode="auto">
            <a:xfrm>
              <a:off x="2676" y="1661"/>
              <a:ext cx="472" cy="250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幼圆" panose="02010509060101010101" pitchFamily="49" charset="-122"/>
                </a:rPr>
                <a:t>GND</a:t>
              </a:r>
              <a:endParaRPr lang="en-US" altLang="zh-CN" sz="2400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5" name="Text Box 29"/>
            <p:cNvSpPr txBox="1">
              <a:spLocks noChangeArrowheads="1"/>
            </p:cNvSpPr>
            <p:nvPr/>
          </p:nvSpPr>
          <p:spPr bwMode="auto">
            <a:xfrm>
              <a:off x="2352" y="1606"/>
              <a:ext cx="411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SL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6" name="Text Box 30"/>
            <p:cNvSpPr txBox="1">
              <a:spLocks noChangeArrowheads="1"/>
            </p:cNvSpPr>
            <p:nvPr/>
          </p:nvSpPr>
          <p:spPr bwMode="auto">
            <a:xfrm>
              <a:off x="708" y="1612"/>
              <a:ext cx="418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>
                  <a:solidFill>
                    <a:srgbClr val="FF0066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SR</a:t>
              </a:r>
              <a:endPara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grpSp>
          <p:nvGrpSpPr>
            <p:cNvPr id="3" name="Group 31"/>
            <p:cNvGrpSpPr/>
            <p:nvPr/>
          </p:nvGrpSpPr>
          <p:grpSpPr bwMode="auto">
            <a:xfrm>
              <a:off x="391" y="1614"/>
              <a:ext cx="347" cy="288"/>
              <a:chOff x="4617" y="1838"/>
              <a:chExt cx="347" cy="288"/>
            </a:xfrm>
          </p:grpSpPr>
          <p:sp>
            <p:nvSpPr>
              <p:cNvPr id="47163" name="Text Box 32"/>
              <p:cNvSpPr txBox="1">
                <a:spLocks noChangeArrowheads="1"/>
              </p:cNvSpPr>
              <p:nvPr/>
            </p:nvSpPr>
            <p:spPr bwMode="auto">
              <a:xfrm>
                <a:off x="4617" y="1838"/>
                <a:ext cx="347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lang="en-US" altLang="zh-CN" sz="2400" baseline="-250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2400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7164" name="Line 33"/>
              <p:cNvSpPr>
                <a:spLocks noChangeShapeType="1"/>
              </p:cNvSpPr>
              <p:nvPr/>
            </p:nvSpPr>
            <p:spPr bwMode="auto">
              <a:xfrm>
                <a:off x="4700" y="1882"/>
                <a:ext cx="127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7158" name="Text Box 34"/>
            <p:cNvSpPr txBox="1">
              <a:spLocks noChangeArrowheads="1"/>
            </p:cNvSpPr>
            <p:nvPr/>
          </p:nvSpPr>
          <p:spPr bwMode="auto">
            <a:xfrm>
              <a:off x="1088" y="1614"/>
              <a:ext cx="31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0</a:t>
              </a:r>
              <a:endPara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59" name="Text Box 35"/>
            <p:cNvSpPr txBox="1">
              <a:spLocks noChangeArrowheads="1"/>
            </p:cNvSpPr>
            <p:nvPr/>
          </p:nvSpPr>
          <p:spPr bwMode="auto">
            <a:xfrm>
              <a:off x="2111" y="1628"/>
              <a:ext cx="31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3</a:t>
              </a:r>
              <a:endPara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60" name="Text Box 36"/>
            <p:cNvSpPr txBox="1">
              <a:spLocks noChangeArrowheads="1"/>
            </p:cNvSpPr>
            <p:nvPr/>
          </p:nvSpPr>
          <p:spPr bwMode="auto">
            <a:xfrm>
              <a:off x="1779" y="1634"/>
              <a:ext cx="31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2</a:t>
              </a:r>
              <a:endPara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61" name="Text Box 37"/>
            <p:cNvSpPr txBox="1">
              <a:spLocks noChangeArrowheads="1"/>
            </p:cNvSpPr>
            <p:nvPr/>
          </p:nvSpPr>
          <p:spPr bwMode="auto">
            <a:xfrm>
              <a:off x="1412" y="1630"/>
              <a:ext cx="319" cy="288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D</a:t>
              </a:r>
              <a:r>
                <a:rPr lang="en-US" altLang="zh-CN" sz="2400" baseline="-25000">
                  <a:solidFill>
                    <a:srgbClr val="CC0099"/>
                  </a:solidFill>
                  <a:latin typeface="Times New Roman" panose="02020603050405020304" pitchFamily="18" charset="0"/>
                  <a:ea typeface="幼圆" panose="02010509060101010101" pitchFamily="49" charset="-122"/>
                </a:rPr>
                <a:t>1</a:t>
              </a:r>
              <a:endParaRPr lang="en-US" altLang="zh-CN" sz="24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endParaRPr>
            </a:p>
          </p:txBody>
        </p:sp>
        <p:sp>
          <p:nvSpPr>
            <p:cNvPr id="47162" name="Rectangle 38"/>
            <p:cNvSpPr>
              <a:spLocks noChangeArrowheads="1"/>
            </p:cNvSpPr>
            <p:nvPr/>
          </p:nvSpPr>
          <p:spPr bwMode="auto">
            <a:xfrm>
              <a:off x="256" y="632"/>
              <a:ext cx="2964" cy="1281"/>
            </a:xfrm>
            <a:prstGeom prst="rect">
              <a:avLst/>
            </a:prstGeom>
            <a:noFill/>
            <a:ln w="38100" cap="sq">
              <a:solidFill>
                <a:srgbClr val="000000"/>
              </a:solidFill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788519" name="Text Box 39"/>
          <p:cNvSpPr txBox="1">
            <a:spLocks noChangeArrowheads="1"/>
          </p:cNvSpPr>
          <p:nvPr/>
        </p:nvSpPr>
        <p:spPr bwMode="auto">
          <a:xfrm>
            <a:off x="5411788" y="1009650"/>
            <a:ext cx="3127375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  <a:r>
              <a:rPr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SR</a:t>
            </a: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：右移串行输入端</a:t>
            </a:r>
          </a:p>
        </p:txBody>
      </p:sp>
      <p:sp>
        <p:nvSpPr>
          <p:cNvPr id="788520" name="Text Box 40"/>
          <p:cNvSpPr txBox="1">
            <a:spLocks noChangeArrowheads="1"/>
          </p:cNvSpPr>
          <p:nvPr/>
        </p:nvSpPr>
        <p:spPr bwMode="auto">
          <a:xfrm>
            <a:off x="5413375" y="1538288"/>
            <a:ext cx="3116263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SL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：左移串行输入端</a:t>
            </a:r>
          </a:p>
        </p:txBody>
      </p:sp>
      <p:sp>
        <p:nvSpPr>
          <p:cNvPr id="788521" name="Text Box 41"/>
          <p:cNvSpPr txBox="1">
            <a:spLocks noChangeArrowheads="1"/>
          </p:cNvSpPr>
          <p:nvPr/>
        </p:nvSpPr>
        <p:spPr bwMode="auto">
          <a:xfrm>
            <a:off x="5476875" y="1985963"/>
            <a:ext cx="2911475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D</a:t>
            </a:r>
            <a:r>
              <a:rPr lang="en-US" altLang="zh-CN" sz="2400" b="1" baseline="-250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lang="en-US" altLang="zh-CN" sz="2400" b="1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~ D</a:t>
            </a:r>
            <a:r>
              <a:rPr lang="en-US" altLang="zh-CN" sz="2400" b="1" baseline="-25000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zh-CN" altLang="en-US" sz="2400" b="1">
                <a:solidFill>
                  <a:srgbClr val="CC0099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：并行输入端</a:t>
            </a:r>
            <a:endParaRPr lang="zh-CN" altLang="en-US" sz="2400" b="1">
              <a:solidFill>
                <a:schemeClr val="accent1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788522" name="Text Box 42"/>
          <p:cNvSpPr txBox="1">
            <a:spLocks noChangeArrowheads="1"/>
          </p:cNvSpPr>
          <p:nvPr/>
        </p:nvSpPr>
        <p:spPr bwMode="auto">
          <a:xfrm>
            <a:off x="5485417" y="2447281"/>
            <a:ext cx="2961068" cy="461665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Q</a:t>
            </a:r>
            <a:r>
              <a:rPr lang="en-US" altLang="zh-CN" sz="2400" b="1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~ Q</a:t>
            </a:r>
            <a:r>
              <a:rPr lang="en-US" altLang="zh-CN" sz="2400" b="1" baseline="-25000"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：数据输出端</a:t>
            </a:r>
            <a:endParaRPr lang="zh-CN" altLang="en-US" sz="2400" b="1" baseline="-250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788523" name="Text Box 43"/>
          <p:cNvSpPr txBox="1">
            <a:spLocks noChangeArrowheads="1"/>
          </p:cNvSpPr>
          <p:nvPr/>
        </p:nvSpPr>
        <p:spPr bwMode="auto">
          <a:xfrm>
            <a:off x="5483225" y="2959100"/>
            <a:ext cx="3054350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：时钟脉冲输入端</a:t>
            </a:r>
            <a:endParaRPr lang="zh-CN" altLang="en-US" sz="2400" b="1">
              <a:solidFill>
                <a:srgbClr val="CC0099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pSp>
        <p:nvGrpSpPr>
          <p:cNvPr id="4" name="Group 44"/>
          <p:cNvGrpSpPr/>
          <p:nvPr/>
        </p:nvGrpSpPr>
        <p:grpSpPr bwMode="auto">
          <a:xfrm>
            <a:off x="5045075" y="3919541"/>
            <a:ext cx="3783013" cy="501651"/>
            <a:chOff x="707" y="2400"/>
            <a:chExt cx="2383" cy="316"/>
          </a:xfrm>
        </p:grpSpPr>
        <p:grpSp>
          <p:nvGrpSpPr>
            <p:cNvPr id="5" name="Group 45"/>
            <p:cNvGrpSpPr/>
            <p:nvPr/>
          </p:nvGrpSpPr>
          <p:grpSpPr bwMode="auto">
            <a:xfrm>
              <a:off x="707" y="2428"/>
              <a:ext cx="347" cy="288"/>
              <a:chOff x="4617" y="1838"/>
              <a:chExt cx="347" cy="288"/>
            </a:xfrm>
          </p:grpSpPr>
          <p:sp>
            <p:nvSpPr>
              <p:cNvPr id="47127" name="Text Box 46"/>
              <p:cNvSpPr txBox="1">
                <a:spLocks noChangeArrowheads="1"/>
              </p:cNvSpPr>
              <p:nvPr/>
            </p:nvSpPr>
            <p:spPr bwMode="auto">
              <a:xfrm>
                <a:off x="4617" y="1838"/>
                <a:ext cx="347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7128" name="Line 47"/>
              <p:cNvSpPr>
                <a:spLocks noChangeShapeType="1"/>
              </p:cNvSpPr>
              <p:nvPr/>
            </p:nvSpPr>
            <p:spPr bwMode="auto">
              <a:xfrm>
                <a:off x="4700" y="1882"/>
                <a:ext cx="127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47122" name="Text Box 48"/>
            <p:cNvSpPr txBox="1">
              <a:spLocks noChangeArrowheads="1"/>
            </p:cNvSpPr>
            <p:nvPr/>
          </p:nvSpPr>
          <p:spPr bwMode="auto">
            <a:xfrm>
              <a:off x="1018" y="2401"/>
              <a:ext cx="1091" cy="291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幼圆" panose="02010509060101010101" pitchFamily="49" charset="-122"/>
                </a:rPr>
                <a:t>：清零端，</a:t>
              </a:r>
            </a:p>
          </p:txBody>
        </p:sp>
        <p:grpSp>
          <p:nvGrpSpPr>
            <p:cNvPr id="6" name="Group 49"/>
            <p:cNvGrpSpPr/>
            <p:nvPr/>
          </p:nvGrpSpPr>
          <p:grpSpPr bwMode="auto">
            <a:xfrm>
              <a:off x="1938" y="2424"/>
              <a:ext cx="347" cy="288"/>
              <a:chOff x="4617" y="1838"/>
              <a:chExt cx="347" cy="288"/>
            </a:xfrm>
          </p:grpSpPr>
          <p:sp>
            <p:nvSpPr>
              <p:cNvPr id="47125" name="Text Box 50"/>
              <p:cNvSpPr txBox="1">
                <a:spLocks noChangeArrowheads="1"/>
              </p:cNvSpPr>
              <p:nvPr/>
            </p:nvSpPr>
            <p:spPr bwMode="auto">
              <a:xfrm>
                <a:off x="4617" y="1838"/>
                <a:ext cx="347" cy="288"/>
              </a:xfrm>
              <a:prstGeom prst="rect">
                <a:avLst/>
              </a:prstGeom>
              <a:noFill/>
              <a:ln w="38100" cap="sq">
                <a:noFill/>
                <a:miter lim="800000"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="1">
                    <a:latin typeface="Times New Roman" panose="02020603050405020304" pitchFamily="18" charset="0"/>
                    <a:ea typeface="幼圆" panose="02010509060101010101" pitchFamily="49" charset="-122"/>
                  </a:rPr>
                  <a:t>R</a:t>
                </a:r>
                <a:r>
                  <a:rPr lang="en-US" altLang="zh-CN" sz="2400" b="1" baseline="-25000">
                    <a:latin typeface="Times New Roman" panose="02020603050405020304" pitchFamily="18" charset="0"/>
                    <a:ea typeface="幼圆" panose="02010509060101010101" pitchFamily="49" charset="-122"/>
                  </a:rPr>
                  <a:t>D</a:t>
                </a:r>
                <a:endParaRPr lang="en-US" altLang="zh-CN" sz="2400" b="1">
                  <a:latin typeface="Times New Roman" panose="02020603050405020304" pitchFamily="18" charset="0"/>
                  <a:ea typeface="幼圆" panose="02010509060101010101" pitchFamily="49" charset="-122"/>
                </a:endParaRPr>
              </a:p>
            </p:txBody>
          </p:sp>
          <p:sp>
            <p:nvSpPr>
              <p:cNvPr id="47126" name="Line 51"/>
              <p:cNvSpPr>
                <a:spLocks noChangeShapeType="1"/>
              </p:cNvSpPr>
              <p:nvPr/>
            </p:nvSpPr>
            <p:spPr bwMode="auto">
              <a:xfrm>
                <a:off x="4700" y="1882"/>
                <a:ext cx="127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tailEnd type="none" w="sm" len="lg"/>
              </a:ln>
            </p:spPr>
            <p:txBody>
              <a:bodyPr wrap="none" anchor="ctr">
                <a:spAutoFit/>
              </a:bodyPr>
              <a:lstStyle/>
              <a:p>
                <a:endParaRPr lang="zh-CN" altLang="en-US" b="1"/>
              </a:p>
            </p:txBody>
          </p:sp>
        </p:grpSp>
        <p:sp>
          <p:nvSpPr>
            <p:cNvPr id="47124" name="Text Box 52"/>
            <p:cNvSpPr txBox="1">
              <a:spLocks noChangeArrowheads="1"/>
            </p:cNvSpPr>
            <p:nvPr/>
          </p:nvSpPr>
          <p:spPr bwMode="auto">
            <a:xfrm>
              <a:off x="2182" y="2400"/>
              <a:ext cx="908" cy="291"/>
            </a:xfrm>
            <a:prstGeom prst="rect">
              <a:avLst/>
            </a:prstGeom>
            <a:noFill/>
            <a:ln w="38100" cap="sq">
              <a:noFill/>
              <a:miter lim="800000"/>
              <a:tailEnd type="none" w="sm" len="lg"/>
            </a:ln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幼圆" panose="02010509060101010101" pitchFamily="49" charset="-122"/>
                </a:rPr>
                <a:t>=0</a:t>
              </a:r>
              <a:r>
                <a:rPr lang="zh-CN" altLang="en-US" sz="2400" b="1">
                  <a:latin typeface="Times New Roman" panose="02020603050405020304" pitchFamily="18" charset="0"/>
                  <a:ea typeface="幼圆" panose="02010509060101010101" pitchFamily="49" charset="-122"/>
                </a:rPr>
                <a:t>时清零</a:t>
              </a:r>
            </a:p>
          </p:txBody>
        </p:sp>
      </p:grpSp>
      <p:sp>
        <p:nvSpPr>
          <p:cNvPr id="788533" name="Text Box 53"/>
          <p:cNvSpPr txBox="1">
            <a:spLocks noChangeArrowheads="1"/>
          </p:cNvSpPr>
          <p:nvPr/>
        </p:nvSpPr>
        <p:spPr bwMode="auto">
          <a:xfrm>
            <a:off x="6280150" y="3394075"/>
            <a:ext cx="1724025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FF0066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上升沿触发</a:t>
            </a:r>
            <a:endParaRPr lang="zh-CN" altLang="en-US" sz="2400" b="1">
              <a:solidFill>
                <a:srgbClr val="008000"/>
              </a:solidFill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788534" name="Text Box 54"/>
          <p:cNvSpPr txBox="1">
            <a:spLocks noChangeArrowheads="1"/>
          </p:cNvSpPr>
          <p:nvPr/>
        </p:nvSpPr>
        <p:spPr bwMode="auto">
          <a:xfrm>
            <a:off x="184258" y="4472931"/>
            <a:ext cx="1422184" cy="461665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控制端：</a:t>
            </a:r>
          </a:p>
        </p:txBody>
      </p:sp>
      <p:sp>
        <p:nvSpPr>
          <p:cNvPr id="788535" name="Text Box 55"/>
          <p:cNvSpPr txBox="1">
            <a:spLocks noChangeArrowheads="1"/>
          </p:cNvSpPr>
          <p:nvPr/>
        </p:nvSpPr>
        <p:spPr bwMode="auto">
          <a:xfrm>
            <a:off x="1331913" y="4489450"/>
            <a:ext cx="7405687" cy="457200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lang="zh-CN" altLang="en-US" sz="2400" b="1" dirty="0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=00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上升沿到后，输出不变（</a:t>
            </a:r>
            <a:r>
              <a:rPr lang="zh-CN" altLang="en-US" sz="2400" b="1" dirty="0">
                <a:solidFill>
                  <a:srgbClr val="F9033E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保持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）。</a:t>
            </a:r>
          </a:p>
        </p:txBody>
      </p:sp>
      <p:sp>
        <p:nvSpPr>
          <p:cNvPr id="788536" name="Text Box 56"/>
          <p:cNvSpPr txBox="1">
            <a:spLocks noChangeArrowheads="1"/>
          </p:cNvSpPr>
          <p:nvPr/>
        </p:nvSpPr>
        <p:spPr bwMode="auto">
          <a:xfrm>
            <a:off x="1303410" y="4971406"/>
            <a:ext cx="5697394" cy="461665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=01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上升沿到后，右移。</a:t>
            </a:r>
          </a:p>
        </p:txBody>
      </p:sp>
      <p:sp>
        <p:nvSpPr>
          <p:cNvPr id="788537" name="Text Box 57"/>
          <p:cNvSpPr txBox="1">
            <a:spLocks noChangeArrowheads="1"/>
          </p:cNvSpPr>
          <p:nvPr/>
        </p:nvSpPr>
        <p:spPr bwMode="auto">
          <a:xfrm>
            <a:off x="1297060" y="5412731"/>
            <a:ext cx="5697394" cy="461665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=10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上升沿到后，左移。</a:t>
            </a:r>
          </a:p>
        </p:txBody>
      </p:sp>
      <p:sp>
        <p:nvSpPr>
          <p:cNvPr id="788538" name="Text Box 58"/>
          <p:cNvSpPr txBox="1">
            <a:spLocks noChangeArrowheads="1"/>
          </p:cNvSpPr>
          <p:nvPr/>
        </p:nvSpPr>
        <p:spPr bwMode="auto">
          <a:xfrm>
            <a:off x="1320027" y="5838181"/>
            <a:ext cx="6299160" cy="461665"/>
          </a:xfrm>
          <a:prstGeom prst="rect">
            <a:avLst/>
          </a:prstGeom>
          <a:noFill/>
          <a:ln w="38100" cap="sq">
            <a:noFill/>
            <a:miter lim="800000"/>
            <a:tailEnd type="none" w="sm" len="lg"/>
          </a:ln>
        </p:spPr>
        <p:txBody>
          <a:bodyPr wrap="none" anchor="ctr">
            <a:sp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（</a:t>
            </a: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  <a:ea typeface="幼圆" panose="02010509060101010101" pitchFamily="49" charset="-122"/>
              </a:rPr>
              <a:t>）</a:t>
            </a:r>
            <a:r>
              <a:rPr lang="zh-CN" altLang="en-US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</a:t>
            </a:r>
            <a:r>
              <a:rPr lang="en-US" altLang="zh-CN" sz="24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0</a:t>
            </a:r>
            <a:r>
              <a:rPr lang="en-US" altLang="zh-CN" sz="2400" b="1">
                <a:solidFill>
                  <a:srgbClr val="008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=11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，</a:t>
            </a:r>
            <a:r>
              <a:rPr lang="en-US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CP</a:t>
            </a:r>
            <a:r>
              <a:rPr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上升沿到后，并行输入。</a:t>
            </a:r>
          </a:p>
        </p:txBody>
      </p:sp>
      <p:sp>
        <p:nvSpPr>
          <p:cNvPr id="47120" name="Text Box 59"/>
          <p:cNvSpPr txBox="1">
            <a:spLocks noChangeArrowheads="1"/>
          </p:cNvSpPr>
          <p:nvPr/>
        </p:nvSpPr>
        <p:spPr bwMode="auto">
          <a:xfrm>
            <a:off x="304800" y="355600"/>
            <a:ext cx="2370138" cy="457200"/>
          </a:xfrm>
          <a:prstGeom prst="rect">
            <a:avLst/>
          </a:prstGeom>
          <a:noFill/>
          <a:ln w="19050">
            <a:noFill/>
            <a:miter lim="800000"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solidFill>
                  <a:srgbClr val="CC0066"/>
                </a:solidFill>
                <a:latin typeface="Times New Roman" panose="02020603050405020304" pitchFamily="18" charset="0"/>
              </a:rPr>
              <a:t>管脚图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88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88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8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8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8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8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8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9" grpId="0" autoUpdateAnimBg="0"/>
      <p:bldP spid="788520" grpId="0" autoUpdateAnimBg="0"/>
      <p:bldP spid="788521" grpId="0" autoUpdateAnimBg="0"/>
      <p:bldP spid="788522" grpId="0" autoUpdateAnimBg="0"/>
      <p:bldP spid="788523" grpId="0" autoUpdateAnimBg="0"/>
      <p:bldP spid="788533" grpId="0" autoUpdateAnimBg="0"/>
      <p:bldP spid="788534" grpId="0" autoUpdateAnimBg="0"/>
      <p:bldP spid="788535" grpId="0" autoUpdateAnimBg="0"/>
      <p:bldP spid="788536" grpId="0" autoUpdateAnimBg="0"/>
      <p:bldP spid="788537" grpId="0" autoUpdateAnimBg="0"/>
      <p:bldP spid="78853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1FA1B-5518-4DE7-B54D-95FE7067D0DE}" type="slidenum">
              <a:rPr lang="en-US" altLang="zh-CN" smtClean="0"/>
              <a:t>7</a:t>
            </a:fld>
            <a:endParaRPr lang="en-US" altLang="zh-CN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1525" y="1052736"/>
            <a:ext cx="9012475" cy="508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619672" y="476672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74LS194</a:t>
            </a:r>
            <a:r>
              <a:rPr lang="zh-CN" altLang="en-US" sz="2800" b="1" smtClean="0">
                <a:latin typeface="宋体" panose="02010600030101010101" pitchFamily="2" charset="-122"/>
                <a:ea typeface="宋体" panose="02010600030101010101" pitchFamily="2" charset="-122"/>
              </a:rPr>
              <a:t>双向移位寄存器功能表</a:t>
            </a:r>
            <a:endParaRPr lang="zh-CN" altLang="en-US" sz="28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B1FA1B-5518-4DE7-B54D-95FE7067D0DE}" type="slidenum">
              <a:rPr lang="en-US" altLang="zh-CN" smtClean="0"/>
              <a:t>8</a:t>
            </a:fld>
            <a:endParaRPr lang="en-US" altLang="zh-CN"/>
          </a:p>
        </p:txBody>
      </p:sp>
      <p:pic>
        <p:nvPicPr>
          <p:cNvPr id="34817" name="Picture 1" descr="C:\Users\win8\Documents\Tencent Files\1755365651\Image\Group\J_DAKKJ3V~U~{FR`667]K[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79" y="45368"/>
            <a:ext cx="5325822" cy="6726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1900" dirty="0" smtClean="0">
            <a:latin typeface="宋体" panose="02010600030101010101" pitchFamily="2" charset="-122"/>
            <a:ea typeface="宋体" panose="02010600030101010101" pitchFamily="2" charset="-122"/>
          </a:defRPr>
        </a:defPPr>
      </a:lstStyle>
    </a:tx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316</Words>
  <Application>Microsoft Office PowerPoint</Application>
  <PresentationFormat>全屏显示(4:3)</PresentationFormat>
  <Paragraphs>66</Paragraphs>
  <Slides>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黑体</vt:lpstr>
      <vt:lpstr>宋体</vt:lpstr>
      <vt:lpstr>幼圆</vt:lpstr>
      <vt:lpstr>Arial</vt:lpstr>
      <vt:lpstr>Times New Roman</vt:lpstr>
      <vt:lpstr>Wingdings</vt:lpstr>
      <vt:lpstr>Network</vt:lpstr>
      <vt:lpstr>Visio</vt:lpstr>
      <vt:lpstr>实验四  时序系统实验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cloudfoundry</dc:title>
  <dc:creator>liangyus</dc:creator>
  <cp:lastModifiedBy>86186</cp:lastModifiedBy>
  <cp:revision>538</cp:revision>
  <dcterms:created xsi:type="dcterms:W3CDTF">2007-03-03T15:37:00Z</dcterms:created>
  <dcterms:modified xsi:type="dcterms:W3CDTF">2022-12-20T13:38:35Z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