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2" r:id="rId8"/>
    <p:sldId id="358" r:id="rId9"/>
    <p:sldId id="332" r:id="rId10"/>
    <p:sldId id="277" r:id="rId11"/>
    <p:sldId id="279" r:id="rId12"/>
    <p:sldId id="278" r:id="rId13"/>
    <p:sldId id="378" r:id="rId14"/>
    <p:sldId id="280" r:id="rId15"/>
    <p:sldId id="267" r:id="rId16"/>
    <p:sldId id="268" r:id="rId17"/>
    <p:sldId id="281" r:id="rId18"/>
    <p:sldId id="295" r:id="rId19"/>
    <p:sldId id="270" r:id="rId20"/>
    <p:sldId id="287" r:id="rId21"/>
    <p:sldId id="289" r:id="rId22"/>
    <p:sldId id="290" r:id="rId23"/>
    <p:sldId id="310" r:id="rId24"/>
    <p:sldId id="288" r:id="rId25"/>
    <p:sldId id="296" r:id="rId26"/>
    <p:sldId id="380" r:id="rId27"/>
    <p:sldId id="292" r:id="rId28"/>
    <p:sldId id="359" r:id="rId29"/>
    <p:sldId id="360" r:id="rId30"/>
  </p:sldIdLst>
  <p:sldSz cx="9144000" cy="6858000" type="screen4x3"/>
  <p:notesSz cx="6858000" cy="9144000"/>
  <p:custDataLst>
    <p:tags r:id="rId34"/>
  </p:custDataLst>
  <p:defaultTextStyle>
    <a:defPPr>
      <a:defRPr lang="zh-CN"/>
    </a:defPPr>
    <a:lvl1pPr marL="0" lvl="0"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隶书" panose="02010509060101010101" pitchFamily="49" charset="-122"/>
        <a:ea typeface="隶书" panose="020105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8000"/>
    <a:srgbClr val="009900"/>
    <a:srgbClr val="CCFFCC"/>
    <a:srgbClr val="FF0000"/>
    <a:srgbClr val="FFCCCC"/>
    <a:srgbClr val="000000"/>
    <a:srgbClr val="FFFF99"/>
    <a:srgbClr val="44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592"/>
    <p:restoredTop sz="92095"/>
  </p:normalViewPr>
  <p:slideViewPr>
    <p:cSldViewPr showGuides="1">
      <p:cViewPr varScale="1">
        <p:scale>
          <a:sx n="78" d="100"/>
          <a:sy n="78" d="100"/>
        </p:scale>
        <p:origin x="10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CB290B-5AEB-4900-9204-502F6E27A939}"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123" name="Rectangle 2"/>
          <p:cNvSpPr>
            <a:spLocks noRot="1" noTextEdit="1"/>
          </p:cNvSpPr>
          <p:nvPr>
            <p:ph type="sldImg"/>
          </p:nvPr>
        </p:nvSpPr>
        <p:spPr/>
      </p:sp>
      <p:sp>
        <p:nvSpPr>
          <p:cNvPr id="512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3555" name="Rectangle 2"/>
          <p:cNvSpPr>
            <a:spLocks noRot="1"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5603" name="Rectangle 2"/>
          <p:cNvSpPr>
            <a:spLocks noRot="1" noTextEdit="1"/>
          </p:cNvSpPr>
          <p:nvPr>
            <p:ph type="sldImg"/>
          </p:nvPr>
        </p:nvSpPr>
        <p:spPr/>
      </p:sp>
      <p:sp>
        <p:nvSpPr>
          <p:cNvPr id="2560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7651" name="Rectangle 2"/>
          <p:cNvSpPr>
            <a:spLocks noRot="1"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1747" name="Rectangle 2"/>
          <p:cNvSpPr>
            <a:spLocks noRot="1"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3795" name="Rectangle 2"/>
          <p:cNvSpPr>
            <a:spLocks noRo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5843" name="Rectangle 2"/>
          <p:cNvSpPr>
            <a:spLocks noRot="1" noTextEdit="1"/>
          </p:cNvSpPr>
          <p:nvPr>
            <p:ph type="sldImg"/>
          </p:nvPr>
        </p:nvSpPr>
        <p:spPr/>
      </p:sp>
      <p:sp>
        <p:nvSpPr>
          <p:cNvPr id="35844" name="Rectangle 3"/>
          <p:cNvSpPr>
            <a:spLocks noGrp="1"/>
          </p:cNvSpPr>
          <p:nvPr>
            <p:ph type="body" idx="1"/>
          </p:nvPr>
        </p:nvSpPr>
        <p:spPr>
          <a:xfrm>
            <a:off x="914400" y="4343400"/>
            <a:ext cx="5029200" cy="4114800"/>
          </a:xfrm>
        </p:spPr>
        <p:txBody>
          <a:bodyPr wrap="square" lIns="91440" tIns="45720" rIns="91440" bIns="45720" anchor="t" anchorCtr="0"/>
          <a:p>
            <a:pPr lvl="0" eaLnBrk="1" hangingPunct="1"/>
            <a:endParaRPr lang="fr-FR"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7891" name="Rectangle 2"/>
          <p:cNvSpPr>
            <a:spLocks noRot="1"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9939" name="Rectangle 2"/>
          <p:cNvSpPr>
            <a:spLocks noRot="1"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1987" name="Rectangle 2"/>
          <p:cNvSpPr>
            <a:spLocks noRot="1"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7171" name="Rectangle 2"/>
          <p:cNvSpPr>
            <a:spLocks noRot="1"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4035" name="Rectangle 2"/>
          <p:cNvSpPr>
            <a:spLocks noRo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6083" name="Rectangle 2"/>
          <p:cNvSpPr>
            <a:spLocks noRo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8131" name="Rectangle 2"/>
          <p:cNvSpPr>
            <a:spLocks noRot="1"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50179" name="Rectangle 2"/>
          <p:cNvSpPr>
            <a:spLocks noRot="1" noTextEdit="1"/>
          </p:cNvSpPr>
          <p:nvPr>
            <p:ph type="sldImg"/>
          </p:nvPr>
        </p:nvSpPr>
        <p:spPr/>
      </p:sp>
      <p:sp>
        <p:nvSpPr>
          <p:cNvPr id="5018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9219" name="Rectangle 2"/>
          <p:cNvSpPr>
            <a:spLocks noRot="1"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1267" name="Rectangle 2"/>
          <p:cNvSpPr>
            <a:spLocks noRot="1" noTextEdit="1"/>
          </p:cNvSpPr>
          <p:nvPr>
            <p:ph type="sldImg"/>
          </p:nvPr>
        </p:nvSpPr>
        <p:spPr/>
      </p:sp>
      <p:sp>
        <p:nvSpPr>
          <p:cNvPr id="112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3315" name="Rectangle 2"/>
          <p:cNvSpPr>
            <a:spLocks noRot="1" noTextEdit="1"/>
          </p:cNvSpPr>
          <p:nvPr>
            <p:ph type="sldImg"/>
          </p:nvPr>
        </p:nvSpPr>
        <p:spPr/>
      </p:sp>
      <p:sp>
        <p:nvSpPr>
          <p:cNvPr id="13316"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5363" name="Rectangle 2"/>
          <p:cNvSpPr>
            <a:spLocks noRot="1"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7411" name="Rectangle 2"/>
          <p:cNvSpPr>
            <a:spLocks noRo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9459" name="Rectangle 2"/>
          <p:cNvSpPr>
            <a:spLocks noRo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21507" name="Rectangle 2"/>
          <p:cNvSpPr>
            <a:spLocks noRot="1"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Freeform 4"/>
          <p:cNvSpPr/>
          <p:nvPr/>
        </p:nvSpPr>
        <p:spPr>
          <a:xfrm>
            <a:off x="285750" y="2803525"/>
            <a:ext cx="1588" cy="3035300"/>
          </a:xfrm>
          <a:custGeom>
            <a:avLst/>
            <a:gdLst/>
            <a:ahLst/>
            <a:cxnLst>
              <a:cxn ang="0">
                <a:pos x="0" y="0"/>
              </a:cxn>
              <a:cxn ang="0">
                <a:pos x="0" y="2147483646"/>
              </a:cxn>
              <a:cxn ang="0">
                <a:pos x="0" y="2147483646"/>
              </a:cxn>
              <a:cxn ang="0">
                <a:pos x="0" y="2147483646"/>
              </a:cxn>
              <a:cxn ang="0">
                <a:pos x="0" y="2147483646"/>
              </a:cxn>
              <a:cxn ang="0">
                <a:pos x="0" y="2147483646"/>
              </a:cxn>
              <a:cxn ang="0">
                <a:pos x="0" y="0"/>
              </a:cxn>
              <a:cxn ang="0">
                <a:pos x="0" y="0"/>
              </a:cxn>
            </a:cxnLst>
            <a:pathLst>
              <a:path w="1588" h="1912">
                <a:moveTo>
                  <a:pt x="0" y="0"/>
                </a:moveTo>
                <a:lnTo>
                  <a:pt x="0" y="6"/>
                </a:lnTo>
                <a:lnTo>
                  <a:pt x="0" y="60"/>
                </a:lnTo>
                <a:lnTo>
                  <a:pt x="0" y="1912"/>
                </a:lnTo>
                <a:lnTo>
                  <a:pt x="0" y="0"/>
                </a:lnTo>
                <a:close/>
              </a:path>
            </a:pathLst>
          </a:custGeom>
          <a:solidFill>
            <a:srgbClr val="6BBA27">
              <a:alpha val="100000"/>
            </a:srgbClr>
          </a:solidFill>
          <a:ln w="9525">
            <a:noFill/>
          </a:ln>
        </p:spPr>
        <p:txBody>
          <a:bodyPr/>
          <a:p>
            <a:endParaRPr lang="zh-CN" altLang="en-US"/>
          </a:p>
        </p:txBody>
      </p:sp>
      <p:sp>
        <p:nvSpPr>
          <p:cNvPr id="10242" name="Rectangle 2"/>
          <p:cNvSpPr>
            <a:spLocks noGrp="1" noChangeArrowheads="1"/>
          </p:cNvSpPr>
          <p:nvPr>
            <p:ph type="ctrTitle" sz="quarter"/>
          </p:nvPr>
        </p:nvSpPr>
        <p:spPr>
          <a:xfrm>
            <a:off x="685800" y="1997075"/>
            <a:ext cx="7772400" cy="1431925"/>
          </a:xfrm>
        </p:spPr>
        <p:txBody>
          <a:bodyPr anchor="b" anchorCtr="1"/>
          <a:lstStyle>
            <a:lvl1pPr>
              <a:defRPr sz="3600" b="1">
                <a:latin typeface="宋体" panose="02010600030101010101" pitchFamily="2" charset="-122"/>
              </a:defRPr>
            </a:lvl1pPr>
          </a:lstStyle>
          <a:p>
            <a:r>
              <a:rPr lang="zh-CN" altLang="en-US"/>
              <a:t>单击此处编辑母版标题样式</a:t>
            </a:r>
            <a:endParaRPr lang="zh-CN" altLang="en-US"/>
          </a:p>
        </p:txBody>
      </p:sp>
      <p:sp>
        <p:nvSpPr>
          <p:cNvPr id="1024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2800">
                <a:latin typeface="隶书" panose="02010509060101010101" pitchFamily="49" charset="-122"/>
              </a:defRPr>
            </a:lvl1pPr>
          </a:lstStyle>
          <a:p>
            <a:r>
              <a:rPr lang="zh-CN" altLang="en-US"/>
              <a:t>单击此处编辑母版副标题样式</a:t>
            </a:r>
            <a:endParaRPr lang="zh-CN" alt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2100"/>
            <a:ext cx="2057400" cy="57277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92100"/>
            <a:ext cx="6019800" cy="57277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92100"/>
            <a:ext cx="8229600" cy="13843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05000"/>
            <a:ext cx="82296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050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p:sp>
        <p:nvSpPr>
          <p:cNvPr id="9218" name="Rectangle 2"/>
          <p:cNvSpPr>
            <a:spLocks noGrp="1" noChangeArrowheads="1"/>
          </p:cNvSpPr>
          <p:nvPr>
            <p:ph type="title"/>
          </p:nvPr>
        </p:nvSpPr>
        <p:spPr bwMode="auto">
          <a:xfrm>
            <a:off x="457200" y="292100"/>
            <a:ext cx="8229600" cy="1384300"/>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p:cNvSpPr>
          <p:nvPr>
            <p:ph type="body" idx="1"/>
          </p:nvPr>
        </p:nvSpPr>
        <p:spPr>
          <a:xfrm>
            <a:off x="457200" y="1905000"/>
            <a:ext cx="82296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400">
                <a:effectLst>
                  <a:outerShdw blurRad="38100" dist="38100" dir="2700000" algn="tl">
                    <a:srgbClr val="000000"/>
                  </a:outerShdw>
                </a:effectLst>
                <a:latin typeface="+mn-lt"/>
                <a:ea typeface="+mj-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a:effectLst>
                  <a:outerShdw blurRad="38100" dist="38100" dir="2700000" algn="tl">
                    <a:srgbClr val="000000"/>
                  </a:outerShdw>
                </a:effectLst>
                <a:latin typeface="+mn-lt"/>
                <a:ea typeface="+mj-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mn-lt"/>
              <a:ea typeface="+mj-ea"/>
              <a:cs typeface="+mn-cs"/>
            </a:endParaRPr>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a:effectLst>
                  <a:outerShdw blurRad="38100" dist="38100" dir="2700000" algn="tl">
                    <a:srgbClr val="000000"/>
                  </a:outerShdw>
                </a:effectLst>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EA757B-122F-4CFD-A79B-B247072355E0}" type="slidenum">
              <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hlink"/>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hlink"/>
          </a:solidFill>
          <a:effectLst>
            <a:outerShdw blurRad="38100" dist="38100" dir="2700000" algn="tl">
              <a:srgbClr val="00000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slide" Target="slid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sz="quarter"/>
          </p:nvPr>
        </p:nvSpPr>
        <p:spPr>
          <a:xfrm>
            <a:off x="684213" y="1844675"/>
            <a:ext cx="7772400" cy="1071563"/>
          </a:xfrm>
        </p:spPr>
        <p:txBody>
          <a:bodyPr vert="horz" wrap="square" lIns="91440" tIns="45720" rIns="91440" bIns="45720" numCol="1" anchor="b"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宋体" panose="02010600030101010101" pitchFamily="2" charset="-122"/>
                <a:ea typeface="+mj-ea"/>
                <a:cs typeface="+mj-cs"/>
              </a:rPr>
              <a:t>Linux</a:t>
            </a:r>
            <a:r>
              <a:rPr kumimoji="0" lang="zh-CN" altLang="en-US" sz="4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宋体" panose="02010600030101010101" pitchFamily="2" charset="-122"/>
                <a:ea typeface="+mj-ea"/>
                <a:cs typeface="+mj-cs"/>
              </a:rPr>
              <a:t>应用课程总结</a:t>
            </a:r>
            <a:endParaRPr kumimoji="0" lang="zh-CN" altLang="en-US" sz="4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宋体" panose="02010600030101010101" pitchFamily="2" charset="-122"/>
              <a:ea typeface="+mj-ea"/>
              <a:cs typeface="+mj-cs"/>
            </a:endParaRPr>
          </a:p>
        </p:txBody>
      </p:sp>
      <p:sp>
        <p:nvSpPr>
          <p:cNvPr id="2052" name="Rectangle 4"/>
          <p:cNvSpPr>
            <a:spLocks noGrp="1" noChangeArrowheads="1"/>
          </p:cNvSpPr>
          <p:nvPr>
            <p:ph type="subTitle" sz="quarter" idx="1"/>
          </p:nvPr>
        </p:nvSpPr>
        <p:spPr>
          <a:xfrm>
            <a:off x="1676400" y="3733800"/>
            <a:ext cx="5715000" cy="1828800"/>
          </a:xfrm>
        </p:spPr>
        <p:txBody>
          <a:bodyPr vert="horz" wrap="square" lIns="0" tIns="0" rIns="0" bIns="0" numCol="1" anchor="t" anchorCtr="0" compatLnSpc="1"/>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2022.12</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457200" y="292100"/>
            <a:ext cx="8229600" cy="6159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文件系统</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操作命令</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9" name="Rectangle 3"/>
          <p:cNvSpPr>
            <a:spLocks noChangeArrowheads="1"/>
          </p:cNvSpPr>
          <p:nvPr/>
        </p:nvSpPr>
        <p:spPr bwMode="auto">
          <a:xfrm>
            <a:off x="228600" y="1143000"/>
            <a:ext cx="8686800" cy="5334000"/>
          </a:xfrm>
          <a:prstGeom prst="rect">
            <a:avLst/>
          </a:prstGeom>
          <a:noFill/>
          <a:ln w="9525">
            <a:noFill/>
            <a:miter lim="800000"/>
          </a:ln>
          <a:effectLst/>
        </p:spPr>
        <p:txBody>
          <a:bodyPr/>
          <a:lstStyle/>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touch </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命令</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cp</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命令</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mv</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rm</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mkdir</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rmdir</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whereis</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locate</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ln</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mount</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ls</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cd</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等</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457200" y="292100"/>
            <a:ext cx="8229600" cy="615950"/>
          </a:xfrm>
        </p:spPr>
        <p:txBody>
          <a:bodyPr vert="horz" wrap="square" lIns="91440" tIns="45720" rIns="91440" bIns="45720" numCol="1" anchor="ctr" anchorCtr="0" compatLnSpc="1"/>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文件系统</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相关</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基本概念</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9" name="Rectangle 3"/>
          <p:cNvSpPr>
            <a:spLocks noChangeArrowheads="1"/>
          </p:cNvSpPr>
          <p:nvPr/>
        </p:nvSpPr>
        <p:spPr bwMode="auto">
          <a:xfrm>
            <a:off x="228600" y="1143000"/>
            <a:ext cx="8686800" cy="5334000"/>
          </a:xfrm>
          <a:prstGeom prst="rect">
            <a:avLst/>
          </a:prstGeom>
          <a:noFill/>
          <a:ln w="9525">
            <a:noFill/>
            <a:miter lim="800000"/>
          </a:ln>
          <a:effectLst/>
        </p:spPr>
        <p:txBody>
          <a:bodyPr/>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当前目录即当前工作目录、环境变量</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PWD</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用户主目录：</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/home/&lt;username&gt;; </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环境变量</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HOME</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绝对</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路径</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相对</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路径</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符号链接（可跨文件</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系统）</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914400" marR="0" lvl="1" indent="-457200" algn="just" defTabSz="914400" rtl="0" eaLnBrk="1" fontAlgn="base" latinLnBrk="0" hangingPunct="1">
              <a:lnSpc>
                <a:spcPct val="100000"/>
              </a:lnSpc>
              <a:spcBef>
                <a:spcPct val="20000"/>
              </a:spcBef>
              <a:spcAft>
                <a:spcPct val="0"/>
              </a:spcAft>
              <a:buClrTx/>
              <a:buSzTx/>
              <a:buFont typeface="Wingdings" panose="05000000000000000000" pitchFamily="2" charset="2"/>
              <a:buChar char="§"/>
              <a:defRPr/>
            </a:pP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软链接（不可跨文件</a:t>
            </a:r>
            <a:r>
              <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系统）</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F13E079-BA54-4A27-9731-A185AD41BD1F}"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4034" name="Rectangle 2"/>
          <p:cNvSpPr>
            <a:spLocks noGrp="1" noChangeArrowheads="1"/>
          </p:cNvSpPr>
          <p:nvPr>
            <p:ph type="title"/>
          </p:nvPr>
        </p:nvSpPr>
        <p:spPr>
          <a:xfrm>
            <a:off x="539750" y="188913"/>
            <a:ext cx="8229600" cy="47148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权限控制</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44035" name="Rectangle 3"/>
          <p:cNvSpPr>
            <a:spLocks noGrp="1" noChangeArrowheads="1"/>
          </p:cNvSpPr>
          <p:nvPr>
            <p:ph idx="1"/>
          </p:nvPr>
        </p:nvSpPr>
        <p:spPr>
          <a:xfrm>
            <a:off x="539750" y="836613"/>
            <a:ext cx="8229600" cy="19446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2"/>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多用户、多任务系统必须进行权限控制，权限控制就是确定用户（或者说代表用户执行的程序）对某资源有或无某种操作的权利。</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直接表示会使得权限的表示、判断效率低下。</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tx2"/>
              </a:buClr>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4AECBEA-7215-43FE-8373-573416E96BDD}"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2530" name="Rectangle 2"/>
          <p:cNvSpPr>
            <a:spLocks noGrp="1" noChangeArrowheads="1"/>
          </p:cNvSpPr>
          <p:nvPr>
            <p:ph type="title"/>
          </p:nvPr>
        </p:nvSpPr>
        <p:spPr>
          <a:xfrm>
            <a:off x="468313" y="188913"/>
            <a:ext cx="8229600" cy="5461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2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权限控制实现</a:t>
            </a:r>
            <a:endParaRPr kumimoji="0" lang="zh-CN" altLang="en-US" sz="28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26628" name="Rectangle 5"/>
          <p:cNvSpPr>
            <a:spLocks noGrp="1"/>
          </p:cNvSpPr>
          <p:nvPr>
            <p:ph idx="1"/>
          </p:nvPr>
        </p:nvSpPr>
        <p:spPr>
          <a:xfrm>
            <a:off x="457200" y="1371600"/>
            <a:ext cx="8229600" cy="4648200"/>
          </a:xfrm>
        </p:spPr>
        <p:txBody>
          <a:bodyPr vert="horz" wrap="square" lIns="91440" tIns="45720" rIns="91440" bIns="45720" anchor="t" anchorCtr="0"/>
          <a:p>
            <a:pPr eaLnBrk="1" hangingPunct="1">
              <a:buClr>
                <a:schemeClr val="hlink"/>
              </a:buClr>
              <a:buFont typeface="Wingdings" panose="05000000000000000000" pitchFamily="2" charset="2"/>
              <a:buChar char="q"/>
            </a:pPr>
            <a:r>
              <a:rPr lang="zh-CN" altLang="en-US" sz="2800" dirty="0">
                <a:latin typeface="隶书" panose="02010509060101010101" pitchFamily="49" charset="-122"/>
              </a:rPr>
              <a:t>多用户、多任务的操作系统决定了常常会有多人同时使用这部主机工作 </a:t>
            </a:r>
            <a:endParaRPr lang="zh-CN" altLang="en-US" sz="2800" dirty="0">
              <a:latin typeface="隶书" panose="02010509060101010101" pitchFamily="49" charset="-122"/>
            </a:endParaRPr>
          </a:p>
          <a:p>
            <a:pPr eaLnBrk="1" hangingPunct="1">
              <a:buClr>
                <a:schemeClr val="hlink"/>
              </a:buClr>
              <a:buFont typeface="Wingdings" panose="05000000000000000000" pitchFamily="2" charset="2"/>
              <a:buChar char="q"/>
            </a:pPr>
            <a:r>
              <a:rPr lang="zh-CN" altLang="en-US" sz="2800" dirty="0">
                <a:latin typeface="隶书" panose="02010509060101010101" pitchFamily="49" charset="-122"/>
              </a:rPr>
              <a:t>保证每个人的隐私权</a:t>
            </a:r>
            <a:r>
              <a:rPr lang="zh-CN" altLang="fr-FR" sz="2800" dirty="0">
                <a:latin typeface="隶书" panose="02010509060101010101" pitchFamily="49" charset="-122"/>
              </a:rPr>
              <a:t>--&gt;</a:t>
            </a:r>
            <a:r>
              <a:rPr lang="zh-CN" altLang="fr-FR" sz="2800" u="sng" dirty="0">
                <a:latin typeface="隶书" panose="02010509060101010101" pitchFamily="49" charset="-122"/>
              </a:rPr>
              <a:t>文件所有者</a:t>
            </a:r>
            <a:r>
              <a:rPr lang="zh-CN" altLang="en-US" sz="2800" dirty="0">
                <a:latin typeface="隶书" panose="02010509060101010101" pitchFamily="49" charset="-122"/>
              </a:rPr>
              <a:t> </a:t>
            </a:r>
            <a:endParaRPr lang="zh-CN" altLang="en-US" sz="2800" dirty="0">
              <a:latin typeface="隶书" panose="02010509060101010101" pitchFamily="49" charset="-122"/>
            </a:endParaRPr>
          </a:p>
          <a:p>
            <a:pPr eaLnBrk="1" hangingPunct="1">
              <a:buClr>
                <a:schemeClr val="hlink"/>
              </a:buClr>
              <a:buFont typeface="Wingdings" panose="05000000000000000000" pitchFamily="2" charset="2"/>
              <a:buChar char="q"/>
            </a:pPr>
            <a:r>
              <a:rPr lang="zh-CN" altLang="en-US" sz="2800" dirty="0">
                <a:latin typeface="隶书" panose="02010509060101010101" pitchFamily="49" charset="-122"/>
              </a:rPr>
              <a:t>资源共享，团队开发</a:t>
            </a:r>
            <a:r>
              <a:rPr lang="zh-CN" altLang="fr-FR" sz="2800" dirty="0">
                <a:latin typeface="隶书" panose="02010509060101010101" pitchFamily="49" charset="-122"/>
              </a:rPr>
              <a:t>--&gt;</a:t>
            </a:r>
            <a:r>
              <a:rPr lang="zh-CN" altLang="fr-FR" sz="2800" u="sng" dirty="0">
                <a:latin typeface="隶书" panose="02010509060101010101" pitchFamily="49" charset="-122"/>
              </a:rPr>
              <a:t>文件所属用户组</a:t>
            </a:r>
            <a:endParaRPr lang="zh-CN" altLang="fr-FR" sz="2800" u="sng" dirty="0">
              <a:latin typeface="隶书" panose="02010509060101010101" pitchFamily="49" charset="-122"/>
            </a:endParaRPr>
          </a:p>
          <a:p>
            <a:pPr lvl="1" eaLnBrk="1" hangingPunct="1">
              <a:buClr>
                <a:schemeClr val="hlink"/>
              </a:buClr>
              <a:buChar char="•"/>
            </a:pPr>
            <a:r>
              <a:rPr lang="fr-FR" altLang="zh-CN" sz="2400" dirty="0">
                <a:latin typeface="隶书" panose="02010509060101010101" pitchFamily="49" charset="-122"/>
              </a:rPr>
              <a:t>Class 1：student1, student2, student3</a:t>
            </a:r>
            <a:endParaRPr lang="fr-FR" altLang="zh-CN" sz="2400" dirty="0">
              <a:latin typeface="隶书" panose="02010509060101010101" pitchFamily="49" charset="-122"/>
            </a:endParaRPr>
          </a:p>
          <a:p>
            <a:pPr lvl="1" eaLnBrk="1" hangingPunct="1">
              <a:buClr>
                <a:schemeClr val="hlink"/>
              </a:buClr>
              <a:buChar char="•"/>
            </a:pPr>
            <a:r>
              <a:rPr lang="fr-FR" altLang="zh-CN" sz="2400" dirty="0">
                <a:latin typeface="隶书" panose="02010509060101010101" pitchFamily="49" charset="-122"/>
              </a:rPr>
              <a:t>Class 2：unit1, unit2, unit3</a:t>
            </a:r>
            <a:endParaRPr lang="fr-FR" altLang="zh-CN" sz="2400" dirty="0">
              <a:latin typeface="隶书" panose="02010509060101010101" pitchFamily="49" charset="-122"/>
            </a:endParaRPr>
          </a:p>
          <a:p>
            <a:pPr lvl="1" eaLnBrk="1" hangingPunct="1">
              <a:buClr>
                <a:schemeClr val="hlink"/>
              </a:buClr>
              <a:buChar char="•"/>
            </a:pPr>
            <a:r>
              <a:rPr lang="fr-FR" altLang="zh-CN" sz="2400" dirty="0">
                <a:latin typeface="隶书" panose="02010509060101010101" pitchFamily="49" charset="-122"/>
              </a:rPr>
              <a:t>Teacher：</a:t>
            </a:r>
            <a:r>
              <a:rPr lang="zh-CN" altLang="fr-FR" sz="2400" dirty="0">
                <a:latin typeface="隶书" panose="02010509060101010101" pitchFamily="49" charset="-122"/>
              </a:rPr>
              <a:t>察看两个组的进度</a:t>
            </a:r>
            <a:endParaRPr lang="zh-CN" altLang="fr-FR" sz="2400" dirty="0">
              <a:latin typeface="隶书" panose="02010509060101010101" pitchFamily="49" charset="-122"/>
            </a:endParaRPr>
          </a:p>
          <a:p>
            <a:pPr eaLnBrk="1" hangingPunct="1">
              <a:buClr>
                <a:schemeClr val="hlink"/>
              </a:buClr>
              <a:buFont typeface="Wingdings" panose="05000000000000000000" pitchFamily="2" charset="2"/>
              <a:buChar char="q"/>
            </a:pPr>
            <a:r>
              <a:rPr lang="fr-FR" altLang="zh-CN" sz="2800" dirty="0">
                <a:latin typeface="隶书" panose="02010509060101010101" pitchFamily="49" charset="-122"/>
              </a:rPr>
              <a:t>Linux</a:t>
            </a:r>
            <a:r>
              <a:rPr lang="zh-CN" altLang="fr-FR" sz="2800" dirty="0">
                <a:latin typeface="隶书" panose="02010509060101010101" pitchFamily="49" charset="-122"/>
              </a:rPr>
              <a:t>中每个用户都至少属于一个用户组，以保证对一个用户组中的所有用户进行集中管理</a:t>
            </a:r>
            <a:endParaRPr lang="zh-CN" altLang="en-US" sz="2800" dirty="0">
              <a:latin typeface="隶书" panose="02010509060101010101" pitchFamily="49" charset="-122"/>
            </a:endParaRPr>
          </a:p>
          <a:p>
            <a:pPr lvl="1" eaLnBrk="1" hangingPunct="1">
              <a:buClr>
                <a:schemeClr val="hlink"/>
              </a:buClr>
              <a:buNone/>
            </a:pPr>
            <a:endParaRPr lang="en-US" altLang="zh-CN" sz="2400" dirty="0">
              <a:latin typeface="隶书" panose="02010509060101010101" pitchFamily="49" charset="-122"/>
            </a:endParaRPr>
          </a:p>
        </p:txBody>
      </p:sp>
    </p:spTree>
  </p:cSld>
  <p:clrMapOvr>
    <a:masterClrMapping/>
  </p:clrMapOvr>
  <p:transition advClick="0">
    <p:pull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DFD8845-A94C-4D6D-B9F9-8BF637DFE656}"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3554" name="Rectangle 2"/>
          <p:cNvSpPr>
            <a:spLocks noGrp="1" noChangeArrowheads="1"/>
          </p:cNvSpPr>
          <p:nvPr>
            <p:ph type="title"/>
          </p:nvPr>
        </p:nvSpPr>
        <p:spPr>
          <a:xfrm>
            <a:off x="468313" y="260350"/>
            <a:ext cx="8229600" cy="5461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mj-lt"/>
                <a:ea typeface="+mj-ea"/>
                <a:cs typeface="+mj-cs"/>
              </a:rPr>
              <a:t>权限控制实现</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28676" name="Rectangle 1027"/>
          <p:cNvSpPr/>
          <p:nvPr/>
        </p:nvSpPr>
        <p:spPr>
          <a:xfrm>
            <a:off x="323850" y="1125538"/>
            <a:ext cx="8610600" cy="532765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609600" lvl="0" indent="-609600" eaLnBrk="1" hangingPunct="1">
              <a:buClr>
                <a:schemeClr val="hlink"/>
              </a:buClr>
              <a:buFont typeface="Wingdings" panose="05000000000000000000" pitchFamily="2" charset="2"/>
              <a:buChar char="p"/>
            </a:pPr>
            <a:r>
              <a:rPr lang="zh-CN" altLang="en-US" sz="2800" dirty="0">
                <a:latin typeface="隶书" panose="02010509060101010101" pitchFamily="49" charset="-122"/>
              </a:rPr>
              <a:t>有三种不同类型的用户可对目录和文件进行操作</a:t>
            </a:r>
            <a:r>
              <a:rPr lang="en-US" altLang="zh-CN" sz="2800" dirty="0">
                <a:latin typeface="隶书" panose="02010509060101010101" pitchFamily="49" charset="-122"/>
              </a:rPr>
              <a:t>:</a:t>
            </a:r>
            <a:endParaRPr lang="en-US" altLang="zh-CN" sz="2800" dirty="0">
              <a:latin typeface="隶书" panose="02010509060101010101" pitchFamily="49" charset="-122"/>
            </a:endParaRPr>
          </a:p>
          <a:p>
            <a:pPr marL="990600" lvl="1" indent="-533400" eaLnBrk="1" hangingPunct="1">
              <a:buClr>
                <a:schemeClr val="hlink"/>
              </a:buClr>
            </a:pPr>
            <a:r>
              <a:rPr lang="zh-CN" altLang="en-US" dirty="0">
                <a:solidFill>
                  <a:schemeClr val="hlink"/>
                </a:solidFill>
                <a:latin typeface="隶书" panose="02010509060101010101" pitchFamily="49" charset="-122"/>
              </a:rPr>
              <a:t>文件所有者：</a:t>
            </a:r>
            <a:r>
              <a:rPr lang="zh-CN" altLang="en-US" dirty="0">
                <a:latin typeface="隶书" panose="02010509060101010101" pitchFamily="49" charset="-122"/>
              </a:rPr>
              <a:t>能够设定同组用户和其他用户对该文件的访问权限。一般来说是文件的创建者。</a:t>
            </a:r>
            <a:endParaRPr lang="zh-CN" altLang="en-US" dirty="0">
              <a:latin typeface="隶书" panose="02010509060101010101" pitchFamily="49" charset="-122"/>
            </a:endParaRPr>
          </a:p>
          <a:p>
            <a:pPr marL="990600" lvl="1" indent="-533400" eaLnBrk="1" hangingPunct="1">
              <a:buClr>
                <a:schemeClr val="hlink"/>
              </a:buClr>
            </a:pPr>
            <a:r>
              <a:rPr lang="zh-CN" altLang="en-US" dirty="0">
                <a:solidFill>
                  <a:schemeClr val="hlink"/>
                </a:solidFill>
                <a:latin typeface="隶书" panose="02010509060101010101" pitchFamily="49" charset="-122"/>
              </a:rPr>
              <a:t>同组用户：</a:t>
            </a:r>
            <a:r>
              <a:rPr lang="zh-CN" altLang="en-US" dirty="0">
                <a:latin typeface="隶书" panose="02010509060101010101" pitchFamily="49" charset="-122"/>
              </a:rPr>
              <a:t>具有</a:t>
            </a:r>
            <a:r>
              <a:rPr lang="zh-CN" altLang="en-US" u="sng" dirty="0">
                <a:latin typeface="隶书" panose="02010509060101010101" pitchFamily="49" charset="-122"/>
              </a:rPr>
              <a:t>相同性质</a:t>
            </a:r>
            <a:r>
              <a:rPr lang="zh-CN" altLang="en-US" dirty="0">
                <a:latin typeface="隶书" panose="02010509060101010101" pitchFamily="49" charset="-122"/>
              </a:rPr>
              <a:t>的所有用户</a:t>
            </a:r>
            <a:r>
              <a:rPr lang="en-US" altLang="zh-CN" dirty="0">
                <a:latin typeface="隶书" panose="02010509060101010101" pitchFamily="49" charset="-122"/>
              </a:rPr>
              <a:t>,</a:t>
            </a:r>
            <a:r>
              <a:rPr lang="zh-CN" altLang="en-US" dirty="0">
                <a:latin typeface="隶书" panose="02010509060101010101" pitchFamily="49" charset="-122"/>
              </a:rPr>
              <a:t>被系统管理员分在同一组。文件所有者或系统管理员可将文件的权限赋予组内的其它用户。</a:t>
            </a:r>
            <a:endParaRPr lang="zh-CN" altLang="en-US" dirty="0">
              <a:latin typeface="隶书" panose="02010509060101010101" pitchFamily="49" charset="-122"/>
            </a:endParaRPr>
          </a:p>
          <a:p>
            <a:pPr marL="990600" lvl="1" indent="-533400" eaLnBrk="1" hangingPunct="1">
              <a:buClr>
                <a:schemeClr val="hlink"/>
              </a:buClr>
            </a:pPr>
            <a:r>
              <a:rPr lang="zh-CN" altLang="en-US" dirty="0">
                <a:solidFill>
                  <a:schemeClr val="hlink"/>
                </a:solidFill>
                <a:latin typeface="隶书" panose="02010509060101010101" pitchFamily="49" charset="-122"/>
              </a:rPr>
              <a:t>其它用户：</a:t>
            </a:r>
            <a:r>
              <a:rPr lang="zh-CN" altLang="en-US" dirty="0">
                <a:latin typeface="隶书" panose="02010509060101010101" pitchFamily="49" charset="-122"/>
              </a:rPr>
              <a:t>文件所有者或系统管理员还可以将文件的访问权赋予系统中所有其它的用户。这样</a:t>
            </a:r>
            <a:r>
              <a:rPr lang="en-US" altLang="zh-CN" dirty="0">
                <a:latin typeface="隶书" panose="02010509060101010101" pitchFamily="49" charset="-122"/>
              </a:rPr>
              <a:t>,</a:t>
            </a:r>
            <a:r>
              <a:rPr lang="zh-CN" altLang="en-US" dirty="0">
                <a:latin typeface="隶书" panose="02010509060101010101" pitchFamily="49" charset="-122"/>
              </a:rPr>
              <a:t>系统中每一位用户可能都能访问你的某一文件或目录。</a:t>
            </a:r>
            <a:endParaRPr lang="zh-CN" altLang="en-US" dirty="0">
              <a:latin typeface="隶书" panose="02010509060101010101" pitchFamily="49" charset="-122"/>
            </a:endParaRPr>
          </a:p>
        </p:txBody>
      </p:sp>
    </p:spTree>
  </p:cSld>
  <p:clrMapOvr>
    <a:masterClrMapping/>
  </p:clrMapOvr>
  <p:transition advClick="0">
    <p:pull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85E525D-D46D-4D1C-BFB2-37916964F905}"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5058" name="Rectangle 2"/>
          <p:cNvSpPr>
            <a:spLocks noGrp="1" noChangeArrowheads="1"/>
          </p:cNvSpPr>
          <p:nvPr>
            <p:ph type="title"/>
          </p:nvPr>
        </p:nvSpPr>
        <p:spPr>
          <a:xfrm>
            <a:off x="457200" y="292100"/>
            <a:ext cx="8229600" cy="5461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权限控制实现</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0" name="Rectangle 3"/>
          <p:cNvSpPr>
            <a:spLocks noChangeArrowheads="1"/>
          </p:cNvSpPr>
          <p:nvPr/>
        </p:nvSpPr>
        <p:spPr bwMode="auto">
          <a:xfrm>
            <a:off x="539750" y="1341438"/>
            <a:ext cx="8077200" cy="4824413"/>
          </a:xfrm>
          <a:prstGeom prst="rect">
            <a:avLst/>
          </a:prstGeom>
          <a:noFill/>
          <a:ln w="9525">
            <a:noFill/>
            <a:miter lim="800000"/>
          </a:ln>
          <a:effectLst/>
        </p:spPr>
        <p:txBody>
          <a:bodyPr/>
          <a:lstStyle/>
          <a:p>
            <a:pPr marL="609600" marR="0" lvl="0" indent="-60960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p"/>
              <a:defRPr/>
            </a:pPr>
            <a:r>
              <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在设定文件权限时，用字符表示用户类型：</a:t>
            </a:r>
            <a:endPar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32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u</a:t>
            </a:r>
            <a:r>
              <a:rPr kumimoji="1"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文件的所有者</a:t>
            </a:r>
            <a:endPar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32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g </a:t>
            </a:r>
            <a:r>
              <a:rPr kumimoji="1"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同组用户</a:t>
            </a:r>
            <a:endPar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32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o</a:t>
            </a:r>
            <a:r>
              <a:rPr kumimoji="1" lang="zh-CN" altLang="en-US" sz="32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其它用户</a:t>
            </a:r>
            <a:endParaRPr kumimoji="1" lang="zh-CN" altLang="en-US"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32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 </a:t>
            </a:r>
            <a:r>
              <a:rPr kumimoji="1" lang="en-US" altLang="zh-CN"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all=</a:t>
            </a:r>
            <a:r>
              <a:rPr kumimoji="1" lang="en-US" altLang="zh-CN" sz="2800" b="1" i="0" u="none" strike="noStrike" kern="1200" cap="none" spc="0" normalizeH="0" baseline="0" noProof="0" dirty="0" err="1">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ugo</a:t>
            </a:r>
            <a:r>
              <a:rPr kumimoji="1" lang="en-US" altLang="zh-CN"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即所有用户</a:t>
            </a:r>
            <a:endParaRPr kumimoji="1"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对文件和目录的三种权限</a:t>
            </a:r>
            <a:endPar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Pct val="120000"/>
              <a:buFontTx/>
              <a:buChar char="•"/>
              <a:defRPr/>
            </a:pP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读（</a:t>
            </a:r>
            <a:r>
              <a:rPr kumimoji="1" lang="en-US" altLang="zh-CN"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r</a:t>
            </a: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a:t>
            </a:r>
            <a:endPar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Pct val="120000"/>
              <a:buFontTx/>
              <a:buChar char="•"/>
              <a:defRPr/>
            </a:pP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写（</a:t>
            </a:r>
            <a:r>
              <a:rPr kumimoji="1" lang="en-US" altLang="zh-CN"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w</a:t>
            </a: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a:t>
            </a:r>
            <a:endPar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990600" marR="0" lvl="1" indent="-533400" algn="l" defTabSz="914400" rtl="0" eaLnBrk="1" fontAlgn="base" latinLnBrk="0" hangingPunct="1">
              <a:lnSpc>
                <a:spcPct val="100000"/>
              </a:lnSpc>
              <a:spcBef>
                <a:spcPct val="20000"/>
              </a:spcBef>
              <a:spcAft>
                <a:spcPct val="0"/>
              </a:spcAft>
              <a:buClr>
                <a:schemeClr val="hlink"/>
              </a:buClr>
              <a:buSzPct val="120000"/>
              <a:buFontTx/>
              <a:buChar char="•"/>
              <a:defRPr/>
            </a:pP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执行（</a:t>
            </a:r>
            <a:r>
              <a:rPr kumimoji="1" lang="en-US" altLang="zh-CN"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x</a:t>
            </a:r>
            <a:r>
              <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rPr>
              <a:t>）</a:t>
            </a:r>
            <a:endParaRPr kumimoji="1" lang="zh-CN" altLang="en-US" sz="2800" b="0" i="0" u="none" strike="noStrike" kern="120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endParaRPr kumimoji="1"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advClick="0">
    <p:pull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CD06423-3455-4D64-BDD7-4B1A360DCBD0}"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9394" name="Rectangle 2"/>
          <p:cNvSpPr>
            <a:spLocks noGrp="1" noChangeArrowheads="1"/>
          </p:cNvSpPr>
          <p:nvPr>
            <p:ph type="title"/>
          </p:nvPr>
        </p:nvSpPr>
        <p:spPr>
          <a:xfrm>
            <a:off x="395288" y="260350"/>
            <a:ext cx="8229600" cy="54451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权限控制实现</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7" name="Rectangle 3"/>
          <p:cNvSpPr>
            <a:spLocks noChangeArrowheads="1"/>
          </p:cNvSpPr>
          <p:nvPr/>
        </p:nvSpPr>
        <p:spPr bwMode="auto">
          <a:xfrm>
            <a:off x="539750" y="908050"/>
            <a:ext cx="8382000" cy="1657350"/>
          </a:xfrm>
          <a:prstGeom prst="rect">
            <a:avLst/>
          </a:prstGeom>
          <a:noFill/>
          <a:ln w="9525">
            <a:noFill/>
            <a:miter lim="800000"/>
          </a:ln>
          <a:effectLst/>
        </p:spPr>
        <p:txBody>
          <a:bodyPr/>
          <a:lstStyle/>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1" lang="zh-CN" altLang="fr-FR"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符号化表示和十进制表示：</a:t>
            </a:r>
            <a:endParaRPr kumimoji="1" lang="zh-CN" altLang="fr-FR"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fr-FR"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    r</a:t>
            </a:r>
            <a:r>
              <a:rPr kumimoji="1" lang="zh-CN" altLang="en-US"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a:t>
            </a:r>
            <a:r>
              <a:rPr kumimoji="1" lang="en-US"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4     w</a:t>
            </a:r>
            <a:r>
              <a:rPr kumimoji="1" lang="zh-CN" altLang="en-US"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a:t>
            </a:r>
            <a:r>
              <a:rPr kumimoji="1" lang="en-US"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2     x</a:t>
            </a:r>
            <a:r>
              <a:rPr kumimoji="1" lang="zh-CN" altLang="en-US"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a:t>
            </a:r>
            <a:r>
              <a:rPr kumimoji="1" lang="en-US"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1    -</a:t>
            </a:r>
            <a:r>
              <a:rPr kumimoji="1" lang="zh-CN" altLang="en-US"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a:t>
            </a:r>
            <a:r>
              <a:rPr kumimoji="1" lang="en-US"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ea"/>
              </a:rPr>
              <a:t>0</a:t>
            </a:r>
            <a:endParaRPr kumimoji="1" lang="en-US"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cs"/>
            </a:endParaRPr>
          </a:p>
          <a:p>
            <a:pPr marL="609600" marR="0" lvl="0" indent="-609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endParaRPr kumimoji="1" lang="en-US" altLang="zh-CN" sz="2800" b="1" i="0" u="none" strike="noStrike" kern="1200" cap="none" spc="0" normalizeH="0" baseline="0" noProof="1">
              <a:ln>
                <a:noFill/>
              </a:ln>
              <a:solidFill>
                <a:schemeClr val="tx1"/>
              </a:solidFill>
              <a:effectLst>
                <a:outerShdw blurRad="38100" dist="38100" dir="2700000">
                  <a:srgbClr val="FFFFFF"/>
                </a:outerShdw>
              </a:effectLst>
              <a:uLnTx/>
              <a:uFillTx/>
              <a:latin typeface="隶书" panose="02010509060101010101" pitchFamily="49" charset="-122"/>
              <a:ea typeface="隶书" panose="02010509060101010101" pitchFamily="49" charset="-122"/>
              <a:cs typeface="+mn-cs"/>
            </a:endParaRPr>
          </a:p>
        </p:txBody>
      </p:sp>
      <p:graphicFrame>
        <p:nvGraphicFramePr>
          <p:cNvPr id="8" name="Group 87"/>
          <p:cNvGraphicFramePr>
            <a:graphicFrameLocks noGrp="1"/>
          </p:cNvGraphicFramePr>
          <p:nvPr/>
        </p:nvGraphicFramePr>
        <p:xfrm>
          <a:off x="539750" y="2420938"/>
          <a:ext cx="7772400" cy="3397251"/>
        </p:xfrm>
        <a:graphic>
          <a:graphicData uri="http://schemas.openxmlformats.org/drawingml/2006/table">
            <a:tbl>
              <a:tblPr/>
              <a:tblGrid>
                <a:gridCol w="1177925"/>
                <a:gridCol w="1181100"/>
                <a:gridCol w="2665413"/>
                <a:gridCol w="2747962"/>
              </a:tblGrid>
              <a:tr h="557213">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rwx</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7</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4</a:t>
                      </a: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+2+1</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读、写、执行</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3075">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rw-</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6</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4</a:t>
                      </a: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+2+0</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读、写</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3075">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r-x</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5</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4+1</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读、执行</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4663">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r--</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4</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4+0+0</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只读</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3075">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-wx</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3</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2+1</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写、执行</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3075">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-w-</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2</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0+2+0</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只写</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73075">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0</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fr-FR"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0+0+0</a:t>
                      </a:r>
                      <a:endParaRPr kumimoji="0" lang="en-US" altLang="zh-CN"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tx1"/>
                        </a:buClr>
                        <a:buFont typeface="Wingdings" panose="05000000000000000000" pitchFamily="2" charset="2"/>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buClr>
                          <a:schemeClr val="tx1"/>
                        </a:buClr>
                        <a:defRPr sz="2400">
                          <a:solidFill>
                            <a:schemeClr val="tx1"/>
                          </a:solidFill>
                          <a:latin typeface="Arial" panose="020B0604020202020204" pitchFamily="34" charset="0"/>
                          <a:ea typeface="隶书" panose="02010509060101010101" pitchFamily="49"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Arial" panose="020B0604020202020204" pitchFamily="34" charset="0"/>
                          <a:ea typeface="隶书" panose="02010509060101010101" pitchFamily="49" charset="-122"/>
                        </a:defRPr>
                      </a:lvl3pPr>
                      <a:lvl4pPr marL="1600200" indent="-228600" eaLnBrk="0" hangingPunct="0">
                        <a:spcBef>
                          <a:spcPct val="20000"/>
                        </a:spcBef>
                        <a:buClr>
                          <a:schemeClr val="tx1"/>
                        </a:buClr>
                        <a:buFont typeface="Tahoma" panose="020B0604030504040204" pitchFamily="34" charset="0"/>
                        <a:defRPr>
                          <a:solidFill>
                            <a:schemeClr val="tx1"/>
                          </a:solidFill>
                          <a:latin typeface="Arial" panose="020B0604020202020204" pitchFamily="34" charset="0"/>
                          <a:ea typeface="隶书" panose="02010509060101010101" pitchFamily="49" charset="-122"/>
                        </a:defRPr>
                      </a:lvl4pPr>
                      <a:lvl5pPr marL="2057400" indent="-228600" eaLnBrk="0" hangingPunct="0">
                        <a:spcBef>
                          <a:spcPct val="20000"/>
                        </a:spcBef>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1"/>
                        </a:buClr>
                        <a:buFont typeface="Wingdings" panose="05000000000000000000" pitchFamily="2" charset="2"/>
                        <a:defRPr>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rPr>
                        <a:t>禁止读、写、执行</a:t>
                      </a:r>
                      <a:endParaRPr kumimoji="0" lang="zh-CN" altLang="en-US" sz="2400" b="0" i="0" u="none" strike="noStrike" cap="none" normalizeH="0" baseline="0" smtClean="0">
                        <a:ln>
                          <a:noFill/>
                        </a:ln>
                        <a:solidFill>
                          <a:srgbClr val="000000"/>
                        </a:solidFill>
                        <a:effectLst/>
                        <a:latin typeface="Arial" panose="020B0604020202020204" pitchFamily="34" charset="0"/>
                        <a:ea typeface="隶书" panose="02010509060101010101" pitchFamily="49"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CC"/>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CCAC877-0028-49EA-9D33-73C5DD47A9E4}"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5602" name="Rectangle 2"/>
          <p:cNvSpPr>
            <a:spLocks noGrp="1" noChangeArrowheads="1"/>
          </p:cNvSpPr>
          <p:nvPr>
            <p:ph type="title"/>
          </p:nvPr>
        </p:nvSpPr>
        <p:spPr>
          <a:xfrm>
            <a:off x="468313" y="304800"/>
            <a:ext cx="8229600" cy="6762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判断</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34820" name="WordArt 4">
            <a:hlinkClick r:id="rId1" action="ppaction://hlinksldjump"/>
          </p:cNvPr>
          <p:cNvSpPr>
            <a:spLocks noTextEdit="1"/>
          </p:cNvSpPr>
          <p:nvPr/>
        </p:nvSpPr>
        <p:spPr>
          <a:xfrm>
            <a:off x="6705600" y="5029200"/>
            <a:ext cx="2286000" cy="1600200"/>
          </a:xfrm>
          <a:prstGeom prst="rect">
            <a:avLst/>
          </a:prstGeom>
        </p:spPr>
        <p:txBody>
          <a:bodyPr wrap="none" fromWordArt="1">
            <a:prstTxWarp prst="textSlantUp">
              <a:avLst>
                <a:gd name="adj" fmla="val 32056"/>
              </a:avLst>
            </a:prstTxWarp>
            <a:normAutofit/>
          </a:bodyPr>
          <a:p>
            <a:pPr algn="ctr"/>
            <a:r>
              <a:rPr lang="zh-CN" altLang="en-US" sz="3600">
                <a:noFill/>
                <a:effectLst>
                  <a:outerShdw dist="53882" dir="2699999" algn="ctr" rotWithShape="0">
                    <a:srgbClr val="9999FF"/>
                  </a:outerShdw>
                </a:effectLst>
                <a:latin typeface="宋体" panose="02010600030101010101" pitchFamily="2" charset="-122"/>
                <a:ea typeface="宋体" panose="02010600030101010101" pitchFamily="2" charset="-122"/>
              </a:rPr>
              <a:t>返回</a:t>
            </a:r>
            <a:endParaRPr lang="zh-CN" altLang="en-US" sz="3600">
              <a:noFill/>
              <a:effectLst>
                <a:outerShdw dist="53882" dir="2699999" algn="ctr" rotWithShape="0">
                  <a:srgbClr val="9999FF"/>
                </a:outerShdw>
              </a:effectLst>
              <a:latin typeface="宋体" panose="02010600030101010101" pitchFamily="2" charset="-122"/>
              <a:ea typeface="宋体" panose="02010600030101010101" pitchFamily="2" charset="-122"/>
            </a:endParaRPr>
          </a:p>
        </p:txBody>
      </p:sp>
      <p:sp>
        <p:nvSpPr>
          <p:cNvPr id="7" name="Rectangle 3"/>
          <p:cNvSpPr>
            <a:spLocks noChangeArrowheads="1"/>
          </p:cNvSpPr>
          <p:nvPr/>
        </p:nvSpPr>
        <p:spPr bwMode="auto">
          <a:xfrm>
            <a:off x="457200" y="990600"/>
            <a:ext cx="8382000" cy="5257800"/>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假设一目录 </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jobs </a:t>
            </a: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内的一文件 </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joblog    </a:t>
            </a:r>
            <a:endPar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0" u="none" strike="noStrike" kern="1200" cap="none" spc="0" normalizeH="0" baseline="0" noProof="0">
                <a:ln>
                  <a:noFill/>
                </a:ln>
                <a:solidFill>
                  <a:srgbClr val="6699FF"/>
                </a:solidFill>
                <a:effectLst>
                  <a:outerShdw blurRad="38100" dist="38100" dir="2700000" algn="tl">
                    <a:srgbClr val="000000"/>
                  </a:outerShdw>
                </a:effectLst>
                <a:uLnTx/>
                <a:uFillTx/>
                <a:latin typeface="楷体_GB2312" pitchFamily="49" charset="-122"/>
                <a:ea typeface="楷体_GB2312" pitchFamily="49" charset="-122"/>
                <a:cs typeface="+mn-cs"/>
              </a:rPr>
              <a:t>$</a:t>
            </a:r>
            <a:r>
              <a:rPr kumimoji="1" lang="en-US" altLang="zh-CN" sz="2800" b="1" i="0" u="none" strike="noStrike" kern="1200" cap="none" spc="0" normalizeH="0" baseline="0" noProof="0">
                <a:ln>
                  <a:noFill/>
                </a:ln>
                <a:solidFill>
                  <a:schemeClr val="hlink"/>
                </a:solidFill>
                <a:effectLst>
                  <a:outerShdw blurRad="38100" dist="38100" dir="2700000" algn="tl">
                    <a:srgbClr val="000000"/>
                  </a:outerShdw>
                </a:effectLst>
                <a:uLnTx/>
                <a:uFillTx/>
                <a:latin typeface="楷体_GB2312" pitchFamily="49" charset="-122"/>
                <a:ea typeface="楷体_GB2312" pitchFamily="49" charset="-122"/>
                <a:cs typeface="+mn-cs"/>
              </a:rPr>
              <a:t>ls </a:t>
            </a:r>
            <a:r>
              <a:rPr kumimoji="1" lang="en-US" altLang="zh-CN" sz="2800" b="1" i="0"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a:ea typeface="楷体_GB2312" pitchFamily="49" charset="-122"/>
                <a:cs typeface="+mn-cs"/>
              </a:rPr>
              <a:t>–</a:t>
            </a:r>
            <a:r>
              <a:rPr kumimoji="1" lang="en-US" altLang="zh-CN" sz="2800" b="1" i="0" u="none" strike="noStrike" kern="1200" cap="none" spc="0" normalizeH="0" baseline="0" noProof="0">
                <a:ln>
                  <a:noFill/>
                </a:ln>
                <a:solidFill>
                  <a:schemeClr val="hlink"/>
                </a:solidFill>
                <a:effectLst>
                  <a:outerShdw blurRad="38100" dist="38100" dir="2700000" algn="tl">
                    <a:srgbClr val="000000"/>
                  </a:outerShdw>
                </a:effectLst>
                <a:uLnTx/>
                <a:uFillTx/>
                <a:latin typeface="楷体_GB2312" pitchFamily="49" charset="-122"/>
                <a:ea typeface="楷体_GB2312" pitchFamily="49" charset="-122"/>
                <a:cs typeface="+mn-cs"/>
              </a:rPr>
              <a:t>lR</a:t>
            </a:r>
            <a:endParaRPr kumimoji="1" lang="en-US" altLang="zh-CN" sz="2800" b="1" i="0" u="none" strike="noStrike" kern="1200" cap="none" spc="0" normalizeH="0" baseline="0" noProof="0">
              <a:ln>
                <a:noFill/>
              </a:ln>
              <a:solidFill>
                <a:schemeClr val="hlink"/>
              </a:solidFill>
              <a:effectLst>
                <a:outerShdw blurRad="38100" dist="38100" dir="2700000" algn="tl">
                  <a:srgbClr val="000000"/>
                </a:outerShdw>
              </a:effectLst>
              <a:uLnTx/>
              <a:uFillTx/>
              <a:latin typeface="楷体_GB2312" pitchFamily="49" charset="-122"/>
              <a:ea typeface="楷体_GB2312"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0" u="none" strike="noStrike" kern="1200" cap="none" spc="0" normalizeH="0" baseline="0" noProof="0">
                <a:ln>
                  <a:noFill/>
                </a:ln>
                <a:solidFill>
                  <a:schemeClr val="tx1"/>
                </a:solidFill>
                <a:effectLst>
                  <a:outerShdw blurRad="38100" dist="38100" dir="2700000" algn="tl">
                    <a:srgbClr val="000000"/>
                  </a:outerShdw>
                </a:effectLst>
                <a:uLnTx/>
                <a:uFillTx/>
                <a:latin typeface="楷体_GB2312" pitchFamily="49" charset="-122"/>
                <a:ea typeface="楷体_GB2312" pitchFamily="49" charset="-122"/>
                <a:cs typeface="+mn-cs"/>
              </a:rPr>
              <a:t>   </a:t>
            </a:r>
            <a:r>
              <a:rPr kumimoji="1" lang="en-US" altLang="zh-CN" sz="2800" b="1" i="1"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d</a:t>
            </a:r>
            <a:r>
              <a:rPr kumimoji="1" lang="en-US" altLang="zh-CN" sz="2800" b="1" i="1" u="none" strike="noStrike" kern="1200" cap="none" spc="0" normalizeH="0" baseline="0" noProof="0">
                <a:ln>
                  <a:noFill/>
                </a:ln>
                <a:solidFill>
                  <a:schemeClr val="tx2"/>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rwx</a:t>
            </a:r>
            <a:r>
              <a:rPr kumimoji="1" lang="en-US" altLang="zh-CN" sz="2800" b="1" i="1"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r–x</a:t>
            </a: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r-x</a:t>
            </a:r>
            <a:r>
              <a:rPr kumimoji="1" lang="en-US" altLang="zh-CN" sz="2800" b="1" i="1"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   </a:t>
            </a: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2   judy   finance   ….   Jobs</a:t>
            </a:r>
            <a:endPar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        ./jobs:</a:t>
            </a:r>
            <a:endPar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     </a:t>
            </a:r>
            <a:r>
              <a:rPr kumimoji="1" lang="en-US" altLang="zh-CN" sz="2800" b="1" i="1" u="none" strike="noStrike" kern="1200" cap="none" spc="0" normalizeH="0" baseline="0" noProof="0">
                <a:ln>
                  <a:noFill/>
                </a:ln>
                <a:solidFill>
                  <a:schemeClr val="hlink"/>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-r</a:t>
            </a: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w–</a:t>
            </a:r>
            <a:r>
              <a:rPr kumimoji="1" lang="en-US" altLang="zh-CN" sz="2800" b="1" i="1"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rw–</a:t>
            </a: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r--</a:t>
            </a:r>
            <a:r>
              <a:rPr kumimoji="1" lang="en-US" altLang="zh-CN" sz="2800" b="1" i="1" u="none" strike="noStrike" kern="1200" cap="none" spc="0" normalizeH="0" baseline="0" noProof="0">
                <a:ln>
                  <a:noFill/>
                </a:ln>
                <a:solidFill>
                  <a:srgbClr val="000000"/>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    </a:t>
            </a:r>
            <a:r>
              <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t>1   judy   finance   ….   joblog</a:t>
            </a:r>
            <a:endParaRPr kumimoji="1" lang="en-US" altLang="zh-CN" sz="2800" b="1" i="1"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已知用户</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Fred</a:t>
            </a: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是 </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finance </a:t>
            </a: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组的成员</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问</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Fred</a:t>
            </a: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是否可</a:t>
            </a:r>
            <a:endPar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以修改 </a:t>
            </a:r>
            <a:r>
              <a:rPr kumimoji="1" lang="en-US" altLang="zh-CN" sz="28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joblog</a:t>
            </a:r>
            <a:r>
              <a:rPr kumimoji="1" lang="en-US" altLang="zh-CN" sz="24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endParaRPr kumimoji="1" lang="en-US" altLang="zh-CN" sz="2400" b="1" i="0" u="none" strike="noStrike" kern="1200" cap="none" spc="0" normalizeH="0" baseline="0" noProof="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p:txBody>
      </p:sp>
      <p:sp>
        <p:nvSpPr>
          <p:cNvPr id="8" name="Text Box 4"/>
          <p:cNvSpPr txBox="1"/>
          <p:nvPr/>
        </p:nvSpPr>
        <p:spPr>
          <a:xfrm>
            <a:off x="914400" y="4652963"/>
            <a:ext cx="7258050" cy="1708150"/>
          </a:xfrm>
          <a:prstGeom prst="rect">
            <a:avLst/>
          </a:prstGeom>
          <a:solidFill>
            <a:srgbClr val="99FFCC"/>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
                <a:schemeClr val="accent2"/>
              </a:buClr>
              <a:buFont typeface="Wingdings" panose="05000000000000000000" pitchFamily="2" charset="2"/>
              <a:buChar char="w"/>
            </a:pPr>
            <a:r>
              <a:rPr lang="zh-CN" altLang="en-US" sz="2800" dirty="0">
                <a:solidFill>
                  <a:srgbClr val="000000"/>
                </a:solidFill>
                <a:latin typeface="隶书" panose="02010509060101010101" pitchFamily="49" charset="-122"/>
              </a:rPr>
              <a:t>可以， </a:t>
            </a:r>
            <a:endParaRPr lang="zh-CN" altLang="en-US" sz="2800" dirty="0">
              <a:solidFill>
                <a:srgbClr val="000000"/>
              </a:solidFill>
              <a:latin typeface="隶书" panose="02010509060101010101" pitchFamily="49" charset="-122"/>
            </a:endParaRPr>
          </a:p>
          <a:p>
            <a:pPr marL="457200" lvl="1" indent="0" eaLnBrk="1" hangingPunct="1">
              <a:spcBef>
                <a:spcPct val="50000"/>
              </a:spcBef>
              <a:buClr>
                <a:schemeClr val="accent2"/>
              </a:buClr>
              <a:buFont typeface="Wingdings" panose="05000000000000000000" pitchFamily="2" charset="2"/>
              <a:buChar char="Ø"/>
            </a:pPr>
            <a:r>
              <a:rPr lang="en-US" altLang="zh-CN" sz="2400" dirty="0">
                <a:solidFill>
                  <a:srgbClr val="000000"/>
                </a:solidFill>
                <a:latin typeface="隶书" panose="02010509060101010101" pitchFamily="49" charset="-122"/>
              </a:rPr>
              <a:t>joblog </a:t>
            </a:r>
            <a:r>
              <a:rPr lang="zh-CN" altLang="en-US" sz="2400" dirty="0">
                <a:solidFill>
                  <a:srgbClr val="000000"/>
                </a:solidFill>
                <a:latin typeface="隶书" panose="02010509060101010101" pitchFamily="49" charset="-122"/>
              </a:rPr>
              <a:t>文件对同组用户有写权限，</a:t>
            </a:r>
            <a:endParaRPr lang="zh-CN" altLang="en-US" sz="2400" dirty="0">
              <a:solidFill>
                <a:srgbClr val="000000"/>
              </a:solidFill>
              <a:latin typeface="隶书" panose="02010509060101010101" pitchFamily="49" charset="-122"/>
            </a:endParaRPr>
          </a:p>
          <a:p>
            <a:pPr marL="457200" lvl="1" indent="0" eaLnBrk="1" hangingPunct="1">
              <a:spcBef>
                <a:spcPct val="50000"/>
              </a:spcBef>
              <a:buClr>
                <a:schemeClr val="accent2"/>
              </a:buClr>
              <a:buFont typeface="Wingdings" panose="05000000000000000000" pitchFamily="2" charset="2"/>
              <a:buChar char="Ø"/>
            </a:pPr>
            <a:r>
              <a:rPr lang="zh-CN" altLang="en-US" sz="2400" dirty="0">
                <a:solidFill>
                  <a:srgbClr val="000000"/>
                </a:solidFill>
                <a:latin typeface="隶书" panose="02010509060101010101" pitchFamily="49" charset="-122"/>
              </a:rPr>
              <a:t>而其所在目录</a:t>
            </a:r>
            <a:r>
              <a:rPr lang="en-US" altLang="zh-CN" sz="2400" dirty="0">
                <a:solidFill>
                  <a:srgbClr val="000000"/>
                </a:solidFill>
                <a:latin typeface="隶书" panose="02010509060101010101" pitchFamily="49" charset="-122"/>
              </a:rPr>
              <a:t>jobs</a:t>
            </a:r>
            <a:r>
              <a:rPr lang="zh-CN" altLang="fr-FR" sz="2400" dirty="0">
                <a:solidFill>
                  <a:srgbClr val="000000"/>
                </a:solidFill>
                <a:latin typeface="隶书" panose="02010509060101010101" pitchFamily="49" charset="-122"/>
              </a:rPr>
              <a:t>对同组用户</a:t>
            </a:r>
            <a:r>
              <a:rPr lang="zh-CN" altLang="en-US" sz="2400" dirty="0">
                <a:solidFill>
                  <a:srgbClr val="000000"/>
                </a:solidFill>
                <a:latin typeface="隶书" panose="02010509060101010101" pitchFamily="49" charset="-122"/>
              </a:rPr>
              <a:t>有可执行权限</a:t>
            </a:r>
            <a:r>
              <a:rPr lang="zh-CN" altLang="en-US" dirty="0">
                <a:solidFill>
                  <a:srgbClr val="000000"/>
                </a:solidFill>
                <a:latin typeface="隶书" panose="02010509060101010101" pitchFamily="49" charset="-122"/>
              </a:rPr>
              <a:t>。</a:t>
            </a:r>
            <a:endParaRPr lang="zh-CN" altLang="en-US" dirty="0">
              <a:solidFill>
                <a:srgbClr val="000000"/>
              </a:solidFill>
              <a:latin typeface="隶书"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8B733D1-8D43-4006-9163-DE8ED15AD4A8}"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Rectangle 2"/>
          <p:cNvSpPr>
            <a:spLocks noGrp="1" noChangeArrowheads="1"/>
          </p:cNvSpPr>
          <p:nvPr>
            <p:ph type="title"/>
          </p:nvPr>
        </p:nvSpPr>
        <p:spPr>
          <a:xfrm>
            <a:off x="468313" y="304800"/>
            <a:ext cx="8229600" cy="6762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判断</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36868" name="WordArt 4">
            <a:hlinkClick r:id="rId1" action="ppaction://hlinksldjump"/>
          </p:cNvPr>
          <p:cNvSpPr>
            <a:spLocks noTextEdit="1"/>
          </p:cNvSpPr>
          <p:nvPr/>
        </p:nvSpPr>
        <p:spPr>
          <a:xfrm>
            <a:off x="6705600" y="5029200"/>
            <a:ext cx="2286000" cy="1600200"/>
          </a:xfrm>
          <a:prstGeom prst="rect">
            <a:avLst/>
          </a:prstGeom>
        </p:spPr>
        <p:txBody>
          <a:bodyPr wrap="none" fromWordArt="1">
            <a:prstTxWarp prst="textSlantUp">
              <a:avLst>
                <a:gd name="adj" fmla="val 32056"/>
              </a:avLst>
            </a:prstTxWarp>
            <a:normAutofit/>
          </a:bodyPr>
          <a:p>
            <a:pPr algn="ctr"/>
            <a:r>
              <a:rPr lang="zh-CN" altLang="en-US" sz="3600">
                <a:noFill/>
                <a:effectLst>
                  <a:outerShdw dist="53882" dir="2699999" algn="ctr" rotWithShape="0">
                    <a:srgbClr val="9999FF"/>
                  </a:outerShdw>
                </a:effectLst>
                <a:latin typeface="宋体" panose="02010600030101010101" pitchFamily="2" charset="-122"/>
                <a:ea typeface="宋体" panose="02010600030101010101" pitchFamily="2" charset="-122"/>
              </a:rPr>
              <a:t>返回</a:t>
            </a:r>
            <a:endParaRPr lang="zh-CN" altLang="en-US" sz="3600">
              <a:noFill/>
              <a:effectLst>
                <a:outerShdw dist="53882" dir="2699999" algn="ctr" rotWithShape="0">
                  <a:srgbClr val="9999FF"/>
                </a:outerShdw>
              </a:effectLst>
              <a:latin typeface="宋体" panose="02010600030101010101" pitchFamily="2" charset="-122"/>
              <a:ea typeface="宋体" panose="02010600030101010101" pitchFamily="2" charset="-122"/>
            </a:endParaRPr>
          </a:p>
        </p:txBody>
      </p:sp>
      <p:sp>
        <p:nvSpPr>
          <p:cNvPr id="12" name="Rectangle 6"/>
          <p:cNvSpPr txBox="1">
            <a:spLocks noChangeArrowheads="1"/>
          </p:cNvSpPr>
          <p:nvPr/>
        </p:nvSpPr>
        <p:spPr bwMode="auto">
          <a:xfrm>
            <a:off x="6553200" y="6245225"/>
            <a:ext cx="2133600" cy="476250"/>
          </a:xfrm>
          <a:prstGeom prst="rect">
            <a:avLst/>
          </a:prstGeom>
          <a:noFill/>
          <a:ln w="9525">
            <a:noFill/>
            <a:miter lim="800000"/>
          </a:ln>
          <a:effectLst/>
        </p:spPr>
        <p:txBody>
          <a:bodyPr anchor="b"/>
          <a:lstStyle>
            <a:defPPr>
              <a:defRPr lang="zh-CN"/>
            </a:defPPr>
            <a:lvl1pPr algn="ctr" rtl="0" eaLnBrk="1" fontAlgn="base" hangingPunct="1">
              <a:spcBef>
                <a:spcPct val="0"/>
              </a:spcBef>
              <a:spcAft>
                <a:spcPct val="0"/>
              </a:spcAft>
              <a:buFont typeface="Arial" panose="020B0604020202020204" pitchFamily="34" charset="0"/>
              <a:defRPr kumimoji="0" sz="1600" kern="12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kumimoji="1" sz="16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AE6D711B-8A11-41CC-80A6-DC21854158D5}"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rPr>
            </a:fld>
            <a:endParaRPr kumimoji="0" lang="zh-CN" altLang="en-US"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隶书" panose="02010509060101010101" pitchFamily="49" charset="-122"/>
              <a:cs typeface="+mn-cs"/>
            </a:endParaRPr>
          </a:p>
        </p:txBody>
      </p:sp>
      <p:sp>
        <p:nvSpPr>
          <p:cNvPr id="14" name="Text Box 3"/>
          <p:cNvSpPr txBox="1"/>
          <p:nvPr/>
        </p:nvSpPr>
        <p:spPr>
          <a:xfrm>
            <a:off x="838200" y="5638800"/>
            <a:ext cx="6934200" cy="457200"/>
          </a:xfrm>
          <a:prstGeom prst="rect">
            <a:avLst/>
          </a:prstGeom>
          <a:solidFill>
            <a:srgbClr val="99FFCC"/>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eaLnBrk="1" hangingPunct="1">
              <a:buClr>
                <a:schemeClr val="accent2"/>
              </a:buClr>
            </a:pPr>
            <a:r>
              <a:rPr lang="zh-CN" altLang="en-US" sz="2400" b="1" dirty="0">
                <a:solidFill>
                  <a:srgbClr val="000000"/>
                </a:solidFill>
                <a:latin typeface="隶书" panose="02010509060101010101" pitchFamily="49" charset="-122"/>
              </a:rPr>
              <a:t>不可以</a:t>
            </a:r>
            <a:r>
              <a:rPr lang="en-US" altLang="zh-CN" sz="2400" b="1" dirty="0">
                <a:solidFill>
                  <a:srgbClr val="000000"/>
                </a:solidFill>
                <a:latin typeface="隶书" panose="02010509060101010101" pitchFamily="49" charset="-122"/>
              </a:rPr>
              <a:t>,</a:t>
            </a:r>
            <a:r>
              <a:rPr lang="zh-CN" altLang="en-US" sz="2400" b="1" dirty="0">
                <a:solidFill>
                  <a:srgbClr val="000000"/>
                </a:solidFill>
                <a:latin typeface="隶书" panose="02010509060101010101" pitchFamily="49" charset="-122"/>
              </a:rPr>
              <a:t>因 </a:t>
            </a:r>
            <a:r>
              <a:rPr lang="en-US" altLang="zh-CN" sz="2400" b="1" dirty="0">
                <a:solidFill>
                  <a:srgbClr val="000000"/>
                </a:solidFill>
                <a:latin typeface="隶书" panose="02010509060101010101" pitchFamily="49" charset="-122"/>
              </a:rPr>
              <a:t>work</a:t>
            </a:r>
            <a:r>
              <a:rPr lang="zh-CN" altLang="en-US" sz="2400" b="1" dirty="0">
                <a:solidFill>
                  <a:srgbClr val="000000"/>
                </a:solidFill>
                <a:latin typeface="隶书" panose="02010509060101010101" pitchFamily="49" charset="-122"/>
              </a:rPr>
              <a:t>目录对同组用户无可执行权限。 </a:t>
            </a:r>
            <a:endParaRPr lang="zh-CN" altLang="en-US" sz="2400" b="1" dirty="0">
              <a:solidFill>
                <a:srgbClr val="000000"/>
              </a:solidFill>
              <a:latin typeface="隶书" panose="02010509060101010101" pitchFamily="49" charset="-122"/>
            </a:endParaRPr>
          </a:p>
        </p:txBody>
      </p:sp>
      <p:sp>
        <p:nvSpPr>
          <p:cNvPr id="15" name="Rectangle 4"/>
          <p:cNvSpPr>
            <a:spLocks noChangeArrowheads="1"/>
          </p:cNvSpPr>
          <p:nvPr/>
        </p:nvSpPr>
        <p:spPr bwMode="auto">
          <a:xfrm>
            <a:off x="0" y="838200"/>
            <a:ext cx="9144000" cy="4800600"/>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假设目录</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jobs</a:t>
            </a: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中有一目录</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work,</a:t>
            </a: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其目录下的一文件</a:t>
            </a:r>
            <a:r>
              <a:rPr kumimoji="1" lang="en-US" altLang="zh-CN" sz="2800" b="1" i="0" u="none" strike="noStrike" kern="1200" cap="none" spc="0" normalizeH="0" baseline="0" noProof="0" dirty="0" err="1">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joblog</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1"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endParaRPr kumimoji="1" lang="en-US" altLang="zh-CN" sz="28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2800" b="1" i="0" u="none" strike="noStrike" kern="1200" cap="none" spc="0" normalizeH="0" baseline="0" noProof="0" dirty="0">
                <a:ln>
                  <a:noFill/>
                </a:ln>
                <a:solidFill>
                  <a:schemeClr val="accent2"/>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1" lang="en-US" altLang="zh-CN" sz="28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ls </a:t>
            </a:r>
            <a:r>
              <a:rPr kumimoji="1" lang="en-US" altLang="zh-CN" sz="28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Arial" panose="020B0604020202020204"/>
                <a:ea typeface="隶书" panose="02010509060101010101" pitchFamily="49" charset="-122"/>
                <a:cs typeface="+mn-cs"/>
              </a:rPr>
              <a:t>–</a:t>
            </a:r>
            <a:r>
              <a:rPr kumimoji="1" lang="en-US" altLang="zh-CN" sz="2800" b="1" i="0" u="none" strike="noStrike" kern="1200" cap="none" spc="0" normalizeH="0" baseline="0" noProof="0" dirty="0" err="1">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lR</a:t>
            </a:r>
            <a:endParaRPr kumimoji="1" lang="en-US" altLang="zh-CN" sz="28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d</a:t>
            </a:r>
            <a:r>
              <a:rPr kumimoji="1" lang="en-US" altLang="zh-CN" sz="2800" b="1" i="1" u="none" strike="noStrike" kern="1200" cap="none" spc="0" normalizeH="0" baseline="0" noProof="0" dirty="0" err="1">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rwx</a:t>
            </a:r>
            <a:r>
              <a:rPr kumimoji="1" lang="en-US" altLang="zh-CN" sz="2800" b="1" i="1" u="none" strike="noStrike" kern="1200" cap="none" spc="0" normalizeH="0" baseline="0" noProof="0" dirty="0" err="1">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rwx</a:t>
            </a:r>
            <a:r>
              <a:rPr kumimoji="1" lang="en-US" altLang="zh-CN" sz="2800" b="1" i="1" u="none" strike="noStrike" kern="1200" cap="none" spc="0" normalizeH="0" baseline="0" noProof="0" dirty="0" err="1">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a:t>
            </a:r>
            <a:r>
              <a:rPr kumimoji="1" lang="en-US" altLang="zh-CN" sz="2800" b="1" i="1" u="none" strike="noStrike" kern="1200" cap="none" spc="0" normalizeH="0" baseline="0" noProof="0" dirty="0">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-x</a:t>
            </a:r>
            <a:r>
              <a:rPr kumimoji="1" lang="en-US" altLang="zh-CN" sz="2800" b="1" i="1" u="none" strike="noStrike" kern="1200" cap="none" spc="0" normalizeH="0" baseline="0" noProof="0" dirty="0">
                <a:ln>
                  <a:noFill/>
                </a:ln>
                <a:solidFill>
                  <a:srgbClr val="000000"/>
                </a:solidFill>
                <a:effectLst>
                  <a:outerShdw blurRad="38100" dist="38100" dir="2700000" algn="tl">
                    <a:srgbClr val="FFFFFF"/>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3 </a:t>
            </a:r>
            <a:r>
              <a:rPr kumimoji="1" lang="en-US" altLang="zh-CN" sz="2800" b="1" i="1" u="none" strike="noStrike" kern="1200" cap="none" spc="0" normalizeH="0" baseline="0" noProof="0" dirty="0">
                <a:ln>
                  <a:noFill/>
                </a:ln>
                <a:solidFill>
                  <a:srgbClr val="000000"/>
                </a:solidFill>
                <a:effectLst>
                  <a:outerShdw blurRad="38100" dist="38100" dir="2700000" algn="tl">
                    <a:srgbClr val="FFFFFF"/>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judy</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finance   </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a:ea typeface="隶书" panose="02010509060101010101" pitchFamily="49" charset="-122"/>
                <a:cs typeface="+mn-cs"/>
              </a:rPr>
              <a:t>…</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fr-FR"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obs</a:t>
            </a:r>
            <a:endPar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./jobs:</a:t>
            </a:r>
            <a:endPar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d</a:t>
            </a:r>
            <a:r>
              <a:rPr kumimoji="1" lang="en-US" altLang="zh-CN" sz="2800" b="1" i="1" u="none" strike="noStrike" kern="1200" cap="none" spc="0" normalizeH="0" baseline="0" noProof="0" dirty="0" err="1">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rwx</a:t>
            </a:r>
            <a:r>
              <a:rPr kumimoji="1" lang="en-US" altLang="zh-CN" sz="2800" b="1" i="1" u="none" strike="noStrike" kern="1200" cap="none" spc="0" normalizeH="0" baseline="0" noProof="0" dirty="0" err="1">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rw</a:t>
            </a:r>
            <a:r>
              <a:rPr kumimoji="1" lang="en-US" altLang="zh-CN" sz="2800" b="1" i="1" u="none" strike="noStrike" kern="1200" cap="none" spc="0" normalizeH="0" baseline="0" noProof="0" dirty="0">
                <a:ln>
                  <a:noFill/>
                </a:ln>
                <a:solidFill>
                  <a:srgbClr val="FF00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1" lang="en-US" altLang="zh-CN" sz="2800" b="1" i="1" u="none" strike="noStrike" kern="1200" cap="none" spc="0" normalizeH="0" baseline="0" noProof="0" dirty="0">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r-x</a:t>
            </a:r>
            <a:r>
              <a:rPr kumimoji="1" lang="en-US" altLang="zh-CN" sz="2800" b="1" i="1" u="none" strike="noStrike" kern="1200" cap="none" spc="0" normalizeH="0" baseline="0" noProof="0" dirty="0">
                <a:ln>
                  <a:noFill/>
                </a:ln>
                <a:solidFill>
                  <a:srgbClr val="000000"/>
                </a:solidFill>
                <a:effectLst>
                  <a:outerShdw blurRad="38100" dist="38100" dir="2700000" algn="tl">
                    <a:srgbClr val="FFFFFF"/>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2  </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judy</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finance   </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a:ea typeface="隶书" panose="02010509060101010101" pitchFamily="49" charset="-122"/>
                <a:cs typeface="+mn-cs"/>
              </a:rPr>
              <a:t>…</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work</a:t>
            </a:r>
            <a:endPar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./work:</a:t>
            </a:r>
            <a:endPar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err="1">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rw</a:t>
            </a:r>
            <a:r>
              <a:rPr kumimoji="1" lang="en-US" altLang="zh-CN" sz="2800" b="1" i="1" u="none" strike="noStrike" kern="1200" cap="none" spc="0" normalizeH="0" baseline="0" noProof="0" dirty="0">
                <a:ln>
                  <a:noFill/>
                </a:ln>
                <a:solidFill>
                  <a:srgbClr val="6699FF"/>
                </a:solidFill>
                <a:effectLst>
                  <a:outerShdw blurRad="38100" dist="38100" dir="2700000" algn="tl">
                    <a:srgbClr val="000000"/>
                  </a:outerShdw>
                </a:effectLst>
                <a:uLnTx/>
                <a:uFillTx/>
                <a:latin typeface="Arial" panose="020B0604020202020204"/>
                <a:ea typeface="隶书" panose="02010509060101010101" pitchFamily="49" charset="-122"/>
                <a:cs typeface="+mn-cs"/>
              </a:rPr>
              <a:t>–</a:t>
            </a:r>
            <a:r>
              <a:rPr kumimoji="1" lang="en-US" altLang="zh-CN" sz="2800" b="1" i="1" u="none" strike="noStrike" kern="1200" cap="none" spc="0" normalizeH="0" baseline="0" noProof="0" dirty="0" err="1">
                <a:ln>
                  <a:noFill/>
                </a:ln>
                <a:solidFill>
                  <a:srgbClr val="FF3300"/>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rw</a:t>
            </a:r>
            <a:r>
              <a:rPr kumimoji="1" lang="en-US" altLang="zh-CN" sz="2800" b="1" i="1" u="none" strike="noStrike" kern="1200" cap="none" spc="0" normalizeH="0" baseline="0" noProof="0" dirty="0">
                <a:ln>
                  <a:noFill/>
                </a:ln>
                <a:solidFill>
                  <a:srgbClr val="FF3300"/>
                </a:solidFill>
                <a:effectLst>
                  <a:outerShdw blurRad="38100" dist="38100" dir="2700000" algn="tl">
                    <a:srgbClr val="000000"/>
                  </a:outerShdw>
                </a:effectLst>
                <a:uLnTx/>
                <a:uFillTx/>
                <a:latin typeface="Arial" panose="020B0604020202020204"/>
                <a:ea typeface="隶书" panose="02010509060101010101" pitchFamily="49" charset="-122"/>
                <a:cs typeface="+mn-cs"/>
              </a:rPr>
              <a:t>–</a:t>
            </a:r>
            <a:r>
              <a:rPr kumimoji="1" lang="en-US" altLang="zh-CN" sz="2800" b="1" i="1" u="none" strike="noStrike" kern="1200" cap="none" spc="0" normalizeH="0" baseline="0" noProof="0" dirty="0">
                <a:ln>
                  <a:noFill/>
                </a:ln>
                <a:solidFill>
                  <a:srgbClr val="6699FF"/>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r--</a:t>
            </a:r>
            <a:r>
              <a:rPr kumimoji="1" lang="en-US" altLang="zh-CN" sz="2800" b="1" i="1" u="none" strike="noStrike" kern="1200" cap="none" spc="0" normalizeH="0" baseline="0" noProof="0" dirty="0">
                <a:ln>
                  <a:noFill/>
                </a:ln>
                <a:solidFill>
                  <a:srgbClr val="000000"/>
                </a:solidFill>
                <a:effectLst>
                  <a:outerShdw blurRad="38100" dist="38100" dir="2700000" algn="tl">
                    <a:srgbClr val="FFFFFF"/>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1  </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judy</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finance   </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a:ea typeface="隶书" panose="02010509060101010101" pitchFamily="49" charset="-122"/>
                <a:cs typeface="+mn-cs"/>
              </a:rPr>
              <a:t>…</a:t>
            </a:r>
            <a:r>
              <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en-US" altLang="zh-CN" sz="2800" b="1" i="1" u="none" strike="noStrike" kern="1200" cap="none" spc="0" normalizeH="0" baseline="0" noProof="0" dirty="0" err="1">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joblog</a:t>
            </a:r>
            <a:endParaRPr kumimoji="1" lang="en-US" altLang="zh-CN" sz="2800" b="1" i="1" u="none" strike="noStrike" kern="1200" cap="none" spc="0" normalizeH="0" baseline="0" noProof="0" dirty="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已知用户</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Fred</a:t>
            </a: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是 </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finance </a:t>
            </a: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组的成员</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Fred</a:t>
            </a:r>
            <a:r>
              <a:rPr kumimoji="1" lang="zh-CN" altLang="en-US"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是否可以修改</a:t>
            </a:r>
            <a:r>
              <a:rPr kumimoji="1" lang="en-US" altLang="zh-CN" sz="2800" b="1" i="0" u="none" strike="noStrike" kern="1200" cap="none" spc="0" normalizeH="0" baseline="0" noProof="0" dirty="0" err="1">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joblog</a:t>
            </a:r>
            <a:r>
              <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endParaRPr kumimoji="1" lang="en-US" altLang="zh-CN" sz="2800" b="1" i="0" u="none" strike="noStrike" kern="1200" cap="none" spc="0" normalizeH="0" baseline="0" noProof="0" dirty="0">
              <a:ln>
                <a:noFill/>
              </a:ln>
              <a:solidFill>
                <a:srgbClr val="99FFCC"/>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0" lang="en-US" altLang="zh-CN" sz="1400" b="0"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 name="Rectangle 2"/>
          <p:cNvSpPr>
            <a:spLocks noGrp="1" noChangeArrowheads="1"/>
          </p:cNvSpPr>
          <p:nvPr>
            <p:ph type="title"/>
          </p:nvPr>
        </p:nvSpPr>
        <p:spPr>
          <a:xfrm>
            <a:off x="468313" y="304800"/>
            <a:ext cx="8229600" cy="6762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判断</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38916" name="WordArt 4">
            <a:hlinkClick r:id="rId1" action="ppaction://hlinksldjump"/>
          </p:cNvPr>
          <p:cNvSpPr>
            <a:spLocks noTextEdit="1"/>
          </p:cNvSpPr>
          <p:nvPr/>
        </p:nvSpPr>
        <p:spPr>
          <a:xfrm>
            <a:off x="6705600" y="5029200"/>
            <a:ext cx="2286000" cy="1600200"/>
          </a:xfrm>
          <a:prstGeom prst="rect">
            <a:avLst/>
          </a:prstGeom>
        </p:spPr>
        <p:txBody>
          <a:bodyPr wrap="none" fromWordArt="1">
            <a:prstTxWarp prst="textSlantUp">
              <a:avLst>
                <a:gd name="adj" fmla="val 32056"/>
              </a:avLst>
            </a:prstTxWarp>
            <a:normAutofit/>
          </a:bodyPr>
          <a:p>
            <a:pPr algn="ctr"/>
            <a:r>
              <a:rPr lang="zh-CN" altLang="en-US" sz="3600">
                <a:noFill/>
                <a:effectLst>
                  <a:outerShdw dist="53882" dir="2699999" algn="ctr" rotWithShape="0">
                    <a:srgbClr val="9999FF"/>
                  </a:outerShdw>
                </a:effectLst>
                <a:latin typeface="宋体" panose="02010600030101010101" pitchFamily="2" charset="-122"/>
                <a:ea typeface="宋体" panose="02010600030101010101" pitchFamily="2" charset="-122"/>
              </a:rPr>
              <a:t>返回</a:t>
            </a:r>
            <a:endParaRPr lang="zh-CN" altLang="en-US" sz="3600">
              <a:noFill/>
              <a:effectLst>
                <a:outerShdw dist="53882" dir="2699999" algn="ctr" rotWithShape="0">
                  <a:srgbClr val="9999FF"/>
                </a:outerShdw>
              </a:effectLst>
              <a:latin typeface="宋体" panose="02010600030101010101" pitchFamily="2" charset="-122"/>
              <a:ea typeface="宋体" panose="02010600030101010101" pitchFamily="2" charset="-122"/>
            </a:endParaRPr>
          </a:p>
        </p:txBody>
      </p:sp>
      <p:sp>
        <p:nvSpPr>
          <p:cNvPr id="38917" name="Rectangle 3"/>
          <p:cNvSpPr/>
          <p:nvPr/>
        </p:nvSpPr>
        <p:spPr>
          <a:xfrm>
            <a:off x="315913" y="889000"/>
            <a:ext cx="8382000" cy="45720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533400" lvl="0" indent="-533400" eaLnBrk="1" hangingPunct="1">
              <a:buNone/>
            </a:pPr>
            <a:r>
              <a:rPr lang="zh-CN" altLang="en-US" sz="2400" b="1" dirty="0">
                <a:latin typeface="隶书" panose="02010509060101010101" pitchFamily="49" charset="-122"/>
              </a:rPr>
              <a:t>假设目录 </a:t>
            </a:r>
            <a:r>
              <a:rPr lang="en-US" altLang="zh-CN" sz="2400" b="1" dirty="0">
                <a:latin typeface="隶书" panose="02010509060101010101" pitchFamily="49" charset="-122"/>
              </a:rPr>
              <a:t>jobs</a:t>
            </a:r>
            <a:r>
              <a:rPr lang="zh-CN" altLang="en-US" sz="2400" b="1" dirty="0">
                <a:latin typeface="隶书" panose="02010509060101010101" pitchFamily="49" charset="-122"/>
              </a:rPr>
              <a:t>中有一目录 </a:t>
            </a:r>
            <a:r>
              <a:rPr lang="en-US" altLang="zh-CN" sz="2400" b="1" dirty="0">
                <a:latin typeface="隶书" panose="02010509060101010101" pitchFamily="49" charset="-122"/>
              </a:rPr>
              <a:t>work,</a:t>
            </a:r>
            <a:r>
              <a:rPr lang="zh-CN" altLang="en-US" sz="2400" b="1" dirty="0">
                <a:latin typeface="隶书" panose="02010509060101010101" pitchFamily="49" charset="-122"/>
              </a:rPr>
              <a:t>其目录下的一文件 </a:t>
            </a:r>
            <a:r>
              <a:rPr lang="en-US" altLang="zh-CN" sz="2400" b="1" dirty="0">
                <a:latin typeface="隶书" panose="02010509060101010101" pitchFamily="49" charset="-122"/>
              </a:rPr>
              <a:t>joblog</a:t>
            </a:r>
            <a:r>
              <a:rPr lang="en-US" altLang="zh-CN" sz="2400" b="1" dirty="0">
                <a:solidFill>
                  <a:srgbClr val="000000"/>
                </a:solidFill>
                <a:latin typeface="隶书" panose="02010509060101010101" pitchFamily="49" charset="-122"/>
              </a:rPr>
              <a:t>.</a:t>
            </a:r>
            <a:r>
              <a:rPr lang="en-US" altLang="zh-CN" sz="2400" dirty="0">
                <a:solidFill>
                  <a:srgbClr val="000000"/>
                </a:solidFill>
                <a:ea typeface="宋体" panose="02010600030101010101" pitchFamily="2" charset="-122"/>
              </a:rPr>
              <a:t> </a:t>
            </a:r>
            <a:endParaRPr lang="en-US" altLang="zh-CN" sz="2400" dirty="0">
              <a:solidFill>
                <a:srgbClr val="000000"/>
              </a:solidFill>
              <a:ea typeface="宋体" panose="02010600030101010101" pitchFamily="2" charset="-122"/>
            </a:endParaRPr>
          </a:p>
          <a:p>
            <a:pPr marL="533400" lvl="0" indent="-533400" eaLnBrk="1" hangingPunct="1">
              <a:buNone/>
            </a:pPr>
            <a:r>
              <a:rPr lang="en-US" altLang="zh-CN" sz="2400" dirty="0">
                <a:solidFill>
                  <a:srgbClr val="6699FF"/>
                </a:solidFill>
                <a:ea typeface="宋体" panose="02010600030101010101" pitchFamily="2" charset="-122"/>
              </a:rPr>
              <a:t>       </a:t>
            </a:r>
            <a:r>
              <a:rPr lang="en-US" altLang="zh-CN" sz="2800" b="1" dirty="0">
                <a:solidFill>
                  <a:srgbClr val="6699FF"/>
                </a:solidFill>
                <a:ea typeface="宋体" panose="02010600030101010101" pitchFamily="2" charset="-122"/>
              </a:rPr>
              <a:t>$</a:t>
            </a:r>
            <a:r>
              <a:rPr lang="en-US" altLang="zh-CN" sz="2800" b="1" dirty="0">
                <a:solidFill>
                  <a:schemeClr val="hlink"/>
                </a:solidFill>
                <a:ea typeface="宋体" panose="02010600030101010101" pitchFamily="2" charset="-122"/>
              </a:rPr>
              <a:t>ls –lR</a:t>
            </a:r>
            <a:endParaRPr lang="en-US" altLang="zh-CN" sz="2800" b="1" dirty="0">
              <a:solidFill>
                <a:schemeClr val="hlink"/>
              </a:solidFill>
              <a:ea typeface="宋体" panose="02010600030101010101" pitchFamily="2" charset="-122"/>
            </a:endParaRPr>
          </a:p>
          <a:p>
            <a:pPr marL="533400" lvl="0" indent="-533400" eaLnBrk="1" hangingPunct="1">
              <a:buNone/>
            </a:pPr>
            <a:r>
              <a:rPr lang="en-US" altLang="zh-CN" sz="2800" dirty="0">
                <a:solidFill>
                  <a:srgbClr val="000000"/>
                </a:solidFill>
                <a:ea typeface="宋体" panose="02010600030101010101" pitchFamily="2" charset="-122"/>
              </a:rPr>
              <a:t>       </a:t>
            </a:r>
            <a:r>
              <a:rPr lang="en-US" altLang="zh-CN" sz="2800" dirty="0">
                <a:solidFill>
                  <a:schemeClr val="hlink"/>
                </a:solidFill>
                <a:ea typeface="宋体" panose="02010600030101010101" pitchFamily="2" charset="-122"/>
              </a:rPr>
              <a:t>d</a:t>
            </a:r>
            <a:r>
              <a:rPr lang="en-US" altLang="zh-CN" sz="2800" b="1" i="1" dirty="0">
                <a:ea typeface="宋体" panose="02010600030101010101" pitchFamily="2" charset="-122"/>
              </a:rPr>
              <a:t>rwx</a:t>
            </a:r>
            <a:r>
              <a:rPr lang="en-US" altLang="zh-CN" sz="2800" b="1" i="1" dirty="0">
                <a:solidFill>
                  <a:srgbClr val="FF0000"/>
                </a:solidFill>
                <a:ea typeface="宋体" panose="02010600030101010101" pitchFamily="2" charset="-122"/>
              </a:rPr>
              <a:t>r-x</a:t>
            </a:r>
            <a:r>
              <a:rPr lang="en-US" altLang="zh-CN" sz="2800" b="1" i="1" dirty="0">
                <a:ea typeface="宋体" panose="02010600030101010101" pitchFamily="2" charset="-122"/>
              </a:rPr>
              <a:t>r-x</a:t>
            </a:r>
            <a:r>
              <a:rPr lang="en-US" altLang="zh-CN" sz="2800" i="1" dirty="0">
                <a:solidFill>
                  <a:srgbClr val="000000"/>
                </a:solidFill>
                <a:ea typeface="宋体" panose="02010600030101010101" pitchFamily="2" charset="-122"/>
              </a:rPr>
              <a:t>      </a:t>
            </a:r>
            <a:r>
              <a:rPr lang="en-US" altLang="zh-CN" sz="2800" dirty="0">
                <a:ea typeface="宋体" panose="02010600030101010101" pitchFamily="2" charset="-122"/>
              </a:rPr>
              <a:t>3  judy  finance   ….     </a:t>
            </a:r>
            <a:r>
              <a:rPr lang="fr-FR" altLang="zh-CN" sz="2800" dirty="0">
                <a:ea typeface="宋体" panose="02010600030101010101" pitchFamily="2" charset="-122"/>
              </a:rPr>
              <a:t>j</a:t>
            </a:r>
            <a:r>
              <a:rPr lang="en-US" altLang="zh-CN" sz="2800" dirty="0">
                <a:ea typeface="宋体" panose="02010600030101010101" pitchFamily="2" charset="-122"/>
              </a:rPr>
              <a:t>obs</a:t>
            </a:r>
            <a:endParaRPr lang="en-US" altLang="zh-CN" sz="2800" dirty="0">
              <a:ea typeface="宋体" panose="02010600030101010101" pitchFamily="2" charset="-122"/>
            </a:endParaRPr>
          </a:p>
          <a:p>
            <a:pPr marL="533400" lvl="0" indent="-533400" eaLnBrk="1" hangingPunct="1">
              <a:buNone/>
            </a:pPr>
            <a:r>
              <a:rPr lang="en-US" altLang="zh-CN" sz="2800" b="1" i="1" dirty="0">
                <a:solidFill>
                  <a:srgbClr val="000000"/>
                </a:solidFill>
                <a:ea typeface="宋体" panose="02010600030101010101" pitchFamily="2" charset="-122"/>
              </a:rPr>
              <a:t>        </a:t>
            </a:r>
            <a:r>
              <a:rPr lang="en-US" altLang="zh-CN" sz="2800" dirty="0">
                <a:ea typeface="宋体" panose="02010600030101010101" pitchFamily="2" charset="-122"/>
              </a:rPr>
              <a:t>./jobs:</a:t>
            </a:r>
            <a:endParaRPr lang="en-US" altLang="zh-CN" sz="2800" dirty="0">
              <a:ea typeface="宋体" panose="02010600030101010101" pitchFamily="2" charset="-122"/>
            </a:endParaRPr>
          </a:p>
          <a:p>
            <a:pPr marL="533400" lvl="0" indent="-533400" eaLnBrk="1" hangingPunct="1">
              <a:buNone/>
            </a:pPr>
            <a:r>
              <a:rPr lang="en-US" altLang="zh-CN" sz="2800" b="1" i="1" dirty="0">
                <a:solidFill>
                  <a:srgbClr val="000000"/>
                </a:solidFill>
                <a:ea typeface="宋体" panose="02010600030101010101" pitchFamily="2" charset="-122"/>
              </a:rPr>
              <a:t>       </a:t>
            </a:r>
            <a:r>
              <a:rPr lang="en-US" altLang="zh-CN" sz="2800" dirty="0">
                <a:solidFill>
                  <a:schemeClr val="hlink"/>
                </a:solidFill>
                <a:ea typeface="宋体" panose="02010600030101010101" pitchFamily="2" charset="-122"/>
              </a:rPr>
              <a:t>d</a:t>
            </a:r>
            <a:r>
              <a:rPr lang="en-US" altLang="zh-CN" sz="2800" b="1" i="1" dirty="0">
                <a:ea typeface="宋体" panose="02010600030101010101" pitchFamily="2" charset="-122"/>
              </a:rPr>
              <a:t>rwx</a:t>
            </a:r>
            <a:r>
              <a:rPr lang="en-US" altLang="zh-CN" sz="2800" b="1" i="1" dirty="0">
                <a:solidFill>
                  <a:srgbClr val="FF0000"/>
                </a:solidFill>
                <a:ea typeface="宋体" panose="02010600030101010101" pitchFamily="2" charset="-122"/>
              </a:rPr>
              <a:t>rwx</a:t>
            </a:r>
            <a:r>
              <a:rPr lang="en-US" altLang="zh-CN" sz="2800" b="1" i="1" dirty="0">
                <a:ea typeface="宋体" panose="02010600030101010101" pitchFamily="2" charset="-122"/>
              </a:rPr>
              <a:t>rwx</a:t>
            </a:r>
            <a:r>
              <a:rPr lang="en-US" altLang="zh-CN" sz="2800" i="1" dirty="0">
                <a:solidFill>
                  <a:srgbClr val="000000"/>
                </a:solidFill>
                <a:ea typeface="宋体" panose="02010600030101010101" pitchFamily="2" charset="-122"/>
              </a:rPr>
              <a:t>   </a:t>
            </a:r>
            <a:r>
              <a:rPr lang="en-US" altLang="zh-CN" sz="2800" dirty="0">
                <a:ea typeface="宋体" panose="02010600030101010101" pitchFamily="2" charset="-122"/>
              </a:rPr>
              <a:t>2  judy  finance   ….     work</a:t>
            </a:r>
            <a:endParaRPr lang="en-US" altLang="zh-CN" sz="2800" dirty="0">
              <a:ea typeface="宋体" panose="02010600030101010101" pitchFamily="2" charset="-122"/>
            </a:endParaRPr>
          </a:p>
          <a:p>
            <a:pPr marL="533400" lvl="0" indent="-533400" eaLnBrk="1" hangingPunct="1">
              <a:buNone/>
            </a:pPr>
            <a:r>
              <a:rPr lang="en-US" altLang="zh-CN" sz="2800" b="1" i="1" dirty="0">
                <a:solidFill>
                  <a:srgbClr val="000000"/>
                </a:solidFill>
                <a:ea typeface="宋体" panose="02010600030101010101" pitchFamily="2" charset="-122"/>
              </a:rPr>
              <a:t>        </a:t>
            </a:r>
            <a:r>
              <a:rPr lang="en-US" altLang="zh-CN" sz="2800" b="1" i="1" dirty="0">
                <a:ea typeface="宋体" panose="02010600030101010101" pitchFamily="2" charset="-122"/>
              </a:rPr>
              <a:t>./work:</a:t>
            </a:r>
            <a:endParaRPr lang="en-US" altLang="zh-CN" sz="2800" b="1" i="1" dirty="0">
              <a:ea typeface="宋体" panose="02010600030101010101" pitchFamily="2" charset="-122"/>
            </a:endParaRPr>
          </a:p>
          <a:p>
            <a:pPr marL="533400" lvl="0" indent="-533400" eaLnBrk="1" hangingPunct="1">
              <a:buNone/>
            </a:pPr>
            <a:r>
              <a:rPr lang="en-US" altLang="zh-CN" sz="2800" b="1" i="1" dirty="0">
                <a:solidFill>
                  <a:srgbClr val="000000"/>
                </a:solidFill>
                <a:ea typeface="宋体" panose="02010600030101010101" pitchFamily="2" charset="-122"/>
              </a:rPr>
              <a:t>        </a:t>
            </a:r>
            <a:r>
              <a:rPr lang="en-US" altLang="zh-CN" sz="2800" dirty="0">
                <a:solidFill>
                  <a:schemeClr val="hlink"/>
                </a:solidFill>
                <a:ea typeface="宋体" panose="02010600030101010101" pitchFamily="2" charset="-122"/>
              </a:rPr>
              <a:t>-</a:t>
            </a:r>
            <a:r>
              <a:rPr lang="en-US" altLang="zh-CN" sz="2800" b="1" i="1" dirty="0">
                <a:ea typeface="宋体" panose="02010600030101010101" pitchFamily="2" charset="-122"/>
              </a:rPr>
              <a:t>rw–</a:t>
            </a:r>
            <a:r>
              <a:rPr lang="en-US" altLang="zh-CN" sz="2800" b="1" i="1" dirty="0">
                <a:solidFill>
                  <a:srgbClr val="FF0000"/>
                </a:solidFill>
                <a:ea typeface="宋体" panose="02010600030101010101" pitchFamily="2" charset="-122"/>
              </a:rPr>
              <a:t>r-- r--</a:t>
            </a:r>
            <a:r>
              <a:rPr lang="en-US" altLang="zh-CN" sz="2800" i="1" dirty="0">
                <a:solidFill>
                  <a:srgbClr val="000000"/>
                </a:solidFill>
                <a:ea typeface="宋体" panose="02010600030101010101" pitchFamily="2" charset="-122"/>
              </a:rPr>
              <a:t>     </a:t>
            </a:r>
            <a:r>
              <a:rPr lang="en-US" altLang="zh-CN" sz="2800" dirty="0">
                <a:ea typeface="宋体" panose="02010600030101010101" pitchFamily="2" charset="-122"/>
              </a:rPr>
              <a:t>1  judy  finance   ….      joblog</a:t>
            </a:r>
            <a:endParaRPr lang="en-US" altLang="zh-CN" sz="2800" dirty="0">
              <a:ea typeface="宋体" panose="02010600030101010101" pitchFamily="2" charset="-122"/>
            </a:endParaRPr>
          </a:p>
          <a:p>
            <a:pPr marL="533400" lvl="0" indent="-533400" eaLnBrk="1" hangingPunct="1">
              <a:buNone/>
            </a:pPr>
            <a:r>
              <a:rPr lang="en-US" altLang="zh-CN" sz="2400" dirty="0">
                <a:ea typeface="宋体" panose="02010600030101010101" pitchFamily="2" charset="-122"/>
              </a:rPr>
              <a:t>     </a:t>
            </a:r>
            <a:r>
              <a:rPr lang="zh-CN" altLang="en-US" sz="2400" b="1" dirty="0">
                <a:latin typeface="隶书" panose="02010509060101010101" pitchFamily="49" charset="-122"/>
              </a:rPr>
              <a:t>用户 </a:t>
            </a:r>
            <a:r>
              <a:rPr lang="en-US" altLang="zh-CN" sz="2400" b="1" dirty="0">
                <a:latin typeface="隶书" panose="02010509060101010101" pitchFamily="49" charset="-122"/>
              </a:rPr>
              <a:t>Fred</a:t>
            </a:r>
            <a:r>
              <a:rPr lang="zh-CN" altLang="en-US" sz="2400" b="1" dirty="0">
                <a:latin typeface="隶书" panose="02010509060101010101" pitchFamily="49" charset="-122"/>
              </a:rPr>
              <a:t>是 </a:t>
            </a:r>
            <a:r>
              <a:rPr lang="en-US" altLang="zh-CN" sz="2400" b="1" dirty="0">
                <a:latin typeface="隶书" panose="02010509060101010101" pitchFamily="49" charset="-122"/>
              </a:rPr>
              <a:t>finance </a:t>
            </a:r>
            <a:r>
              <a:rPr lang="zh-CN" altLang="en-US" sz="2400" b="1" dirty="0">
                <a:latin typeface="隶书" panose="02010509060101010101" pitchFamily="49" charset="-122"/>
              </a:rPr>
              <a:t>组的成员</a:t>
            </a:r>
            <a:r>
              <a:rPr lang="en-US" altLang="zh-CN" sz="2400" b="1" dirty="0">
                <a:latin typeface="隶书" panose="02010509060101010101" pitchFamily="49" charset="-122"/>
              </a:rPr>
              <a:t>, Fred</a:t>
            </a:r>
            <a:r>
              <a:rPr lang="zh-CN" altLang="en-US" sz="2400" b="1" dirty="0">
                <a:latin typeface="隶书" panose="02010509060101010101" pitchFamily="49" charset="-122"/>
              </a:rPr>
              <a:t>是否可以拷贝 </a:t>
            </a:r>
            <a:r>
              <a:rPr lang="en-US" altLang="zh-CN" sz="2400" b="1" dirty="0">
                <a:latin typeface="隶书" panose="02010509060101010101" pitchFamily="49" charset="-122"/>
              </a:rPr>
              <a:t>joblog </a:t>
            </a:r>
            <a:r>
              <a:rPr lang="zh-CN" altLang="en-US" sz="2400" b="1" dirty="0">
                <a:latin typeface="隶书" panose="02010509060101010101" pitchFamily="49" charset="-122"/>
              </a:rPr>
              <a:t>文件到自己的目录下</a:t>
            </a:r>
            <a:r>
              <a:rPr lang="en-US" altLang="zh-CN" sz="2400" b="1" dirty="0">
                <a:latin typeface="隶书" panose="02010509060101010101" pitchFamily="49" charset="-122"/>
              </a:rPr>
              <a:t>?</a:t>
            </a:r>
            <a:endParaRPr lang="en-US" altLang="zh-CN" sz="2400" b="1" dirty="0">
              <a:latin typeface="隶书" panose="02010509060101010101" pitchFamily="49" charset="-122"/>
            </a:endParaRPr>
          </a:p>
        </p:txBody>
      </p:sp>
      <p:sp>
        <p:nvSpPr>
          <p:cNvPr id="18" name="Text Box 4"/>
          <p:cNvSpPr txBox="1"/>
          <p:nvPr/>
        </p:nvSpPr>
        <p:spPr>
          <a:xfrm>
            <a:off x="696913" y="5308600"/>
            <a:ext cx="7620000" cy="1395413"/>
          </a:xfrm>
          <a:prstGeom prst="rect">
            <a:avLst/>
          </a:prstGeom>
          <a:solidFill>
            <a:srgbClr val="99FFCC"/>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eaLnBrk="1" hangingPunct="1">
              <a:buClr>
                <a:schemeClr val="accent2"/>
              </a:buClr>
            </a:pPr>
            <a:r>
              <a:rPr lang="en-US" altLang="zh-CN" sz="2800" b="1" dirty="0">
                <a:solidFill>
                  <a:srgbClr val="000000"/>
                </a:solidFill>
                <a:latin typeface="隶书" panose="02010509060101010101" pitchFamily="49" charset="-122"/>
              </a:rPr>
              <a:t> ok</a:t>
            </a:r>
            <a:endParaRPr lang="en-US" altLang="zh-CN" sz="2800" b="1" dirty="0">
              <a:solidFill>
                <a:srgbClr val="000000"/>
              </a:solidFill>
              <a:latin typeface="隶书" panose="02010509060101010101" pitchFamily="49" charset="-122"/>
            </a:endParaRPr>
          </a:p>
          <a:p>
            <a:pPr marL="457200" lvl="1" indent="0" eaLnBrk="1" hangingPunct="1">
              <a:buClr>
                <a:schemeClr val="accent2"/>
              </a:buClr>
              <a:buFont typeface="Wingdings" panose="05000000000000000000" pitchFamily="2" charset="2"/>
              <a:buChar char="Ø"/>
            </a:pPr>
            <a:r>
              <a:rPr lang="fr-FR" altLang="zh-CN" sz="2400" b="1" dirty="0">
                <a:solidFill>
                  <a:srgbClr val="000000"/>
                </a:solidFill>
                <a:latin typeface="隶书" panose="02010509060101010101" pitchFamily="49" charset="-122"/>
              </a:rPr>
              <a:t>Finance</a:t>
            </a:r>
            <a:r>
              <a:rPr lang="zh-CN" altLang="fr-FR" sz="2400" b="1" dirty="0">
                <a:solidFill>
                  <a:srgbClr val="000000"/>
                </a:solidFill>
                <a:latin typeface="隶书" panose="02010509060101010101" pitchFamily="49" charset="-122"/>
              </a:rPr>
              <a:t>组成员对</a:t>
            </a:r>
            <a:r>
              <a:rPr lang="fr-FR" altLang="zh-CN" sz="2400" b="1" dirty="0">
                <a:solidFill>
                  <a:srgbClr val="000000"/>
                </a:solidFill>
                <a:latin typeface="隶书" panose="02010509060101010101" pitchFamily="49" charset="-122"/>
              </a:rPr>
              <a:t>joblog</a:t>
            </a:r>
            <a:r>
              <a:rPr lang="zh-CN" altLang="fr-FR" sz="2400" b="1" dirty="0">
                <a:solidFill>
                  <a:srgbClr val="000000"/>
                </a:solidFill>
                <a:latin typeface="隶书" panose="02010509060101010101" pitchFamily="49" charset="-122"/>
              </a:rPr>
              <a:t>具有读权限</a:t>
            </a:r>
            <a:endParaRPr lang="zh-CN" altLang="fr-FR" sz="2400" b="1" dirty="0">
              <a:solidFill>
                <a:srgbClr val="000000"/>
              </a:solidFill>
              <a:latin typeface="隶书" panose="02010509060101010101" pitchFamily="49" charset="-122"/>
            </a:endParaRPr>
          </a:p>
          <a:p>
            <a:pPr marL="457200" lvl="1" indent="0" eaLnBrk="1" hangingPunct="1">
              <a:buClr>
                <a:schemeClr val="accent2"/>
              </a:buClr>
              <a:buFont typeface="Wingdings" panose="05000000000000000000" pitchFamily="2" charset="2"/>
              <a:buChar char="Ø"/>
            </a:pPr>
            <a:r>
              <a:rPr lang="fr-FR" altLang="zh-CN" sz="2400" b="1" dirty="0">
                <a:solidFill>
                  <a:srgbClr val="000000"/>
                </a:solidFill>
                <a:latin typeface="隶书" panose="02010509060101010101" pitchFamily="49" charset="-122"/>
              </a:rPr>
              <a:t>Finance</a:t>
            </a:r>
            <a:r>
              <a:rPr lang="zh-CN" altLang="fr-FR" sz="2400" b="1" dirty="0">
                <a:solidFill>
                  <a:srgbClr val="000000"/>
                </a:solidFill>
                <a:latin typeface="隶书" panose="02010509060101010101" pitchFamily="49" charset="-122"/>
              </a:rPr>
              <a:t>组成员对</a:t>
            </a:r>
            <a:r>
              <a:rPr lang="fr-FR" altLang="zh-CN" sz="2400" b="1" dirty="0">
                <a:solidFill>
                  <a:srgbClr val="000000"/>
                </a:solidFill>
                <a:latin typeface="隶书" panose="02010509060101010101" pitchFamily="49" charset="-122"/>
              </a:rPr>
              <a:t>jobs</a:t>
            </a:r>
            <a:r>
              <a:rPr lang="zh-CN" altLang="fr-FR" sz="2400" b="1" dirty="0">
                <a:solidFill>
                  <a:srgbClr val="000000"/>
                </a:solidFill>
                <a:latin typeface="隶书" panose="02010509060101010101" pitchFamily="49" charset="-122"/>
              </a:rPr>
              <a:t>和</a:t>
            </a:r>
            <a:r>
              <a:rPr lang="fr-FR" altLang="zh-CN" sz="2400" b="1" dirty="0">
                <a:solidFill>
                  <a:srgbClr val="000000"/>
                </a:solidFill>
                <a:latin typeface="隶书" panose="02010509060101010101" pitchFamily="49" charset="-122"/>
              </a:rPr>
              <a:t>work</a:t>
            </a:r>
            <a:r>
              <a:rPr lang="zh-CN" altLang="fr-FR" sz="2400" b="1" dirty="0">
                <a:solidFill>
                  <a:srgbClr val="000000"/>
                </a:solidFill>
                <a:latin typeface="隶书" panose="02010509060101010101" pitchFamily="49" charset="-122"/>
              </a:rPr>
              <a:t>目录具有执行权限</a:t>
            </a:r>
            <a:endParaRPr lang="zh-CN" altLang="en-US" sz="2400" b="1" dirty="0">
              <a:solidFill>
                <a:srgbClr val="000000"/>
              </a:solidFill>
              <a:latin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46A3268-F081-4DB8-93ED-7D3779DBBDC4}"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2290" name="Rectangle 2"/>
          <p:cNvSpPr>
            <a:spLocks noGrp="1" noChangeArrowheads="1"/>
          </p:cNvSpPr>
          <p:nvPr>
            <p:ph type="title"/>
          </p:nvPr>
        </p:nvSpPr>
        <p:spPr>
          <a:xfrm>
            <a:off x="457200" y="292100"/>
            <a:ext cx="8229600" cy="6159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内容概要</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2291" name="Rectangle 3"/>
          <p:cNvSpPr>
            <a:spLocks noGrp="1" noChangeArrowheads="1"/>
          </p:cNvSpPr>
          <p:nvPr>
            <p:ph idx="1"/>
          </p:nvPr>
        </p:nvSpPr>
        <p:spPr>
          <a:xfrm>
            <a:off x="457200" y="1125538"/>
            <a:ext cx="8229600"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Linux</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应用课程基础</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Linux</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基础命令</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文件系统</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权限管理</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Vi</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应用</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进程管理</a:t>
            </a:r>
            <a:endPar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SHELL</a:t>
            </a:r>
            <a:r>
              <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编程				</a:t>
            </a:r>
            <a:endParaRPr kumimoji="0" lang="zh-CN" altLang="fr-FR"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BD0D73E-EE4A-4AA1-A7C4-064CEFA7CD9B}"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4274" name="Rectangle 2"/>
          <p:cNvSpPr>
            <a:spLocks noGrp="1" noChangeArrowheads="1"/>
          </p:cNvSpPr>
          <p:nvPr>
            <p:ph type="title"/>
          </p:nvPr>
        </p:nvSpPr>
        <p:spPr>
          <a:xfrm>
            <a:off x="468313" y="260350"/>
            <a:ext cx="8229600" cy="4730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权限操作命令</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54275" name="Rectangle 3"/>
          <p:cNvSpPr>
            <a:spLocks noGrp="1" noChangeArrowheads="1"/>
          </p:cNvSpPr>
          <p:nvPr>
            <p:ph idx="1"/>
          </p:nvPr>
        </p:nvSpPr>
        <p:spPr>
          <a:xfrm>
            <a:off x="457200" y="981075"/>
            <a:ext cx="8229600" cy="5038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chmod</a:t>
            </a:r>
            <a:endParaRPr kumimoji="0" lang="en-US" altLang="zh-CN" sz="28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chown</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su</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sudo</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41B2284-23B6-413F-A924-D770B8EFA41E}"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6018" name="Rectangle 2"/>
          <p:cNvSpPr>
            <a:spLocks noGrp="1" noChangeArrowheads="1"/>
          </p:cNvSpPr>
          <p:nvPr>
            <p:ph type="title"/>
          </p:nvPr>
        </p:nvSpPr>
        <p:spPr>
          <a:xfrm>
            <a:off x="468313" y="333375"/>
            <a:ext cx="8229600" cy="4730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进程管理</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0" name="Rectangle 3"/>
          <p:cNvSpPr txBox="1">
            <a:spLocks noChangeArrowheads="1"/>
          </p:cNvSpPr>
          <p:nvPr/>
        </p:nvSpPr>
        <p:spPr bwMode="auto">
          <a:xfrm>
            <a:off x="228600" y="9906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q"/>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概念：进程是程序的执行的过程，是执行的程序。</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q"/>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操作系统通过进程来控制对</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CPU</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和其他系统资源的访问，并且使用进程来决定在</a:t>
            </a:r>
            <a:r>
              <a:rPr kumimoji="0" lang="en-US"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CPU</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上运行哪个程序、运行多久。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q"/>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 </a:t>
            </a:r>
            <a:r>
              <a:rPr kumimoji="0" lang="fr-FR"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Linux</a:t>
            </a:r>
            <a:r>
              <a:rPr kumimoji="0" lang="zh-CN" altLang="fr-FR"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系统的一个重要特点：可以同时启动多个进程。</a:t>
            </a:r>
            <a:endParaRPr kumimoji="0" lang="zh-CN" altLang="fr-FR"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q"/>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进程和程序不同：</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程序是</a:t>
            </a:r>
            <a:r>
              <a:rPr kumimoji="0" lang="zh-CN" altLang="en-US" sz="24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隶书" panose="02010509060101010101" pitchFamily="49" charset="-122"/>
                <a:ea typeface="+mn-ea"/>
                <a:cs typeface="+mn-cs"/>
              </a:rPr>
              <a:t>静态</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的，是保存在磁盘上的可执行代码和数据的集合；</a:t>
            </a:r>
            <a:endPar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进程是</a:t>
            </a:r>
            <a:r>
              <a:rPr kumimoji="0" lang="zh-CN" altLang="en-US" sz="24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隶书" panose="02010509060101010101" pitchFamily="49" charset="-122"/>
                <a:ea typeface="+mn-ea"/>
                <a:cs typeface="+mn-cs"/>
              </a:rPr>
              <a:t>动态</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的，是</a:t>
            </a:r>
            <a:r>
              <a:rPr kumimoji="0" lang="fr-FR" altLang="zh-CN" sz="24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隶书" panose="02010509060101010101" pitchFamily="49" charset="-122"/>
                <a:ea typeface="+mn-ea"/>
                <a:cs typeface="+mn-cs"/>
              </a:rPr>
              <a:t>Linux</a:t>
            </a:r>
            <a:r>
              <a:rPr kumimoji="0" lang="zh-CN" altLang="fr-FR" sz="24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隶书" panose="02010509060101010101" pitchFamily="49" charset="-122"/>
                <a:ea typeface="+mn-ea"/>
                <a:cs typeface="+mn-cs"/>
              </a:rPr>
              <a:t>系统的基本调度单位</a:t>
            </a:r>
            <a:r>
              <a:rPr kumimoji="0" lang="zh-CN" altLang="fr-FR"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a:t>
            </a:r>
            <a:endParaRPr kumimoji="0" lang="zh-CN" altLang="fr-FR" sz="24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5C2DE13-9B67-41D8-A145-4DC11DE532A0}"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2226" name="Rectangle 2"/>
          <p:cNvSpPr>
            <a:spLocks noGrp="1" noChangeArrowheads="1"/>
          </p:cNvSpPr>
          <p:nvPr>
            <p:ph type="title"/>
          </p:nvPr>
        </p:nvSpPr>
        <p:spPr>
          <a:xfrm>
            <a:off x="468313" y="260350"/>
            <a:ext cx="8229600" cy="4730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进程管理</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8" name="Rectangle 3"/>
          <p:cNvSpPr txBox="1">
            <a:spLocks noChangeArrowheads="1"/>
          </p:cNvSpPr>
          <p:nvPr/>
        </p:nvSpPr>
        <p:spPr bwMode="auto">
          <a:xfrm>
            <a:off x="179388" y="1196975"/>
            <a:ext cx="864076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q"/>
              <a:defRPr/>
            </a:pPr>
            <a:r>
              <a:rPr kumimoji="0" lang="fr-FR"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Init</a:t>
            </a:r>
            <a:r>
              <a:rPr kumimoji="0" lang="zh-CN" altLang="fr-FR"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进程</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内核启动后的第一个进程，其</a:t>
            </a:r>
            <a:r>
              <a:rPr kumimoji="0" lang="fr-FR"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PID=</a:t>
            </a:r>
            <a:r>
              <a:rPr kumimoji="0" lang="zh-CN" altLang="fr-FR"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1</a:t>
            </a:r>
            <a:endParaRPr kumimoji="0" lang="zh-CN" altLang="fr-FR"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扮演终结父进程的角色，所有进程追溯其祖先最终都会落到</a:t>
            </a:r>
            <a:r>
              <a:rPr kumimoji="0" lang="fr-FR" altLang="zh-CN"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init</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进程身上。</a:t>
            </a:r>
            <a:endParaRPr kumimoji="0" lang="zh-CN" altLang="fr-FR"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Ø"/>
              <a:defRPr/>
            </a:pP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因为</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init</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进程永远不会被终止，所以系统总是可以确信它的存在，并在必要的时候以它为参照。如果某个进程在它衍生出来的全部子进程结束之前被终止，此时那些失去了父进程的子进程就都会以</a:t>
            </a:r>
            <a:r>
              <a:rPr kumimoji="0" lang="en-US" altLang="zh-CN"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init</a:t>
            </a:r>
            <a:r>
              <a:rPr kumimoji="0" lang="zh-CN" altLang="en-US" sz="24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作为它们的父进程。</a:t>
            </a:r>
            <a:r>
              <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rPr>
              <a:t> </a:t>
            </a:r>
            <a:endParaRPr kumimoji="0" lang="zh-CN" altLang="en-US" sz="2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隶书" panose="02010509060101010101" pitchFamily="49" charset="-122"/>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EF80924-6C8E-4A38-BB06-A09DB6B174C9}"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1442" name="Rectangle 2"/>
          <p:cNvSpPr>
            <a:spLocks noGrp="1" noChangeArrowheads="1"/>
          </p:cNvSpPr>
          <p:nvPr>
            <p:ph type="title"/>
          </p:nvPr>
        </p:nvSpPr>
        <p:spPr>
          <a:xfrm>
            <a:off x="468313" y="260350"/>
            <a:ext cx="8229600" cy="4730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进程管理</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相关概念及操作命令</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8" name="Rectangle 3"/>
          <p:cNvSpPr txBox="1">
            <a:spLocks noChangeArrowheads="1"/>
          </p:cNvSpPr>
          <p:nvPr/>
        </p:nvSpPr>
        <p:spPr bwMode="auto">
          <a:xfrm>
            <a:off x="457200" y="981075"/>
            <a:ext cx="8229600"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8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ps</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top</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kill</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前台进程</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zh-CN" altLang="en-US"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后台进程</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jobs</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fg</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bg</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FFCC00"/>
              </a:buClr>
              <a:buSzTx/>
              <a:buFont typeface="Wingdings" panose="05000000000000000000" pitchFamily="2" charset="2"/>
              <a:buChar char="p"/>
              <a:defRPr/>
            </a:pPr>
            <a:r>
              <a:rPr kumimoji="0" lang="en-US" altLang="zh-CN" sz="2400" b="0" i="0" u="none" strike="noStrike" kern="0" cap="none" spc="0" normalizeH="0" baseline="0" noProof="0" dirty="0" err="1" smtClean="0">
                <a:ln>
                  <a:noFill/>
                </a:ln>
                <a:solidFill>
                  <a:schemeClr val="tx1"/>
                </a:solidFill>
                <a:effectLst>
                  <a:outerShdw blurRad="38100" dist="38100" dir="2700000" algn="tl">
                    <a:srgbClr val="000000"/>
                  </a:outerShdw>
                </a:effectLst>
                <a:uLnTx/>
                <a:uFillTx/>
                <a:latin typeface="+mn-lt"/>
                <a:ea typeface="+mn-ea"/>
                <a:cs typeface="+mn-cs"/>
              </a:rPr>
              <a:t>nohup</a:t>
            </a:r>
            <a:endParaRPr kumimoji="0" lang="en-US" altLang="zh-CN" sz="24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进程管理</a:t>
            </a:r>
            <a:r>
              <a:rPr lang="en-US" altLang="zh-CN"/>
              <a:t>-</a:t>
            </a:r>
            <a:r>
              <a:rPr lang="zh-CN" altLang="en-US" sz="2400"/>
              <a:t>相关基础概念</a:t>
            </a:r>
            <a:endParaRPr lang="zh-CN" altLang="en-US" sz="2400"/>
          </a:p>
        </p:txBody>
      </p:sp>
      <p:sp>
        <p:nvSpPr>
          <p:cNvPr id="3" name="内容占位符 2"/>
          <p:cNvSpPr>
            <a:spLocks noGrp="1"/>
          </p:cNvSpPr>
          <p:nvPr>
            <p:ph idx="1"/>
          </p:nvPr>
        </p:nvSpPr>
        <p:spPr/>
        <p:txBody>
          <a:bodyPr/>
          <a:p>
            <a:r>
              <a:rPr lang="zh-CN" altLang="en-US"/>
              <a:t>进程</a:t>
            </a:r>
            <a:r>
              <a:rPr lang="en-US" altLang="zh-CN"/>
              <a:t>/</a:t>
            </a:r>
            <a:r>
              <a:rPr lang="zh-CN" altLang="en-US"/>
              <a:t>程序，联系与</a:t>
            </a:r>
            <a:r>
              <a:rPr lang="zh-CN" altLang="en-US"/>
              <a:t>区别。</a:t>
            </a:r>
            <a:endParaRPr lang="zh-CN" altLang="en-US"/>
          </a:p>
          <a:p>
            <a:r>
              <a:rPr lang="zh-CN" altLang="en-US"/>
              <a:t>前台执行、后台</a:t>
            </a:r>
            <a:r>
              <a:rPr lang="zh-CN" altLang="en-US"/>
              <a:t>执行</a:t>
            </a:r>
            <a:endParaRPr lang="zh-CN" altLang="en-US"/>
          </a:p>
          <a:p>
            <a:pPr marL="0" indent="0">
              <a:buNone/>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A0EF862-D902-443B-A45F-304A70578995}"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6322" name="Rectangle 2"/>
          <p:cNvSpPr>
            <a:spLocks noGrp="1" noChangeArrowheads="1"/>
          </p:cNvSpPr>
          <p:nvPr>
            <p:ph type="title"/>
          </p:nvPr>
        </p:nvSpPr>
        <p:spPr>
          <a:xfrm>
            <a:off x="468313" y="333375"/>
            <a:ext cx="8229600" cy="4730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vi</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编辑器</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9" name="Text Box 11"/>
          <p:cNvSpPr txBox="1"/>
          <p:nvPr/>
        </p:nvSpPr>
        <p:spPr>
          <a:xfrm>
            <a:off x="1752600" y="1066800"/>
            <a:ext cx="5334000" cy="965200"/>
          </a:xfrm>
          <a:prstGeom prst="rect">
            <a:avLst/>
          </a:prstGeom>
          <a:solidFill>
            <a:srgbClr val="CCFF99"/>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hlink"/>
              </a:buClr>
              <a:buSzPct val="95000"/>
              <a:buNone/>
            </a:pPr>
            <a:r>
              <a:rPr lang="zh-CN" altLang="en-US" sz="2600" dirty="0">
                <a:solidFill>
                  <a:srgbClr val="000000"/>
                </a:solidFill>
                <a:latin typeface="隶书" panose="02010509060101010101" pitchFamily="49" charset="-122"/>
              </a:rPr>
              <a:t>1</a:t>
            </a:r>
            <a:r>
              <a:rPr lang="zh-CN" altLang="fr-FR" sz="2600" b="1" dirty="0">
                <a:solidFill>
                  <a:srgbClr val="000000"/>
                </a:solidFill>
                <a:latin typeface="隶书" panose="02010509060101010101" pitchFamily="49" charset="-122"/>
              </a:rPr>
              <a:t>. </a:t>
            </a:r>
            <a:r>
              <a:rPr lang="zh-CN" altLang="en-US" sz="2600" b="1" dirty="0">
                <a:solidFill>
                  <a:srgbClr val="000000"/>
                </a:solidFill>
                <a:latin typeface="隶书" panose="02010509060101010101" pitchFamily="49" charset="-122"/>
              </a:rPr>
              <a:t>进入</a:t>
            </a:r>
            <a:r>
              <a:rPr lang="fr-FR" altLang="zh-CN" sz="2600" b="1" dirty="0">
                <a:solidFill>
                  <a:srgbClr val="000000"/>
                </a:solidFill>
                <a:latin typeface="隶书" panose="02010509060101010101" pitchFamily="49" charset="-122"/>
              </a:rPr>
              <a:t>vi(</a:t>
            </a:r>
            <a:r>
              <a:rPr lang="zh-CN" altLang="fr-FR" sz="2600" b="1" dirty="0">
                <a:solidFill>
                  <a:srgbClr val="000000"/>
                </a:solidFill>
                <a:latin typeface="隶书" panose="02010509060101010101" pitchFamily="49" charset="-122"/>
              </a:rPr>
              <a:t>命令模式)：</a:t>
            </a:r>
            <a:endParaRPr lang="zh-CN" altLang="fr-FR" sz="2600" b="1" dirty="0">
              <a:solidFill>
                <a:srgbClr val="000000"/>
              </a:solidFill>
              <a:latin typeface="隶书" panose="02010509060101010101" pitchFamily="49" charset="-122"/>
            </a:endParaRPr>
          </a:p>
          <a:p>
            <a:pPr marL="342900" lvl="0" indent="-342900" eaLnBrk="1" hangingPunct="1">
              <a:buClr>
                <a:schemeClr val="hlink"/>
              </a:buClr>
              <a:buSzPct val="95000"/>
              <a:buNone/>
            </a:pPr>
            <a:r>
              <a:rPr lang="zh-CN" altLang="fr-FR" sz="2600" b="1" dirty="0">
                <a:solidFill>
                  <a:srgbClr val="000000"/>
                </a:solidFill>
                <a:latin typeface="隶书" panose="02010509060101010101" pitchFamily="49" charset="-122"/>
              </a:rPr>
              <a:t>        </a:t>
            </a:r>
            <a:r>
              <a:rPr lang="zh-CN" altLang="fr-FR" sz="2600" b="1" dirty="0">
                <a:solidFill>
                  <a:srgbClr val="009900"/>
                </a:solidFill>
                <a:latin typeface="隶书" panose="02010509060101010101" pitchFamily="49" charset="-122"/>
              </a:rPr>
              <a:t>$</a:t>
            </a:r>
            <a:r>
              <a:rPr lang="fr-FR" altLang="zh-CN" sz="2600" b="1" dirty="0">
                <a:solidFill>
                  <a:srgbClr val="000000"/>
                </a:solidFill>
                <a:latin typeface="隶书" panose="02010509060101010101" pitchFamily="49" charset="-122"/>
              </a:rPr>
              <a:t>vi test.txt</a:t>
            </a:r>
            <a:endParaRPr lang="zh-CN" altLang="en-US" sz="2000" b="1" dirty="0">
              <a:solidFill>
                <a:srgbClr val="000000"/>
              </a:solidFill>
              <a:latin typeface="Times New Roman" panose="02020603050405020304" pitchFamily="18" charset="0"/>
            </a:endParaRPr>
          </a:p>
        </p:txBody>
      </p:sp>
      <p:sp>
        <p:nvSpPr>
          <p:cNvPr id="10" name="Text Box 12"/>
          <p:cNvSpPr txBox="1"/>
          <p:nvPr/>
        </p:nvSpPr>
        <p:spPr>
          <a:xfrm>
            <a:off x="1905000" y="2819400"/>
            <a:ext cx="5257800" cy="885825"/>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hlink"/>
              </a:buClr>
              <a:buSzPct val="95000"/>
              <a:buNone/>
            </a:pPr>
            <a:r>
              <a:rPr lang="fr-FR" altLang="zh-CN" sz="2600" b="1" dirty="0">
                <a:solidFill>
                  <a:srgbClr val="000000"/>
                </a:solidFill>
                <a:latin typeface="隶书" panose="02010509060101010101" pitchFamily="49" charset="-122"/>
              </a:rPr>
              <a:t>2.</a:t>
            </a:r>
            <a:r>
              <a:rPr lang="zh-CN" altLang="fr-FR" sz="2600" b="1" dirty="0">
                <a:solidFill>
                  <a:srgbClr val="000000"/>
                </a:solidFill>
                <a:latin typeface="隶书" panose="02010509060101010101" pitchFamily="49" charset="-122"/>
              </a:rPr>
              <a:t>按</a:t>
            </a:r>
            <a:r>
              <a:rPr lang="fr-FR" altLang="zh-CN" sz="2600" b="1" dirty="0">
                <a:solidFill>
                  <a:srgbClr val="000000"/>
                </a:solidFill>
                <a:latin typeface="隶书" panose="02010509060101010101" pitchFamily="49" charset="-122"/>
              </a:rPr>
              <a:t>i</a:t>
            </a:r>
            <a:r>
              <a:rPr lang="zh-CN" altLang="fr-FR" sz="2600" b="1" dirty="0">
                <a:solidFill>
                  <a:srgbClr val="000000"/>
                </a:solidFill>
                <a:latin typeface="隶书" panose="02010509060101010101" pitchFamily="49" charset="-122"/>
              </a:rPr>
              <a:t>键进入文本输入模式，开始编辑文本</a:t>
            </a:r>
            <a:r>
              <a:rPr lang="zh-CN" altLang="fr-FR" sz="2600" dirty="0">
                <a:solidFill>
                  <a:srgbClr val="000000"/>
                </a:solidFill>
                <a:latin typeface="隶书" panose="02010509060101010101" pitchFamily="49" charset="-122"/>
              </a:rPr>
              <a:t> </a:t>
            </a:r>
            <a:endParaRPr lang="zh-CN" altLang="en-US" sz="2000" dirty="0">
              <a:solidFill>
                <a:srgbClr val="000000"/>
              </a:solidFill>
              <a:latin typeface="Times New Roman" panose="02020603050405020304" pitchFamily="18" charset="0"/>
            </a:endParaRPr>
          </a:p>
        </p:txBody>
      </p:sp>
      <p:sp>
        <p:nvSpPr>
          <p:cNvPr id="11" name="Text Box 13"/>
          <p:cNvSpPr txBox="1"/>
          <p:nvPr/>
        </p:nvSpPr>
        <p:spPr>
          <a:xfrm>
            <a:off x="1905000" y="4495800"/>
            <a:ext cx="5334000" cy="488950"/>
          </a:xfrm>
          <a:prstGeom prst="rect">
            <a:avLst/>
          </a:prstGeom>
          <a:solidFill>
            <a:srgbClr val="CC99FF"/>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hlink"/>
              </a:buClr>
              <a:buSzPct val="95000"/>
              <a:buNone/>
            </a:pPr>
            <a:r>
              <a:rPr lang="fr-FR" altLang="zh-CN" sz="2600" b="1" dirty="0">
                <a:solidFill>
                  <a:srgbClr val="000000"/>
                </a:solidFill>
                <a:latin typeface="隶书" panose="02010509060101010101" pitchFamily="49" charset="-122"/>
              </a:rPr>
              <a:t>3.</a:t>
            </a:r>
            <a:r>
              <a:rPr lang="zh-CN" altLang="fr-FR" sz="2600" b="1" dirty="0">
                <a:solidFill>
                  <a:srgbClr val="000000"/>
                </a:solidFill>
                <a:latin typeface="隶书" panose="02010509060101010101" pitchFamily="49" charset="-122"/>
              </a:rPr>
              <a:t>编辑完后按</a:t>
            </a:r>
            <a:r>
              <a:rPr lang="fr-FR" altLang="zh-CN" sz="2600" b="1" dirty="0">
                <a:solidFill>
                  <a:srgbClr val="000000"/>
                </a:solidFill>
                <a:latin typeface="隶书" panose="02010509060101010101" pitchFamily="49" charset="-122"/>
              </a:rPr>
              <a:t>Esc</a:t>
            </a:r>
            <a:r>
              <a:rPr lang="zh-CN" altLang="fr-FR" sz="2600" b="1" dirty="0">
                <a:solidFill>
                  <a:srgbClr val="000000"/>
                </a:solidFill>
                <a:latin typeface="隶书" panose="02010509060101010101" pitchFamily="49" charset="-122"/>
              </a:rPr>
              <a:t>键回到命令模式</a:t>
            </a:r>
            <a:endParaRPr lang="zh-CN" altLang="en-US" sz="2000" b="1" dirty="0">
              <a:solidFill>
                <a:srgbClr val="000000"/>
              </a:solidFill>
              <a:latin typeface="Times New Roman" panose="02020603050405020304" pitchFamily="18" charset="0"/>
            </a:endParaRPr>
          </a:p>
        </p:txBody>
      </p:sp>
      <p:sp>
        <p:nvSpPr>
          <p:cNvPr id="12" name="Text Box 14"/>
          <p:cNvSpPr txBox="1"/>
          <p:nvPr/>
        </p:nvSpPr>
        <p:spPr>
          <a:xfrm>
            <a:off x="1905000" y="5638800"/>
            <a:ext cx="5334000" cy="885825"/>
          </a:xfrm>
          <a:prstGeom prst="rect">
            <a:avLst/>
          </a:prstGeom>
          <a:solidFill>
            <a:srgbClr val="FFCCCC"/>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hlink"/>
              </a:buClr>
              <a:buSzPct val="95000"/>
              <a:buNone/>
            </a:pPr>
            <a:r>
              <a:rPr lang="fr-FR" altLang="zh-CN" sz="2600" b="1" dirty="0">
                <a:solidFill>
                  <a:srgbClr val="000000"/>
                </a:solidFill>
                <a:latin typeface="隶书" panose="02010509060101010101" pitchFamily="49" charset="-122"/>
              </a:rPr>
              <a:t>4.</a:t>
            </a:r>
            <a:r>
              <a:rPr lang="zh-CN" altLang="fr-FR" sz="2600" b="1" dirty="0">
                <a:solidFill>
                  <a:srgbClr val="000000"/>
                </a:solidFill>
                <a:latin typeface="隶书" panose="02010509060101010101" pitchFamily="49" charset="-122"/>
              </a:rPr>
              <a:t>在命令模式下输入:</a:t>
            </a:r>
            <a:r>
              <a:rPr lang="fr-FR" altLang="zh-CN" sz="2600" b="1" dirty="0">
                <a:solidFill>
                  <a:srgbClr val="000000"/>
                </a:solidFill>
                <a:latin typeface="隶书" panose="02010509060101010101" pitchFamily="49" charset="-122"/>
              </a:rPr>
              <a:t>wq，</a:t>
            </a:r>
            <a:r>
              <a:rPr lang="zh-CN" altLang="fr-FR" sz="2600" b="1" dirty="0">
                <a:solidFill>
                  <a:srgbClr val="000000"/>
                </a:solidFill>
                <a:latin typeface="隶书" panose="02010509060101010101" pitchFamily="49" charset="-122"/>
              </a:rPr>
              <a:t>存盘退出</a:t>
            </a:r>
            <a:r>
              <a:rPr lang="fr-FR" altLang="zh-CN" sz="2600" b="1" dirty="0">
                <a:solidFill>
                  <a:srgbClr val="000000"/>
                </a:solidFill>
                <a:latin typeface="隶书" panose="02010509060101010101" pitchFamily="49" charset="-122"/>
              </a:rPr>
              <a:t>Vi</a:t>
            </a:r>
            <a:endParaRPr lang="en-US" altLang="zh-CN" sz="2000" b="1" dirty="0">
              <a:solidFill>
                <a:srgbClr val="000000"/>
              </a:solidFill>
              <a:latin typeface="Times New Roman" panose="02020603050405020304" pitchFamily="18" charset="0"/>
            </a:endParaRPr>
          </a:p>
        </p:txBody>
      </p:sp>
      <p:sp>
        <p:nvSpPr>
          <p:cNvPr id="49160" name="AutoShape 15"/>
          <p:cNvSpPr/>
          <p:nvPr/>
        </p:nvSpPr>
        <p:spPr>
          <a:xfrm>
            <a:off x="4114800" y="2057400"/>
            <a:ext cx="609600" cy="762000"/>
          </a:xfrm>
          <a:prstGeom prst="downArrow">
            <a:avLst>
              <a:gd name="adj1" fmla="val 50000"/>
              <a:gd name="adj2" fmla="val 31250"/>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endParaRPr lang="zh-CN" altLang="en-US" sz="1600" dirty="0">
              <a:latin typeface="Times New Roman" panose="02020603050405020304" pitchFamily="18" charset="0"/>
            </a:endParaRPr>
          </a:p>
        </p:txBody>
      </p:sp>
      <p:sp>
        <p:nvSpPr>
          <p:cNvPr id="49161" name="AutoShape 16"/>
          <p:cNvSpPr/>
          <p:nvPr/>
        </p:nvSpPr>
        <p:spPr>
          <a:xfrm>
            <a:off x="4114800" y="3733800"/>
            <a:ext cx="609600" cy="762000"/>
          </a:xfrm>
          <a:prstGeom prst="downArrow">
            <a:avLst>
              <a:gd name="adj1" fmla="val 50000"/>
              <a:gd name="adj2" fmla="val 31250"/>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endParaRPr lang="zh-CN" altLang="en-US" sz="1600" dirty="0">
              <a:latin typeface="Times New Roman" panose="02020603050405020304" pitchFamily="18" charset="0"/>
            </a:endParaRPr>
          </a:p>
        </p:txBody>
      </p:sp>
      <p:sp>
        <p:nvSpPr>
          <p:cNvPr id="49162" name="AutoShape 17"/>
          <p:cNvSpPr/>
          <p:nvPr/>
        </p:nvSpPr>
        <p:spPr>
          <a:xfrm>
            <a:off x="4114800" y="5029200"/>
            <a:ext cx="609600" cy="609600"/>
          </a:xfrm>
          <a:prstGeom prst="downArrow">
            <a:avLst>
              <a:gd name="adj1" fmla="val 50000"/>
              <a:gd name="adj2" fmla="val 25000"/>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endParaRPr lang="zh-CN" altLang="en-US" sz="16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914C41D-CBCB-4555-B697-9DE67EA2CEF3}"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04802" name="Rectangle 2"/>
          <p:cNvSpPr>
            <a:spLocks noGrp="1" noChangeArrowheads="1"/>
          </p:cNvSpPr>
          <p:nvPr>
            <p:ph type="title"/>
          </p:nvPr>
        </p:nvSpPr>
        <p:spPr>
          <a:xfrm>
            <a:off x="457200" y="292100"/>
            <a:ext cx="8229600" cy="8334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vi</a:t>
            </a:r>
            <a:r>
              <a:rPr kumimoji="0" lang="zh-CN" altLang="en-US" sz="4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编辑器</a:t>
            </a:r>
            <a:endParaRPr kumimoji="0" lang="en-US" altLang="zh-CN" sz="4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6" name="Rectangle 3"/>
          <p:cNvSpPr>
            <a:spLocks noChangeArrowheads="1"/>
          </p:cNvSpPr>
          <p:nvPr/>
        </p:nvSpPr>
        <p:spPr bwMode="auto">
          <a:xfrm>
            <a:off x="685800" y="838200"/>
            <a:ext cx="8458200" cy="5257800"/>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20000"/>
              </a:spcBef>
              <a:spcAft>
                <a:spcPct val="0"/>
              </a:spcAft>
              <a:buClr>
                <a:schemeClr val="hlink"/>
              </a:buClr>
              <a:buSzPct val="120000"/>
              <a:buFont typeface="Wingdings" panose="05000000000000000000" pitchFamily="2" charset="2"/>
              <a:buChar char="Ø"/>
              <a:defRPr/>
            </a:pP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Pct val="120000"/>
              <a:buFont typeface="Wingdings" panose="05000000000000000000" pitchFamily="2" charset="2"/>
              <a:buChar char="Ø"/>
              <a:defRPr/>
            </a:pPr>
            <a:endParaRPr kumimoji="0" lang="zh-CN" altLang="en-US" sz="2800" b="1" i="0" u="none" strike="noStrike" kern="1200" cap="none" spc="0" normalizeH="0" baseline="0" noProof="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1205" name="Oval 4"/>
          <p:cNvSpPr/>
          <p:nvPr/>
        </p:nvSpPr>
        <p:spPr>
          <a:xfrm>
            <a:off x="3581400" y="990600"/>
            <a:ext cx="2514600" cy="925513"/>
          </a:xfrm>
          <a:prstGeom prst="ellipse">
            <a:avLst/>
          </a:prstGeom>
          <a:solidFill>
            <a:srgbClr val="CCFF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b="1" dirty="0">
                <a:solidFill>
                  <a:srgbClr val="000000"/>
                </a:solidFill>
                <a:latin typeface="Times New Roman" panose="02020603050405020304" pitchFamily="18" charset="0"/>
              </a:rPr>
              <a:t>命令模式</a:t>
            </a:r>
            <a:endParaRPr lang="zh-CN" altLang="fr-FR" sz="2000" b="1" dirty="0">
              <a:solidFill>
                <a:srgbClr val="000000"/>
              </a:solidFill>
              <a:latin typeface="Times New Roman" panose="02020603050405020304" pitchFamily="18" charset="0"/>
            </a:endParaRPr>
          </a:p>
          <a:p>
            <a:pPr marL="0" lvl="0" indent="0" algn="ctr" eaLnBrk="1" hangingPunct="1">
              <a:spcBef>
                <a:spcPct val="0"/>
              </a:spcBef>
              <a:buClrTx/>
              <a:buFontTx/>
              <a:buNone/>
            </a:pPr>
            <a:r>
              <a:rPr lang="zh-CN" altLang="fr-FR" sz="2000" b="1" dirty="0">
                <a:solidFill>
                  <a:srgbClr val="000000"/>
                </a:solidFill>
                <a:latin typeface="Times New Roman" panose="02020603050405020304" pitchFamily="18" charset="0"/>
              </a:rPr>
              <a:t>(</a:t>
            </a:r>
            <a:r>
              <a:rPr lang="fr-FR" altLang="zh-CN" sz="2000" b="1" dirty="0">
                <a:solidFill>
                  <a:srgbClr val="000000"/>
                </a:solidFill>
                <a:latin typeface="Times New Roman" panose="02020603050405020304" pitchFamily="18" charset="0"/>
              </a:rPr>
              <a:t>Command Mode)</a:t>
            </a:r>
            <a:endParaRPr lang="en-US" altLang="zh-CN" sz="2000" b="1" dirty="0">
              <a:solidFill>
                <a:srgbClr val="000000"/>
              </a:solidFill>
              <a:latin typeface="Times New Roman" panose="02020603050405020304" pitchFamily="18" charset="0"/>
            </a:endParaRPr>
          </a:p>
        </p:txBody>
      </p:sp>
      <p:sp>
        <p:nvSpPr>
          <p:cNvPr id="51206" name="Oval 5"/>
          <p:cNvSpPr/>
          <p:nvPr/>
        </p:nvSpPr>
        <p:spPr>
          <a:xfrm>
            <a:off x="1600200" y="3276600"/>
            <a:ext cx="2133600" cy="1066800"/>
          </a:xfrm>
          <a:prstGeom prst="ellipse">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b="1" dirty="0">
                <a:solidFill>
                  <a:srgbClr val="000000"/>
                </a:solidFill>
                <a:latin typeface="Times New Roman" panose="02020603050405020304" pitchFamily="18" charset="0"/>
              </a:rPr>
              <a:t>输入模式</a:t>
            </a:r>
            <a:endParaRPr lang="zh-CN" altLang="fr-FR" sz="2000" b="1" dirty="0">
              <a:solidFill>
                <a:srgbClr val="000000"/>
              </a:solidFill>
              <a:latin typeface="Times New Roman" panose="02020603050405020304" pitchFamily="18" charset="0"/>
            </a:endParaRPr>
          </a:p>
          <a:p>
            <a:pPr marL="0" lvl="0" indent="0" algn="ctr" eaLnBrk="1" hangingPunct="1">
              <a:spcBef>
                <a:spcPct val="0"/>
              </a:spcBef>
              <a:buClrTx/>
              <a:buFontTx/>
              <a:buNone/>
            </a:pPr>
            <a:r>
              <a:rPr lang="zh-CN" altLang="fr-FR" sz="2000" b="1" dirty="0">
                <a:solidFill>
                  <a:srgbClr val="000000"/>
                </a:solidFill>
                <a:latin typeface="Times New Roman" panose="02020603050405020304" pitchFamily="18" charset="0"/>
              </a:rPr>
              <a:t>(</a:t>
            </a:r>
            <a:r>
              <a:rPr lang="fr-FR" altLang="zh-CN" sz="2000" b="1" dirty="0">
                <a:solidFill>
                  <a:srgbClr val="000000"/>
                </a:solidFill>
                <a:latin typeface="Times New Roman" panose="02020603050405020304" pitchFamily="18" charset="0"/>
              </a:rPr>
              <a:t>Insert Mode)</a:t>
            </a:r>
            <a:endParaRPr lang="en-US" altLang="zh-CN" sz="2000" b="1" dirty="0">
              <a:solidFill>
                <a:srgbClr val="000000"/>
              </a:solidFill>
              <a:latin typeface="Times New Roman" panose="02020603050405020304" pitchFamily="18" charset="0"/>
            </a:endParaRPr>
          </a:p>
        </p:txBody>
      </p:sp>
      <p:sp>
        <p:nvSpPr>
          <p:cNvPr id="51207" name="Oval 6"/>
          <p:cNvSpPr/>
          <p:nvPr/>
        </p:nvSpPr>
        <p:spPr>
          <a:xfrm>
            <a:off x="5715000" y="3276600"/>
            <a:ext cx="2362200" cy="990600"/>
          </a:xfrm>
          <a:prstGeom prst="ellipse">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b="1" dirty="0">
                <a:solidFill>
                  <a:srgbClr val="000000"/>
                </a:solidFill>
                <a:latin typeface="Times New Roman" panose="02020603050405020304" pitchFamily="18" charset="0"/>
              </a:rPr>
              <a:t>底行模式</a:t>
            </a:r>
            <a:endParaRPr lang="zh-CN" altLang="en-US" sz="2000" b="1" dirty="0">
              <a:solidFill>
                <a:srgbClr val="000000"/>
              </a:solidFill>
              <a:latin typeface="Times New Roman" panose="02020603050405020304" pitchFamily="18" charset="0"/>
            </a:endParaRPr>
          </a:p>
          <a:p>
            <a:pPr marL="0" lvl="0" indent="0" algn="ctr" eaLnBrk="1" hangingPunct="1">
              <a:spcBef>
                <a:spcPct val="0"/>
              </a:spcBef>
              <a:buClrTx/>
              <a:buFontTx/>
              <a:buNone/>
            </a:pPr>
            <a:r>
              <a:rPr lang="zh-CN" altLang="fr-FR" sz="2000" b="1" dirty="0">
                <a:solidFill>
                  <a:srgbClr val="000000"/>
                </a:solidFill>
                <a:latin typeface="Times New Roman" panose="02020603050405020304" pitchFamily="18" charset="0"/>
              </a:rPr>
              <a:t>(</a:t>
            </a:r>
            <a:r>
              <a:rPr lang="fr-FR" altLang="zh-CN" sz="2000" b="1" dirty="0">
                <a:solidFill>
                  <a:srgbClr val="000000"/>
                </a:solidFill>
                <a:latin typeface="Times New Roman" panose="02020603050405020304" pitchFamily="18" charset="0"/>
              </a:rPr>
              <a:t>Last Line Mode)</a:t>
            </a:r>
            <a:endParaRPr lang="en-US" altLang="zh-CN" sz="2000" b="1" dirty="0">
              <a:solidFill>
                <a:srgbClr val="000000"/>
              </a:solidFill>
              <a:latin typeface="Times New Roman" panose="02020603050405020304" pitchFamily="18" charset="0"/>
            </a:endParaRPr>
          </a:p>
        </p:txBody>
      </p:sp>
      <p:sp>
        <p:nvSpPr>
          <p:cNvPr id="51208" name="Line 8"/>
          <p:cNvSpPr/>
          <p:nvPr/>
        </p:nvSpPr>
        <p:spPr>
          <a:xfrm flipH="1">
            <a:off x="2362200" y="1828800"/>
            <a:ext cx="1708150" cy="1450975"/>
          </a:xfrm>
          <a:prstGeom prst="line">
            <a:avLst/>
          </a:prstGeom>
          <a:ln w="19050" cap="flat" cmpd="sng">
            <a:solidFill>
              <a:schemeClr val="tx1"/>
            </a:solidFill>
            <a:prstDash val="solid"/>
            <a:miter/>
            <a:headEnd type="none" w="med" len="med"/>
            <a:tailEnd type="triangle" w="med" len="med"/>
          </a:ln>
        </p:spPr>
      </p:sp>
      <p:sp>
        <p:nvSpPr>
          <p:cNvPr id="51209" name="Line 9"/>
          <p:cNvSpPr/>
          <p:nvPr/>
        </p:nvSpPr>
        <p:spPr>
          <a:xfrm flipV="1">
            <a:off x="3048000" y="1905000"/>
            <a:ext cx="1544638" cy="1360488"/>
          </a:xfrm>
          <a:prstGeom prst="line">
            <a:avLst/>
          </a:prstGeom>
          <a:ln w="19050" cap="flat" cmpd="sng">
            <a:solidFill>
              <a:schemeClr val="tx1"/>
            </a:solidFill>
            <a:prstDash val="solid"/>
            <a:miter/>
            <a:headEnd type="none" w="med" len="med"/>
            <a:tailEnd type="triangle" w="med" len="med"/>
          </a:ln>
        </p:spPr>
      </p:sp>
      <p:sp>
        <p:nvSpPr>
          <p:cNvPr id="51210" name="Line 10"/>
          <p:cNvSpPr/>
          <p:nvPr/>
        </p:nvSpPr>
        <p:spPr>
          <a:xfrm>
            <a:off x="4953000" y="1905000"/>
            <a:ext cx="1524000" cy="1371600"/>
          </a:xfrm>
          <a:prstGeom prst="line">
            <a:avLst/>
          </a:prstGeom>
          <a:ln w="19050" cap="flat" cmpd="sng">
            <a:solidFill>
              <a:schemeClr val="tx1"/>
            </a:solidFill>
            <a:prstDash val="solid"/>
            <a:miter/>
            <a:headEnd type="none" w="med" len="med"/>
            <a:tailEnd type="triangle" w="med" len="med"/>
          </a:ln>
        </p:spPr>
      </p:sp>
      <p:sp>
        <p:nvSpPr>
          <p:cNvPr id="51211" name="Line 11"/>
          <p:cNvSpPr/>
          <p:nvPr/>
        </p:nvSpPr>
        <p:spPr>
          <a:xfrm flipH="1" flipV="1">
            <a:off x="5410200" y="1828800"/>
            <a:ext cx="1600200" cy="1447800"/>
          </a:xfrm>
          <a:prstGeom prst="line">
            <a:avLst/>
          </a:prstGeom>
          <a:ln w="19050" cap="flat" cmpd="sng">
            <a:solidFill>
              <a:schemeClr val="tx1"/>
            </a:solidFill>
            <a:prstDash val="solid"/>
            <a:miter/>
            <a:headEnd type="none" w="med" len="med"/>
            <a:tailEnd type="triangle" w="med" len="med"/>
          </a:ln>
        </p:spPr>
      </p:sp>
      <p:sp>
        <p:nvSpPr>
          <p:cNvPr id="51212" name="Rectangle 12"/>
          <p:cNvSpPr/>
          <p:nvPr/>
        </p:nvSpPr>
        <p:spPr>
          <a:xfrm>
            <a:off x="1524000" y="2057400"/>
            <a:ext cx="1900238" cy="6858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b="1" dirty="0">
                <a:latin typeface="Times New Roman" panose="02020603050405020304" pitchFamily="18" charset="0"/>
              </a:rPr>
              <a:t>敲入</a:t>
            </a:r>
            <a:r>
              <a:rPr lang="fr-FR" altLang="zh-CN" sz="2000" b="1" dirty="0">
                <a:latin typeface="Times New Roman" panose="02020603050405020304" pitchFamily="18" charset="0"/>
              </a:rPr>
              <a:t>a、i、o</a:t>
            </a:r>
            <a:r>
              <a:rPr lang="zh-CN" altLang="fr-FR" sz="2000" b="1" dirty="0">
                <a:latin typeface="Times New Roman" panose="02020603050405020304" pitchFamily="18" charset="0"/>
              </a:rPr>
              <a:t>等</a:t>
            </a:r>
            <a:endParaRPr lang="zh-CN" altLang="fr-FR" sz="2000" b="1" dirty="0">
              <a:latin typeface="Times New Roman" panose="02020603050405020304" pitchFamily="18" charset="0"/>
            </a:endParaRPr>
          </a:p>
          <a:p>
            <a:pPr marL="0" lvl="0" indent="0" algn="ctr" eaLnBrk="1" hangingPunct="1">
              <a:spcBef>
                <a:spcPct val="0"/>
              </a:spcBef>
              <a:buClrTx/>
              <a:buFontTx/>
              <a:buNone/>
            </a:pPr>
            <a:r>
              <a:rPr lang="zh-CN" altLang="en-US" sz="2000" b="1" dirty="0">
                <a:latin typeface="Times New Roman" panose="02020603050405020304" pitchFamily="18" charset="0"/>
              </a:rPr>
              <a:t>插入命令</a:t>
            </a:r>
            <a:endParaRPr lang="zh-CN" altLang="en-US" sz="2000" b="1" dirty="0">
              <a:latin typeface="Times New Roman" panose="02020603050405020304" pitchFamily="18" charset="0"/>
            </a:endParaRPr>
          </a:p>
        </p:txBody>
      </p:sp>
      <p:sp>
        <p:nvSpPr>
          <p:cNvPr id="51213" name="Rectangle 13"/>
          <p:cNvSpPr/>
          <p:nvPr/>
        </p:nvSpPr>
        <p:spPr>
          <a:xfrm>
            <a:off x="3657600" y="2590800"/>
            <a:ext cx="650875" cy="36195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latin typeface="隶书" panose="02010509060101010101" pitchFamily="49" charset="-122"/>
              </a:rPr>
              <a:t>Esc</a:t>
            </a:r>
            <a:endParaRPr lang="en-US" altLang="zh-CN" sz="2400" b="1" dirty="0">
              <a:latin typeface="隶书" panose="02010509060101010101" pitchFamily="49" charset="-122"/>
            </a:endParaRPr>
          </a:p>
        </p:txBody>
      </p:sp>
      <p:sp>
        <p:nvSpPr>
          <p:cNvPr id="51214" name="Rectangle 15"/>
          <p:cNvSpPr/>
          <p:nvPr/>
        </p:nvSpPr>
        <p:spPr>
          <a:xfrm>
            <a:off x="6096000" y="2209800"/>
            <a:ext cx="2895600" cy="454025"/>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fr-FR" sz="2000" b="1" dirty="0">
                <a:latin typeface="隶书" panose="02010509060101010101" pitchFamily="49" charset="-122"/>
              </a:rPr>
              <a:t>命令执行完或按[</a:t>
            </a:r>
            <a:r>
              <a:rPr lang="en-US" altLang="zh-CN" sz="2000" b="1" dirty="0">
                <a:latin typeface="隶书" panose="02010509060101010101" pitchFamily="49" charset="-122"/>
              </a:rPr>
              <a:t>Esc</a:t>
            </a:r>
            <a:r>
              <a:rPr lang="fr-FR" altLang="zh-CN" sz="2000" b="1" dirty="0">
                <a:latin typeface="隶书" panose="02010509060101010101" pitchFamily="49" charset="-122"/>
              </a:rPr>
              <a:t>]</a:t>
            </a:r>
            <a:r>
              <a:rPr lang="zh-CN" altLang="en-US" sz="2000" b="1" dirty="0">
                <a:latin typeface="隶书" panose="02010509060101010101" pitchFamily="49" charset="-122"/>
              </a:rPr>
              <a:t>键</a:t>
            </a:r>
            <a:endParaRPr lang="zh-CN" altLang="en-US" sz="2000" b="1" dirty="0">
              <a:latin typeface="隶书" panose="02010509060101010101" pitchFamily="49" charset="-122"/>
            </a:endParaRPr>
          </a:p>
        </p:txBody>
      </p:sp>
      <p:sp>
        <p:nvSpPr>
          <p:cNvPr id="51215" name="Rectangle 16"/>
          <p:cNvSpPr/>
          <p:nvPr/>
        </p:nvSpPr>
        <p:spPr>
          <a:xfrm>
            <a:off x="5181600" y="2514600"/>
            <a:ext cx="457200" cy="4572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b="1" dirty="0">
                <a:latin typeface="Times New Roman" panose="02020603050405020304" pitchFamily="18" charset="0"/>
              </a:rPr>
              <a:t>：</a:t>
            </a:r>
            <a:endParaRPr lang="en-US" altLang="zh-CN" sz="2400" dirty="0">
              <a:latin typeface="Courier New" panose="02070309020205020404" pitchFamily="49" charset="0"/>
              <a:ea typeface="宋体" panose="02010600030101010101" pitchFamily="2" charset="-122"/>
            </a:endParaRPr>
          </a:p>
        </p:txBody>
      </p:sp>
      <p:sp>
        <p:nvSpPr>
          <p:cNvPr id="51216" name="Line 19"/>
          <p:cNvSpPr/>
          <p:nvPr/>
        </p:nvSpPr>
        <p:spPr>
          <a:xfrm>
            <a:off x="6934200" y="4343400"/>
            <a:ext cx="0" cy="914400"/>
          </a:xfrm>
          <a:prstGeom prst="line">
            <a:avLst/>
          </a:prstGeom>
          <a:ln w="9525" cap="flat" cmpd="sng">
            <a:solidFill>
              <a:schemeClr val="tx1"/>
            </a:solidFill>
            <a:prstDash val="solid"/>
            <a:headEnd type="none" w="med" len="med"/>
            <a:tailEnd type="triangle" w="med" len="med"/>
          </a:ln>
        </p:spPr>
      </p:sp>
      <p:sp>
        <p:nvSpPr>
          <p:cNvPr id="51217" name="Rectangle 20"/>
          <p:cNvSpPr/>
          <p:nvPr/>
        </p:nvSpPr>
        <p:spPr>
          <a:xfrm>
            <a:off x="7010400" y="4419600"/>
            <a:ext cx="1708150" cy="454025"/>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fr-FR" sz="2000" b="1" dirty="0">
                <a:latin typeface="隶书" panose="02010509060101010101" pitchFamily="49" charset="-122"/>
              </a:rPr>
              <a:t>按</a:t>
            </a:r>
            <a:r>
              <a:rPr lang="fr-FR" altLang="zh-CN" sz="2000" b="1" dirty="0">
                <a:latin typeface="隶书" panose="02010509060101010101" pitchFamily="49" charset="-122"/>
              </a:rPr>
              <a:t>q、wq</a:t>
            </a:r>
            <a:r>
              <a:rPr lang="zh-CN" altLang="fr-FR" sz="2000" b="1" dirty="0">
                <a:latin typeface="隶书" panose="02010509060101010101" pitchFamily="49" charset="-122"/>
              </a:rPr>
              <a:t>键</a:t>
            </a:r>
            <a:endParaRPr lang="zh-CN" altLang="fr-FR" sz="2000" b="1" dirty="0">
              <a:latin typeface="隶书" panose="02010509060101010101" pitchFamily="49" charset="-122"/>
            </a:endParaRPr>
          </a:p>
        </p:txBody>
      </p:sp>
      <p:sp>
        <p:nvSpPr>
          <p:cNvPr id="51218" name="Rectangle 21"/>
          <p:cNvSpPr/>
          <p:nvPr/>
        </p:nvSpPr>
        <p:spPr>
          <a:xfrm>
            <a:off x="6172200" y="5410200"/>
            <a:ext cx="1708150" cy="454025"/>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fr-FR" sz="2000" b="1" dirty="0">
                <a:solidFill>
                  <a:schemeClr val="hlink"/>
                </a:solidFill>
                <a:latin typeface="隶书" panose="02010509060101010101" pitchFamily="49" charset="-122"/>
              </a:rPr>
              <a:t>退出</a:t>
            </a:r>
            <a:r>
              <a:rPr lang="fr-FR" altLang="zh-CN" sz="2000" b="1" dirty="0">
                <a:solidFill>
                  <a:schemeClr val="hlink"/>
                </a:solidFill>
                <a:latin typeface="隶书" panose="02010509060101010101" pitchFamily="49" charset="-122"/>
              </a:rPr>
              <a:t>vi</a:t>
            </a:r>
            <a:endParaRPr lang="fr-FR" altLang="zh-CN" sz="2000" b="1" dirty="0">
              <a:solidFill>
                <a:schemeClr val="hlink"/>
              </a:solidFill>
              <a:latin typeface="隶书" panose="02010509060101010101" pitchFamily="49" charset="-122"/>
            </a:endParaRPr>
          </a:p>
        </p:txBody>
      </p:sp>
      <p:sp>
        <p:nvSpPr>
          <p:cNvPr id="21" name="Text Box 22"/>
          <p:cNvSpPr txBox="1"/>
          <p:nvPr/>
        </p:nvSpPr>
        <p:spPr>
          <a:xfrm>
            <a:off x="152400" y="4724400"/>
            <a:ext cx="5638800" cy="1466850"/>
          </a:xfrm>
          <a:prstGeom prst="rect">
            <a:avLst/>
          </a:prstGeom>
          <a:solidFill>
            <a:srgbClr val="CCECFF"/>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pPr>
            <a:r>
              <a:rPr lang="zh-CN" altLang="fr-FR" sz="1800" b="1" dirty="0">
                <a:solidFill>
                  <a:srgbClr val="000000"/>
                </a:solidFill>
                <a:latin typeface="Times New Roman" panose="02020603050405020304" pitchFamily="18" charset="0"/>
              </a:rPr>
              <a:t>命令模式：光标移动，搜寻、字符和字符串删除、粘贴、取代</a:t>
            </a:r>
            <a:endParaRPr lang="zh-CN" altLang="fr-FR" sz="1800" b="1" dirty="0">
              <a:solidFill>
                <a:srgbClr val="000000"/>
              </a:solidFill>
              <a:latin typeface="Times New Roman" panose="02020603050405020304" pitchFamily="18" charset="0"/>
            </a:endParaRPr>
          </a:p>
          <a:p>
            <a:pPr marL="0" lvl="0" indent="0" eaLnBrk="1" hangingPunct="1">
              <a:spcBef>
                <a:spcPct val="50000"/>
              </a:spcBef>
              <a:buClrTx/>
            </a:pPr>
            <a:r>
              <a:rPr lang="en-US" altLang="zh-CN" sz="1800" b="1" dirty="0">
                <a:solidFill>
                  <a:srgbClr val="000000"/>
                </a:solidFill>
                <a:latin typeface="Times New Roman" panose="02020603050405020304" pitchFamily="18" charset="0"/>
              </a:rPr>
              <a:t> </a:t>
            </a:r>
            <a:r>
              <a:rPr lang="zh-CN" altLang="en-US" sz="1800" b="1" dirty="0">
                <a:solidFill>
                  <a:srgbClr val="000000"/>
                </a:solidFill>
                <a:latin typeface="Times New Roman" panose="02020603050405020304" pitchFamily="18" charset="0"/>
              </a:rPr>
              <a:t>输入模式：编辑文本</a:t>
            </a:r>
            <a:endParaRPr lang="zh-CN" altLang="en-US" sz="1800" b="1" dirty="0">
              <a:solidFill>
                <a:srgbClr val="000000"/>
              </a:solidFill>
              <a:latin typeface="Times New Roman" panose="02020603050405020304" pitchFamily="18" charset="0"/>
            </a:endParaRPr>
          </a:p>
          <a:p>
            <a:pPr marL="0" lvl="0" indent="0" eaLnBrk="1" hangingPunct="1">
              <a:spcBef>
                <a:spcPct val="50000"/>
              </a:spcBef>
              <a:buClrTx/>
            </a:pPr>
            <a:r>
              <a:rPr lang="zh-CN" altLang="en-US" sz="1800" b="1" dirty="0">
                <a:solidFill>
                  <a:srgbClr val="000000"/>
                </a:solidFill>
                <a:latin typeface="Times New Roman" panose="02020603050405020304" pitchFamily="18" charset="0"/>
              </a:rPr>
              <a:t> 底行模式：读取、保存文件及其他额外功能</a:t>
            </a:r>
            <a:endParaRPr lang="zh-CN" altLang="en-US" sz="1800" b="1" dirty="0">
              <a:solidFill>
                <a:srgbClr val="000000"/>
              </a:solidFill>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DF3F4D8-FA0E-4F64-8C19-DFDBC22BFB58}"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05826" name="Rectangle 2"/>
          <p:cNvSpPr>
            <a:spLocks noGrp="1" noChangeArrowheads="1"/>
          </p:cNvSpPr>
          <p:nvPr>
            <p:ph type="title"/>
          </p:nvPr>
        </p:nvSpPr>
        <p:spPr>
          <a:xfrm>
            <a:off x="457200" y="292100"/>
            <a:ext cx="8229600" cy="76041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Shell </a:t>
            </a:r>
            <a:r>
              <a:rPr kumimoji="0" lang="zh-CN" altLang="en-US" sz="4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编程</a:t>
            </a:r>
            <a:r>
              <a:rPr kumimoji="0" lang="en-US" altLang="zh-CN" sz="4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4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概要</a:t>
            </a:r>
            <a:endParaRPr kumimoji="0" lang="en-US" altLang="zh-CN" sz="4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52228" name="Rectangle 3"/>
          <p:cNvSpPr>
            <a:spLocks noGrp="1" noChangeArrowheads="1"/>
          </p:cNvSpPr>
          <p:nvPr>
            <p:ph idx="1"/>
          </p:nvPr>
        </p:nvSpPr>
        <p:spPr>
          <a:xfrm>
            <a:off x="457200" y="1268413"/>
            <a:ext cx="8229600" cy="5040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变量及赋值（</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read</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特殊变量</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位置变量、</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通配符</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正则表达式</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算术表达式</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 (())</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逻辑表达式</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 </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比较、测试文件属性；与、或、非</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循环结构、分支结构（</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for </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while </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r>
              <a:rPr kumimoji="0" lang="en-US" altLang="zh-CN" sz="2400" b="0" i="0" u="none" strike="noStrike" kern="0" cap="none" spc="0" normalizeH="0" baseline="0" noProof="0" dirty="0" smtClean="0">
                <a:ln>
                  <a:noFill/>
                </a:ln>
                <a:solidFill>
                  <a:schemeClr val="hlink"/>
                </a:solidFill>
                <a:effectLst/>
                <a:uLnTx/>
                <a:uFillTx/>
                <a:latin typeface="+mn-lt"/>
                <a:ea typeface="+mn-ea"/>
                <a:cs typeface="+mn-cs"/>
              </a:rPr>
              <a:t>until, if</a:t>
            </a:r>
            <a:r>
              <a:rPr kumimoji="0" lang="zh-CN" altLang="en-US" sz="2400" b="0" i="0" u="none" strike="noStrike" kern="0" cap="none" spc="0" normalizeH="0" baseline="0" noProof="0" dirty="0" smtClean="0">
                <a:ln>
                  <a:noFill/>
                </a:ln>
                <a:solidFill>
                  <a:schemeClr val="hlink"/>
                </a:solidFill>
                <a:effectLst/>
                <a:uLnTx/>
                <a:uFillTx/>
                <a:latin typeface="+mn-lt"/>
                <a:ea typeface="+mn-ea"/>
                <a:cs typeface="+mn-cs"/>
              </a:rPr>
              <a:t>）</a:t>
            </a: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endParaRPr kumimoji="0" lang="en-US" altLang="zh-CN" sz="2400" b="0" i="0" u="none" strike="noStrike" kern="0" cap="none" spc="0" normalizeH="0" baseline="0" noProof="0" dirty="0" smtClean="0">
              <a:ln>
                <a:noFill/>
              </a:ln>
              <a:solidFill>
                <a:schemeClr val="hlink"/>
              </a:solidFill>
              <a:effectLst/>
              <a:uLnTx/>
              <a:uFillTx/>
              <a:latin typeface="+mn-lt"/>
              <a:ea typeface="+mn-ea"/>
              <a:cs typeface="+mn-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83E3FCB-2718-4FD0-9EF2-8719AAA3018E}"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314" name="Rectangle 2"/>
          <p:cNvSpPr>
            <a:spLocks noGrp="1" noChangeArrowheads="1"/>
          </p:cNvSpPr>
          <p:nvPr>
            <p:ph type="title"/>
          </p:nvPr>
        </p:nvSpPr>
        <p:spPr>
          <a:xfrm>
            <a:off x="457200" y="292100"/>
            <a:ext cx="8229600" cy="6159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应用课程基础</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3315" name="Rectangle 3"/>
          <p:cNvSpPr>
            <a:spLocks noGrp="1" noChangeArrowheads="1"/>
          </p:cNvSpPr>
          <p:nvPr>
            <p:ph idx="1"/>
          </p:nvPr>
        </p:nvSpPr>
        <p:spPr>
          <a:xfrm>
            <a:off x="457200" y="1268413"/>
            <a:ext cx="8229600" cy="4751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计算机硬件系统基本原理</a:t>
            </a:r>
            <a:endParaRPr kumimoji="0" lang="en-US" altLang="zh-CN"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rPr>
              <a:t>硬件系统组成</a:t>
            </a:r>
            <a:endParaRPr kumimoji="0" lang="en-US" altLang="zh-CN"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rPr>
              <a:t>程序的存储执行</a:t>
            </a:r>
            <a:r>
              <a:rPr kumimoji="0" lang="en-US" altLang="zh-CN"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rPr>
              <a:t> </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r>
              <a:rPr kumimoji="0" lang="zh-CN" altLang="en-US"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程序及数据的存储，变量的地址及值存储的理解</a:t>
            </a:r>
            <a:r>
              <a:rPr kumimoji="0" lang="en-US" altLang="zh-CN" sz="20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rPr>
              <a:t>)</a:t>
            </a:r>
            <a:endParaRPr kumimoji="0" lang="en-US" altLang="zh-CN"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rPr>
              <a:t>早期无操作系统应用情况</a:t>
            </a:r>
            <a:endParaRPr kumimoji="0" lang="en-US" altLang="zh-CN" sz="20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endParaRP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操作系统发展简史</a:t>
            </a:r>
            <a:endParaRPr kumimoji="0" lang="en-US" altLang="zh-CN"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endParaRPr>
          </a:p>
          <a:p>
            <a:pPr marL="742950" marR="0" lvl="2"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批处理</a:t>
            </a:r>
            <a:r>
              <a:rPr kumimoji="0" lang="zh-CN" altLang="en-US"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系统  多道程序系统  分时系统</a:t>
            </a:r>
            <a:endParaRPr kumimoji="0" lang="zh-CN" altLang="en-US" sz="20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endParaRPr>
          </a:p>
          <a:p>
            <a:pPr marL="742950" marR="0" lvl="2"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实时系统  通用操作系统  个人机</a:t>
            </a:r>
            <a:r>
              <a:rPr kumimoji="0" lang="zh-CN" altLang="en-US" sz="20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系统</a:t>
            </a:r>
            <a:endParaRPr kumimoji="0" lang="zh-CN" altLang="en-US" sz="20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endParaRPr>
          </a:p>
          <a:p>
            <a:pPr marL="742950" marR="0" lvl="2"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网络</a:t>
            </a:r>
            <a:r>
              <a:rPr kumimoji="0" lang="zh-CN" altLang="en-US"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操作系统  分布式系统</a:t>
            </a:r>
            <a:endParaRPr kumimoji="0" lang="en-US" altLang="zh-CN" sz="20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操作系统定义</a:t>
            </a:r>
            <a:endParaRPr kumimoji="0" lang="en-US" altLang="zh-CN"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endParaRPr>
          </a:p>
          <a:p>
            <a:pPr marL="0" marR="0" lvl="1" indent="0" algn="l" defTabSz="914400" rtl="0" eaLnBrk="1" fontAlgn="base" latinLnBrk="0" hangingPunct="1">
              <a:lnSpc>
                <a:spcPct val="100000"/>
              </a:lnSpc>
              <a:spcBef>
                <a:spcPct val="20000"/>
              </a:spcBef>
              <a:spcAft>
                <a:spcPct val="0"/>
              </a:spcAft>
              <a:buClr>
                <a:schemeClr val="hlink"/>
              </a:buClr>
              <a:buSzTx/>
              <a:buFontTx/>
              <a:buNone/>
              <a:defRPr/>
            </a:pP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操作系统</a:t>
            </a:r>
            <a:r>
              <a:rPr kumimoji="0" lang="zh-CN" altLang="en-US" sz="24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是计算机系统的基本系统</a:t>
            </a: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软件。</a:t>
            </a:r>
            <a:r>
              <a:rPr kumimoji="0" lang="zh-CN" altLang="en-US" sz="24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操作系统负责控制、管理计算机的所有软件、硬件资源，</a:t>
            </a: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是唯一直接</a:t>
            </a:r>
            <a:r>
              <a:rPr kumimoji="0" lang="zh-CN" altLang="en-US" sz="24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和</a:t>
            </a:r>
            <a:r>
              <a:rPr kumimoji="0" lang="zh-CN" altLang="en-US" sz="2400" b="0"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n-lt"/>
                <a:ea typeface="+mn-ea"/>
                <a:cs typeface="+mn-cs"/>
              </a:rPr>
              <a:t>硬件打交道的软件系统，</a:t>
            </a:r>
            <a:r>
              <a:rPr kumimoji="0" lang="zh-CN" altLang="en-US" sz="24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rPr>
              <a:t>同时还为计算机用户提供良好的界面。因此，操作系统直接面对所有硬件、软件和用户，它是协调计算机各组成部分之间、人机之间关系的重要软件系统。</a:t>
            </a:r>
            <a:endParaRPr kumimoji="0" lang="zh-CN" altLang="en-US" sz="24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endParaRPr>
          </a:p>
          <a:p>
            <a:pPr marL="0" marR="0" lvl="1" indent="0" algn="l" defTabSz="914400" rtl="0" eaLnBrk="1" fontAlgn="base" latinLnBrk="0" hangingPunct="1">
              <a:lnSpc>
                <a:spcPct val="100000"/>
              </a:lnSpc>
              <a:spcBef>
                <a:spcPct val="20000"/>
              </a:spcBef>
              <a:spcAft>
                <a:spcPct val="0"/>
              </a:spcAft>
              <a:buClr>
                <a:schemeClr val="hlink"/>
              </a:buClr>
              <a:buSzTx/>
              <a:buFontTx/>
              <a:buNone/>
              <a:defRPr/>
            </a:pPr>
            <a:endParaRPr kumimoji="0" lang="en-US" altLang="zh-CN" sz="2400" b="0" i="0" u="none" strike="noStrike" kern="0" cap="none" spc="0" normalizeH="0" baseline="0" noProof="0" dirty="0">
              <a:ln>
                <a:noFill/>
              </a:ln>
              <a:solidFill>
                <a:schemeClr val="hlink"/>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80D9AAE-9477-421A-91E9-FBC37B5CE32E}"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4338" name="Rectangle 2"/>
          <p:cNvSpPr>
            <a:spLocks noGrp="1" noChangeArrowheads="1"/>
          </p:cNvSpPr>
          <p:nvPr>
            <p:ph type="title"/>
          </p:nvPr>
        </p:nvSpPr>
        <p:spPr>
          <a:xfrm>
            <a:off x="457200" y="333375"/>
            <a:ext cx="8229600" cy="7191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操作系统简介、基本命令</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0244" name="Rectangle 3"/>
          <p:cNvSpPr>
            <a:spLocks noGrp="1" noChangeArrowheads="1"/>
          </p:cNvSpPr>
          <p:nvPr>
            <p:ph idx="1"/>
          </p:nvPr>
        </p:nvSpPr>
        <p:spPr>
          <a:xfrm>
            <a:off x="323850" y="1056005"/>
            <a:ext cx="8229600" cy="1737360"/>
          </a:xfrm>
        </p:spPr>
        <p:txBody>
          <a:bodyPr vert="horz" wrap="square" lIns="91440" tIns="45720" rIns="91440" bIns="45720" numCol="1" anchor="t" anchorCtr="0" compatLnSpc="1"/>
          <a:lstStyle/>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rPr>
              <a:t>Linux</a:t>
            </a:r>
            <a:r>
              <a:rPr kumimoji="0" lang="zh-CN" altLang="en-US" sz="2400" b="0" i="0" u="none" strike="noStrike" kern="0" cap="none" spc="0" normalizeH="0" baseline="0" noProof="0" dirty="0" smtClean="0">
                <a:ln>
                  <a:noFill/>
                </a:ln>
                <a:solidFill>
                  <a:schemeClr val="tx1"/>
                </a:solidFill>
                <a:effectLst/>
                <a:uLnTx/>
                <a:uFillTx/>
                <a:latin typeface="+mn-lt"/>
                <a:ea typeface="+mn-ea"/>
              </a:rPr>
              <a:t>是多用户、多任务、抢占式操作系统，原著者</a:t>
            </a:r>
            <a:r>
              <a:rPr kumimoji="0" lang="en-US" altLang="zh-CN" sz="2400" b="0" i="0" u="none" strike="noStrike" kern="0" cap="none" spc="0" normalizeH="0" baseline="0" noProof="0" dirty="0" smtClean="0">
                <a:ln>
                  <a:noFill/>
                </a:ln>
                <a:solidFill>
                  <a:schemeClr val="tx1"/>
                </a:solidFill>
                <a:effectLst/>
                <a:uLnTx/>
                <a:uFillTx/>
                <a:latin typeface="+mn-lt"/>
                <a:ea typeface="+mn-ea"/>
              </a:rPr>
              <a:t>Linus</a:t>
            </a:r>
            <a:r>
              <a:rPr kumimoji="0" lang="zh-CN" altLang="en-US" sz="2400" b="0" i="0" u="none" strike="noStrike" kern="0" cap="none" spc="0" normalizeH="0" baseline="0" noProof="0" dirty="0" smtClean="0">
                <a:ln>
                  <a:noFill/>
                </a:ln>
                <a:solidFill>
                  <a:schemeClr val="tx1"/>
                </a:solidFill>
                <a:effectLst/>
                <a:uLnTx/>
                <a:uFillTx/>
                <a:latin typeface="+mn-lt"/>
                <a:ea typeface="+mn-ea"/>
              </a:rPr>
              <a:t>，是开源操作系统。</a:t>
            </a:r>
            <a:endParaRPr kumimoji="0" lang="en-US" altLang="zh-CN" sz="24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rPr>
              <a:t>Linux</a:t>
            </a:r>
            <a:r>
              <a:rPr kumimoji="0" lang="zh-CN" altLang="en-US" sz="2400" b="0" i="0" u="none" strike="noStrike" kern="0" cap="none" spc="0" normalizeH="0" baseline="0" noProof="0" dirty="0" smtClean="0">
                <a:ln>
                  <a:noFill/>
                </a:ln>
                <a:solidFill>
                  <a:schemeClr val="tx1"/>
                </a:solidFill>
                <a:effectLst/>
                <a:uLnTx/>
                <a:uFillTx/>
                <a:latin typeface="+mn-lt"/>
                <a:ea typeface="+mn-ea"/>
              </a:rPr>
              <a:t>操作系统基本组成</a:t>
            </a:r>
            <a:endParaRPr kumimoji="0" lang="en-US" altLang="zh-CN" sz="2400" b="0" i="0" u="none" strike="noStrike" kern="0" cap="none" spc="0" normalizeH="0" baseline="0" noProof="0" dirty="0" smtClean="0">
              <a:ln>
                <a:noFill/>
              </a:ln>
              <a:solidFill>
                <a:schemeClr val="tx1"/>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Ø"/>
              <a:defRPr/>
            </a:pPr>
            <a:r>
              <a:rPr kumimoji="0" lang="zh-CN" altLang="en-US" sz="2000" b="0" i="0" u="none" strike="noStrike" kern="0" cap="none" spc="0" normalizeH="0" baseline="0" noProof="0" dirty="0" smtClean="0">
                <a:ln>
                  <a:noFill/>
                </a:ln>
                <a:solidFill>
                  <a:schemeClr val="tx1"/>
                </a:solidFill>
                <a:effectLst/>
                <a:uLnTx/>
                <a:uFillTx/>
                <a:latin typeface="+mn-lt"/>
                <a:ea typeface="+mn-ea"/>
              </a:rPr>
              <a:t>内核、</a:t>
            </a:r>
            <a:r>
              <a:rPr kumimoji="0" lang="en-US" altLang="zh-CN" sz="2000" b="0" i="0" u="none" strike="noStrike" kern="0" cap="none" spc="0" normalizeH="0" baseline="0" noProof="0" dirty="0" smtClean="0">
                <a:ln>
                  <a:noFill/>
                </a:ln>
                <a:solidFill>
                  <a:schemeClr val="tx1"/>
                </a:solidFill>
                <a:effectLst/>
                <a:uLnTx/>
                <a:uFillTx/>
                <a:latin typeface="+mn-lt"/>
                <a:ea typeface="+mn-ea"/>
              </a:rPr>
              <a:t>SHELL</a:t>
            </a:r>
            <a:r>
              <a:rPr kumimoji="0" lang="zh-CN" altLang="en-US" sz="2000" b="0" i="0" u="none" strike="noStrike" kern="0" cap="none" spc="0" normalizeH="0" baseline="0" noProof="0" dirty="0" smtClean="0">
                <a:ln>
                  <a:noFill/>
                </a:ln>
                <a:solidFill>
                  <a:schemeClr val="tx1"/>
                </a:solidFill>
                <a:effectLst/>
                <a:uLnTx/>
                <a:uFillTx/>
                <a:latin typeface="+mn-lt"/>
                <a:ea typeface="+mn-ea"/>
              </a:rPr>
              <a:t>、</a:t>
            </a:r>
            <a:r>
              <a:rPr kumimoji="0" lang="en-US" altLang="zh-CN" sz="2000" b="0" i="0" u="none" strike="noStrike" kern="0" cap="none" spc="0" normalizeH="0" baseline="0" noProof="0" dirty="0" smtClean="0">
                <a:ln>
                  <a:noFill/>
                </a:ln>
                <a:solidFill>
                  <a:schemeClr val="tx1"/>
                </a:solidFill>
                <a:effectLst/>
                <a:uLnTx/>
                <a:uFillTx/>
                <a:latin typeface="+mn-lt"/>
                <a:ea typeface="+mn-ea"/>
              </a:rPr>
              <a:t>System Applications</a:t>
            </a:r>
            <a:endParaRPr kumimoji="0" lang="en-US" altLang="zh-CN" sz="2000" b="0" i="0" u="none" strike="noStrike" kern="0" cap="none" spc="0" normalizeH="0" baseline="0" noProof="0" dirty="0" smtClean="0">
              <a:ln>
                <a:noFill/>
              </a:ln>
              <a:solidFill>
                <a:schemeClr val="tx1"/>
              </a:solidFill>
              <a:effectLst/>
              <a:uLnTx/>
              <a:uFillTx/>
              <a:latin typeface="+mn-lt"/>
              <a:ea typeface="+mn-ea"/>
            </a:endParaRPr>
          </a:p>
          <a:p>
            <a:pPr marL="914400" marR="0" lvl="2"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None/>
              <a:defRPr/>
            </a:pPr>
            <a:r>
              <a:rPr kumimoji="0" lang="en-US" altLang="zh-CN" sz="2400" b="0" i="0" u="none" strike="noStrike" kern="0" cap="none" spc="0" normalizeH="0" baseline="0" noProof="0" dirty="0" smtClean="0">
                <a:ln>
                  <a:noFill/>
                </a:ln>
                <a:solidFill>
                  <a:schemeClr val="tx1"/>
                </a:solidFill>
                <a:effectLst/>
                <a:uLnTx/>
                <a:uFillTx/>
                <a:latin typeface="+mn-lt"/>
                <a:ea typeface="+mn-ea"/>
              </a:rPr>
              <a:t>    </a:t>
            </a:r>
            <a:endParaRPr kumimoji="0" lang="en-US" altLang="zh-CN" sz="2400" b="0" i="0" u="none" strike="noStrike" kern="0" cap="none" spc="0" normalizeH="0" baseline="0" noProof="0" dirty="0" smtClean="0">
              <a:ln>
                <a:noFill/>
              </a:ln>
              <a:solidFill>
                <a:schemeClr val="tx1"/>
              </a:solidFill>
              <a:effectLst/>
              <a:uLnTx/>
              <a:uFillTx/>
              <a:latin typeface="+mn-lt"/>
              <a:ea typeface="+mn-ea"/>
            </a:endParaRPr>
          </a:p>
        </p:txBody>
      </p:sp>
      <p:sp>
        <p:nvSpPr>
          <p:cNvPr id="5" name="Rectangle 3"/>
          <p:cNvSpPr txBox="1">
            <a:spLocks noChangeArrowheads="1"/>
          </p:cNvSpPr>
          <p:nvPr/>
        </p:nvSpPr>
        <p:spPr bwMode="auto">
          <a:xfrm>
            <a:off x="333375" y="2939415"/>
            <a:ext cx="4167505" cy="357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Shell</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提供内核的保护层</a:t>
            </a:r>
            <a:endPar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对用户屏蔽内核的复杂性</a:t>
            </a:r>
            <a:endPar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保护内核以免用户误操作造成损害</a:t>
            </a:r>
            <a:endPar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p"/>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系统</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各层次的关系</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硬件是实体工作者</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内核能够控制硬件工作</a:t>
            </a:r>
            <a:endPar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Tx/>
              <a:buFontTx/>
              <a:buChar char="•"/>
              <a:defRPr/>
            </a:pPr>
            <a:r>
              <a:rPr kumimoji="0" lang="fr-FR"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Shell</a:t>
            </a:r>
            <a:r>
              <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是用户与内核沟通的桥梁</a:t>
            </a:r>
            <a:r>
              <a:rPr kumimoji="0" lang="en-US" altLang="zh-CN"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a:t>
            </a:r>
            <a:r>
              <a:rPr kumimoji="0" lang="zh-CN" altLang="fr-FR"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是中间站</a:t>
            </a:r>
            <a:r>
              <a:rPr kumimoji="0" lang="zh-CN" altLang="en-US" sz="20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2000" b="1"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grpSp>
        <p:nvGrpSpPr>
          <p:cNvPr id="10246" name="Group 22"/>
          <p:cNvGrpSpPr/>
          <p:nvPr/>
        </p:nvGrpSpPr>
        <p:grpSpPr>
          <a:xfrm>
            <a:off x="5580063" y="1935163"/>
            <a:ext cx="2819400" cy="4435475"/>
            <a:chOff x="3840" y="576"/>
            <a:chExt cx="1776" cy="2794"/>
          </a:xfrm>
        </p:grpSpPr>
        <p:sp>
          <p:nvSpPr>
            <p:cNvPr id="10247" name="Oval 10"/>
            <p:cNvSpPr/>
            <p:nvPr/>
          </p:nvSpPr>
          <p:spPr>
            <a:xfrm>
              <a:off x="4224" y="576"/>
              <a:ext cx="480" cy="432"/>
            </a:xfrm>
            <a:prstGeom prst="ellipse">
              <a:avLst/>
            </a:prstGeom>
            <a:solidFill>
              <a:srgbClr val="FFFF66"/>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None/>
              </a:pPr>
              <a:r>
                <a:rPr lang="zh-CN" altLang="en-US" sz="2000" b="1" dirty="0">
                  <a:solidFill>
                    <a:srgbClr val="000000"/>
                  </a:solidFill>
                  <a:latin typeface="Times New Roman" panose="02020603050405020304" pitchFamily="18" charset="0"/>
                </a:rPr>
                <a:t>用户</a:t>
              </a:r>
              <a:endParaRPr lang="zh-CN" altLang="en-US" sz="2000" b="1" dirty="0">
                <a:solidFill>
                  <a:srgbClr val="000000"/>
                </a:solidFill>
                <a:latin typeface="Times New Roman" panose="02020603050405020304" pitchFamily="18" charset="0"/>
              </a:endParaRPr>
            </a:p>
          </p:txBody>
        </p:sp>
        <p:sp>
          <p:nvSpPr>
            <p:cNvPr id="10248" name="Text Box 11"/>
            <p:cNvSpPr txBox="1"/>
            <p:nvPr/>
          </p:nvSpPr>
          <p:spPr>
            <a:xfrm>
              <a:off x="3840" y="1344"/>
              <a:ext cx="1296" cy="538"/>
            </a:xfrm>
            <a:prstGeom prst="rect">
              <a:avLst/>
            </a:prstGeom>
            <a:solidFill>
              <a:srgbClr val="99FF33"/>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None/>
              </a:pPr>
              <a:r>
                <a:rPr lang="zh-CN" altLang="en-US" sz="2000" b="1" dirty="0">
                  <a:solidFill>
                    <a:srgbClr val="000000"/>
                  </a:solidFill>
                  <a:latin typeface="Times New Roman" panose="02020603050405020304" pitchFamily="18" charset="0"/>
                </a:rPr>
                <a:t>用户界面</a:t>
              </a:r>
              <a:endParaRPr lang="zh-CN" altLang="en-US" sz="2000" b="1" dirty="0">
                <a:solidFill>
                  <a:srgbClr val="000000"/>
                </a:solidFill>
                <a:latin typeface="Times New Roman" panose="02020603050405020304" pitchFamily="18" charset="0"/>
              </a:endParaRPr>
            </a:p>
            <a:p>
              <a:pPr marL="0" lvl="0" indent="0" algn="ctr" eaLnBrk="1" hangingPunct="1">
                <a:spcBef>
                  <a:spcPct val="50000"/>
                </a:spcBef>
                <a:buClrTx/>
                <a:buNone/>
              </a:pPr>
              <a:r>
                <a:rPr lang="fr-FR" altLang="zh-CN" sz="2000" b="1" dirty="0">
                  <a:solidFill>
                    <a:srgbClr val="000000"/>
                  </a:solidFill>
                  <a:latin typeface="Times New Roman" panose="02020603050405020304" pitchFamily="18" charset="0"/>
                  <a:ea typeface="宋体" panose="02010600030101010101" pitchFamily="2" charset="-122"/>
                </a:rPr>
                <a:t>Shell，</a:t>
              </a:r>
              <a:r>
                <a:rPr lang="zh-CN" altLang="fr-FR" sz="2000" b="1" dirty="0">
                  <a:solidFill>
                    <a:srgbClr val="000000"/>
                  </a:solidFill>
                  <a:latin typeface="Times New Roman" panose="02020603050405020304" pitchFamily="18" charset="0"/>
                </a:rPr>
                <a:t>图形界面</a:t>
              </a:r>
              <a:endParaRPr lang="zh-CN" altLang="en-US" sz="2000" b="1" dirty="0">
                <a:solidFill>
                  <a:srgbClr val="000000"/>
                </a:solidFill>
                <a:latin typeface="Times New Roman" panose="02020603050405020304" pitchFamily="18" charset="0"/>
              </a:endParaRPr>
            </a:p>
          </p:txBody>
        </p:sp>
        <p:sp>
          <p:nvSpPr>
            <p:cNvPr id="10249" name="Text Box 12"/>
            <p:cNvSpPr txBox="1"/>
            <p:nvPr/>
          </p:nvSpPr>
          <p:spPr>
            <a:xfrm>
              <a:off x="3888" y="2352"/>
              <a:ext cx="1200" cy="250"/>
            </a:xfrm>
            <a:prstGeom prst="rect">
              <a:avLst/>
            </a:prstGeom>
            <a:solidFill>
              <a:srgbClr val="FFCCFF"/>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None/>
              </a:pPr>
              <a:r>
                <a:rPr lang="zh-CN" altLang="en-US" sz="2000" b="1" dirty="0">
                  <a:solidFill>
                    <a:srgbClr val="000000"/>
                  </a:solidFill>
                  <a:latin typeface="Times New Roman" panose="02020603050405020304" pitchFamily="18" charset="0"/>
                </a:rPr>
                <a:t>内核</a:t>
              </a:r>
              <a:endParaRPr lang="zh-CN" altLang="en-US" sz="2000" b="1" dirty="0">
                <a:solidFill>
                  <a:srgbClr val="000000"/>
                </a:solidFill>
                <a:latin typeface="Times New Roman" panose="02020603050405020304" pitchFamily="18" charset="0"/>
              </a:endParaRPr>
            </a:p>
          </p:txBody>
        </p:sp>
        <p:sp>
          <p:nvSpPr>
            <p:cNvPr id="10250" name="Text Box 13"/>
            <p:cNvSpPr txBox="1"/>
            <p:nvPr/>
          </p:nvSpPr>
          <p:spPr>
            <a:xfrm>
              <a:off x="3888" y="3120"/>
              <a:ext cx="1152" cy="250"/>
            </a:xfrm>
            <a:prstGeom prst="rect">
              <a:avLst/>
            </a:prstGeom>
            <a:solidFill>
              <a:srgbClr val="CCFFFF"/>
            </a:solid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None/>
              </a:pPr>
              <a:r>
                <a:rPr lang="zh-CN" altLang="en-US" sz="2000" b="1" dirty="0">
                  <a:solidFill>
                    <a:srgbClr val="000000"/>
                  </a:solidFill>
                  <a:latin typeface="Times New Roman" panose="02020603050405020304" pitchFamily="18" charset="0"/>
                </a:rPr>
                <a:t>硬件</a:t>
              </a:r>
              <a:endParaRPr lang="zh-CN" altLang="en-US" sz="2000" b="1" dirty="0">
                <a:solidFill>
                  <a:srgbClr val="000000"/>
                </a:solidFill>
                <a:latin typeface="Times New Roman" panose="02020603050405020304" pitchFamily="18" charset="0"/>
              </a:endParaRPr>
            </a:p>
          </p:txBody>
        </p:sp>
        <p:sp>
          <p:nvSpPr>
            <p:cNvPr id="10251" name="Line 14"/>
            <p:cNvSpPr/>
            <p:nvPr/>
          </p:nvSpPr>
          <p:spPr>
            <a:xfrm>
              <a:off x="4368" y="1056"/>
              <a:ext cx="0" cy="240"/>
            </a:xfrm>
            <a:prstGeom prst="line">
              <a:avLst/>
            </a:prstGeom>
            <a:ln w="9525" cap="flat" cmpd="sng">
              <a:solidFill>
                <a:schemeClr val="tx1"/>
              </a:solidFill>
              <a:prstDash val="solid"/>
              <a:headEnd type="none" w="med" len="med"/>
              <a:tailEnd type="triangle" w="med" len="med"/>
            </a:ln>
          </p:spPr>
        </p:sp>
        <p:sp>
          <p:nvSpPr>
            <p:cNvPr id="10252" name="Line 15"/>
            <p:cNvSpPr/>
            <p:nvPr/>
          </p:nvSpPr>
          <p:spPr>
            <a:xfrm flipV="1">
              <a:off x="4608" y="1008"/>
              <a:ext cx="0" cy="288"/>
            </a:xfrm>
            <a:prstGeom prst="line">
              <a:avLst/>
            </a:prstGeom>
            <a:ln w="9525" cap="flat" cmpd="sng">
              <a:solidFill>
                <a:schemeClr val="tx1"/>
              </a:solidFill>
              <a:prstDash val="solid"/>
              <a:headEnd type="none" w="med" len="med"/>
              <a:tailEnd type="triangle" w="med" len="med"/>
            </a:ln>
          </p:spPr>
        </p:sp>
        <p:sp>
          <p:nvSpPr>
            <p:cNvPr id="10253" name="Line 16"/>
            <p:cNvSpPr/>
            <p:nvPr/>
          </p:nvSpPr>
          <p:spPr>
            <a:xfrm>
              <a:off x="4368" y="1920"/>
              <a:ext cx="0" cy="336"/>
            </a:xfrm>
            <a:prstGeom prst="line">
              <a:avLst/>
            </a:prstGeom>
            <a:ln w="9525" cap="flat" cmpd="sng">
              <a:solidFill>
                <a:schemeClr val="tx1"/>
              </a:solidFill>
              <a:prstDash val="solid"/>
              <a:headEnd type="none" w="med" len="med"/>
              <a:tailEnd type="triangle" w="med" len="med"/>
            </a:ln>
          </p:spPr>
        </p:sp>
        <p:sp>
          <p:nvSpPr>
            <p:cNvPr id="10254" name="Line 17"/>
            <p:cNvSpPr/>
            <p:nvPr/>
          </p:nvSpPr>
          <p:spPr>
            <a:xfrm>
              <a:off x="4368" y="2688"/>
              <a:ext cx="0" cy="336"/>
            </a:xfrm>
            <a:prstGeom prst="line">
              <a:avLst/>
            </a:prstGeom>
            <a:ln w="9525" cap="flat" cmpd="sng">
              <a:solidFill>
                <a:schemeClr val="tx1"/>
              </a:solidFill>
              <a:prstDash val="solid"/>
              <a:headEnd type="none" w="med" len="med"/>
              <a:tailEnd type="triangle" w="med" len="med"/>
            </a:ln>
          </p:spPr>
        </p:sp>
        <p:sp>
          <p:nvSpPr>
            <p:cNvPr id="10255" name="Line 18"/>
            <p:cNvSpPr/>
            <p:nvPr/>
          </p:nvSpPr>
          <p:spPr>
            <a:xfrm flipV="1">
              <a:off x="4608" y="1920"/>
              <a:ext cx="0" cy="336"/>
            </a:xfrm>
            <a:prstGeom prst="line">
              <a:avLst/>
            </a:prstGeom>
            <a:ln w="9525" cap="flat" cmpd="sng">
              <a:solidFill>
                <a:schemeClr val="tx1"/>
              </a:solidFill>
              <a:prstDash val="solid"/>
              <a:headEnd type="none" w="med" len="med"/>
              <a:tailEnd type="triangle" w="med" len="med"/>
            </a:ln>
          </p:spPr>
        </p:sp>
        <p:sp>
          <p:nvSpPr>
            <p:cNvPr id="10256" name="Line 19"/>
            <p:cNvSpPr/>
            <p:nvPr/>
          </p:nvSpPr>
          <p:spPr>
            <a:xfrm flipV="1">
              <a:off x="4656" y="2688"/>
              <a:ext cx="0" cy="336"/>
            </a:xfrm>
            <a:prstGeom prst="line">
              <a:avLst/>
            </a:prstGeom>
            <a:ln w="9525" cap="flat" cmpd="sng">
              <a:solidFill>
                <a:schemeClr val="tx1"/>
              </a:solidFill>
              <a:prstDash val="solid"/>
              <a:headEnd type="none" w="med" len="med"/>
              <a:tailEnd type="triangle" w="med" len="med"/>
            </a:ln>
          </p:spPr>
        </p:sp>
        <p:sp>
          <p:nvSpPr>
            <p:cNvPr id="10257" name="AutoShape 20"/>
            <p:cNvSpPr/>
            <p:nvPr/>
          </p:nvSpPr>
          <p:spPr>
            <a:xfrm>
              <a:off x="5184" y="816"/>
              <a:ext cx="432" cy="2544"/>
            </a:xfrm>
            <a:prstGeom prst="upArrow">
              <a:avLst>
                <a:gd name="adj1" fmla="val 50000"/>
                <a:gd name="adj2" fmla="val 147194"/>
              </a:avLst>
            </a:prstGeom>
            <a:solidFill>
              <a:srgbClr val="CC99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None/>
              </a:pPr>
              <a:r>
                <a:rPr lang="zh-CN" altLang="en-US" sz="2000" b="1" dirty="0">
                  <a:solidFill>
                    <a:srgbClr val="000000"/>
                  </a:solidFill>
                  <a:latin typeface="Times New Roman" panose="02020603050405020304" pitchFamily="18" charset="0"/>
                </a:rPr>
                <a:t>由</a:t>
              </a:r>
              <a:endParaRPr lang="zh-CN" altLang="en-US" sz="2000" b="1" dirty="0">
                <a:solidFill>
                  <a:srgbClr val="000000"/>
                </a:solidFill>
                <a:latin typeface="Times New Roman" panose="02020603050405020304" pitchFamily="18" charset="0"/>
              </a:endParaRPr>
            </a:p>
            <a:p>
              <a:pPr marL="0" lvl="0" indent="0" algn="ctr" eaLnBrk="1" hangingPunct="1">
                <a:spcBef>
                  <a:spcPct val="0"/>
                </a:spcBef>
                <a:buClrTx/>
                <a:buNone/>
              </a:pPr>
              <a:r>
                <a:rPr lang="zh-CN" altLang="en-US" sz="2000" b="1" dirty="0">
                  <a:solidFill>
                    <a:srgbClr val="000000"/>
                  </a:solidFill>
                  <a:latin typeface="Times New Roman" panose="02020603050405020304" pitchFamily="18" charset="0"/>
                </a:rPr>
                <a:t>内</a:t>
              </a:r>
              <a:endParaRPr lang="zh-CN" altLang="en-US" sz="2000" b="1" dirty="0">
                <a:solidFill>
                  <a:srgbClr val="000000"/>
                </a:solidFill>
                <a:latin typeface="Times New Roman" panose="02020603050405020304" pitchFamily="18" charset="0"/>
              </a:endParaRPr>
            </a:p>
            <a:p>
              <a:pPr marL="0" lvl="0" indent="0" algn="ctr" eaLnBrk="1" hangingPunct="1">
                <a:spcBef>
                  <a:spcPct val="0"/>
                </a:spcBef>
                <a:buClrTx/>
                <a:buNone/>
              </a:pPr>
              <a:r>
                <a:rPr lang="zh-CN" altLang="en-US" sz="2000" b="1" dirty="0">
                  <a:solidFill>
                    <a:srgbClr val="000000"/>
                  </a:solidFill>
                  <a:latin typeface="Times New Roman" panose="02020603050405020304" pitchFamily="18" charset="0"/>
                </a:rPr>
                <a:t>而</a:t>
              </a:r>
              <a:endParaRPr lang="zh-CN" altLang="en-US" sz="2000" b="1" dirty="0">
                <a:solidFill>
                  <a:srgbClr val="000000"/>
                </a:solidFill>
                <a:latin typeface="Times New Roman" panose="02020603050405020304" pitchFamily="18" charset="0"/>
              </a:endParaRPr>
            </a:p>
            <a:p>
              <a:pPr marL="0" lvl="0" indent="0" algn="ctr" eaLnBrk="1" hangingPunct="1">
                <a:spcBef>
                  <a:spcPct val="0"/>
                </a:spcBef>
                <a:buClrTx/>
                <a:buNone/>
              </a:pPr>
              <a:r>
                <a:rPr lang="zh-CN" altLang="en-US" sz="2000" b="1" dirty="0">
                  <a:solidFill>
                    <a:srgbClr val="000000"/>
                  </a:solidFill>
                  <a:latin typeface="Times New Roman" panose="02020603050405020304" pitchFamily="18" charset="0"/>
                </a:rPr>
                <a:t>外</a:t>
              </a:r>
              <a:endParaRPr lang="zh-CN" altLang="en-US" sz="2000" b="1" dirty="0">
                <a:solidFill>
                  <a:srgbClr val="000000"/>
                </a:solidFill>
                <a:latin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56733EC-7549-43A8-8FAA-DCC20B1251F3}"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7410" name="Rectangle 2"/>
          <p:cNvSpPr>
            <a:spLocks noGrp="1" noChangeArrowheads="1"/>
          </p:cNvSpPr>
          <p:nvPr>
            <p:ph type="title"/>
          </p:nvPr>
        </p:nvSpPr>
        <p:spPr>
          <a:xfrm>
            <a:off x="457200" y="333375"/>
            <a:ext cx="8229600" cy="57467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mj-lt"/>
                <a:ea typeface="+mj-ea"/>
                <a:cs typeface="+mj-cs"/>
              </a:rPr>
              <a:t>Linux</a:t>
            </a:r>
            <a:r>
              <a:rPr kumimoji="0" lang="zh-CN" altLang="en-US" sz="3200" b="1" i="0" u="none" strike="noStrike" kern="0" cap="none" spc="0" normalizeH="0" baseline="0" noProof="0" dirty="0">
                <a:ln>
                  <a:noFill/>
                </a:ln>
                <a:solidFill>
                  <a:schemeClr val="hlink"/>
                </a:solidFill>
                <a:effectLst>
                  <a:outerShdw blurRad="38100" dist="38100" dir="2700000" algn="tl">
                    <a:srgbClr val="000000"/>
                  </a:outerShdw>
                </a:effectLst>
                <a:uLnTx/>
                <a:uFillTx/>
                <a:latin typeface="+mj-lt"/>
                <a:ea typeface="+mj-ea"/>
                <a:cs typeface="+mj-cs"/>
              </a:rPr>
              <a:t>操作系统简介、基本命令</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2292" name="AutoShape 6"/>
          <p:cNvSpPr/>
          <p:nvPr/>
        </p:nvSpPr>
        <p:spPr>
          <a:xfrm>
            <a:off x="827088" y="2924175"/>
            <a:ext cx="73025" cy="649288"/>
          </a:xfrm>
          <a:prstGeom prst="leftBrace">
            <a:avLst>
              <a:gd name="adj1" fmla="val 74094"/>
              <a:gd name="adj2" fmla="val 47921"/>
            </a:avLst>
          </a:prstGeom>
          <a:noFill/>
          <a:ln w="28575" cap="flat" cmpd="sng">
            <a:solidFill>
              <a:srgbClr val="FFFF66"/>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FontTx/>
              <a:buNone/>
            </a:pPr>
            <a:endParaRPr lang="zh-CN" altLang="en-US" sz="2600" dirty="0">
              <a:latin typeface="隶书" panose="02010509060101010101" pitchFamily="49" charset="-122"/>
            </a:endParaRPr>
          </a:p>
        </p:txBody>
      </p:sp>
      <p:sp>
        <p:nvSpPr>
          <p:cNvPr id="7" name="Rectangle 3"/>
          <p:cNvSpPr>
            <a:spLocks noChangeArrowheads="1"/>
          </p:cNvSpPr>
          <p:nvPr/>
        </p:nvSpPr>
        <p:spPr bwMode="auto">
          <a:xfrm>
            <a:off x="533400" y="1752600"/>
            <a:ext cx="8001000" cy="449262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buChar char="§"/>
              <a:defRPr/>
            </a:pP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登录和退出</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Linux</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buChar char="§"/>
              <a:defRPr/>
            </a:pP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date</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1" lang="en-US" altLang="zh-CN" sz="26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cal</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clear</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和</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echo </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buChar char="§"/>
              <a:defRPr/>
            </a:pP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who</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buChar char="§"/>
              <a:defRPr/>
            </a:pP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mail</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write</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1" lang="en-US" altLang="zh-CN" sz="26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mesg</a:t>
            </a:r>
            <a:r>
              <a:rPr kumimoji="1" lang="zh-CN" altLang="en-US" sz="26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（信息接收与否的开关</a:t>
            </a:r>
            <a:r>
              <a:rPr kumimoji="1" lang="zh-CN" altLang="en-US" sz="2600" b="0"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命令）</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buChar char="§"/>
              <a:defRPr/>
            </a:pP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man</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buChar char="§"/>
              <a:defRPr/>
            </a:pP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 </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常用的按键</a:t>
            </a:r>
            <a:endPar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algn="l" defTabSz="914400" rtl="0" eaLnBrk="1" fontAlgn="base" latinLnBrk="0" hangingPunct="1">
              <a:lnSpc>
                <a:spcPct val="100000"/>
              </a:lnSpc>
              <a:spcBef>
                <a:spcPct val="0"/>
              </a:spcBef>
              <a:spcAft>
                <a:spcPct val="0"/>
              </a:spcAft>
              <a:buClr>
                <a:schemeClr val="accent1"/>
              </a:buClr>
              <a:buSzPct val="120000"/>
              <a:buFont typeface="Wingdings" panose="05000000000000000000" pitchFamily="2" charset="2"/>
              <a:defRPr/>
            </a:pPr>
            <a:endPar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457200" algn="l" defTabSz="914400" rtl="0" eaLnBrk="1" fontAlgn="base" latinLnBrk="0" hangingPunct="1">
              <a:lnSpc>
                <a:spcPct val="100000"/>
              </a:lnSpc>
              <a:spcBef>
                <a:spcPct val="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超级用户</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root</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r>
              <a:rPr kumimoji="1" lang="en-US" altLang="zh-CN" noProof="0" dirty="0">
                <a:ln>
                  <a:noFill/>
                </a:ln>
                <a:effectLst>
                  <a:outerShdw blurRad="38100" dist="38100" dir="2700000" algn="tl">
                    <a:srgbClr val="C0C0C0"/>
                  </a:outerShdw>
                </a:effectLst>
                <a:uLnTx/>
                <a:uFillTx/>
                <a:sym typeface="+mn-ea"/>
              </a:rPr>
              <a:t>Shell</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默认提示符：</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457200" algn="l" defTabSz="914400" rtl="0" eaLnBrk="1" fontAlgn="base" latinLnBrk="0" hangingPunct="1">
              <a:lnSpc>
                <a:spcPct val="100000"/>
              </a:lnSpc>
              <a:spcBef>
                <a:spcPct val="0"/>
              </a:spcBef>
              <a:spcAft>
                <a:spcPct val="0"/>
              </a:spcAft>
              <a:buClrTx/>
              <a:buSzTx/>
              <a:buFontTx/>
              <a:buNone/>
              <a:defRPr/>
            </a:pP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普通用户，</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Shell</a:t>
            </a:r>
            <a:r>
              <a:rPr kumimoji="1" lang="zh-CN" altLang="en-US"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默认提示符：</a:t>
            </a:r>
            <a:r>
              <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rPr>
              <a:t>$</a:t>
            </a: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6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FD42759-AA19-4BE7-87D6-2477F98E2C00}"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00706" name="Rectangle 2"/>
          <p:cNvSpPr>
            <a:spLocks noGrp="1" noChangeArrowheads="1"/>
          </p:cNvSpPr>
          <p:nvPr>
            <p:ph type="title"/>
          </p:nvPr>
        </p:nvSpPr>
        <p:spPr>
          <a:xfrm>
            <a:off x="468313" y="188913"/>
            <a:ext cx="8229600" cy="5461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文件系统</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14340" name="矩形 2"/>
          <p:cNvSpPr/>
          <p:nvPr/>
        </p:nvSpPr>
        <p:spPr>
          <a:xfrm>
            <a:off x="684213" y="2997200"/>
            <a:ext cx="8280400" cy="9531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hangingPunct="1">
              <a:spcBef>
                <a:spcPct val="0"/>
              </a:spcBef>
              <a:buClrTx/>
              <a:buFont typeface="Wingdings" panose="05000000000000000000" pitchFamily="2" charset="2"/>
              <a:buChar char="q"/>
            </a:pPr>
            <a:r>
              <a:rPr lang="zh-CN" altLang="en-US" sz="2800" dirty="0">
                <a:solidFill>
                  <a:srgbClr val="FF3300"/>
                </a:solidFill>
                <a:latin typeface="隶书" panose="02010509060101010101" pitchFamily="49" charset="-122"/>
              </a:rPr>
              <a:t>文件系统：</a:t>
            </a:r>
            <a:r>
              <a:rPr lang="zh-CN" altLang="en-US" sz="2800" dirty="0">
                <a:latin typeface="隶书" panose="02010509060101010101" pitchFamily="49" charset="-122"/>
              </a:rPr>
              <a:t>文件系统实现数据存储的物理（介质）独立性。</a:t>
            </a:r>
            <a:endParaRPr lang="zh-CN" altLang="en-US" sz="2800" dirty="0">
              <a:latin typeface="隶书" panose="02010509060101010101" pitchFamily="49" charset="-122"/>
            </a:endParaRPr>
          </a:p>
        </p:txBody>
      </p:sp>
      <p:sp>
        <p:nvSpPr>
          <p:cNvPr id="14341" name="矩形 13"/>
          <p:cNvSpPr/>
          <p:nvPr/>
        </p:nvSpPr>
        <p:spPr>
          <a:xfrm>
            <a:off x="763588" y="1349375"/>
            <a:ext cx="8281987" cy="1383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hangingPunct="1">
              <a:spcBef>
                <a:spcPct val="0"/>
              </a:spcBef>
              <a:buClrTx/>
              <a:buFont typeface="Wingdings" panose="05000000000000000000" pitchFamily="2" charset="2"/>
              <a:buChar char="q"/>
            </a:pPr>
            <a:r>
              <a:rPr lang="zh-CN" altLang="en-US" sz="2800" dirty="0">
                <a:solidFill>
                  <a:srgbClr val="FF3300"/>
                </a:solidFill>
                <a:latin typeface="隶书" panose="02010509060101010101" pitchFamily="49" charset="-122"/>
              </a:rPr>
              <a:t>文件：</a:t>
            </a:r>
            <a:r>
              <a:rPr lang="zh-CN" altLang="en-US" sz="2800" dirty="0">
                <a:latin typeface="隶书" panose="02010509060101010101" pitchFamily="49" charset="-122"/>
              </a:rPr>
              <a:t>是</a:t>
            </a:r>
            <a:r>
              <a:rPr lang="en-US" altLang="zh-CN" sz="2800" dirty="0">
                <a:latin typeface="隶书" panose="02010509060101010101" pitchFamily="49" charset="-122"/>
              </a:rPr>
              <a:t>Linux</a:t>
            </a:r>
            <a:r>
              <a:rPr lang="zh-CN" altLang="en-US" sz="2800" dirty="0">
                <a:latin typeface="隶书" panose="02010509060101010101" pitchFamily="49" charset="-122"/>
              </a:rPr>
              <a:t>用来存储信息的基本结构，</a:t>
            </a:r>
            <a:r>
              <a:rPr lang="zh-CN" altLang="fr-FR" sz="2800" dirty="0">
                <a:latin typeface="隶书" panose="02010509060101010101" pitchFamily="49" charset="-122"/>
              </a:rPr>
              <a:t> </a:t>
            </a:r>
            <a:r>
              <a:rPr lang="zh-CN" altLang="en-US" sz="2800" dirty="0">
                <a:latin typeface="隶书" panose="02010509060101010101" pitchFamily="49" charset="-122"/>
              </a:rPr>
              <a:t>它是被命名（称为文件名）的、存储在某种媒介（如磁盘、光盘和磁带等）上的一组</a:t>
            </a:r>
            <a:r>
              <a:rPr lang="zh-CN" altLang="en-US" sz="2800" dirty="0">
                <a:solidFill>
                  <a:schemeClr val="hlink"/>
                </a:solidFill>
                <a:latin typeface="隶书" panose="02010509060101010101" pitchFamily="49" charset="-122"/>
              </a:rPr>
              <a:t>信息的集合</a:t>
            </a:r>
            <a:r>
              <a:rPr lang="zh-CN" altLang="en-US" sz="2800" dirty="0">
                <a:latin typeface="隶书" panose="02010509060101010101" pitchFamily="49" charset="-122"/>
              </a:rPr>
              <a:t>。</a:t>
            </a:r>
            <a:endParaRPr lang="zh-CN" altLang="en-US" sz="2800" dirty="0">
              <a:latin typeface="隶书" panose="02010509060101010101" pitchFamily="49" charset="-122"/>
            </a:endParaRPr>
          </a:p>
        </p:txBody>
      </p:sp>
    </p:spTree>
  </p:cSld>
  <p:clrMapOvr>
    <a:masterClrMapping/>
  </p:clrMapOvr>
  <p:transition advClick="0">
    <p:pull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CAB8FAE-8D21-4E3D-838D-27BD2F0AA307}"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13666" name="Rectangle 2"/>
          <p:cNvSpPr>
            <a:spLocks noGrp="1" noChangeArrowheads="1"/>
          </p:cNvSpPr>
          <p:nvPr>
            <p:ph type="title"/>
          </p:nvPr>
        </p:nvSpPr>
        <p:spPr>
          <a:xfrm>
            <a:off x="457200" y="292100"/>
            <a:ext cx="8229600" cy="5461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文件系统</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文件类型</a:t>
            </a:r>
            <a:endPar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6" name="灯片编号占位符 5"/>
          <p:cNvSpPr txBox="1"/>
          <p:nvPr/>
        </p:nvSpPr>
        <p:spPr bwMode="auto">
          <a:xfrm>
            <a:off x="6553200" y="6245225"/>
            <a:ext cx="2133600" cy="476250"/>
          </a:xfrm>
          <a:prstGeom prst="rect">
            <a:avLst/>
          </a:prstGeom>
          <a:noFill/>
          <a:ln w="9525">
            <a:noFill/>
            <a:miter lim="800000"/>
          </a:ln>
          <a:effectLst/>
        </p:spPr>
        <p:txBody>
          <a:bodyPr anchor="b"/>
          <a:lstStyle>
            <a:defPPr>
              <a:defRPr lang="zh-CN"/>
            </a:defPPr>
            <a:lvl1pPr algn="r" rtl="0" eaLnBrk="0" fontAlgn="base" hangingPunct="0">
              <a:spcBef>
                <a:spcPct val="0"/>
              </a:spcBef>
              <a:spcAft>
                <a:spcPct val="0"/>
              </a:spcAft>
              <a:defRPr kumimoji="1" sz="1600" kern="12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16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F5B8375-865A-4767-8DCE-D7B20C2FF50F}" type="slidenum">
              <a:rPr kumimoji="0" lang="zh-CN" altLang="en-US"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Rectangle 3"/>
          <p:cNvSpPr txBox="1">
            <a:spLocks noChangeArrowheads="1"/>
          </p:cNvSpPr>
          <p:nvPr/>
        </p:nvSpPr>
        <p:spPr bwMode="auto">
          <a:xfrm>
            <a:off x="609600" y="1066800"/>
            <a:ext cx="7872413"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q"/>
              <a:defRPr/>
            </a:pP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普通文件（</a:t>
            </a:r>
            <a:r>
              <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regular file</a:t>
            </a: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a:t>
            </a:r>
            <a:endPar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二进制文件</a:t>
            </a:r>
            <a:endPar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文本文件</a:t>
            </a:r>
            <a:endPar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q"/>
              <a:defRPr/>
            </a:pP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目录文件（</a:t>
            </a:r>
            <a:r>
              <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directory</a:t>
            </a: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a:t>
            </a:r>
            <a:endPar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
              <a:defRPr/>
            </a:pP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是一个包含文件的容器，用于存放目录中文件列表信息。</a:t>
            </a:r>
            <a:endPar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
              <a:defRPr/>
            </a:pPr>
            <a:endPar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q"/>
              <a:defRPr/>
            </a:pP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设备文件</a:t>
            </a:r>
            <a:r>
              <a:rPr kumimoji="0" lang="zh-CN" altLang="fr-FR"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a:t>
            </a:r>
            <a:r>
              <a:rPr kumimoji="0" lang="fr-FR"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device file)</a:t>
            </a:r>
            <a:endParaRPr kumimoji="0" lang="fr-FR"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
              <a:defRPr/>
            </a:pPr>
            <a:r>
              <a:rPr kumimoji="0" lang="en-US" altLang="zh-CN"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Linux</a:t>
            </a:r>
            <a:r>
              <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rPr>
              <a:t>中，设备被当成文件来处理。</a:t>
            </a:r>
            <a:endPar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a:p>
            <a:pPr marL="342900" marR="0" lvl="0" indent="-342900" algn="l" defTabSz="914400" rtl="0" eaLnBrk="0" fontAlgn="base" latinLnBrk="0" hangingPunct="1">
              <a:lnSpc>
                <a:spcPct val="90000"/>
              </a:lnSpc>
              <a:spcBef>
                <a:spcPct val="20000"/>
              </a:spcBef>
              <a:spcAft>
                <a:spcPct val="0"/>
              </a:spcAft>
              <a:buClr>
                <a:schemeClr val="tx1"/>
              </a:buClr>
              <a:buSzTx/>
              <a:buFont typeface="Wingdings" panose="05000000000000000000" pitchFamily="2" charset="2"/>
              <a:buChar char="q"/>
              <a:defRPr/>
            </a:pPr>
            <a:r>
              <a:rPr kumimoji="0" lang="en-US" altLang="zh-CN" sz="3600" b="1" i="0" u="none" strike="noStrike" kern="0" cap="none" spc="0" normalizeH="0" baseline="0" noProof="0" dirty="0" smtClean="0">
                <a:ln>
                  <a:noFill/>
                </a:ln>
                <a:solidFill>
                  <a:srgbClr val="FF0000"/>
                </a:solidFill>
                <a:effectLst/>
                <a:uLnTx/>
                <a:uFillTx/>
                <a:latin typeface="隶书" panose="02010509060101010101" pitchFamily="49" charset="-122"/>
                <a:ea typeface="+mn-ea"/>
                <a:cs typeface="+mn-cs"/>
              </a:rPr>
              <a:t>EVERYTHING is a file!</a:t>
            </a:r>
            <a:endParaRPr kumimoji="0" lang="zh-CN" altLang="en-US" sz="3600" b="1" i="0" u="none" strike="noStrike" kern="0" cap="none" spc="0" normalizeH="0" baseline="0" noProof="0" dirty="0" smtClean="0">
              <a:ln>
                <a:noFill/>
              </a:ln>
              <a:solidFill>
                <a:srgbClr val="FF0000"/>
              </a:solidFill>
              <a:effectLst/>
              <a:uLnTx/>
              <a:uFillTx/>
              <a:latin typeface="隶书" panose="02010509060101010101" pitchFamily="49" charset="-122"/>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Tx/>
              <a:buFont typeface="Wingdings" panose="05000000000000000000" pitchFamily="2" charset="2"/>
              <a:buChar char="§"/>
              <a:defRPr/>
            </a:pPr>
            <a:endParaRPr kumimoji="0" lang="zh-CN" altLang="en-US" sz="28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p:txBody>
      </p:sp>
      <p:sp>
        <p:nvSpPr>
          <p:cNvPr id="16390" name="Line 4"/>
          <p:cNvSpPr/>
          <p:nvPr/>
        </p:nvSpPr>
        <p:spPr>
          <a:xfrm>
            <a:off x="6934200" y="4040188"/>
            <a:ext cx="685800" cy="533400"/>
          </a:xfrm>
          <a:prstGeom prst="line">
            <a:avLst/>
          </a:prstGeom>
          <a:ln w="12700" cap="flat" cmpd="sng">
            <a:solidFill>
              <a:schemeClr val="tx1"/>
            </a:solidFill>
            <a:prstDash val="solid"/>
            <a:headEnd type="none" w="sm" len="sm"/>
            <a:tailEnd type="none" w="sm" len="sm"/>
          </a:ln>
        </p:spPr>
      </p:sp>
      <p:sp>
        <p:nvSpPr>
          <p:cNvPr id="16391" name="Rectangle 5"/>
          <p:cNvSpPr/>
          <p:nvPr/>
        </p:nvSpPr>
        <p:spPr>
          <a:xfrm>
            <a:off x="5791200" y="3581400"/>
            <a:ext cx="2286000" cy="458788"/>
          </a:xfrm>
          <a:prstGeom prst="rect">
            <a:avLst/>
          </a:prstGeom>
          <a:solidFill>
            <a:srgbClr val="99CCFF"/>
          </a:solid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b="1" dirty="0">
                <a:solidFill>
                  <a:srgbClr val="000000"/>
                </a:solidFill>
                <a:latin typeface="隶书" panose="02010509060101010101" pitchFamily="49" charset="-122"/>
              </a:rPr>
              <a:t>目录 </a:t>
            </a:r>
            <a:r>
              <a:rPr lang="en-US" altLang="zh-CN" sz="2000" b="1" dirty="0">
                <a:solidFill>
                  <a:srgbClr val="000000"/>
                </a:solidFill>
                <a:latin typeface="隶书" panose="02010509060101010101" pitchFamily="49" charset="-122"/>
              </a:rPr>
              <a:t>Exam</a:t>
            </a:r>
            <a:endParaRPr lang="en-US" altLang="zh-CN" sz="2000" b="1" dirty="0">
              <a:solidFill>
                <a:srgbClr val="000000"/>
              </a:solidFill>
              <a:latin typeface="隶书" panose="02010509060101010101" pitchFamily="49" charset="-122"/>
            </a:endParaRPr>
          </a:p>
        </p:txBody>
      </p:sp>
      <p:sp>
        <p:nvSpPr>
          <p:cNvPr id="16392" name="Rectangle 6"/>
          <p:cNvSpPr/>
          <p:nvPr/>
        </p:nvSpPr>
        <p:spPr>
          <a:xfrm>
            <a:off x="5105400" y="4572000"/>
            <a:ext cx="1600200" cy="381000"/>
          </a:xfrm>
          <a:prstGeom prst="rect">
            <a:avLst/>
          </a:prstGeom>
          <a:solidFill>
            <a:srgbClr val="FFCCFF"/>
          </a:solid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400" b="1" dirty="0">
                <a:solidFill>
                  <a:srgbClr val="000000"/>
                </a:solidFill>
                <a:latin typeface="隶书" panose="02010509060101010101" pitchFamily="49" charset="-122"/>
              </a:rPr>
              <a:t>文件 </a:t>
            </a:r>
            <a:r>
              <a:rPr lang="en-US" altLang="zh-CN" sz="2400" b="1" dirty="0">
                <a:solidFill>
                  <a:srgbClr val="000000"/>
                </a:solidFill>
                <a:latin typeface="隶书" panose="02010509060101010101" pitchFamily="49" charset="-122"/>
              </a:rPr>
              <a:t>exam1</a:t>
            </a:r>
            <a:endParaRPr lang="en-US" altLang="zh-CN" sz="2400" b="1" dirty="0">
              <a:solidFill>
                <a:srgbClr val="000000"/>
              </a:solidFill>
              <a:latin typeface="隶书" panose="02010509060101010101" pitchFamily="49" charset="-122"/>
            </a:endParaRPr>
          </a:p>
        </p:txBody>
      </p:sp>
      <p:sp>
        <p:nvSpPr>
          <p:cNvPr id="16393" name="Line 8"/>
          <p:cNvSpPr/>
          <p:nvPr/>
        </p:nvSpPr>
        <p:spPr>
          <a:xfrm flipH="1">
            <a:off x="6248400" y="4038600"/>
            <a:ext cx="609600" cy="533400"/>
          </a:xfrm>
          <a:prstGeom prst="line">
            <a:avLst/>
          </a:prstGeom>
          <a:ln w="12700" cap="flat" cmpd="sng">
            <a:solidFill>
              <a:schemeClr val="tx1"/>
            </a:solidFill>
            <a:prstDash val="solid"/>
            <a:headEnd type="none" w="sm" len="sm"/>
            <a:tailEnd type="none" w="sm" len="sm"/>
          </a:ln>
        </p:spPr>
      </p:sp>
      <p:sp>
        <p:nvSpPr>
          <p:cNvPr id="16394" name="Rectangle 9"/>
          <p:cNvSpPr/>
          <p:nvPr/>
        </p:nvSpPr>
        <p:spPr>
          <a:xfrm>
            <a:off x="7391400" y="4572000"/>
            <a:ext cx="1600200" cy="381000"/>
          </a:xfrm>
          <a:prstGeom prst="rect">
            <a:avLst/>
          </a:prstGeom>
          <a:solidFill>
            <a:srgbClr val="FFCCFF"/>
          </a:solid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400" b="1" dirty="0">
                <a:solidFill>
                  <a:srgbClr val="000000"/>
                </a:solidFill>
                <a:latin typeface="隶书" panose="02010509060101010101" pitchFamily="49" charset="-122"/>
              </a:rPr>
              <a:t>文件 </a:t>
            </a:r>
            <a:r>
              <a:rPr lang="en-US" altLang="zh-CN" sz="2400" b="1" dirty="0">
                <a:solidFill>
                  <a:srgbClr val="000000"/>
                </a:solidFill>
                <a:latin typeface="隶书" panose="02010509060101010101" pitchFamily="49" charset="-122"/>
              </a:rPr>
              <a:t>exam2</a:t>
            </a:r>
            <a:endParaRPr lang="en-US" altLang="zh-CN" sz="2400" b="1" dirty="0">
              <a:solidFill>
                <a:srgbClr val="000000"/>
              </a:solidFill>
              <a:latin typeface="隶书" panose="02010509060101010101" pitchFamily="49" charset="-122"/>
            </a:endParaRPr>
          </a:p>
        </p:txBody>
      </p:sp>
    </p:spTree>
  </p:cSld>
  <p:clrMapOvr>
    <a:masterClrMapping/>
  </p:clrMapOvr>
  <p:transition advClick="0">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p:txBody>
          <a:bodyPr vert="horz" wrap="square" lIns="91440" tIns="45720" rIns="91440" bIns="45720" numCol="1" anchor="b" anchorCtr="0" compatLnSpc="1"/>
          <a:lstStyle>
            <a:lvl1pPr eaLnBrk="0" hangingPunct="0">
              <a:defRPr kumimoji="1" sz="2600">
                <a:solidFill>
                  <a:schemeClr val="tx1"/>
                </a:solidFill>
                <a:latin typeface="隶书" panose="02010509060101010101" pitchFamily="49" charset="-122"/>
                <a:ea typeface="隶书" panose="02010509060101010101" pitchFamily="49" charset="-122"/>
              </a:defRPr>
            </a:lvl1pPr>
            <a:lvl2pPr marL="742950" indent="-285750" eaLnBrk="0" hangingPunct="0">
              <a:defRPr kumimoji="1" sz="2600">
                <a:solidFill>
                  <a:schemeClr val="tx1"/>
                </a:solidFill>
                <a:latin typeface="隶书" panose="02010509060101010101" pitchFamily="49" charset="-122"/>
                <a:ea typeface="隶书" panose="02010509060101010101" pitchFamily="49" charset="-122"/>
              </a:defRPr>
            </a:lvl2pPr>
            <a:lvl3pPr marL="1143000" indent="-228600" eaLnBrk="0" hangingPunct="0">
              <a:defRPr kumimoji="1" sz="2600">
                <a:solidFill>
                  <a:schemeClr val="tx1"/>
                </a:solidFill>
                <a:latin typeface="隶书" panose="02010509060101010101" pitchFamily="49" charset="-122"/>
                <a:ea typeface="隶书" panose="02010509060101010101" pitchFamily="49" charset="-122"/>
              </a:defRPr>
            </a:lvl3pPr>
            <a:lvl4pPr marL="1600200" indent="-228600" eaLnBrk="0" hangingPunct="0">
              <a:defRPr kumimoji="1" sz="2600">
                <a:solidFill>
                  <a:schemeClr val="tx1"/>
                </a:solidFill>
                <a:latin typeface="隶书" panose="02010509060101010101" pitchFamily="49" charset="-122"/>
                <a:ea typeface="隶书" panose="02010509060101010101" pitchFamily="49" charset="-122"/>
              </a:defRPr>
            </a:lvl4pPr>
            <a:lvl5pPr marL="2057400" indent="-228600" eaLnBrk="0" hangingPunct="0">
              <a:defRPr kumimoji="1" sz="2600">
                <a:solidFill>
                  <a:schemeClr val="tx1"/>
                </a:solidFill>
                <a:latin typeface="隶书" panose="02010509060101010101" pitchFamily="49" charset="-122"/>
                <a:ea typeface="隶书" panose="02010509060101010101" pitchFamily="49" charset="-122"/>
              </a:defRPr>
            </a:lvl5pPr>
            <a:lvl6pPr marL="25146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6pPr>
            <a:lvl7pPr marL="29718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7pPr>
            <a:lvl8pPr marL="34290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8pPr>
            <a:lvl9pPr marL="3886200" indent="-228600" eaLnBrk="0" fontAlgn="base" hangingPunct="0">
              <a:spcBef>
                <a:spcPct val="0"/>
              </a:spcBef>
              <a:spcAft>
                <a:spcPct val="0"/>
              </a:spcAft>
              <a:defRPr kumimoji="1" sz="2600">
                <a:solidFill>
                  <a:schemeClr val="tx1"/>
                </a:solidFill>
                <a:latin typeface="隶书" panose="02010509060101010101" pitchFamily="49" charset="-122"/>
                <a:ea typeface="隶书" panose="02010509060101010101" pitchFamily="49"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68C2B91-522A-4061-8A75-9B24AD62DD9C}" type="slidenum">
              <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0962" name="Rectangle 2"/>
          <p:cNvSpPr>
            <a:spLocks noGrp="1" noChangeArrowheads="1"/>
          </p:cNvSpPr>
          <p:nvPr>
            <p:ph type="title"/>
          </p:nvPr>
        </p:nvSpPr>
        <p:spPr>
          <a:xfrm>
            <a:off x="457200" y="292100"/>
            <a:ext cx="8229600" cy="6159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文件系统</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目录组织</a:t>
            </a:r>
            <a:endPar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endParaRPr>
          </a:p>
        </p:txBody>
      </p:sp>
      <p:sp>
        <p:nvSpPr>
          <p:cNvPr id="9" name="Rectangle 3"/>
          <p:cNvSpPr>
            <a:spLocks noChangeArrowheads="1"/>
          </p:cNvSpPr>
          <p:nvPr/>
        </p:nvSpPr>
        <p:spPr bwMode="auto">
          <a:xfrm>
            <a:off x="1066800" y="1981200"/>
            <a:ext cx="7620000" cy="22098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Char char="Ø"/>
              <a:defRPr/>
            </a:pPr>
            <a:endParaRPr kumimoji="0" lang="zh-CN" altLang="en-US" sz="2800" b="0" i="0" u="none" strike="noStrike" kern="1200" cap="none" spc="0" normalizeH="0" baseline="0" noProof="0">
              <a:ln>
                <a:noFill/>
              </a:ln>
              <a:solidFill>
                <a:schemeClr val="tx1"/>
              </a:solidFill>
              <a:effectLst>
                <a:outerShdw blurRad="38100" dist="38100" dir="2700000" algn="tl">
                  <a:srgbClr val="000000"/>
                </a:outerShdw>
              </a:effectLst>
              <a:uLnTx/>
              <a:uFillTx/>
              <a:latin typeface="仿宋_GB2312" pitchFamily="49" charset="-122"/>
              <a:ea typeface="仿宋_GB2312" pitchFamily="49" charset="-122"/>
              <a:cs typeface="+mn-cs"/>
            </a:endParaRPr>
          </a:p>
        </p:txBody>
      </p:sp>
      <p:sp>
        <p:nvSpPr>
          <p:cNvPr id="10" name="Rectangle 4"/>
          <p:cNvSpPr txBox="1">
            <a:spLocks noChangeArrowheads="1"/>
          </p:cNvSpPr>
          <p:nvPr/>
        </p:nvSpPr>
        <p:spPr bwMode="auto">
          <a:xfrm>
            <a:off x="0" y="908685"/>
            <a:ext cx="8915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
              <a:defRPr/>
            </a:pPr>
            <a:r>
              <a:rPr kumimoji="0" lang="zh-CN" altLang="en-US"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访问一个文件或子目录时，首先访问他所在的目录，找到该文件的</a:t>
            </a:r>
            <a:r>
              <a:rPr kumimoji="0" lang="en-US" altLang="zh-CN"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i-node</a:t>
            </a:r>
            <a:r>
              <a:rPr kumimoji="0" lang="zh-CN" altLang="en-US"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值，然后再查找</a:t>
            </a:r>
            <a:r>
              <a:rPr kumimoji="0" lang="en-US" altLang="zh-CN"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i-node </a:t>
            </a:r>
            <a:r>
              <a:rPr kumimoji="0" lang="zh-CN" altLang="en-US"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表找出相应的</a:t>
            </a:r>
            <a:r>
              <a:rPr kumimoji="0" lang="en-US" altLang="zh-CN"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i-node</a:t>
            </a:r>
            <a:r>
              <a:rPr kumimoji="0" lang="zh-CN" altLang="en-US"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项（</a:t>
            </a:r>
            <a:r>
              <a:rPr kumimoji="0" lang="en-US" altLang="zh-CN"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i-node entry），</a:t>
            </a:r>
            <a:r>
              <a:rPr kumimoji="0" lang="zh-CN" altLang="en-US"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从而找到了相应的数据。</a:t>
            </a:r>
            <a:endParaRPr kumimoji="0" lang="zh-CN" altLang="en-US" sz="24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None/>
              <a:defRPr/>
            </a:pPr>
            <a:r>
              <a:rPr kumimoji="0" lang="zh-CN" altLang="en-US" sz="2000" b="0" i="0" u="none" strike="noStrike" kern="0" cap="none" spc="0" normalizeH="0" baseline="0" noProof="0" smtClean="0">
                <a:ln>
                  <a:noFill/>
                </a:ln>
                <a:solidFill>
                  <a:schemeClr val="tx1"/>
                </a:solidFill>
                <a:effectLst/>
                <a:uLnTx/>
                <a:uFillTx/>
                <a:latin typeface="隶书" panose="02010509060101010101" pitchFamily="49" charset="-122"/>
                <a:ea typeface="+mn-ea"/>
                <a:cs typeface="+mn-cs"/>
              </a:rPr>
              <a:t> </a:t>
            </a:r>
            <a:endParaRPr kumimoji="0" lang="zh-CN" altLang="en-US" sz="2000" b="0" i="0" u="none" strike="noStrike" kern="0" cap="none" spc="0" normalizeH="0" baseline="0" noProof="0" dirty="0" smtClean="0">
              <a:ln>
                <a:noFill/>
              </a:ln>
              <a:solidFill>
                <a:schemeClr val="tx1"/>
              </a:solidFill>
              <a:effectLst/>
              <a:uLnTx/>
              <a:uFillTx/>
              <a:latin typeface="隶书" panose="02010509060101010101" pitchFamily="49" charset="-122"/>
              <a:ea typeface="+mn-ea"/>
              <a:cs typeface="+mn-cs"/>
            </a:endParaRPr>
          </a:p>
        </p:txBody>
      </p:sp>
      <p:sp>
        <p:nvSpPr>
          <p:cNvPr id="18438" name="Line 5"/>
          <p:cNvSpPr/>
          <p:nvPr/>
        </p:nvSpPr>
        <p:spPr>
          <a:xfrm>
            <a:off x="152400" y="5181600"/>
            <a:ext cx="381000" cy="0"/>
          </a:xfrm>
          <a:prstGeom prst="line">
            <a:avLst/>
          </a:prstGeom>
          <a:ln w="12700" cap="flat" cmpd="sng">
            <a:solidFill>
              <a:schemeClr val="tx1"/>
            </a:solidFill>
            <a:prstDash val="solid"/>
            <a:headEnd type="none" w="med" len="med"/>
            <a:tailEnd type="triangle" w="med" len="med"/>
          </a:ln>
        </p:spPr>
      </p:sp>
      <p:sp>
        <p:nvSpPr>
          <p:cNvPr id="18439" name="Line 6"/>
          <p:cNvSpPr/>
          <p:nvPr/>
        </p:nvSpPr>
        <p:spPr>
          <a:xfrm>
            <a:off x="2514600" y="5257800"/>
            <a:ext cx="1371600" cy="0"/>
          </a:xfrm>
          <a:prstGeom prst="line">
            <a:avLst/>
          </a:prstGeom>
          <a:ln w="12700" cap="flat" cmpd="sng">
            <a:solidFill>
              <a:schemeClr val="tx1"/>
            </a:solidFill>
            <a:prstDash val="solid"/>
            <a:headEnd type="none" w="med" len="med"/>
            <a:tailEnd type="triangle" w="med" len="med"/>
          </a:ln>
        </p:spPr>
      </p:sp>
      <p:sp>
        <p:nvSpPr>
          <p:cNvPr id="18440" name="Rectangle 7"/>
          <p:cNvSpPr/>
          <p:nvPr/>
        </p:nvSpPr>
        <p:spPr>
          <a:xfrm>
            <a:off x="533400" y="4419600"/>
            <a:ext cx="1981200" cy="1676400"/>
          </a:xfrm>
          <a:prstGeom prst="rect">
            <a:avLst/>
          </a:prstGeom>
          <a:solidFill>
            <a:srgbClr val="99CCFF"/>
          </a:solidFill>
          <a:ln w="12700" cap="flat" cmpd="sng">
            <a:solidFill>
              <a:schemeClr val="tx1"/>
            </a:solidFill>
            <a:prstDash val="solid"/>
            <a:miter/>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zh-CN" altLang="en-US" sz="2000" dirty="0">
                <a:solidFill>
                  <a:srgbClr val="000099"/>
                </a:solidFill>
                <a:latin typeface="Verdana" panose="020B0604030504040204" pitchFamily="34" charset="0"/>
              </a:rPr>
              <a:t>文件名</a:t>
            </a:r>
            <a:r>
              <a:rPr lang="zh-CN" altLang="fr-FR" sz="2000" dirty="0">
                <a:solidFill>
                  <a:srgbClr val="000099"/>
                </a:solidFill>
                <a:latin typeface="Verdana" panose="020B0604030504040204" pitchFamily="34" charset="0"/>
              </a:rPr>
              <a:t> </a:t>
            </a:r>
            <a:r>
              <a:rPr lang="fr-FR" altLang="zh-CN" sz="2000" dirty="0">
                <a:solidFill>
                  <a:srgbClr val="000099"/>
                </a:solidFill>
                <a:latin typeface="Verdana" panose="020B0604030504040204" pitchFamily="34" charset="0"/>
              </a:rPr>
              <a:t>– inode</a:t>
            </a:r>
            <a:r>
              <a:rPr lang="zh-CN" altLang="fr-FR" sz="2000" dirty="0">
                <a:solidFill>
                  <a:srgbClr val="000099"/>
                </a:solidFill>
                <a:latin typeface="Verdana" panose="020B0604030504040204" pitchFamily="34" charset="0"/>
              </a:rPr>
              <a:t>号</a:t>
            </a:r>
            <a:endParaRPr lang="zh-CN" altLang="en-US" sz="2000" dirty="0">
              <a:solidFill>
                <a:srgbClr val="000099"/>
              </a:solidFill>
              <a:latin typeface="Verdana" panose="020B0604030504040204" pitchFamily="34" charset="0"/>
            </a:endParaRPr>
          </a:p>
        </p:txBody>
      </p:sp>
      <p:sp>
        <p:nvSpPr>
          <p:cNvPr id="18441" name="Rectangle 8"/>
          <p:cNvSpPr/>
          <p:nvPr/>
        </p:nvSpPr>
        <p:spPr>
          <a:xfrm>
            <a:off x="3886200" y="4419600"/>
            <a:ext cx="3429000" cy="1676400"/>
          </a:xfrm>
          <a:prstGeom prst="rect">
            <a:avLst/>
          </a:prstGeom>
          <a:solidFill>
            <a:srgbClr val="99CCFF"/>
          </a:solidFill>
          <a:ln w="12700" cap="flat" cmpd="sng">
            <a:solidFill>
              <a:schemeClr val="tx1"/>
            </a:solidFill>
            <a:prstDash val="solid"/>
            <a:miter/>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fr-FR" altLang="zh-CN" sz="2000" dirty="0">
                <a:solidFill>
                  <a:srgbClr val="000099"/>
                </a:solidFill>
                <a:latin typeface="Verdana" panose="020B0604030504040204" pitchFamily="34" charset="0"/>
              </a:rPr>
              <a:t>Inode</a:t>
            </a:r>
            <a:r>
              <a:rPr lang="zh-CN" altLang="fr-FR" sz="2000" dirty="0">
                <a:solidFill>
                  <a:srgbClr val="000099"/>
                </a:solidFill>
                <a:latin typeface="Verdana" panose="020B0604030504040204" pitchFamily="34" charset="0"/>
              </a:rPr>
              <a:t>号</a:t>
            </a:r>
            <a:r>
              <a:rPr lang="fr-FR" altLang="zh-CN" sz="2000" dirty="0">
                <a:solidFill>
                  <a:srgbClr val="000099"/>
                </a:solidFill>
                <a:latin typeface="Verdana" panose="020B0604030504040204" pitchFamily="34" charset="0"/>
              </a:rPr>
              <a:t>-</a:t>
            </a:r>
            <a:r>
              <a:rPr lang="zh-CN" altLang="fr-FR" sz="2000" dirty="0">
                <a:solidFill>
                  <a:srgbClr val="000099"/>
                </a:solidFill>
                <a:latin typeface="Verdana" panose="020B0604030504040204" pitchFamily="34" charset="0"/>
              </a:rPr>
              <a:t>文件内容所在数据块</a:t>
            </a:r>
            <a:endParaRPr lang="zh-CN" altLang="en-US" sz="2000" dirty="0">
              <a:solidFill>
                <a:srgbClr val="000099"/>
              </a:solidFill>
              <a:latin typeface="Verdana" panose="020B0604030504040204" pitchFamily="34" charset="0"/>
            </a:endParaRPr>
          </a:p>
        </p:txBody>
      </p:sp>
      <p:sp>
        <p:nvSpPr>
          <p:cNvPr id="18442" name="Text Box 9"/>
          <p:cNvSpPr txBox="1"/>
          <p:nvPr/>
        </p:nvSpPr>
        <p:spPr>
          <a:xfrm>
            <a:off x="838200" y="3886200"/>
            <a:ext cx="1371600" cy="457200"/>
          </a:xfrm>
          <a:prstGeom prst="rect">
            <a:avLst/>
          </a:prstGeom>
          <a:noFill/>
          <a:ln w="12700">
            <a:noFill/>
          </a:ln>
        </p:spPr>
        <p:txBody>
          <a:bodyPr lIns="0" rIns="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FontTx/>
              <a:buNone/>
            </a:pPr>
            <a:r>
              <a:rPr lang="zh-CN" altLang="en-US" sz="2400" dirty="0">
                <a:solidFill>
                  <a:srgbClr val="FFFF00"/>
                </a:solidFill>
                <a:latin typeface="Verdana" panose="020B0604030504040204" pitchFamily="34" charset="0"/>
              </a:rPr>
              <a:t>所在目录</a:t>
            </a:r>
            <a:endParaRPr lang="zh-CN" altLang="en-US" sz="2400" dirty="0">
              <a:solidFill>
                <a:srgbClr val="FFFF00"/>
              </a:solidFill>
              <a:latin typeface="Verdana" panose="020B0604030504040204" pitchFamily="34" charset="0"/>
            </a:endParaRPr>
          </a:p>
        </p:txBody>
      </p:sp>
      <p:sp>
        <p:nvSpPr>
          <p:cNvPr id="18443" name="Text Box 10"/>
          <p:cNvSpPr txBox="1"/>
          <p:nvPr/>
        </p:nvSpPr>
        <p:spPr>
          <a:xfrm>
            <a:off x="5105400" y="3886200"/>
            <a:ext cx="1371600" cy="457200"/>
          </a:xfrm>
          <a:prstGeom prst="rect">
            <a:avLst/>
          </a:prstGeom>
          <a:noFill/>
          <a:ln w="12700">
            <a:noFill/>
          </a:ln>
        </p:spPr>
        <p:txBody>
          <a:bodyPr lIns="0" rIns="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FontTx/>
              <a:buNone/>
            </a:pPr>
            <a:r>
              <a:rPr lang="fr-FR" altLang="zh-CN" sz="2400" dirty="0">
                <a:solidFill>
                  <a:srgbClr val="FFFF00"/>
                </a:solidFill>
                <a:latin typeface="Verdana" panose="020B0604030504040204" pitchFamily="34" charset="0"/>
              </a:rPr>
              <a:t>I-node</a:t>
            </a:r>
            <a:r>
              <a:rPr lang="zh-CN" altLang="fr-FR" sz="2400" dirty="0">
                <a:solidFill>
                  <a:srgbClr val="FFFF00"/>
                </a:solidFill>
                <a:latin typeface="Verdana" panose="020B0604030504040204" pitchFamily="34" charset="0"/>
              </a:rPr>
              <a:t>表</a:t>
            </a:r>
            <a:endParaRPr lang="zh-CN" altLang="en-US" sz="2400" dirty="0">
              <a:solidFill>
                <a:srgbClr val="FFFF00"/>
              </a:solidFill>
              <a:latin typeface="Verdana" panose="020B0604030504040204" pitchFamily="34" charset="0"/>
            </a:endParaRPr>
          </a:p>
        </p:txBody>
      </p:sp>
      <p:sp>
        <p:nvSpPr>
          <p:cNvPr id="18444" name="Text Box 11"/>
          <p:cNvSpPr txBox="1"/>
          <p:nvPr/>
        </p:nvSpPr>
        <p:spPr>
          <a:xfrm>
            <a:off x="0" y="4038600"/>
            <a:ext cx="1066800" cy="579438"/>
          </a:xfrm>
          <a:prstGeom prst="rect">
            <a:avLst/>
          </a:prstGeom>
          <a:noFill/>
          <a:ln w="12700">
            <a:noFill/>
          </a:ln>
        </p:spPr>
        <p:txBody>
          <a:bodyPr lIns="0" rIns="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FontTx/>
              <a:buNone/>
            </a:pPr>
            <a:endParaRPr lang="zh-CN" altLang="en-US" dirty="0">
              <a:solidFill>
                <a:srgbClr val="000099"/>
              </a:solidFill>
              <a:latin typeface="Verdana" panose="020B0604030504040204" pitchFamily="34" charset="0"/>
            </a:endParaRPr>
          </a:p>
        </p:txBody>
      </p:sp>
      <p:sp>
        <p:nvSpPr>
          <p:cNvPr id="18445" name="Text Box 12"/>
          <p:cNvSpPr txBox="1"/>
          <p:nvPr/>
        </p:nvSpPr>
        <p:spPr>
          <a:xfrm>
            <a:off x="2590800" y="5334000"/>
            <a:ext cx="1371600" cy="641350"/>
          </a:xfrm>
          <a:prstGeom prst="rect">
            <a:avLst/>
          </a:prstGeom>
          <a:noFill/>
          <a:ln w="12700">
            <a:noFill/>
          </a:ln>
        </p:spPr>
        <p:txBody>
          <a:bodyPr lIns="0" rIns="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FontTx/>
              <a:buNone/>
            </a:pPr>
            <a:r>
              <a:rPr lang="zh-CN" altLang="en-US" sz="1800" dirty="0">
                <a:latin typeface="Verdana" panose="020B0604030504040204" pitchFamily="34" charset="0"/>
              </a:rPr>
              <a:t>得到文件的</a:t>
            </a:r>
            <a:r>
              <a:rPr lang="fr-FR" altLang="zh-CN" sz="1800" dirty="0">
                <a:latin typeface="Verdana" panose="020B0604030504040204" pitchFamily="34" charset="0"/>
              </a:rPr>
              <a:t>inode</a:t>
            </a:r>
            <a:r>
              <a:rPr lang="zh-CN" altLang="fr-FR" sz="1800" dirty="0">
                <a:latin typeface="Verdana" panose="020B0604030504040204" pitchFamily="34" charset="0"/>
              </a:rPr>
              <a:t>值</a:t>
            </a:r>
            <a:endParaRPr lang="zh-CN" altLang="en-US" sz="1800" dirty="0">
              <a:latin typeface="Verdana" panose="020B0604030504040204" pitchFamily="34" charset="0"/>
            </a:endParaRPr>
          </a:p>
        </p:txBody>
      </p:sp>
      <p:sp>
        <p:nvSpPr>
          <p:cNvPr id="18446" name="Line 13"/>
          <p:cNvSpPr/>
          <p:nvPr/>
        </p:nvSpPr>
        <p:spPr>
          <a:xfrm>
            <a:off x="7315200" y="5257800"/>
            <a:ext cx="304800" cy="0"/>
          </a:xfrm>
          <a:prstGeom prst="line">
            <a:avLst/>
          </a:prstGeom>
          <a:ln w="12700" cap="flat" cmpd="sng">
            <a:solidFill>
              <a:schemeClr val="tx1"/>
            </a:solidFill>
            <a:prstDash val="solid"/>
            <a:headEnd type="none" w="med" len="med"/>
            <a:tailEnd type="triangle" w="med" len="med"/>
          </a:ln>
        </p:spPr>
      </p:sp>
      <p:sp>
        <p:nvSpPr>
          <p:cNvPr id="18447" name="Text Box 14"/>
          <p:cNvSpPr txBox="1"/>
          <p:nvPr/>
        </p:nvSpPr>
        <p:spPr>
          <a:xfrm>
            <a:off x="7848600" y="4876800"/>
            <a:ext cx="990600" cy="1198880"/>
          </a:xfrm>
          <a:prstGeom prst="rect">
            <a:avLst/>
          </a:prstGeom>
          <a:noFill/>
          <a:ln w="12700">
            <a:noFill/>
          </a:ln>
        </p:spPr>
        <p:txBody>
          <a:bodyPr lIns="0" rIns="0">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Tx/>
              <a:buFontTx/>
              <a:buNone/>
            </a:pPr>
            <a:r>
              <a:rPr lang="zh-CN" altLang="en-US" sz="2400" b="1" dirty="0">
                <a:solidFill>
                  <a:srgbClr val="FFFF00"/>
                </a:solidFill>
                <a:latin typeface="Verdana" panose="020B0604030504040204" pitchFamily="34" charset="0"/>
              </a:rPr>
              <a:t>找到相应文件</a:t>
            </a:r>
            <a:r>
              <a:rPr lang="zh-CN" altLang="en-US" sz="2400" b="1" dirty="0">
                <a:solidFill>
                  <a:srgbClr val="FFFF00"/>
                </a:solidFill>
                <a:latin typeface="Verdana" panose="020B0604030504040204" pitchFamily="34" charset="0"/>
              </a:rPr>
              <a:t>数据</a:t>
            </a:r>
            <a:endParaRPr lang="zh-CN" altLang="en-US" sz="2400" b="1" dirty="0">
              <a:solidFill>
                <a:srgbClr val="FFFF00"/>
              </a:solidFill>
              <a:latin typeface="Verdana" panose="020B0604030504040204" pitchFamily="34" charset="0"/>
            </a:endParaRPr>
          </a:p>
        </p:txBody>
      </p:sp>
      <p:graphicFrame>
        <p:nvGraphicFramePr>
          <p:cNvPr id="21" name="Group 77"/>
          <p:cNvGraphicFramePr>
            <a:graphicFrameLocks noGrp="1"/>
          </p:cNvGraphicFramePr>
          <p:nvPr>
            <p:ph sz="half" idx="1"/>
            <p:custDataLst>
              <p:tags r:id="rId1"/>
            </p:custDataLst>
          </p:nvPr>
        </p:nvGraphicFramePr>
        <p:xfrm>
          <a:off x="2286000" y="2438400"/>
          <a:ext cx="3560763" cy="1189038"/>
        </p:xfrm>
        <a:graphic>
          <a:graphicData uri="http://schemas.openxmlformats.org/drawingml/2006/table">
            <a:tbl>
              <a:tblPr/>
              <a:tblGrid>
                <a:gridCol w="1630363"/>
                <a:gridCol w="1930400"/>
              </a:tblGrid>
              <a:tr h="3963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pPr>
                      <a:r>
                        <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rPr>
                        <a:t>文件名</a:t>
                      </a:r>
                      <a:endParaRPr kumimoji="0" lang="zh-CN" altLang="en-US" sz="2000" b="0" i="0" u="none" strike="noStrike" cap="none" normalizeH="0" baseline="0" dirty="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pPr>
                      <a:r>
                        <a:rPr kumimoji="0" lang="zh-CN" altLang="en-US"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rPr>
                        <a:t>索引结点号</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pPr>
                      <a:r>
                        <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pPr>
                      <a:r>
                        <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6372225" y="1916430"/>
            <a:ext cx="1327785" cy="1291590"/>
          </a:xfrm>
          <a:prstGeom prst="rect">
            <a:avLst/>
          </a:prstGeom>
          <a:noFill/>
        </p:spPr>
        <p:txBody>
          <a:bodyPr wrap="square" rtlCol="0">
            <a:spAutoFit/>
          </a:bodyPr>
          <a:p>
            <a:r>
              <a:rPr lang="zh-CN" altLang="en-US">
                <a:solidFill>
                  <a:srgbClr val="FFFF00"/>
                </a:solidFill>
              </a:rPr>
              <a:t>文件在磁盘的首位置</a:t>
            </a:r>
            <a:endParaRPr lang="zh-CN" altLang="en-US">
              <a:solidFill>
                <a:srgbClr val="FFFF00"/>
              </a:solidFill>
            </a:endParaRPr>
          </a:p>
        </p:txBody>
      </p:sp>
      <p:cxnSp>
        <p:nvCxnSpPr>
          <p:cNvPr id="3" name="直接箭头连接符 2"/>
          <p:cNvCxnSpPr/>
          <p:nvPr/>
        </p:nvCxnSpPr>
        <p:spPr>
          <a:xfrm flipV="1">
            <a:off x="5410200" y="2564765"/>
            <a:ext cx="1034415" cy="5086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457200" y="292100"/>
            <a:ext cx="8229600" cy="61595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文件系统</a:t>
            </a:r>
            <a:r>
              <a:rPr kumimoji="0" lang="en-US" altLang="zh-CN"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a:t>
            </a:r>
            <a:r>
              <a:rPr kumimoji="0" lang="zh-CN" altLang="en-US" sz="3200" b="1" i="0" u="none" strike="noStrike" kern="0" cap="none" spc="0" normalizeH="0" baseline="0" noProof="0" dirty="0" smtClean="0">
                <a:ln>
                  <a:noFill/>
                </a:ln>
                <a:solidFill>
                  <a:schemeClr val="hlink"/>
                </a:solidFill>
                <a:effectLst>
                  <a:outerShdw blurRad="38100" dist="38100" dir="2700000" algn="tl">
                    <a:srgbClr val="000000"/>
                  </a:outerShdw>
                </a:effectLst>
                <a:uLnTx/>
                <a:uFillTx/>
                <a:latin typeface="+mj-lt"/>
                <a:ea typeface="+mj-ea"/>
                <a:cs typeface="+mj-cs"/>
              </a:rPr>
              <a:t>目录组织</a:t>
            </a:r>
            <a:endParaRPr kumimoji="0" lang="zh-CN" altLang="en-US" sz="4000" b="0" i="0" u="none" strike="noStrike" kern="0" cap="none" spc="0" normalizeH="0" baseline="0" noProof="0" dirty="0" smtClean="0">
              <a:ln>
                <a:noFill/>
              </a:ln>
              <a:solidFill>
                <a:srgbClr val="FFFF66"/>
              </a:solidFill>
              <a:effectLst>
                <a:outerShdw blurRad="38100" dist="38100" dir="2700000" algn="tl">
                  <a:srgbClr val="000000"/>
                </a:outerShdw>
              </a:effectLst>
              <a:uLnTx/>
              <a:uFillTx/>
              <a:latin typeface="+mj-lt"/>
              <a:ea typeface="+mj-ea"/>
              <a:cs typeface="+mj-cs"/>
            </a:endParaRPr>
          </a:p>
        </p:txBody>
      </p:sp>
      <p:sp>
        <p:nvSpPr>
          <p:cNvPr id="20483" name="Rectangle 3"/>
          <p:cNvSpPr/>
          <p:nvPr/>
        </p:nvSpPr>
        <p:spPr>
          <a:xfrm>
            <a:off x="2133600" y="2589213"/>
            <a:ext cx="608013" cy="306387"/>
          </a:xfrm>
          <a:prstGeom prst="rect">
            <a:avLst/>
          </a:prstGeom>
          <a:no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etc</a:t>
            </a:r>
            <a:endParaRPr lang="en-US" altLang="zh-CN" sz="2400" b="1" dirty="0"/>
          </a:p>
        </p:txBody>
      </p:sp>
      <p:sp>
        <p:nvSpPr>
          <p:cNvPr id="20484" name="Rectangle 4"/>
          <p:cNvSpPr/>
          <p:nvPr/>
        </p:nvSpPr>
        <p:spPr>
          <a:xfrm>
            <a:off x="4038600" y="1676400"/>
            <a:ext cx="609600" cy="304800"/>
          </a:xfrm>
          <a:prstGeom prst="rect">
            <a:avLst/>
          </a:prstGeom>
          <a:noFill/>
          <a:ln w="12700" cap="flat"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solidFill>
                  <a:srgbClr val="CC0000"/>
                </a:solidFill>
                <a:latin typeface="Courier New" panose="02070309020205020404" pitchFamily="49" charset="0"/>
              </a:rPr>
              <a:t>/</a:t>
            </a:r>
            <a:endParaRPr lang="en-US" altLang="zh-CN" sz="2400" b="1" dirty="0">
              <a:solidFill>
                <a:srgbClr val="CC0000"/>
              </a:solidFill>
              <a:latin typeface="Courier New" panose="02070309020205020404" pitchFamily="49" charset="0"/>
            </a:endParaRPr>
          </a:p>
        </p:txBody>
      </p:sp>
      <p:sp>
        <p:nvSpPr>
          <p:cNvPr id="20485" name="Line 5"/>
          <p:cNvSpPr/>
          <p:nvPr/>
        </p:nvSpPr>
        <p:spPr>
          <a:xfrm flipH="1">
            <a:off x="2438400" y="1981200"/>
            <a:ext cx="1905000" cy="609600"/>
          </a:xfrm>
          <a:prstGeom prst="line">
            <a:avLst/>
          </a:prstGeom>
          <a:ln w="12700" cap="flat" cmpd="sng">
            <a:solidFill>
              <a:schemeClr val="tx1"/>
            </a:solidFill>
            <a:prstDash val="solid"/>
            <a:headEnd type="none" w="sm" len="sm"/>
            <a:tailEnd type="none" w="sm" len="sm"/>
          </a:ln>
        </p:spPr>
      </p:sp>
      <p:sp>
        <p:nvSpPr>
          <p:cNvPr id="20486" name="Line 6"/>
          <p:cNvSpPr/>
          <p:nvPr/>
        </p:nvSpPr>
        <p:spPr>
          <a:xfrm flipH="1">
            <a:off x="3733800" y="1981200"/>
            <a:ext cx="609600" cy="609600"/>
          </a:xfrm>
          <a:prstGeom prst="line">
            <a:avLst/>
          </a:prstGeom>
          <a:ln w="12700" cap="flat" cmpd="sng">
            <a:solidFill>
              <a:schemeClr val="tx1"/>
            </a:solidFill>
            <a:prstDash val="solid"/>
            <a:headEnd type="none" w="sm" len="sm"/>
            <a:tailEnd type="none" w="sm" len="sm"/>
          </a:ln>
        </p:spPr>
      </p:sp>
      <p:sp>
        <p:nvSpPr>
          <p:cNvPr id="20487" name="Line 7"/>
          <p:cNvSpPr/>
          <p:nvPr/>
        </p:nvSpPr>
        <p:spPr>
          <a:xfrm>
            <a:off x="4343400" y="1981200"/>
            <a:ext cx="685800" cy="609600"/>
          </a:xfrm>
          <a:prstGeom prst="line">
            <a:avLst/>
          </a:prstGeom>
          <a:ln w="12700" cap="flat" cmpd="sng">
            <a:solidFill>
              <a:schemeClr val="tx1"/>
            </a:solidFill>
            <a:prstDash val="solid"/>
            <a:headEnd type="none" w="sm" len="sm"/>
            <a:tailEnd type="none" w="sm" len="sm"/>
          </a:ln>
        </p:spPr>
      </p:sp>
      <p:sp>
        <p:nvSpPr>
          <p:cNvPr id="20488" name="Line 8"/>
          <p:cNvSpPr/>
          <p:nvPr/>
        </p:nvSpPr>
        <p:spPr>
          <a:xfrm>
            <a:off x="4343400" y="1981200"/>
            <a:ext cx="2057400" cy="609600"/>
          </a:xfrm>
          <a:prstGeom prst="line">
            <a:avLst/>
          </a:prstGeom>
          <a:ln w="12700" cap="flat" cmpd="sng">
            <a:solidFill>
              <a:schemeClr val="tx1"/>
            </a:solidFill>
            <a:prstDash val="solid"/>
            <a:headEnd type="none" w="sm" len="sm"/>
            <a:tailEnd type="none" w="sm" len="sm"/>
          </a:ln>
        </p:spPr>
      </p:sp>
      <p:sp>
        <p:nvSpPr>
          <p:cNvPr id="20489" name="Line 9"/>
          <p:cNvSpPr/>
          <p:nvPr/>
        </p:nvSpPr>
        <p:spPr>
          <a:xfrm>
            <a:off x="3733800" y="2895600"/>
            <a:ext cx="685800" cy="533400"/>
          </a:xfrm>
          <a:prstGeom prst="line">
            <a:avLst/>
          </a:prstGeom>
          <a:ln w="12700" cap="flat" cmpd="sng">
            <a:solidFill>
              <a:schemeClr val="tx1"/>
            </a:solidFill>
            <a:prstDash val="solid"/>
            <a:headEnd type="none" w="sm" len="sm"/>
            <a:tailEnd type="none" w="sm" len="sm"/>
          </a:ln>
        </p:spPr>
      </p:sp>
      <p:sp>
        <p:nvSpPr>
          <p:cNvPr id="20490" name="Line 10"/>
          <p:cNvSpPr/>
          <p:nvPr/>
        </p:nvSpPr>
        <p:spPr>
          <a:xfrm flipH="1">
            <a:off x="2819400" y="3733800"/>
            <a:ext cx="228600" cy="685800"/>
          </a:xfrm>
          <a:prstGeom prst="line">
            <a:avLst/>
          </a:prstGeom>
          <a:ln w="12700" cap="flat" cmpd="sng">
            <a:solidFill>
              <a:schemeClr val="tx1"/>
            </a:solidFill>
            <a:prstDash val="solid"/>
            <a:headEnd type="none" w="sm" len="sm"/>
            <a:tailEnd type="none" w="sm" len="sm"/>
          </a:ln>
        </p:spPr>
      </p:sp>
      <p:sp>
        <p:nvSpPr>
          <p:cNvPr id="20491" name="Rectangle 11"/>
          <p:cNvSpPr/>
          <p:nvPr/>
        </p:nvSpPr>
        <p:spPr>
          <a:xfrm>
            <a:off x="3429000" y="2589213"/>
            <a:ext cx="608013" cy="306387"/>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usr</a:t>
            </a:r>
            <a:endParaRPr lang="en-US" altLang="zh-CN" sz="2400" b="1" dirty="0"/>
          </a:p>
        </p:txBody>
      </p:sp>
      <p:sp>
        <p:nvSpPr>
          <p:cNvPr id="20492" name="Rectangle 12"/>
          <p:cNvSpPr/>
          <p:nvPr/>
        </p:nvSpPr>
        <p:spPr>
          <a:xfrm>
            <a:off x="4724400" y="2590800"/>
            <a:ext cx="608013" cy="306388"/>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bin</a:t>
            </a:r>
            <a:endParaRPr lang="en-US" altLang="zh-CN" sz="2400" b="1" dirty="0"/>
          </a:p>
        </p:txBody>
      </p:sp>
      <p:sp>
        <p:nvSpPr>
          <p:cNvPr id="20493" name="Rectangle 13"/>
          <p:cNvSpPr/>
          <p:nvPr/>
        </p:nvSpPr>
        <p:spPr>
          <a:xfrm>
            <a:off x="6096000" y="2590800"/>
            <a:ext cx="608013" cy="306388"/>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tmp</a:t>
            </a:r>
            <a:endParaRPr lang="en-US" altLang="zh-CN" sz="2400" b="1" dirty="0"/>
          </a:p>
        </p:txBody>
      </p:sp>
      <p:sp>
        <p:nvSpPr>
          <p:cNvPr id="20494" name="Rectangle 14"/>
          <p:cNvSpPr/>
          <p:nvPr/>
        </p:nvSpPr>
        <p:spPr>
          <a:xfrm>
            <a:off x="2438400" y="3429000"/>
            <a:ext cx="1066800" cy="303213"/>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local</a:t>
            </a:r>
            <a:endParaRPr lang="en-US" altLang="zh-CN" sz="2400" b="1" dirty="0"/>
          </a:p>
        </p:txBody>
      </p:sp>
      <p:sp>
        <p:nvSpPr>
          <p:cNvPr id="20495" name="Rectangle 15"/>
          <p:cNvSpPr/>
          <p:nvPr/>
        </p:nvSpPr>
        <p:spPr>
          <a:xfrm>
            <a:off x="2514600" y="4419600"/>
            <a:ext cx="608013" cy="306388"/>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www</a:t>
            </a:r>
            <a:endParaRPr lang="en-US" altLang="zh-CN" sz="2400" b="1" dirty="0"/>
          </a:p>
        </p:txBody>
      </p:sp>
      <p:sp>
        <p:nvSpPr>
          <p:cNvPr id="20496" name="Rectangle 16"/>
          <p:cNvSpPr/>
          <p:nvPr/>
        </p:nvSpPr>
        <p:spPr>
          <a:xfrm>
            <a:off x="3886200" y="4419600"/>
            <a:ext cx="608013" cy="306388"/>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ftp</a:t>
            </a:r>
            <a:endParaRPr lang="en-US" altLang="zh-CN" sz="2400" b="1" dirty="0"/>
          </a:p>
        </p:txBody>
      </p:sp>
      <p:sp>
        <p:nvSpPr>
          <p:cNvPr id="20497" name="Rectangle 17"/>
          <p:cNvSpPr/>
          <p:nvPr/>
        </p:nvSpPr>
        <p:spPr>
          <a:xfrm>
            <a:off x="4114800" y="3429000"/>
            <a:ext cx="608013" cy="306388"/>
          </a:xfrm>
          <a:prstGeom prst="rect">
            <a:avLst/>
          </a:prstGeom>
          <a:noFill/>
          <a:ln w="12700" cap="flat" cmpd="sng">
            <a:solidFill>
              <a:schemeClr val="tx1"/>
            </a:solidFill>
            <a:prstDash val="solid"/>
            <a:miter/>
            <a:headEnd type="none" w="sm" len="sm"/>
            <a:tailEnd type="none" w="sm" len="sm"/>
          </a:ln>
        </p:spPr>
        <p:txBody>
          <a:bodyPr wrap="none" lIns="90000" tIns="46800" rIns="90000" bIns="4680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en-US" altLang="zh-CN" sz="2400" b="1" dirty="0"/>
              <a:t>bin</a:t>
            </a:r>
            <a:endParaRPr lang="en-US" altLang="zh-CN" sz="2400" b="1" dirty="0"/>
          </a:p>
        </p:txBody>
      </p:sp>
      <p:sp>
        <p:nvSpPr>
          <p:cNvPr id="20498" name="Line 18"/>
          <p:cNvSpPr/>
          <p:nvPr/>
        </p:nvSpPr>
        <p:spPr>
          <a:xfrm flipH="1">
            <a:off x="3048000" y="2894013"/>
            <a:ext cx="609600" cy="533400"/>
          </a:xfrm>
          <a:prstGeom prst="line">
            <a:avLst/>
          </a:prstGeom>
          <a:ln w="12700" cap="flat" cmpd="sng">
            <a:solidFill>
              <a:schemeClr val="tx1"/>
            </a:solidFill>
            <a:prstDash val="solid"/>
            <a:headEnd type="none" w="sm" len="sm"/>
            <a:tailEnd type="none" w="sm" len="sm"/>
          </a:ln>
        </p:spPr>
      </p:sp>
      <p:sp>
        <p:nvSpPr>
          <p:cNvPr id="20499" name="Line 19"/>
          <p:cNvSpPr/>
          <p:nvPr/>
        </p:nvSpPr>
        <p:spPr>
          <a:xfrm flipH="1">
            <a:off x="4191000" y="3732213"/>
            <a:ext cx="228600" cy="685800"/>
          </a:xfrm>
          <a:prstGeom prst="line">
            <a:avLst/>
          </a:prstGeom>
          <a:ln w="12700" cap="flat" cmpd="sng">
            <a:solidFill>
              <a:schemeClr val="tx1"/>
            </a:solidFill>
            <a:prstDash val="solid"/>
            <a:headEnd type="none" w="sm" len="sm"/>
            <a:tailEnd type="none" w="sm" len="sm"/>
          </a:ln>
        </p:spPr>
      </p:sp>
      <p:sp>
        <p:nvSpPr>
          <p:cNvPr id="20500" name="Rectangle 20"/>
          <p:cNvSpPr/>
          <p:nvPr/>
        </p:nvSpPr>
        <p:spPr>
          <a:xfrm>
            <a:off x="914400" y="5181600"/>
            <a:ext cx="7239000" cy="1066800"/>
          </a:xfrm>
          <a:prstGeom prst="rect">
            <a:avLst/>
          </a:prstGeom>
          <a:solidFill>
            <a:schemeClr val="accent1"/>
          </a:solidFill>
          <a:ln w="12700" cap="flat" cmpd="sng">
            <a:solidFill>
              <a:schemeClr val="tx1"/>
            </a:solidFill>
            <a:prstDash val="solid"/>
            <a:miter/>
            <a:headEnd type="none" w="med" len="med"/>
            <a:tailEnd type="none" w="med" len="med"/>
          </a:ln>
        </p:spPr>
        <p:txBody>
          <a:bodyPr wrap="none" lIns="0" rIns="0"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Font typeface="Tahoma" panose="020B060403050404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FontTx/>
              <a:buNone/>
            </a:pPr>
            <a:r>
              <a:rPr lang="fr-FR" altLang="zh-CN" dirty="0">
                <a:solidFill>
                  <a:srgbClr val="000099"/>
                </a:solidFill>
                <a:latin typeface="Verdana" panose="020B0604030504040204" pitchFamily="34" charset="0"/>
              </a:rPr>
              <a:t>Linux</a:t>
            </a:r>
            <a:r>
              <a:rPr lang="zh-CN" altLang="fr-FR" dirty="0">
                <a:solidFill>
                  <a:srgbClr val="000099"/>
                </a:solidFill>
                <a:latin typeface="Verdana" panose="020B0604030504040204" pitchFamily="34" charset="0"/>
              </a:rPr>
              <a:t>下的所有文件都依附在根目录/下</a:t>
            </a:r>
            <a:endParaRPr lang="zh-CN" altLang="en-US" dirty="0">
              <a:solidFill>
                <a:srgbClr val="000099"/>
              </a:solidFill>
              <a:latin typeface="Verdana" panose="020B0604030504040204" pitchFamily="34" charset="0"/>
            </a:endParaRPr>
          </a:p>
        </p:txBody>
      </p:sp>
    </p:spTree>
  </p:cSld>
  <p:clrMapOvr>
    <a:masterClrMapping/>
  </p:clrMapOvr>
</p:sld>
</file>

<file path=ppt/tags/tag1.xml><?xml version="1.0" encoding="utf-8"?>
<p:tagLst xmlns:p="http://schemas.openxmlformats.org/presentationml/2006/main">
  <p:tag name="KSO_WM_UNIT_TABLE_BEAUTIFY" val="smartTable{7cfe7a96-4f9b-4680-9d95-b241213674f3}"/>
</p:tagLst>
</file>

<file path=ppt/tags/tag2.xml><?xml version="1.0" encoding="utf-8"?>
<p:tagLst xmlns:p="http://schemas.openxmlformats.org/presentationml/2006/main">
  <p:tag name="COMMONDATA" val="eyJoZGlkIjoiYWRjYmJhMWNiM2Q2MDAzMGIyNjQ0MDNhMzI0MDFiZjMifQ=="/>
  <p:tag name="KSO_WPP_MARK_KEY" val="ddc7ba6a-7c73-4dfd-8ce9-38b869b90ad8"/>
</p:tagLst>
</file>

<file path=ppt/theme/theme1.xml><?xml version="1.0" encoding="utf-8"?>
<a:theme xmlns:a="http://schemas.openxmlformats.org/drawingml/2006/main" name="Ying的模版1">
  <a:themeElements>
    <a:clrScheme name="Ying的模版1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Ying的模版1">
      <a:majorFont>
        <a:latin typeface="Tahoma"/>
        <a:ea typeface="宋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6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6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defRPr>
        </a:defPPr>
      </a:lstStyle>
    </a:lnDef>
  </a:objectDefaults>
  <a:extraClrSchemeLst>
    <a:extraClrScheme>
      <a:clrScheme name="Ying的模版1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Ying的模版1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Ying的模版1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Ying的模版1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Ying的模版1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Ying的模版1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Ying的模版1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Ying的模版1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Linux</Template>
  <TotalTime>0</TotalTime>
  <Words>3785</Words>
  <Application>WPS 演示</Application>
  <PresentationFormat>全屏显示(4:3)</PresentationFormat>
  <Paragraphs>462</Paragraphs>
  <Slides>27</Slides>
  <Notes>23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隶书</vt:lpstr>
      <vt:lpstr>Tahoma</vt:lpstr>
      <vt:lpstr>Times New Roman</vt:lpstr>
      <vt:lpstr>仿宋_GB2312</vt:lpstr>
      <vt:lpstr>Verdana</vt:lpstr>
      <vt:lpstr>Courier New</vt:lpstr>
      <vt:lpstr>微软雅黑</vt:lpstr>
      <vt:lpstr>Arial Unicode MS</vt:lpstr>
      <vt:lpstr>楷体_GB2312</vt:lpstr>
      <vt:lpstr>新宋体</vt:lpstr>
      <vt:lpstr>Arial</vt:lpstr>
      <vt:lpstr>仿宋</vt:lpstr>
      <vt:lpstr>Ying的模版1</vt:lpstr>
      <vt:lpstr>Linux应用课程总结</vt:lpstr>
      <vt:lpstr>内容概要</vt:lpstr>
      <vt:lpstr>Linux应用课程基础</vt:lpstr>
      <vt:lpstr>Linux操作系统简介、基本命令</vt:lpstr>
      <vt:lpstr>Linux操作系统简介、基本命令</vt:lpstr>
      <vt:lpstr>文件系统</vt:lpstr>
      <vt:lpstr>文件系统-文件类型</vt:lpstr>
      <vt:lpstr>文件系统-目录组织</vt:lpstr>
      <vt:lpstr>文件系统-目录组织</vt:lpstr>
      <vt:lpstr>文件系统-操作命令</vt:lpstr>
      <vt:lpstr>文件系统-相关基本概念</vt:lpstr>
      <vt:lpstr>权限控制</vt:lpstr>
      <vt:lpstr>Linux权限控制实现</vt:lpstr>
      <vt:lpstr>Linux权限控制实现</vt:lpstr>
      <vt:lpstr>Linux权限控制实现</vt:lpstr>
      <vt:lpstr>Linux权限控制实现</vt:lpstr>
      <vt:lpstr>Linux权限-判断</vt:lpstr>
      <vt:lpstr>Linux权限-判断</vt:lpstr>
      <vt:lpstr>Linux权限-判断</vt:lpstr>
      <vt:lpstr>Linux权限操作命令</vt:lpstr>
      <vt:lpstr>进程管理</vt:lpstr>
      <vt:lpstr>进程管理</vt:lpstr>
      <vt:lpstr>进程管理-相关概念及操作命令</vt:lpstr>
      <vt:lpstr>进程管理-相关基础概念</vt:lpstr>
      <vt:lpstr>vi编辑器</vt:lpstr>
      <vt:lpstr>vi编辑器</vt:lpstr>
      <vt:lpstr>Shell 编程-概要</vt:lpstr>
    </vt:vector>
  </TitlesOfParts>
  <Company>sdhpcc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应用</dc:title>
  <dc:creator>py</dc:creator>
  <cp:lastModifiedBy>WPS_1650528330</cp:lastModifiedBy>
  <cp:revision>316</cp:revision>
  <dcterms:created xsi:type="dcterms:W3CDTF">2005-04-11T01:11:00Z</dcterms:created>
  <dcterms:modified xsi:type="dcterms:W3CDTF">2022-12-03T13:23:04Z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639A9753AA4843A7AD6B488F473928D4</vt:lpwstr>
  </property>
  <property fmtid="{D5CDD505-2E9C-101B-9397-08002B2CF9AE}" pid="3" name="KSOProductBuildVer">
    <vt:lpwstr>2052-11.1.0.12763</vt:lpwstr>
  </property>
</Properties>
</file>