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3F9E76F-0A9F-46CE-8696-432BAF4FF1D0}" type="datetimeFigureOut">
              <a:rPr lang="en-IN" smtClean="0"/>
              <a:t>29-09-2021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C07122-E472-4138-B0F4-675D32AA343F}" type="slidenum">
              <a:rPr lang="en-IN" smtClean="0"/>
              <a:t>‹#›</a:t>
            </a:fld>
            <a:endParaRPr lang="en-IN"/>
          </a:p>
        </p:txBody>
      </p:sp>
    </p:spTree>
    <p:extLst>
      <p:ext uri="{BB962C8B-B14F-4D97-AF65-F5344CB8AC3E}">
        <p14:creationId xmlns:p14="http://schemas.microsoft.com/office/powerpoint/2010/main" val="29532178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F9E76F-0A9F-46CE-8696-432BAF4FF1D0}" type="datetimeFigureOut">
              <a:rPr lang="en-IN" smtClean="0"/>
              <a:t>29-09-2021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C07122-E472-4138-B0F4-675D32AA343F}" type="slidenum">
              <a:rPr lang="en-IN" smtClean="0"/>
              <a:t>‹#›</a:t>
            </a:fld>
            <a:endParaRPr lang="en-IN"/>
          </a:p>
        </p:txBody>
      </p:sp>
    </p:spTree>
    <p:extLst>
      <p:ext uri="{BB962C8B-B14F-4D97-AF65-F5344CB8AC3E}">
        <p14:creationId xmlns:p14="http://schemas.microsoft.com/office/powerpoint/2010/main" val="3721734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F9E76F-0A9F-46CE-8696-432BAF4FF1D0}" type="datetimeFigureOut">
              <a:rPr lang="en-IN" smtClean="0"/>
              <a:t>29-09-2021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C07122-E472-4138-B0F4-675D32AA343F}" type="slidenum">
              <a:rPr lang="en-IN" smtClean="0"/>
              <a:t>‹#›</a:t>
            </a:fld>
            <a:endParaRPr lang="en-IN"/>
          </a:p>
        </p:txBody>
      </p:sp>
    </p:spTree>
    <p:extLst>
      <p:ext uri="{BB962C8B-B14F-4D97-AF65-F5344CB8AC3E}">
        <p14:creationId xmlns:p14="http://schemas.microsoft.com/office/powerpoint/2010/main" val="156087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F9E76F-0A9F-46CE-8696-432BAF4FF1D0}" type="datetimeFigureOut">
              <a:rPr lang="en-IN" smtClean="0"/>
              <a:t>29-09-2021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C07122-E472-4138-B0F4-675D32AA343F}" type="slidenum">
              <a:rPr lang="en-IN" smtClean="0"/>
              <a:t>‹#›</a:t>
            </a:fld>
            <a:endParaRPr lang="en-IN"/>
          </a:p>
        </p:txBody>
      </p:sp>
    </p:spTree>
    <p:extLst>
      <p:ext uri="{BB962C8B-B14F-4D97-AF65-F5344CB8AC3E}">
        <p14:creationId xmlns:p14="http://schemas.microsoft.com/office/powerpoint/2010/main" val="266477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3F9E76F-0A9F-46CE-8696-432BAF4FF1D0}" type="datetimeFigureOut">
              <a:rPr lang="en-IN" smtClean="0"/>
              <a:t>29-09-2021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C07122-E472-4138-B0F4-675D32AA343F}" type="slidenum">
              <a:rPr lang="en-IN" smtClean="0"/>
              <a:t>‹#›</a:t>
            </a:fld>
            <a:endParaRPr lang="en-IN"/>
          </a:p>
        </p:txBody>
      </p:sp>
    </p:spTree>
    <p:extLst>
      <p:ext uri="{BB962C8B-B14F-4D97-AF65-F5344CB8AC3E}">
        <p14:creationId xmlns:p14="http://schemas.microsoft.com/office/powerpoint/2010/main" val="77235659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3F9E76F-0A9F-46CE-8696-432BAF4FF1D0}" type="datetimeFigureOut">
              <a:rPr lang="en-IN" smtClean="0"/>
              <a:t>29-09-2021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BC07122-E472-4138-B0F4-675D32AA343F}" type="slidenum">
              <a:rPr lang="en-IN" smtClean="0"/>
              <a:t>‹#›</a:t>
            </a:fld>
            <a:endParaRPr lang="en-IN"/>
          </a:p>
        </p:txBody>
      </p:sp>
    </p:spTree>
    <p:extLst>
      <p:ext uri="{BB962C8B-B14F-4D97-AF65-F5344CB8AC3E}">
        <p14:creationId xmlns:p14="http://schemas.microsoft.com/office/powerpoint/2010/main" val="3502427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3F9E76F-0A9F-46CE-8696-432BAF4FF1D0}" type="datetimeFigureOut">
              <a:rPr lang="en-IN" smtClean="0"/>
              <a:t>29-09-2021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C07122-E472-4138-B0F4-675D32AA343F}"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20985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F9E76F-0A9F-46CE-8696-432BAF4FF1D0}" type="datetimeFigureOut">
              <a:rPr lang="en-IN" smtClean="0"/>
              <a:t>29-09-2021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C07122-E472-4138-B0F4-675D32AA343F}" type="slidenum">
              <a:rPr lang="en-IN" smtClean="0"/>
              <a:t>‹#›</a:t>
            </a:fld>
            <a:endParaRPr lang="en-IN"/>
          </a:p>
        </p:txBody>
      </p:sp>
    </p:spTree>
    <p:extLst>
      <p:ext uri="{BB962C8B-B14F-4D97-AF65-F5344CB8AC3E}">
        <p14:creationId xmlns:p14="http://schemas.microsoft.com/office/powerpoint/2010/main" val="734428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F9E76F-0A9F-46CE-8696-432BAF4FF1D0}" type="datetimeFigureOut">
              <a:rPr lang="en-IN" smtClean="0"/>
              <a:t>29-09-2021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C07122-E472-4138-B0F4-675D32AA343F}" type="slidenum">
              <a:rPr lang="en-IN" smtClean="0"/>
              <a:t>‹#›</a:t>
            </a:fld>
            <a:endParaRPr lang="en-IN"/>
          </a:p>
        </p:txBody>
      </p:sp>
    </p:spTree>
    <p:extLst>
      <p:ext uri="{BB962C8B-B14F-4D97-AF65-F5344CB8AC3E}">
        <p14:creationId xmlns:p14="http://schemas.microsoft.com/office/powerpoint/2010/main" val="957436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3F9E76F-0A9F-46CE-8696-432BAF4FF1D0}" type="datetimeFigureOut">
              <a:rPr lang="en-IN" smtClean="0"/>
              <a:t>29-09-2021</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9BC07122-E472-4138-B0F4-675D32AA343F}" type="slidenum">
              <a:rPr lang="en-IN" smtClean="0"/>
              <a:t>‹#›</a:t>
            </a:fld>
            <a:endParaRPr lang="en-IN"/>
          </a:p>
        </p:txBody>
      </p:sp>
    </p:spTree>
    <p:extLst>
      <p:ext uri="{BB962C8B-B14F-4D97-AF65-F5344CB8AC3E}">
        <p14:creationId xmlns:p14="http://schemas.microsoft.com/office/powerpoint/2010/main" val="2123012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3F9E76F-0A9F-46CE-8696-432BAF4FF1D0}" type="datetimeFigureOut">
              <a:rPr lang="en-IN" smtClean="0"/>
              <a:t>29-09-2021</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9BC07122-E472-4138-B0F4-675D32AA343F}" type="slidenum">
              <a:rPr lang="en-IN" smtClean="0"/>
              <a:t>‹#›</a:t>
            </a:fld>
            <a:endParaRPr lang="en-IN"/>
          </a:p>
        </p:txBody>
      </p:sp>
    </p:spTree>
    <p:extLst>
      <p:ext uri="{BB962C8B-B14F-4D97-AF65-F5344CB8AC3E}">
        <p14:creationId xmlns:p14="http://schemas.microsoft.com/office/powerpoint/2010/main" val="1804449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3F9E76F-0A9F-46CE-8696-432BAF4FF1D0}" type="datetimeFigureOut">
              <a:rPr lang="en-IN" smtClean="0"/>
              <a:t>29-09-2021</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BC07122-E472-4138-B0F4-675D32AA343F}" type="slidenum">
              <a:rPr lang="en-IN" smtClean="0"/>
              <a:t>‹#›</a:t>
            </a:fld>
            <a:endParaRPr lang="en-IN"/>
          </a:p>
        </p:txBody>
      </p:sp>
    </p:spTree>
    <p:extLst>
      <p:ext uri="{BB962C8B-B14F-4D97-AF65-F5344CB8AC3E}">
        <p14:creationId xmlns:p14="http://schemas.microsoft.com/office/powerpoint/2010/main" val="108739609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D59D0-5718-4E10-8BEB-C793F5870A29}"/>
              </a:ext>
            </a:extLst>
          </p:cNvPr>
          <p:cNvSpPr>
            <a:spLocks noGrp="1"/>
          </p:cNvSpPr>
          <p:nvPr>
            <p:ph type="ctrTitle"/>
          </p:nvPr>
        </p:nvSpPr>
        <p:spPr>
          <a:xfrm>
            <a:off x="1838225" y="4265291"/>
            <a:ext cx="8286161" cy="2479587"/>
          </a:xfrm>
        </p:spPr>
        <p:txBody>
          <a:bodyPr>
            <a:normAutofit fontScale="90000"/>
          </a:bodyPr>
          <a:lstStyle/>
          <a:p>
            <a:pPr algn="l"/>
            <a:br>
              <a:rPr lang="en-IN" sz="4000" b="1" dirty="0">
                <a:latin typeface="Century Gothic" panose="020B0502020202020204" pitchFamily="34" charset="0"/>
              </a:rPr>
            </a:br>
            <a:r>
              <a:rPr lang="en-IN" sz="4900" b="1" dirty="0">
                <a:latin typeface="Century Gothic" panose="020B0502020202020204" pitchFamily="34" charset="0"/>
              </a:rPr>
              <a:t>International Non-  Governmental Organisations (INGO)</a:t>
            </a:r>
          </a:p>
        </p:txBody>
      </p:sp>
      <p:pic>
        <p:nvPicPr>
          <p:cNvPr id="5" name="Picture 4">
            <a:extLst>
              <a:ext uri="{FF2B5EF4-FFF2-40B4-BE49-F238E27FC236}">
                <a16:creationId xmlns:a16="http://schemas.microsoft.com/office/drawing/2014/main" id="{FB2926F1-42B6-498F-A4EF-09C998006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6512" y="113122"/>
            <a:ext cx="6485640" cy="4053525"/>
          </a:xfrm>
          <a:prstGeom prst="rect">
            <a:avLst/>
          </a:prstGeom>
        </p:spPr>
      </p:pic>
    </p:spTree>
    <p:extLst>
      <p:ext uri="{BB962C8B-B14F-4D97-AF65-F5344CB8AC3E}">
        <p14:creationId xmlns:p14="http://schemas.microsoft.com/office/powerpoint/2010/main" val="3215294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FF422-87BD-4AAE-AA59-5F494BECCF12}"/>
              </a:ext>
            </a:extLst>
          </p:cNvPr>
          <p:cNvSpPr>
            <a:spLocks noGrp="1"/>
          </p:cNvSpPr>
          <p:nvPr>
            <p:ph type="title"/>
          </p:nvPr>
        </p:nvSpPr>
        <p:spPr>
          <a:xfrm>
            <a:off x="1456030" y="289088"/>
            <a:ext cx="8630649" cy="945823"/>
          </a:xfrm>
        </p:spPr>
        <p:txBody>
          <a:bodyPr>
            <a:normAutofit/>
          </a:bodyPr>
          <a:lstStyle/>
          <a:p>
            <a:r>
              <a:rPr lang="en-US" b="1" dirty="0">
                <a:latin typeface="Century Gothic" panose="020B0502020202020204" pitchFamily="34" charset="0"/>
              </a:rPr>
              <a:t>Summary:</a:t>
            </a:r>
            <a:endParaRPr lang="en-IN"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F63B1A11-70EE-429D-9DF9-FB15F3457CDE}"/>
              </a:ext>
            </a:extLst>
          </p:cNvPr>
          <p:cNvSpPr>
            <a:spLocks noGrp="1"/>
          </p:cNvSpPr>
          <p:nvPr>
            <p:ph idx="1"/>
          </p:nvPr>
        </p:nvSpPr>
        <p:spPr>
          <a:xfrm>
            <a:off x="677334" y="1432522"/>
            <a:ext cx="10408588" cy="4910146"/>
          </a:xfrm>
        </p:spPr>
        <p:txBody>
          <a:bodyPr>
            <a:normAutofit lnSpcReduction="10000"/>
          </a:bodyPr>
          <a:lstStyle/>
          <a:p>
            <a:pPr algn="just"/>
            <a:r>
              <a:rPr lang="en-US" b="1" dirty="0">
                <a:latin typeface="Century Gothic" panose="020B0502020202020204" pitchFamily="34" charset="0"/>
              </a:rPr>
              <a:t>The International Telecommunication Union (ITU)</a:t>
            </a:r>
            <a:r>
              <a:rPr lang="en-US" dirty="0">
                <a:latin typeface="Century Gothic" panose="020B0502020202020204" pitchFamily="34" charset="0"/>
              </a:rPr>
              <a:t>:originally the International Telegraph Union, ITU was formed at the International Telegraph Convention, held in Paris on 17 May 1865.</a:t>
            </a:r>
          </a:p>
          <a:p>
            <a:pPr algn="just"/>
            <a:r>
              <a:rPr lang="en-US" b="1" dirty="0">
                <a:latin typeface="Century Gothic" panose="020B0502020202020204" pitchFamily="34" charset="0"/>
              </a:rPr>
              <a:t>The Universal Postal Union (UPU): </a:t>
            </a:r>
            <a:r>
              <a:rPr lang="en-US" dirty="0">
                <a:latin typeface="Century Gothic" panose="020B0502020202020204" pitchFamily="34" charset="0"/>
              </a:rPr>
              <a:t>established by the Treaty of Bern of 1874, is a specialized agency of the United Nations (UN) that coordinates postal policies among member nations.</a:t>
            </a:r>
          </a:p>
          <a:p>
            <a:pPr algn="just"/>
            <a:r>
              <a:rPr lang="en-US" b="1" dirty="0">
                <a:latin typeface="Century Gothic" panose="020B0502020202020204" pitchFamily="34" charset="0"/>
              </a:rPr>
              <a:t>International Peace Conference originally The Paris Peace Conference</a:t>
            </a:r>
            <a:r>
              <a:rPr lang="en-US" dirty="0">
                <a:latin typeface="Century Gothic" panose="020B0502020202020204" pitchFamily="34" charset="0"/>
              </a:rPr>
              <a:t>: also known as the Versailles Peace Conference, on 18 January 1919 of the victorious Allied Powers following the end of World War I to set the peace terms for the defeated Central Powers.</a:t>
            </a:r>
          </a:p>
          <a:p>
            <a:pPr algn="just"/>
            <a:r>
              <a:rPr lang="en-US" b="1" dirty="0">
                <a:latin typeface="Century Gothic" panose="020B0502020202020204" pitchFamily="34" charset="0"/>
              </a:rPr>
              <a:t>The International Court of Justice (ICJ):</a:t>
            </a:r>
            <a:r>
              <a:rPr lang="en-US" dirty="0">
                <a:latin typeface="Century Gothic" panose="020B0502020202020204" pitchFamily="34" charset="0"/>
              </a:rPr>
              <a:t> sometimes called the World Court, is the principal judicial organ of the United Nations (UN).</a:t>
            </a:r>
          </a:p>
          <a:p>
            <a:pPr algn="just"/>
            <a:r>
              <a:rPr lang="en-US" b="1" dirty="0">
                <a:latin typeface="Century Gothic" panose="020B0502020202020204" pitchFamily="34" charset="0"/>
              </a:rPr>
              <a:t>The Permanent Court of Arbitration (PCA): </a:t>
            </a:r>
            <a:r>
              <a:rPr lang="en-US" dirty="0">
                <a:latin typeface="Century Gothic" panose="020B0502020202020204" pitchFamily="34" charset="0"/>
              </a:rPr>
              <a:t>is an intergovernmental Organization located at The Hague in the Netherlands.</a:t>
            </a:r>
          </a:p>
          <a:p>
            <a:pPr algn="just"/>
            <a:r>
              <a:rPr lang="en-US" b="1" dirty="0">
                <a:latin typeface="Century Gothic" panose="020B0502020202020204" pitchFamily="34" charset="0"/>
              </a:rPr>
              <a:t>The League of Nations: </a:t>
            </a:r>
            <a:r>
              <a:rPr lang="en-US" dirty="0">
                <a:latin typeface="Century Gothic" panose="020B0502020202020204" pitchFamily="34" charset="0"/>
              </a:rPr>
              <a:t>abbreviated as LN or </a:t>
            </a:r>
            <a:r>
              <a:rPr lang="en-US" dirty="0" err="1">
                <a:latin typeface="Century Gothic" panose="020B0502020202020204" pitchFamily="34" charset="0"/>
              </a:rPr>
              <a:t>LoN</a:t>
            </a:r>
            <a:r>
              <a:rPr lang="en-US" dirty="0">
                <a:latin typeface="Century Gothic" panose="020B0502020202020204" pitchFamily="34" charset="0"/>
              </a:rPr>
              <a:t>, was an intergovernmental organization founded on 10 January 1920as a result of the Paris Peace Conference that ended the First World War. </a:t>
            </a:r>
            <a:endParaRPr lang="en-IN" dirty="0">
              <a:latin typeface="Century Gothic" panose="020B0502020202020204" pitchFamily="34" charset="0"/>
            </a:endParaRPr>
          </a:p>
        </p:txBody>
      </p:sp>
    </p:spTree>
    <p:extLst>
      <p:ext uri="{BB962C8B-B14F-4D97-AF65-F5344CB8AC3E}">
        <p14:creationId xmlns:p14="http://schemas.microsoft.com/office/powerpoint/2010/main" val="375041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FC8FE-BD6D-4F73-A993-9BA89C12186E}"/>
              </a:ext>
            </a:extLst>
          </p:cNvPr>
          <p:cNvSpPr>
            <a:spLocks noGrp="1"/>
          </p:cNvSpPr>
          <p:nvPr>
            <p:ph type="title"/>
          </p:nvPr>
        </p:nvSpPr>
        <p:spPr>
          <a:xfrm>
            <a:off x="1723709" y="119407"/>
            <a:ext cx="8596668" cy="672446"/>
          </a:xfrm>
        </p:spPr>
        <p:txBody>
          <a:bodyPr>
            <a:normAutofit fontScale="90000"/>
          </a:bodyPr>
          <a:lstStyle/>
          <a:p>
            <a:r>
              <a:rPr lang="en-US" b="1" dirty="0" err="1">
                <a:latin typeface="Century Gothic" panose="020B0502020202020204" pitchFamily="34" charset="0"/>
              </a:rPr>
              <a:t>Contd</a:t>
            </a:r>
            <a:r>
              <a:rPr lang="en-US" b="1" dirty="0">
                <a:latin typeface="Century Gothic" panose="020B0502020202020204" pitchFamily="34" charset="0"/>
              </a:rPr>
              <a:t>…</a:t>
            </a:r>
            <a:endParaRPr lang="en-IN"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BA0EE3BD-6431-4029-9A9A-A52C54928A63}"/>
              </a:ext>
            </a:extLst>
          </p:cNvPr>
          <p:cNvSpPr>
            <a:spLocks noGrp="1"/>
          </p:cNvSpPr>
          <p:nvPr>
            <p:ph idx="1"/>
          </p:nvPr>
        </p:nvSpPr>
        <p:spPr>
          <a:xfrm>
            <a:off x="677333" y="1253765"/>
            <a:ext cx="10964769" cy="4900719"/>
          </a:xfrm>
        </p:spPr>
        <p:txBody>
          <a:bodyPr>
            <a:normAutofit/>
          </a:bodyPr>
          <a:lstStyle/>
          <a:p>
            <a:pPr algn="just"/>
            <a:r>
              <a:rPr lang="en-US" b="1" dirty="0">
                <a:latin typeface="Century Gothic" panose="020B0502020202020204" pitchFamily="34" charset="0"/>
              </a:rPr>
              <a:t>The United Nations (UN): </a:t>
            </a:r>
            <a:r>
              <a:rPr lang="en-US" dirty="0">
                <a:latin typeface="Century Gothic" panose="020B0502020202020204" pitchFamily="34" charset="0"/>
              </a:rPr>
              <a:t>an intergovernmental </a:t>
            </a:r>
            <a:r>
              <a:rPr lang="en-US" dirty="0" err="1">
                <a:latin typeface="Century Gothic" panose="020B0502020202020204" pitchFamily="34" charset="0"/>
              </a:rPr>
              <a:t>Organisation</a:t>
            </a:r>
            <a:r>
              <a:rPr lang="en-US" dirty="0">
                <a:latin typeface="Century Gothic" panose="020B0502020202020204" pitchFamily="34" charset="0"/>
              </a:rPr>
              <a:t> tasked with maintaining international peace and security, developing friendly relations among nations.</a:t>
            </a:r>
          </a:p>
          <a:p>
            <a:pPr algn="just"/>
            <a:r>
              <a:rPr lang="en-US" b="1" dirty="0">
                <a:latin typeface="Century Gothic" panose="020B0502020202020204" pitchFamily="34" charset="0"/>
              </a:rPr>
              <a:t>The Concert of Europe </a:t>
            </a:r>
            <a:r>
              <a:rPr lang="en-US" dirty="0">
                <a:latin typeface="Century Gothic" panose="020B0502020202020204" pitchFamily="34" charset="0"/>
              </a:rPr>
              <a:t>represented the European balance of power from 1815 to 1848.</a:t>
            </a:r>
          </a:p>
          <a:p>
            <a:pPr algn="just"/>
            <a:r>
              <a:rPr lang="en-US" b="1" dirty="0">
                <a:latin typeface="Century Gothic" panose="020B0502020202020204" pitchFamily="34" charset="0"/>
              </a:rPr>
              <a:t>The International Labor Organization (ILO) </a:t>
            </a:r>
            <a:r>
              <a:rPr lang="en-US" dirty="0">
                <a:latin typeface="Century Gothic" panose="020B0502020202020204" pitchFamily="34" charset="0"/>
              </a:rPr>
              <a:t>was established as an agency of the League of Nations following World War I.</a:t>
            </a:r>
          </a:p>
          <a:p>
            <a:pPr algn="just"/>
            <a:r>
              <a:rPr lang="en-US" b="1" dirty="0">
                <a:latin typeface="Century Gothic" panose="020B0502020202020204" pitchFamily="34" charset="0"/>
              </a:rPr>
              <a:t>The International Monetary Fund (IMF),</a:t>
            </a:r>
            <a:r>
              <a:rPr lang="en-US" dirty="0">
                <a:latin typeface="Century Gothic" panose="020B0502020202020204" pitchFamily="34" charset="0"/>
              </a:rPr>
              <a:t> also known as the Fund, is an international </a:t>
            </a:r>
            <a:r>
              <a:rPr lang="en-US" dirty="0" err="1">
                <a:latin typeface="Century Gothic" panose="020B0502020202020204" pitchFamily="34" charset="0"/>
              </a:rPr>
              <a:t>Organisation</a:t>
            </a:r>
            <a:r>
              <a:rPr lang="en-US" dirty="0">
                <a:latin typeface="Century Gothic" panose="020B0502020202020204" pitchFamily="34" charset="0"/>
              </a:rPr>
              <a:t> headquartered in Washington, D.C.</a:t>
            </a:r>
          </a:p>
          <a:p>
            <a:pPr algn="just"/>
            <a:r>
              <a:rPr lang="en-US" b="1" dirty="0">
                <a:latin typeface="Century Gothic" panose="020B0502020202020204" pitchFamily="34" charset="0"/>
              </a:rPr>
              <a:t>The World Bank (WB) </a:t>
            </a:r>
            <a:r>
              <a:rPr lang="en-US" dirty="0">
                <a:latin typeface="Century Gothic" panose="020B0502020202020204" pitchFamily="34" charset="0"/>
              </a:rPr>
              <a:t>also known as the International Bank for Reconstruction and Development (IBRD), is an international financial institution that provides interest-free loans and grants to the governments of poorer countries for the purpose of pursuing capital projects.</a:t>
            </a:r>
          </a:p>
          <a:p>
            <a:pPr algn="just"/>
            <a:r>
              <a:rPr lang="en-US" b="1" dirty="0">
                <a:latin typeface="Century Gothic" panose="020B0502020202020204" pitchFamily="34" charset="0"/>
              </a:rPr>
              <a:t>The Asian Development Bank (ADB) </a:t>
            </a:r>
            <a:r>
              <a:rPr lang="en-US" dirty="0">
                <a:latin typeface="Century Gothic" panose="020B0502020202020204" pitchFamily="34" charset="0"/>
              </a:rPr>
              <a:t>is a regional development bank established on 19 December 1966, which is headquartered in the Ortigas Center located in the city of Mandaluyong, Metro Manila, Philippines.</a:t>
            </a:r>
            <a:endParaRPr lang="en-IN" dirty="0">
              <a:latin typeface="Century Gothic" panose="020B0502020202020204" pitchFamily="34" charset="0"/>
            </a:endParaRPr>
          </a:p>
        </p:txBody>
      </p:sp>
    </p:spTree>
    <p:extLst>
      <p:ext uri="{BB962C8B-B14F-4D97-AF65-F5344CB8AC3E}">
        <p14:creationId xmlns:p14="http://schemas.microsoft.com/office/powerpoint/2010/main" val="3559613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F328-8768-4C70-A3F7-0D8E68827461}"/>
              </a:ext>
            </a:extLst>
          </p:cNvPr>
          <p:cNvSpPr>
            <a:spLocks noGrp="1"/>
          </p:cNvSpPr>
          <p:nvPr>
            <p:ph type="title"/>
          </p:nvPr>
        </p:nvSpPr>
        <p:spPr>
          <a:xfrm>
            <a:off x="1797666" y="213674"/>
            <a:ext cx="8596668" cy="549897"/>
          </a:xfrm>
        </p:spPr>
        <p:txBody>
          <a:bodyPr>
            <a:normAutofit fontScale="90000"/>
          </a:bodyPr>
          <a:lstStyle/>
          <a:p>
            <a:r>
              <a:rPr lang="en-US" b="1" dirty="0" err="1">
                <a:latin typeface="Century Gothic" panose="020B0502020202020204" pitchFamily="34" charset="0"/>
              </a:rPr>
              <a:t>Contd</a:t>
            </a:r>
            <a:r>
              <a:rPr lang="en-US" b="1" dirty="0">
                <a:latin typeface="Century Gothic" panose="020B0502020202020204" pitchFamily="34" charset="0"/>
              </a:rPr>
              <a:t>…</a:t>
            </a:r>
            <a:endParaRPr lang="en-IN" dirty="0"/>
          </a:p>
        </p:txBody>
      </p:sp>
      <p:sp>
        <p:nvSpPr>
          <p:cNvPr id="3" name="Content Placeholder 2">
            <a:extLst>
              <a:ext uri="{FF2B5EF4-FFF2-40B4-BE49-F238E27FC236}">
                <a16:creationId xmlns:a16="http://schemas.microsoft.com/office/drawing/2014/main" id="{1A5380C1-9E4A-469A-A35C-0DD1C75275FC}"/>
              </a:ext>
            </a:extLst>
          </p:cNvPr>
          <p:cNvSpPr>
            <a:spLocks noGrp="1"/>
          </p:cNvSpPr>
          <p:nvPr>
            <p:ph idx="1"/>
          </p:nvPr>
        </p:nvSpPr>
        <p:spPr>
          <a:xfrm>
            <a:off x="677334" y="1385741"/>
            <a:ext cx="11040184" cy="5024486"/>
          </a:xfrm>
        </p:spPr>
        <p:txBody>
          <a:bodyPr>
            <a:normAutofit fontScale="92500" lnSpcReduction="10000"/>
          </a:bodyPr>
          <a:lstStyle/>
          <a:p>
            <a:pPr algn="just"/>
            <a:r>
              <a:rPr lang="en-US" b="1" dirty="0">
                <a:latin typeface="Century Gothic" panose="020B0502020202020204" pitchFamily="34" charset="0"/>
              </a:rPr>
              <a:t>Amnesty International </a:t>
            </a:r>
            <a:r>
              <a:rPr lang="en-US" dirty="0">
                <a:latin typeface="Century Gothic" panose="020B0502020202020204" pitchFamily="34" charset="0"/>
              </a:rPr>
              <a:t>(commonly known as Amnesty or AI) is an nongovernmental Organization focused on human rights.</a:t>
            </a:r>
          </a:p>
          <a:p>
            <a:pPr algn="just"/>
            <a:r>
              <a:rPr lang="en-US" b="1" dirty="0">
                <a:latin typeface="Century Gothic" panose="020B0502020202020204" pitchFamily="34" charset="0"/>
              </a:rPr>
              <a:t>Human Rights Watch</a:t>
            </a:r>
            <a:r>
              <a:rPr lang="en-US" dirty="0">
                <a:latin typeface="Century Gothic" panose="020B0502020202020204" pitchFamily="34" charset="0"/>
              </a:rPr>
              <a:t> (HRW) is an international non-governmental </a:t>
            </a:r>
            <a:r>
              <a:rPr lang="en-US" dirty="0" err="1">
                <a:latin typeface="Century Gothic" panose="020B0502020202020204" pitchFamily="34" charset="0"/>
              </a:rPr>
              <a:t>Organisation</a:t>
            </a:r>
            <a:r>
              <a:rPr lang="en-US" dirty="0">
                <a:latin typeface="Century Gothic" panose="020B0502020202020204" pitchFamily="34" charset="0"/>
              </a:rPr>
              <a:t>, founded in 1978, headquartered in New York City, that conducts research and advocacy on human rights.</a:t>
            </a:r>
          </a:p>
          <a:p>
            <a:pPr algn="just"/>
            <a:r>
              <a:rPr lang="en-US" b="1" dirty="0">
                <a:latin typeface="Century Gothic" panose="020B0502020202020204" pitchFamily="34" charset="0"/>
              </a:rPr>
              <a:t>The League Council </a:t>
            </a:r>
            <a:r>
              <a:rPr lang="en-US" dirty="0">
                <a:latin typeface="Century Gothic" panose="020B0502020202020204" pitchFamily="34" charset="0"/>
              </a:rPr>
              <a:t>the main constitutional organs of the League of Nations were the Assembly, the Council, and the Permanent Secretariat.</a:t>
            </a:r>
          </a:p>
          <a:p>
            <a:pPr algn="just"/>
            <a:r>
              <a:rPr lang="en-US" b="1" dirty="0">
                <a:latin typeface="Century Gothic" panose="020B0502020202020204" pitchFamily="34" charset="0"/>
              </a:rPr>
              <a:t>General Assembly (UNGA or GA)</a:t>
            </a:r>
            <a:r>
              <a:rPr lang="en-US" dirty="0">
                <a:latin typeface="Century Gothic" panose="020B0502020202020204" pitchFamily="34" charset="0"/>
              </a:rPr>
              <a:t> is one of the six principal organs of the United Nations (UN), the only one in which all member nations have equal representation.</a:t>
            </a:r>
          </a:p>
          <a:p>
            <a:pPr algn="just"/>
            <a:r>
              <a:rPr lang="en-US" b="1" dirty="0">
                <a:latin typeface="Century Gothic" panose="020B0502020202020204" pitchFamily="34" charset="0"/>
              </a:rPr>
              <a:t>Munich Conference: </a:t>
            </a:r>
            <a:r>
              <a:rPr lang="en-US" dirty="0">
                <a:latin typeface="Century Gothic" panose="020B0502020202020204" pitchFamily="34" charset="0"/>
              </a:rPr>
              <a:t>The Conference held in Munich on September 28-29, 1938, during which the leaders of Great Britain, France, and Italy agreed to allow Germany to annex certain areas of Czechoslovakia.</a:t>
            </a:r>
          </a:p>
          <a:p>
            <a:pPr algn="just"/>
            <a:r>
              <a:rPr lang="en-US" b="1" dirty="0">
                <a:latin typeface="Century Gothic" panose="020B0502020202020204" pitchFamily="34" charset="0"/>
              </a:rPr>
              <a:t>Trusteeship Council </a:t>
            </a:r>
            <a:r>
              <a:rPr lang="en-US" dirty="0">
                <a:latin typeface="Century Gothic" panose="020B0502020202020204" pitchFamily="34" charset="0"/>
              </a:rPr>
              <a:t>is one of the six principal organs of the United Nations, established to help ensure that trust territories were administered in the best interests of their inhabitants and of international peace and security.</a:t>
            </a:r>
          </a:p>
          <a:p>
            <a:pPr algn="just"/>
            <a:r>
              <a:rPr lang="en-US" b="1" dirty="0">
                <a:latin typeface="Century Gothic" panose="020B0502020202020204" pitchFamily="34" charset="0"/>
              </a:rPr>
              <a:t>International non-governmental Organization (INGO) </a:t>
            </a:r>
            <a:r>
              <a:rPr lang="en-US" dirty="0">
                <a:latin typeface="Century Gothic" panose="020B0502020202020204" pitchFamily="34" charset="0"/>
              </a:rPr>
              <a:t>has the same mission non-governmental Organization (NGO), but it is international in scope and has outposts around the world to deal with specific issues in many countries.</a:t>
            </a:r>
            <a:endParaRPr lang="en-IN" dirty="0">
              <a:latin typeface="Century Gothic" panose="020B0502020202020204" pitchFamily="34" charset="0"/>
            </a:endParaRPr>
          </a:p>
        </p:txBody>
      </p:sp>
    </p:spTree>
    <p:extLst>
      <p:ext uri="{BB962C8B-B14F-4D97-AF65-F5344CB8AC3E}">
        <p14:creationId xmlns:p14="http://schemas.microsoft.com/office/powerpoint/2010/main" val="3100816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190C-E073-4C55-9C06-3E51A8A699C3}"/>
              </a:ext>
            </a:extLst>
          </p:cNvPr>
          <p:cNvSpPr>
            <a:spLocks noGrp="1"/>
          </p:cNvSpPr>
          <p:nvPr>
            <p:ph type="title"/>
          </p:nvPr>
        </p:nvSpPr>
        <p:spPr>
          <a:xfrm>
            <a:off x="2231136" y="81815"/>
            <a:ext cx="7729728" cy="1188720"/>
          </a:xfrm>
        </p:spPr>
        <p:txBody>
          <a:bodyPr/>
          <a:lstStyle/>
          <a:p>
            <a:r>
              <a:rPr lang="en-US" b="1" dirty="0">
                <a:latin typeface="Century Gothic" panose="020B0502020202020204" pitchFamily="34" charset="0"/>
              </a:rPr>
              <a:t>EXERCISE</a:t>
            </a:r>
            <a:endParaRPr lang="en-IN"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9614306A-5448-4D8D-8C2D-17D690810B74}"/>
              </a:ext>
            </a:extLst>
          </p:cNvPr>
          <p:cNvSpPr>
            <a:spLocks noGrp="1"/>
          </p:cNvSpPr>
          <p:nvPr>
            <p:ph idx="1"/>
          </p:nvPr>
        </p:nvSpPr>
        <p:spPr>
          <a:xfrm>
            <a:off x="677334" y="1412830"/>
            <a:ext cx="10837332" cy="5361271"/>
          </a:xfrm>
        </p:spPr>
        <p:txBody>
          <a:bodyPr>
            <a:noAutofit/>
          </a:bodyPr>
          <a:lstStyle/>
          <a:p>
            <a:pPr marL="0" indent="0">
              <a:buNone/>
            </a:pPr>
            <a:r>
              <a:rPr lang="en-US" b="1" dirty="0">
                <a:latin typeface="Century Gothic" panose="020B0502020202020204" pitchFamily="34" charset="0"/>
              </a:rPr>
              <a:t>1. What was the first postal Organization originally called?</a:t>
            </a:r>
          </a:p>
          <a:p>
            <a:pPr marL="0" indent="0">
              <a:buNone/>
            </a:pPr>
            <a:r>
              <a:rPr lang="en-US" dirty="0">
                <a:latin typeface="Century Gothic" panose="020B0502020202020204" pitchFamily="34" charset="0"/>
              </a:rPr>
              <a:t>(a) International Telegraph                       (b) International Telecommunication Union </a:t>
            </a:r>
          </a:p>
          <a:p>
            <a:pPr marL="0" indent="0">
              <a:buNone/>
            </a:pPr>
            <a:r>
              <a:rPr lang="en-US" dirty="0">
                <a:latin typeface="Century Gothic" panose="020B0502020202020204" pitchFamily="34" charset="0"/>
              </a:rPr>
              <a:t>(c) Universal Postal Union                          (d) International Telecommunication Department</a:t>
            </a:r>
          </a:p>
          <a:p>
            <a:pPr marL="0" indent="0">
              <a:buNone/>
            </a:pPr>
            <a:r>
              <a:rPr lang="en-US" b="1" dirty="0">
                <a:latin typeface="Century Gothic" panose="020B0502020202020204" pitchFamily="34" charset="0"/>
              </a:rPr>
              <a:t>2. In the year 1902, the Convention for the Pacific Settlement of International Disputes</a:t>
            </a:r>
          </a:p>
          <a:p>
            <a:pPr marL="0" indent="0">
              <a:buNone/>
            </a:pPr>
            <a:r>
              <a:rPr lang="en-US" b="1" dirty="0">
                <a:latin typeface="Century Gothic" panose="020B0502020202020204" pitchFamily="34" charset="0"/>
              </a:rPr>
              <a:t>established the ________.</a:t>
            </a:r>
          </a:p>
          <a:p>
            <a:pPr marL="0" indent="0">
              <a:buNone/>
            </a:pPr>
            <a:r>
              <a:rPr lang="en-US" dirty="0">
                <a:latin typeface="Century Gothic" panose="020B0502020202020204" pitchFamily="34" charset="0"/>
              </a:rPr>
              <a:t>(a) International Court of Justice             (b) Permanent Court of Arbitration</a:t>
            </a:r>
          </a:p>
          <a:p>
            <a:pPr marL="0" indent="0">
              <a:buNone/>
            </a:pPr>
            <a:r>
              <a:rPr lang="en-US" dirty="0">
                <a:latin typeface="Century Gothic" panose="020B0502020202020204" pitchFamily="34" charset="0"/>
              </a:rPr>
              <a:t>(c) International Criminal Court               (d) Permanent Court of International Justice</a:t>
            </a:r>
          </a:p>
          <a:p>
            <a:pPr marL="0" indent="0">
              <a:buNone/>
            </a:pPr>
            <a:r>
              <a:rPr lang="en-US" b="1" dirty="0">
                <a:latin typeface="Century Gothic" panose="020B0502020202020204" pitchFamily="34" charset="0"/>
              </a:rPr>
              <a:t>3. Who among the following individuals outlined the idea of the League of nations?</a:t>
            </a:r>
          </a:p>
          <a:p>
            <a:pPr marL="0" indent="0">
              <a:buNone/>
            </a:pPr>
            <a:r>
              <a:rPr lang="en-US" dirty="0">
                <a:latin typeface="Century Gothic" panose="020B0502020202020204" pitchFamily="34" charset="0"/>
              </a:rPr>
              <a:t>(a) Eleanor Roosevelt                                (b) Woodrow Wilson</a:t>
            </a:r>
          </a:p>
          <a:p>
            <a:pPr marL="0" indent="0">
              <a:buNone/>
            </a:pPr>
            <a:r>
              <a:rPr lang="en-US" dirty="0">
                <a:latin typeface="Century Gothic" panose="020B0502020202020204" pitchFamily="34" charset="0"/>
              </a:rPr>
              <a:t>(c) Franklin D Roosevelt                            (d) Theodore Roosevelt</a:t>
            </a:r>
          </a:p>
          <a:p>
            <a:pPr marL="0" indent="0">
              <a:buNone/>
            </a:pPr>
            <a:r>
              <a:rPr lang="en-US" b="1" dirty="0">
                <a:latin typeface="Century Gothic" panose="020B0502020202020204" pitchFamily="34" charset="0"/>
              </a:rPr>
              <a:t>4. The 1938 Munich Conference agreed to the dismantling of ________.</a:t>
            </a:r>
          </a:p>
          <a:p>
            <a:pPr marL="0" indent="0">
              <a:buNone/>
            </a:pPr>
            <a:r>
              <a:rPr lang="en-US" dirty="0">
                <a:latin typeface="Century Gothic" panose="020B0502020202020204" pitchFamily="34" charset="0"/>
              </a:rPr>
              <a:t>(a)Yugoslavia                                             (b) Czechoslovakia </a:t>
            </a:r>
          </a:p>
          <a:p>
            <a:pPr marL="0" indent="0">
              <a:buNone/>
            </a:pPr>
            <a:r>
              <a:rPr lang="en-US" dirty="0">
                <a:latin typeface="Century Gothic" panose="020B0502020202020204" pitchFamily="34" charset="0"/>
              </a:rPr>
              <a:t>(c) Austria                                                    (d) Poland</a:t>
            </a:r>
          </a:p>
        </p:txBody>
      </p:sp>
    </p:spTree>
    <p:extLst>
      <p:ext uri="{BB962C8B-B14F-4D97-AF65-F5344CB8AC3E}">
        <p14:creationId xmlns:p14="http://schemas.microsoft.com/office/powerpoint/2010/main" val="4261342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B28B62-570B-401F-9C1E-25060B87DF3A}"/>
              </a:ext>
            </a:extLst>
          </p:cNvPr>
          <p:cNvSpPr>
            <a:spLocks noGrp="1"/>
          </p:cNvSpPr>
          <p:nvPr>
            <p:ph idx="1"/>
          </p:nvPr>
        </p:nvSpPr>
        <p:spPr>
          <a:xfrm>
            <a:off x="612742" y="509047"/>
            <a:ext cx="10831398" cy="5532315"/>
          </a:xfrm>
        </p:spPr>
        <p:txBody>
          <a:bodyPr>
            <a:normAutofit/>
          </a:bodyPr>
          <a:lstStyle/>
          <a:p>
            <a:pPr marL="0" indent="0">
              <a:buNone/>
            </a:pPr>
            <a:r>
              <a:rPr lang="en-US" b="1" dirty="0">
                <a:latin typeface="Century Gothic" panose="020B0502020202020204" pitchFamily="34" charset="0"/>
              </a:rPr>
              <a:t>5. Who coined the name United Nations?</a:t>
            </a:r>
          </a:p>
          <a:p>
            <a:pPr marL="0" indent="0">
              <a:buNone/>
            </a:pPr>
            <a:r>
              <a:rPr lang="en-US" dirty="0">
                <a:latin typeface="Century Gothic" panose="020B0502020202020204" pitchFamily="34" charset="0"/>
              </a:rPr>
              <a:t>(a) Eleanor Roosevelt                                        (b) Woodrow Wilson</a:t>
            </a:r>
          </a:p>
          <a:p>
            <a:pPr marL="0" indent="0">
              <a:buNone/>
            </a:pPr>
            <a:r>
              <a:rPr lang="en-US" dirty="0">
                <a:latin typeface="Century Gothic" panose="020B0502020202020204" pitchFamily="34" charset="0"/>
              </a:rPr>
              <a:t>(c) Franklin D Roosevelt                                     (d) Theodore Roosevelt</a:t>
            </a:r>
          </a:p>
          <a:p>
            <a:pPr marL="0" indent="0">
              <a:buNone/>
            </a:pPr>
            <a:r>
              <a:rPr lang="en-US" b="1" dirty="0">
                <a:latin typeface="Century Gothic" panose="020B0502020202020204" pitchFamily="34" charset="0"/>
              </a:rPr>
              <a:t>6. Veto powers in the United Nations were given to which of the following five counties</a:t>
            </a:r>
          </a:p>
          <a:p>
            <a:pPr marL="0" indent="0">
              <a:buNone/>
            </a:pPr>
            <a:r>
              <a:rPr lang="en-US" dirty="0">
                <a:latin typeface="Century Gothic" panose="020B0502020202020204" pitchFamily="34" charset="0"/>
              </a:rPr>
              <a:t>(a) China, Britain, France, USA, Japan             (b) China, France, Great Britain, USA, Russia</a:t>
            </a:r>
          </a:p>
          <a:p>
            <a:pPr marL="0" indent="0">
              <a:buNone/>
            </a:pPr>
            <a:r>
              <a:rPr lang="en-US" dirty="0">
                <a:latin typeface="Century Gothic" panose="020B0502020202020204" pitchFamily="34" charset="0"/>
              </a:rPr>
              <a:t>(c) China, France, Britain, USA, Germany        (d) China, France, Great Britain, USA, Soviet Union</a:t>
            </a:r>
          </a:p>
          <a:p>
            <a:pPr marL="0" indent="0">
              <a:buNone/>
            </a:pPr>
            <a:r>
              <a:rPr lang="en-US" b="1" dirty="0">
                <a:latin typeface="Century Gothic" panose="020B0502020202020204" pitchFamily="34" charset="0"/>
              </a:rPr>
              <a:t>7. Match the Following:</a:t>
            </a:r>
          </a:p>
          <a:p>
            <a:pPr marL="0" indent="0">
              <a:buNone/>
            </a:pPr>
            <a:r>
              <a:rPr lang="en-US" dirty="0">
                <a:latin typeface="Century Gothic" panose="020B0502020202020204" pitchFamily="34" charset="0"/>
              </a:rPr>
              <a:t>1. General Assembly                                           a) Decolonization Process</a:t>
            </a:r>
          </a:p>
          <a:p>
            <a:pPr marL="0" indent="0">
              <a:buNone/>
            </a:pPr>
            <a:r>
              <a:rPr lang="en-US" dirty="0">
                <a:latin typeface="Century Gothic" panose="020B0502020202020204" pitchFamily="34" charset="0"/>
              </a:rPr>
              <a:t>2. Economic and Social Council                       b) The Main Deliberative organ of the United Nations</a:t>
            </a:r>
          </a:p>
          <a:p>
            <a:pPr marL="0" indent="0">
              <a:buNone/>
            </a:pPr>
            <a:r>
              <a:rPr lang="en-US" dirty="0">
                <a:latin typeface="Century Gothic" panose="020B0502020202020204" pitchFamily="34" charset="0"/>
              </a:rPr>
              <a:t>3. International Criminal Court                          c) China, France, Great Britain, USA, Soviet Union</a:t>
            </a:r>
          </a:p>
          <a:p>
            <a:pPr marL="0" indent="0">
              <a:buNone/>
            </a:pPr>
            <a:r>
              <a:rPr lang="en-US" dirty="0">
                <a:latin typeface="Century Gothic" panose="020B0502020202020204" pitchFamily="34" charset="0"/>
              </a:rPr>
              <a:t>4. The Security Council                                       d) UNESCO</a:t>
            </a:r>
          </a:p>
          <a:p>
            <a:pPr marL="0" indent="0">
              <a:buNone/>
            </a:pPr>
            <a:r>
              <a:rPr lang="en-US" dirty="0">
                <a:latin typeface="Century Gothic" panose="020B0502020202020204" pitchFamily="34" charset="0"/>
              </a:rPr>
              <a:t>1) b a d c                                                             2) b d a c</a:t>
            </a:r>
          </a:p>
          <a:p>
            <a:pPr marL="0" indent="0">
              <a:buNone/>
            </a:pPr>
            <a:r>
              <a:rPr lang="en-US" dirty="0">
                <a:latin typeface="Century Gothic" panose="020B0502020202020204" pitchFamily="34" charset="0"/>
              </a:rPr>
              <a:t>3) c b a d                                                             4) a d b c</a:t>
            </a:r>
            <a:endParaRPr lang="en-IN" dirty="0">
              <a:latin typeface="Century Gothic" panose="020B0502020202020204" pitchFamily="34" charset="0"/>
            </a:endParaRPr>
          </a:p>
        </p:txBody>
      </p:sp>
    </p:spTree>
    <p:extLst>
      <p:ext uri="{BB962C8B-B14F-4D97-AF65-F5344CB8AC3E}">
        <p14:creationId xmlns:p14="http://schemas.microsoft.com/office/powerpoint/2010/main" val="1240532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BE748C-F170-458B-A77A-E793FC42D588}"/>
              </a:ext>
            </a:extLst>
          </p:cNvPr>
          <p:cNvSpPr>
            <a:spLocks noGrp="1"/>
          </p:cNvSpPr>
          <p:nvPr>
            <p:ph idx="1"/>
          </p:nvPr>
        </p:nvSpPr>
        <p:spPr>
          <a:xfrm>
            <a:off x="791850" y="791851"/>
            <a:ext cx="10444901" cy="5458119"/>
          </a:xfrm>
        </p:spPr>
        <p:txBody>
          <a:bodyPr>
            <a:normAutofit/>
          </a:bodyPr>
          <a:lstStyle/>
          <a:p>
            <a:pPr marL="0" indent="0">
              <a:buNone/>
            </a:pPr>
            <a:r>
              <a:rPr lang="en-IN" b="1" dirty="0">
                <a:latin typeface="Century Gothic" panose="020B0502020202020204" pitchFamily="34" charset="0"/>
              </a:rPr>
              <a:t>8. Match the following:</a:t>
            </a:r>
          </a:p>
          <a:p>
            <a:pPr marL="0" indent="0">
              <a:buNone/>
            </a:pPr>
            <a:r>
              <a:rPr lang="en-IN" dirty="0">
                <a:latin typeface="Century Gothic" panose="020B0502020202020204" pitchFamily="34" charset="0"/>
              </a:rPr>
              <a:t>1. Kurt Waldheim                                                   a) Portugal</a:t>
            </a:r>
          </a:p>
          <a:p>
            <a:pPr marL="0" indent="0">
              <a:buNone/>
            </a:pPr>
            <a:r>
              <a:rPr lang="en-IN" dirty="0">
                <a:latin typeface="Century Gothic" panose="020B0502020202020204" pitchFamily="34" charset="0"/>
              </a:rPr>
              <a:t>2. Kofi-Annan                                                         b) Republic of Korea</a:t>
            </a:r>
          </a:p>
          <a:p>
            <a:pPr marL="0" indent="0">
              <a:buNone/>
            </a:pPr>
            <a:r>
              <a:rPr lang="en-IN" dirty="0">
                <a:latin typeface="Century Gothic" panose="020B0502020202020204" pitchFamily="34" charset="0"/>
              </a:rPr>
              <a:t>3. Boutros Boutros-Ghali                                       c) Myanmar</a:t>
            </a:r>
          </a:p>
          <a:p>
            <a:pPr marL="0" indent="0">
              <a:buNone/>
            </a:pPr>
            <a:r>
              <a:rPr lang="en-IN" dirty="0">
                <a:latin typeface="Century Gothic" panose="020B0502020202020204" pitchFamily="34" charset="0"/>
              </a:rPr>
              <a:t>4. Antonio </a:t>
            </a:r>
            <a:r>
              <a:rPr lang="en-IN" dirty="0" err="1">
                <a:latin typeface="Century Gothic" panose="020B0502020202020204" pitchFamily="34" charset="0"/>
              </a:rPr>
              <a:t>Guteres</a:t>
            </a:r>
            <a:r>
              <a:rPr lang="en-IN" dirty="0">
                <a:latin typeface="Century Gothic" panose="020B0502020202020204" pitchFamily="34" charset="0"/>
              </a:rPr>
              <a:t>                                               d) Norway</a:t>
            </a:r>
          </a:p>
          <a:p>
            <a:pPr marL="0" indent="0">
              <a:buNone/>
            </a:pPr>
            <a:r>
              <a:rPr lang="en-IN" dirty="0">
                <a:latin typeface="Century Gothic" panose="020B0502020202020204" pitchFamily="34" charset="0"/>
              </a:rPr>
              <a:t>1) a d b c                                                               2) b d a c</a:t>
            </a:r>
          </a:p>
          <a:p>
            <a:pPr marL="0" indent="0">
              <a:buNone/>
            </a:pPr>
            <a:r>
              <a:rPr lang="en-IN" dirty="0">
                <a:latin typeface="Century Gothic" panose="020B0502020202020204" pitchFamily="34" charset="0"/>
              </a:rPr>
              <a:t>3) c b a d                                                               4) a d b c</a:t>
            </a:r>
          </a:p>
          <a:p>
            <a:pPr marL="0" indent="0">
              <a:buNone/>
            </a:pPr>
            <a:r>
              <a:rPr lang="en-IN" b="1" dirty="0">
                <a:latin typeface="Century Gothic" panose="020B0502020202020204" pitchFamily="34" charset="0"/>
              </a:rPr>
              <a:t>9. Name two International Non-Governmental Organisations that work for the protection and promotion of human rights</a:t>
            </a:r>
          </a:p>
          <a:p>
            <a:pPr marL="0" indent="0">
              <a:buNone/>
            </a:pPr>
            <a:r>
              <a:rPr lang="en-IN" dirty="0">
                <a:latin typeface="Century Gothic" panose="020B0502020202020204" pitchFamily="34" charset="0"/>
              </a:rPr>
              <a:t>(a) Human Rights Watch                                     (b) Amnesty International</a:t>
            </a:r>
          </a:p>
          <a:p>
            <a:pPr marL="0" indent="0">
              <a:buNone/>
            </a:pPr>
            <a:r>
              <a:rPr lang="en-IN" dirty="0">
                <a:latin typeface="Century Gothic" panose="020B0502020202020204" pitchFamily="34" charset="0"/>
              </a:rPr>
              <a:t>(c) The World Bank                                               (d) Asian Development Bank</a:t>
            </a:r>
          </a:p>
        </p:txBody>
      </p:sp>
    </p:spTree>
    <p:extLst>
      <p:ext uri="{BB962C8B-B14F-4D97-AF65-F5344CB8AC3E}">
        <p14:creationId xmlns:p14="http://schemas.microsoft.com/office/powerpoint/2010/main" val="2559925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E5920-5492-42FA-8F58-CBE3E8D0088D}"/>
              </a:ext>
            </a:extLst>
          </p:cNvPr>
          <p:cNvSpPr>
            <a:spLocks noGrp="1"/>
          </p:cNvSpPr>
          <p:nvPr>
            <p:ph type="title"/>
          </p:nvPr>
        </p:nvSpPr>
        <p:spPr>
          <a:xfrm>
            <a:off x="1627820" y="135133"/>
            <a:ext cx="7729728" cy="1188720"/>
          </a:xfrm>
        </p:spPr>
        <p:txBody>
          <a:bodyPr/>
          <a:lstStyle/>
          <a:p>
            <a:r>
              <a:rPr lang="en-US" b="1" dirty="0">
                <a:latin typeface="Century Gothic" panose="020B0502020202020204" pitchFamily="34" charset="0"/>
              </a:rPr>
              <a:t>What is INGO?</a:t>
            </a:r>
            <a:endParaRPr lang="en-IN"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B28263DB-5A20-4F0E-9EB7-935AB7609443}"/>
              </a:ext>
            </a:extLst>
          </p:cNvPr>
          <p:cNvSpPr>
            <a:spLocks noGrp="1"/>
          </p:cNvSpPr>
          <p:nvPr>
            <p:ph idx="1"/>
          </p:nvPr>
        </p:nvSpPr>
        <p:spPr>
          <a:xfrm>
            <a:off x="677333" y="1527143"/>
            <a:ext cx="9786419" cy="4223208"/>
          </a:xfrm>
        </p:spPr>
        <p:txBody>
          <a:bodyPr>
            <a:noAutofit/>
          </a:bodyPr>
          <a:lstStyle/>
          <a:p>
            <a:pPr algn="just"/>
            <a:r>
              <a:rPr lang="en-US" dirty="0">
                <a:latin typeface="Century Gothic" panose="020B0502020202020204" pitchFamily="34" charset="0"/>
              </a:rPr>
              <a:t>In 1910, the Union of International Associations (UIA) were the first to suggest that a "super-national" status be given to international organizations with diplomatic intentions without governmental influence.</a:t>
            </a:r>
          </a:p>
          <a:p>
            <a:pPr algn="just"/>
            <a:r>
              <a:rPr lang="en-US" dirty="0">
                <a:latin typeface="Century Gothic" panose="020B0502020202020204" pitchFamily="34" charset="0"/>
              </a:rPr>
              <a:t>After 1929 meetings, UN Charter was finalized, the San Francisco Conference agreed to make provision for both intergovernmental </a:t>
            </a:r>
            <a:r>
              <a:rPr lang="en-US" dirty="0" err="1">
                <a:latin typeface="Century Gothic" panose="020B0502020202020204" pitchFamily="34" charset="0"/>
              </a:rPr>
              <a:t>organisations</a:t>
            </a:r>
            <a:r>
              <a:rPr lang="en-US" dirty="0">
                <a:latin typeface="Century Gothic" panose="020B0502020202020204" pitchFamily="34" charset="0"/>
              </a:rPr>
              <a:t> and private </a:t>
            </a:r>
            <a:r>
              <a:rPr lang="en-US" dirty="0" err="1">
                <a:latin typeface="Century Gothic" panose="020B0502020202020204" pitchFamily="34" charset="0"/>
              </a:rPr>
              <a:t>organisations</a:t>
            </a:r>
            <a:r>
              <a:rPr lang="en-US" dirty="0">
                <a:latin typeface="Century Gothic" panose="020B0502020202020204" pitchFamily="34" charset="0"/>
              </a:rPr>
              <a:t> to have formal relations with the United Nations Economic and Social Council (ECOSOC). </a:t>
            </a:r>
          </a:p>
          <a:p>
            <a:pPr algn="just"/>
            <a:r>
              <a:rPr lang="en-US" dirty="0">
                <a:latin typeface="Century Gothic" panose="020B0502020202020204" pitchFamily="34" charset="0"/>
              </a:rPr>
              <a:t>Article 57 and 71 together formed the concept of INGO, by introducing new terms inter-governmental </a:t>
            </a:r>
            <a:r>
              <a:rPr lang="en-US" dirty="0" err="1">
                <a:latin typeface="Century Gothic" panose="020B0502020202020204" pitchFamily="34" charset="0"/>
              </a:rPr>
              <a:t>organisations</a:t>
            </a:r>
            <a:r>
              <a:rPr lang="en-US" dirty="0">
                <a:latin typeface="Century Gothic" panose="020B0502020202020204" pitchFamily="34" charset="0"/>
              </a:rPr>
              <a:t> and non-governmental </a:t>
            </a:r>
            <a:r>
              <a:rPr lang="en-US" dirty="0" err="1">
                <a:latin typeface="Century Gothic" panose="020B0502020202020204" pitchFamily="34" charset="0"/>
              </a:rPr>
              <a:t>Organisations</a:t>
            </a:r>
            <a:r>
              <a:rPr lang="en-US" dirty="0">
                <a:latin typeface="Century Gothic" panose="020B0502020202020204" pitchFamily="34" charset="0"/>
              </a:rPr>
              <a:t>, respectively.</a:t>
            </a:r>
          </a:p>
          <a:p>
            <a:pPr algn="just"/>
            <a:r>
              <a:rPr lang="en-US" dirty="0">
                <a:latin typeface="Century Gothic" panose="020B0502020202020204" pitchFamily="34" charset="0"/>
              </a:rPr>
              <a:t>The ECOSOC defines an INGO as </a:t>
            </a:r>
            <a:r>
              <a:rPr lang="en-US" b="1" dirty="0">
                <a:latin typeface="Century Gothic" panose="020B0502020202020204" pitchFamily="34" charset="0"/>
              </a:rPr>
              <a:t>"any organization which is not established by inter-governmental agreement“, "including organizations which accept members designated by government authorities, provided that such membership does not interfere with the free expression of views of the organizations" .</a:t>
            </a:r>
          </a:p>
          <a:p>
            <a:pPr algn="just"/>
            <a:endParaRPr lang="en-US" b="1" dirty="0">
              <a:latin typeface="Century Gothic" panose="020B0502020202020204" pitchFamily="34" charset="0"/>
            </a:endParaRPr>
          </a:p>
          <a:p>
            <a:pPr algn="just"/>
            <a:endParaRPr lang="en-IN" dirty="0">
              <a:latin typeface="Century Gothic" panose="020B0502020202020204" pitchFamily="34" charset="0"/>
            </a:endParaRPr>
          </a:p>
        </p:txBody>
      </p:sp>
    </p:spTree>
    <p:extLst>
      <p:ext uri="{BB962C8B-B14F-4D97-AF65-F5344CB8AC3E}">
        <p14:creationId xmlns:p14="http://schemas.microsoft.com/office/powerpoint/2010/main" val="2476909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DF485-9E1F-4167-90BA-5DE440EFA319}"/>
              </a:ext>
            </a:extLst>
          </p:cNvPr>
          <p:cNvSpPr>
            <a:spLocks noGrp="1"/>
          </p:cNvSpPr>
          <p:nvPr>
            <p:ph type="title"/>
          </p:nvPr>
        </p:nvSpPr>
        <p:spPr>
          <a:xfrm>
            <a:off x="2144025" y="244155"/>
            <a:ext cx="7729728" cy="1188720"/>
          </a:xfrm>
        </p:spPr>
        <p:txBody>
          <a:bodyPr/>
          <a:lstStyle/>
          <a:p>
            <a:r>
              <a:rPr lang="en-US" b="1" dirty="0">
                <a:latin typeface="Century Gothic" panose="020B0502020202020204" pitchFamily="34" charset="0"/>
              </a:rPr>
              <a:t>OPERATIONS AND ACTIVITIES OF INGO</a:t>
            </a:r>
            <a:endParaRPr lang="en-IN"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4D9B745F-784B-4979-997C-F6C57827E95D}"/>
              </a:ext>
            </a:extLst>
          </p:cNvPr>
          <p:cNvSpPr>
            <a:spLocks noGrp="1"/>
          </p:cNvSpPr>
          <p:nvPr>
            <p:ph idx="1"/>
          </p:nvPr>
        </p:nvSpPr>
        <p:spPr>
          <a:xfrm>
            <a:off x="649053" y="1806176"/>
            <a:ext cx="10719673" cy="4713401"/>
          </a:xfrm>
        </p:spPr>
        <p:txBody>
          <a:bodyPr>
            <a:normAutofit/>
          </a:bodyPr>
          <a:lstStyle/>
          <a:p>
            <a:pPr algn="just"/>
            <a:r>
              <a:rPr lang="en-US" dirty="0">
                <a:latin typeface="Century Gothic" panose="020B0502020202020204" pitchFamily="34" charset="0"/>
              </a:rPr>
              <a:t>Goals and activities are neither economic nor political in the usual sense. Instead, they are mostly concerned with information, communication, and practical projects to organize global domains or effect global change. </a:t>
            </a:r>
          </a:p>
          <a:p>
            <a:pPr algn="just"/>
            <a:r>
              <a:rPr lang="en-US" dirty="0">
                <a:latin typeface="Century Gothic" panose="020B0502020202020204" pitchFamily="34" charset="0"/>
              </a:rPr>
              <a:t>INGOs seek to solve social problems or improve living conditions; others aim to improve technology, advance knowledge, create global standards, protect threatened peoples or species, or induce states, businesses, and individuals to abide by specific norms and principles. </a:t>
            </a:r>
          </a:p>
          <a:p>
            <a:pPr algn="just"/>
            <a:r>
              <a:rPr lang="en-US" dirty="0">
                <a:latin typeface="Century Gothic" panose="020B0502020202020204" pitchFamily="34" charset="0"/>
              </a:rPr>
              <a:t>As nonprofit voluntary associations, they rely primarily on donations, member fees, and voluntary labor for their operations. Funding sources include membership dues, the sale of goods and services, private sector for-profit companies, philanthropic foundations, grants from local, state and federal agencies, and private donations. Individual private donors comprise a significant portion of NGO funding.</a:t>
            </a:r>
            <a:endParaRPr lang="en-IN" dirty="0">
              <a:latin typeface="Century Gothic" panose="020B0502020202020204" pitchFamily="34" charset="0"/>
            </a:endParaRPr>
          </a:p>
        </p:txBody>
      </p:sp>
    </p:spTree>
    <p:extLst>
      <p:ext uri="{BB962C8B-B14F-4D97-AF65-F5344CB8AC3E}">
        <p14:creationId xmlns:p14="http://schemas.microsoft.com/office/powerpoint/2010/main" val="2793746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4269-7D6F-4F01-8AAF-364AEC7FCF59}"/>
              </a:ext>
            </a:extLst>
          </p:cNvPr>
          <p:cNvSpPr>
            <a:spLocks noGrp="1"/>
          </p:cNvSpPr>
          <p:nvPr>
            <p:ph type="title"/>
          </p:nvPr>
        </p:nvSpPr>
        <p:spPr>
          <a:xfrm>
            <a:off x="2008161" y="93325"/>
            <a:ext cx="7729728" cy="1188720"/>
          </a:xfrm>
        </p:spPr>
        <p:txBody>
          <a:bodyPr/>
          <a:lstStyle/>
          <a:p>
            <a:r>
              <a:rPr lang="en-US" b="1" dirty="0">
                <a:latin typeface="Century Gothic" panose="020B0502020202020204" pitchFamily="34" charset="0"/>
              </a:rPr>
              <a:t>SOME OF THE LARGEST INGOs:</a:t>
            </a:r>
            <a:endParaRPr lang="en-IN"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FCCC4B04-9492-4381-AD9C-531E6EC9B1A5}"/>
              </a:ext>
            </a:extLst>
          </p:cNvPr>
          <p:cNvSpPr>
            <a:spLocks noGrp="1"/>
          </p:cNvSpPr>
          <p:nvPr>
            <p:ph idx="1"/>
          </p:nvPr>
        </p:nvSpPr>
        <p:spPr>
          <a:xfrm>
            <a:off x="677333" y="1791092"/>
            <a:ext cx="10333173" cy="4250269"/>
          </a:xfrm>
        </p:spPr>
        <p:txBody>
          <a:bodyPr>
            <a:normAutofit/>
          </a:bodyPr>
          <a:lstStyle/>
          <a:p>
            <a:pPr marL="514350" indent="-514350">
              <a:buAutoNum type="arabicPeriod"/>
            </a:pPr>
            <a:r>
              <a:rPr lang="en-IN" sz="2800" b="1" dirty="0"/>
              <a:t>Amnesty International </a:t>
            </a:r>
          </a:p>
          <a:p>
            <a:pPr marL="0" indent="0">
              <a:buNone/>
            </a:pPr>
            <a:r>
              <a:rPr lang="en-US" dirty="0">
                <a:latin typeface="Century Gothic" panose="020B0502020202020204" pitchFamily="34" charset="0"/>
              </a:rPr>
              <a:t>        ‘</a:t>
            </a:r>
            <a:r>
              <a:rPr lang="en-US" b="1" dirty="0">
                <a:solidFill>
                  <a:schemeClr val="accent5">
                    <a:lumMod val="75000"/>
                  </a:schemeClr>
                </a:solidFill>
                <a:highlight>
                  <a:srgbClr val="FFFF00"/>
                </a:highlight>
                <a:latin typeface="Century Gothic" panose="020B0502020202020204" pitchFamily="34" charset="0"/>
              </a:rPr>
              <a:t>BETTER TO LIGHT A CANDLE THAN </a:t>
            </a:r>
          </a:p>
          <a:p>
            <a:pPr marL="0" indent="0">
              <a:buNone/>
            </a:pPr>
            <a:r>
              <a:rPr lang="en-US" b="1" dirty="0">
                <a:solidFill>
                  <a:schemeClr val="accent5">
                    <a:lumMod val="75000"/>
                  </a:schemeClr>
                </a:solidFill>
                <a:latin typeface="Century Gothic" panose="020B0502020202020204" pitchFamily="34" charset="0"/>
              </a:rPr>
              <a:t>                </a:t>
            </a:r>
            <a:r>
              <a:rPr lang="en-US" b="1" dirty="0">
                <a:solidFill>
                  <a:schemeClr val="accent5">
                    <a:lumMod val="75000"/>
                  </a:schemeClr>
                </a:solidFill>
                <a:highlight>
                  <a:srgbClr val="FFFF00"/>
                </a:highlight>
                <a:latin typeface="Century Gothic" panose="020B0502020202020204" pitchFamily="34" charset="0"/>
              </a:rPr>
              <a:t>CURSE THE DARKNESS</a:t>
            </a:r>
            <a:r>
              <a:rPr lang="en-IN" dirty="0">
                <a:latin typeface="Century Gothic" panose="020B0502020202020204" pitchFamily="34" charset="0"/>
              </a:rPr>
              <a:t>’           </a:t>
            </a:r>
          </a:p>
          <a:p>
            <a:pPr algn="just">
              <a:buFont typeface="Wingdings" panose="05000000000000000000" pitchFamily="2" charset="2"/>
              <a:buChar char="Ø"/>
            </a:pPr>
            <a:r>
              <a:rPr lang="en-US" dirty="0">
                <a:latin typeface="Century Gothic" panose="020B0502020202020204" pitchFamily="34" charset="0"/>
              </a:rPr>
              <a:t>In 1961, British lawyer Peter </a:t>
            </a:r>
            <a:r>
              <a:rPr lang="en-US" dirty="0" err="1">
                <a:latin typeface="Century Gothic" panose="020B0502020202020204" pitchFamily="34" charset="0"/>
              </a:rPr>
              <a:t>Benenson</a:t>
            </a:r>
            <a:r>
              <a:rPr lang="en-US" dirty="0">
                <a:latin typeface="Century Gothic" panose="020B0502020202020204" pitchFamily="34" charset="0"/>
              </a:rPr>
              <a:t> was outraged when two Portuguese students were jailed just for raising a toast to freedom. He wrote an article in The Observer newspaper and launched a campaign that provoked an incredible response. Reprinted in newspapers across the world, his call to action sparked the idea that people everywhere can unite in solidarity for justice and freedom. This inspiring moment didn’t just give birth to an extraordinary movement, it was the start of extraordinary social change. </a:t>
            </a:r>
            <a:endParaRPr lang="en-IN" dirty="0">
              <a:latin typeface="Century Gothic" panose="020B0502020202020204" pitchFamily="34" charset="0"/>
            </a:endParaRPr>
          </a:p>
          <a:p>
            <a:pPr algn="just">
              <a:buFont typeface="Wingdings" panose="05000000000000000000" pitchFamily="2" charset="2"/>
              <a:buChar char="Ø"/>
            </a:pPr>
            <a:r>
              <a:rPr lang="en-US" dirty="0">
                <a:latin typeface="Century Gothic" panose="020B0502020202020204" pitchFamily="34" charset="0"/>
              </a:rPr>
              <a:t>A worldwide campaign movement that seeks to promote all human rights that are established in the Universal Declaration of Human Rights (UDHR) and other international human rights instruments.</a:t>
            </a:r>
            <a:r>
              <a:rPr lang="en-IN" dirty="0">
                <a:latin typeface="Century Gothic" panose="020B0502020202020204" pitchFamily="34" charset="0"/>
              </a:rPr>
              <a:t>   </a:t>
            </a:r>
          </a:p>
        </p:txBody>
      </p:sp>
      <p:pic>
        <p:nvPicPr>
          <p:cNvPr id="5" name="Picture 4">
            <a:extLst>
              <a:ext uri="{FF2B5EF4-FFF2-40B4-BE49-F238E27FC236}">
                <a16:creationId xmlns:a16="http://schemas.microsoft.com/office/drawing/2014/main" id="{8C717F66-62D7-4794-A1E4-EAF9419A4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5836" y="1380977"/>
            <a:ext cx="4417785" cy="1381125"/>
          </a:xfrm>
          <a:prstGeom prst="rect">
            <a:avLst/>
          </a:prstGeom>
        </p:spPr>
      </p:pic>
    </p:spTree>
    <p:extLst>
      <p:ext uri="{BB962C8B-B14F-4D97-AF65-F5344CB8AC3E}">
        <p14:creationId xmlns:p14="http://schemas.microsoft.com/office/powerpoint/2010/main" val="916762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469AC-AE81-4867-B0D1-ED567E9A217C}"/>
              </a:ext>
            </a:extLst>
          </p:cNvPr>
          <p:cNvSpPr>
            <a:spLocks noGrp="1"/>
          </p:cNvSpPr>
          <p:nvPr>
            <p:ph type="title"/>
          </p:nvPr>
        </p:nvSpPr>
        <p:spPr>
          <a:xfrm>
            <a:off x="1948332" y="222278"/>
            <a:ext cx="7729728" cy="428171"/>
          </a:xfrm>
        </p:spPr>
        <p:txBody>
          <a:bodyPr>
            <a:normAutofit fontScale="90000"/>
          </a:bodyPr>
          <a:lstStyle/>
          <a:p>
            <a:r>
              <a:rPr lang="en-US" b="1" dirty="0">
                <a:latin typeface="Century Gothic" panose="020B0502020202020204" pitchFamily="34" charset="0"/>
              </a:rPr>
              <a:t>Contd..</a:t>
            </a:r>
            <a:endParaRPr lang="en-IN"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0B6B4D06-6CEF-442B-B124-600986BCD5E2}"/>
              </a:ext>
            </a:extLst>
          </p:cNvPr>
          <p:cNvSpPr>
            <a:spLocks noGrp="1"/>
          </p:cNvSpPr>
          <p:nvPr>
            <p:ph idx="1"/>
          </p:nvPr>
        </p:nvSpPr>
        <p:spPr>
          <a:xfrm>
            <a:off x="677333" y="1640264"/>
            <a:ext cx="10154065" cy="4401098"/>
          </a:xfrm>
        </p:spPr>
        <p:txBody>
          <a:bodyPr>
            <a:noAutofit/>
          </a:bodyPr>
          <a:lstStyle/>
          <a:p>
            <a:pPr algn="just"/>
            <a:r>
              <a:rPr lang="en-US" dirty="0">
                <a:latin typeface="Century Gothic" panose="020B0502020202020204" pitchFamily="34" charset="0"/>
              </a:rPr>
              <a:t>2.2 million people as members, signatories and supporters spread across 150 countries in the world.</a:t>
            </a:r>
          </a:p>
          <a:p>
            <a:pPr algn="just"/>
            <a:r>
              <a:rPr lang="en-US" dirty="0">
                <a:latin typeface="Century Gothic" panose="020B0502020202020204" pitchFamily="34" charset="0"/>
              </a:rPr>
              <a:t>Amnesty has grown from seeking the release of political prisoners to upholding the whole spectrum of human rights. Our work protects and empowers people – from abolishing the death penalty to protecting sexual and reproductive rights, and from combatting discrimination to defending refugees and migrants’ rights.</a:t>
            </a:r>
          </a:p>
          <a:p>
            <a:pPr algn="just"/>
            <a:r>
              <a:rPr lang="en-US" dirty="0">
                <a:latin typeface="Century Gothic" panose="020B0502020202020204" pitchFamily="34" charset="0"/>
              </a:rPr>
              <a:t>Therefore, major objectives of organization are: Protection of women, Protection of children, Ending illegal torture and execution, Protection of prisoners of conscience, Protection of refugees Protection and overcoming the phenomenon of human rights violations that are related to his physical and psychological integrity, Abolishing the death penalty, torture and other cruel treatment has held prisoner,  Fair and fast trials for political, Prisoners Overcoming the phenomenon of discrimination on any grounds: gender, race, religion, language, political opinion, national or social origin, and others Regulation of the global arms trade.</a:t>
            </a:r>
            <a:endParaRPr lang="en-IN" dirty="0">
              <a:latin typeface="Century Gothic" panose="020B0502020202020204" pitchFamily="34" charset="0"/>
            </a:endParaRPr>
          </a:p>
        </p:txBody>
      </p:sp>
    </p:spTree>
    <p:extLst>
      <p:ext uri="{BB962C8B-B14F-4D97-AF65-F5344CB8AC3E}">
        <p14:creationId xmlns:p14="http://schemas.microsoft.com/office/powerpoint/2010/main" val="2608484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5EF82-7D4D-4711-916A-E8C0F506D71A}"/>
              </a:ext>
            </a:extLst>
          </p:cNvPr>
          <p:cNvSpPr>
            <a:spLocks noGrp="1"/>
          </p:cNvSpPr>
          <p:nvPr>
            <p:ph type="title"/>
          </p:nvPr>
        </p:nvSpPr>
        <p:spPr>
          <a:xfrm>
            <a:off x="2136868" y="130141"/>
            <a:ext cx="7714142" cy="479460"/>
          </a:xfrm>
        </p:spPr>
        <p:txBody>
          <a:bodyPr>
            <a:normAutofit fontScale="90000"/>
          </a:bodyPr>
          <a:lstStyle/>
          <a:p>
            <a:r>
              <a:rPr lang="en-US" b="1" dirty="0">
                <a:latin typeface="Century Gothic" panose="020B0502020202020204" pitchFamily="34" charset="0"/>
              </a:rPr>
              <a:t>Contd</a:t>
            </a:r>
            <a:r>
              <a:rPr lang="en-US" b="1" dirty="0"/>
              <a:t>..</a:t>
            </a:r>
            <a:endParaRPr lang="en-IN" b="1" dirty="0"/>
          </a:p>
        </p:txBody>
      </p:sp>
      <p:sp>
        <p:nvSpPr>
          <p:cNvPr id="3" name="Content Placeholder 2">
            <a:extLst>
              <a:ext uri="{FF2B5EF4-FFF2-40B4-BE49-F238E27FC236}">
                <a16:creationId xmlns:a16="http://schemas.microsoft.com/office/drawing/2014/main" id="{10CE91E4-1CD6-4122-8B1C-6CA7EA279EEC}"/>
              </a:ext>
            </a:extLst>
          </p:cNvPr>
          <p:cNvSpPr>
            <a:spLocks noGrp="1"/>
          </p:cNvSpPr>
          <p:nvPr>
            <p:ph idx="1"/>
          </p:nvPr>
        </p:nvSpPr>
        <p:spPr>
          <a:xfrm>
            <a:off x="537327" y="1762812"/>
            <a:ext cx="10426046" cy="4485587"/>
          </a:xfrm>
        </p:spPr>
        <p:txBody>
          <a:bodyPr>
            <a:normAutofit/>
          </a:bodyPr>
          <a:lstStyle/>
          <a:p>
            <a:pPr marL="0" indent="0" algn="just">
              <a:buNone/>
            </a:pPr>
            <a:r>
              <a:rPr lang="en-US" sz="2800" b="1" dirty="0">
                <a:latin typeface="Century Gothic" panose="020B0502020202020204" pitchFamily="34" charset="0"/>
              </a:rPr>
              <a:t>2. Human Rights Watch</a:t>
            </a:r>
          </a:p>
          <a:p>
            <a:pPr marL="0" indent="0" algn="just">
              <a:buNone/>
            </a:pPr>
            <a:r>
              <a:rPr lang="en-US" sz="2000" b="1" dirty="0">
                <a:solidFill>
                  <a:schemeClr val="accent5">
                    <a:lumMod val="75000"/>
                  </a:schemeClr>
                </a:solidFill>
                <a:highlight>
                  <a:srgbClr val="FFFF00"/>
                </a:highlight>
                <a:latin typeface="Century Gothic" panose="020B0502020202020204" pitchFamily="34" charset="0"/>
              </a:rPr>
              <a:t>DEFENDING THE RIGHTS OF PEOPLE</a:t>
            </a:r>
          </a:p>
          <a:p>
            <a:pPr marL="0" indent="0" algn="just">
              <a:buNone/>
            </a:pPr>
            <a:r>
              <a:rPr lang="en-US" sz="2000" b="1" dirty="0">
                <a:solidFill>
                  <a:schemeClr val="accent5">
                    <a:lumMod val="75000"/>
                  </a:schemeClr>
                </a:solidFill>
                <a:latin typeface="Century Gothic" panose="020B0502020202020204" pitchFamily="34" charset="0"/>
              </a:rPr>
              <a:t>                  </a:t>
            </a:r>
            <a:r>
              <a:rPr lang="en-US" sz="2000" b="1" dirty="0">
                <a:solidFill>
                  <a:schemeClr val="accent5">
                    <a:lumMod val="75000"/>
                  </a:schemeClr>
                </a:solidFill>
                <a:highlight>
                  <a:srgbClr val="FFFF00"/>
                </a:highlight>
                <a:latin typeface="Century Gothic" panose="020B0502020202020204" pitchFamily="34" charset="0"/>
              </a:rPr>
              <a:t>WORLDWIDE</a:t>
            </a:r>
          </a:p>
          <a:p>
            <a:pPr algn="just">
              <a:buFont typeface="Wingdings" panose="05000000000000000000" pitchFamily="2" charset="2"/>
              <a:buChar char="Ø"/>
            </a:pPr>
            <a:r>
              <a:rPr lang="en-US" dirty="0">
                <a:solidFill>
                  <a:schemeClr val="tx1"/>
                </a:solidFill>
                <a:latin typeface="Century Gothic" panose="020B0502020202020204" pitchFamily="34" charset="0"/>
              </a:rPr>
              <a:t>Human Rights Watch was founded in 1978 as “Helsinki Watch,” when we began investigating rights abuses in countries that signed the Helsinki Accords, most notably those behind the Iron Curtain. Since then, our work has expanded to five continents.</a:t>
            </a:r>
          </a:p>
          <a:p>
            <a:pPr algn="just">
              <a:buFont typeface="Wingdings" panose="05000000000000000000" pitchFamily="2" charset="2"/>
              <a:buChar char="Ø"/>
            </a:pPr>
            <a:r>
              <a:rPr lang="en-US" dirty="0">
                <a:solidFill>
                  <a:schemeClr val="tx1"/>
                </a:solidFill>
                <a:latin typeface="Century Gothic" panose="020B0502020202020204" pitchFamily="34" charset="0"/>
              </a:rPr>
              <a:t>Human Rights Watch is an independent, international </a:t>
            </a:r>
            <a:r>
              <a:rPr lang="en-US" dirty="0" err="1">
                <a:solidFill>
                  <a:schemeClr val="tx1"/>
                </a:solidFill>
                <a:latin typeface="Century Gothic" panose="020B0502020202020204" pitchFamily="34" charset="0"/>
              </a:rPr>
              <a:t>Organisation</a:t>
            </a:r>
            <a:r>
              <a:rPr lang="en-US" dirty="0">
                <a:solidFill>
                  <a:schemeClr val="tx1"/>
                </a:solidFill>
                <a:latin typeface="Century Gothic" panose="020B0502020202020204" pitchFamily="34" charset="0"/>
              </a:rPr>
              <a:t> that works as part of a vibrant movement to uphold human dignity and advance the cause of human rights for all.</a:t>
            </a:r>
          </a:p>
          <a:p>
            <a:pPr algn="just">
              <a:buFont typeface="Wingdings" panose="05000000000000000000" pitchFamily="2" charset="2"/>
              <a:buChar char="Ø"/>
            </a:pPr>
            <a:r>
              <a:rPr lang="en-US" dirty="0">
                <a:solidFill>
                  <a:schemeClr val="tx1"/>
                </a:solidFill>
                <a:latin typeface="Century Gothic" panose="020B0502020202020204" pitchFamily="34" charset="0"/>
              </a:rPr>
              <a:t>Human Rights Watch is committed to maintaining high standards of accuracy and fairness that includes seeking out multiple perspectives to develop and </a:t>
            </a:r>
            <a:r>
              <a:rPr lang="en-US" dirty="0" err="1">
                <a:solidFill>
                  <a:schemeClr val="tx1"/>
                </a:solidFill>
                <a:latin typeface="Century Gothic" panose="020B0502020202020204" pitchFamily="34" charset="0"/>
              </a:rPr>
              <a:t>indepth</a:t>
            </a:r>
            <a:r>
              <a:rPr lang="en-US" dirty="0">
                <a:solidFill>
                  <a:schemeClr val="tx1"/>
                </a:solidFill>
                <a:latin typeface="Century Gothic" panose="020B0502020202020204" pitchFamily="34" charset="0"/>
              </a:rPr>
              <a:t> analytical understanding of events.</a:t>
            </a:r>
            <a:endParaRPr lang="en-IN" dirty="0">
              <a:solidFill>
                <a:schemeClr val="tx1"/>
              </a:solidFill>
              <a:latin typeface="Century Gothic" panose="020B0502020202020204" pitchFamily="34" charset="0"/>
            </a:endParaRPr>
          </a:p>
        </p:txBody>
      </p:sp>
      <p:pic>
        <p:nvPicPr>
          <p:cNvPr id="7" name="Picture 6">
            <a:extLst>
              <a:ext uri="{FF2B5EF4-FFF2-40B4-BE49-F238E27FC236}">
                <a16:creationId xmlns:a16="http://schemas.microsoft.com/office/drawing/2014/main" id="{3246F0C2-25E2-4490-BDAF-C92F40524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7034" y="959752"/>
            <a:ext cx="4232636" cy="1941296"/>
          </a:xfrm>
          <a:prstGeom prst="rect">
            <a:avLst/>
          </a:prstGeom>
        </p:spPr>
      </p:pic>
    </p:spTree>
    <p:extLst>
      <p:ext uri="{BB962C8B-B14F-4D97-AF65-F5344CB8AC3E}">
        <p14:creationId xmlns:p14="http://schemas.microsoft.com/office/powerpoint/2010/main" val="829700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8C9F5-6D4F-4AED-A105-01A7A161DF8B}"/>
              </a:ext>
            </a:extLst>
          </p:cNvPr>
          <p:cNvSpPr>
            <a:spLocks noGrp="1"/>
          </p:cNvSpPr>
          <p:nvPr>
            <p:ph type="title"/>
          </p:nvPr>
        </p:nvSpPr>
        <p:spPr>
          <a:xfrm>
            <a:off x="2231136" y="116279"/>
            <a:ext cx="7729728" cy="543597"/>
          </a:xfrm>
        </p:spPr>
        <p:txBody>
          <a:bodyPr>
            <a:normAutofit fontScale="90000"/>
          </a:bodyPr>
          <a:lstStyle/>
          <a:p>
            <a:r>
              <a:rPr lang="en-US" b="1" dirty="0" err="1">
                <a:latin typeface="Century Gothic" panose="020B0502020202020204" pitchFamily="34" charset="0"/>
              </a:rPr>
              <a:t>Contd</a:t>
            </a:r>
            <a:r>
              <a:rPr lang="en-US" b="1" dirty="0">
                <a:latin typeface="Century Gothic" panose="020B0502020202020204" pitchFamily="34" charset="0"/>
              </a:rPr>
              <a:t>…</a:t>
            </a:r>
            <a:endParaRPr lang="en-IN"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42B061CC-742B-4630-8DC0-643008C27013}"/>
              </a:ext>
            </a:extLst>
          </p:cNvPr>
          <p:cNvSpPr>
            <a:spLocks noGrp="1"/>
          </p:cNvSpPr>
          <p:nvPr>
            <p:ph idx="1"/>
          </p:nvPr>
        </p:nvSpPr>
        <p:spPr>
          <a:xfrm>
            <a:off x="733894" y="1480008"/>
            <a:ext cx="10267187" cy="4137148"/>
          </a:xfrm>
        </p:spPr>
        <p:txBody>
          <a:bodyPr>
            <a:normAutofit/>
          </a:bodyPr>
          <a:lstStyle/>
          <a:p>
            <a:pPr algn="just"/>
            <a:r>
              <a:rPr lang="en-US" dirty="0">
                <a:latin typeface="Century Gothic" panose="020B0502020202020204" pitchFamily="34" charset="0"/>
              </a:rPr>
              <a:t>Main Objectives of Human Rights Watch are as follows:</a:t>
            </a:r>
          </a:p>
          <a:p>
            <a:pPr lvl="1" algn="just">
              <a:buFont typeface="Wingdings" panose="05000000000000000000" pitchFamily="2" charset="2"/>
              <a:buChar char="ü"/>
            </a:pPr>
            <a:r>
              <a:rPr lang="en-US" sz="1800" b="1" dirty="0">
                <a:latin typeface="Century Gothic" panose="020B0502020202020204" pitchFamily="34" charset="0"/>
              </a:rPr>
              <a:t>Investigate</a:t>
            </a:r>
            <a:r>
              <a:rPr lang="en-US" sz="1800" dirty="0">
                <a:latin typeface="Century Gothic" panose="020B0502020202020204" pitchFamily="34" charset="0"/>
              </a:rPr>
              <a:t>: Our researchers work in the field in 100 some countries, uncovering facts that create an undeniable record of human rights abuses.</a:t>
            </a:r>
          </a:p>
          <a:p>
            <a:pPr lvl="1" algn="just">
              <a:buFont typeface="Wingdings" panose="05000000000000000000" pitchFamily="2" charset="2"/>
              <a:buChar char="ü"/>
            </a:pPr>
            <a:r>
              <a:rPr lang="en-US" sz="1800" b="1" dirty="0">
                <a:latin typeface="Century Gothic" panose="020B0502020202020204" pitchFamily="34" charset="0"/>
              </a:rPr>
              <a:t>Expose:</a:t>
            </a:r>
            <a:r>
              <a:rPr lang="en-US" sz="1800" dirty="0">
                <a:latin typeface="Century Gothic" panose="020B0502020202020204" pitchFamily="34" charset="0"/>
              </a:rPr>
              <a:t> We tell the stories of what we found, sharing them with millions of social media and online followers each day. News media often report on our investigations, furthering our reach.</a:t>
            </a:r>
          </a:p>
          <a:p>
            <a:pPr lvl="1" algn="just">
              <a:buFont typeface="Wingdings" panose="05000000000000000000" pitchFamily="2" charset="2"/>
              <a:buChar char="ü"/>
            </a:pPr>
            <a:r>
              <a:rPr lang="en-US" sz="1800" b="1" dirty="0">
                <a:latin typeface="Century Gothic" panose="020B0502020202020204" pitchFamily="34" charset="0"/>
              </a:rPr>
              <a:t>Change:</a:t>
            </a:r>
            <a:r>
              <a:rPr lang="en-US" sz="1800" dirty="0">
                <a:latin typeface="Century Gothic" panose="020B0502020202020204" pitchFamily="34" charset="0"/>
              </a:rPr>
              <a:t> We meet with governments, the United Nations, rebel groups, corporations, and others to see that policy is changed, laws are enforced, and justice is served.</a:t>
            </a:r>
            <a:endParaRPr lang="en-IN" sz="1800" dirty="0">
              <a:latin typeface="Century Gothic" panose="020B0502020202020204" pitchFamily="34" charset="0"/>
            </a:endParaRPr>
          </a:p>
        </p:txBody>
      </p:sp>
    </p:spTree>
    <p:extLst>
      <p:ext uri="{BB962C8B-B14F-4D97-AF65-F5344CB8AC3E}">
        <p14:creationId xmlns:p14="http://schemas.microsoft.com/office/powerpoint/2010/main" val="1949964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1E1E-4034-405D-A31D-269DBEE92877}"/>
              </a:ext>
            </a:extLst>
          </p:cNvPr>
          <p:cNvSpPr>
            <a:spLocks noGrp="1"/>
          </p:cNvSpPr>
          <p:nvPr>
            <p:ph type="title"/>
          </p:nvPr>
        </p:nvSpPr>
        <p:spPr>
          <a:xfrm>
            <a:off x="2231136" y="75414"/>
            <a:ext cx="7729728" cy="537328"/>
          </a:xfrm>
        </p:spPr>
        <p:txBody>
          <a:bodyPr>
            <a:normAutofit fontScale="90000"/>
          </a:bodyPr>
          <a:lstStyle/>
          <a:p>
            <a:r>
              <a:rPr lang="en-US" b="1" dirty="0" err="1">
                <a:latin typeface="Century Gothic" panose="020B0502020202020204" pitchFamily="34" charset="0"/>
              </a:rPr>
              <a:t>Contd</a:t>
            </a:r>
            <a:r>
              <a:rPr lang="en-US" b="1" dirty="0">
                <a:latin typeface="Century Gothic" panose="020B0502020202020204" pitchFamily="34" charset="0"/>
              </a:rPr>
              <a:t>…</a:t>
            </a:r>
            <a:endParaRPr lang="en-IN"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7D6271E2-F319-4CAF-B7F7-240F4C2C353F}"/>
              </a:ext>
            </a:extLst>
          </p:cNvPr>
          <p:cNvSpPr>
            <a:spLocks noGrp="1"/>
          </p:cNvSpPr>
          <p:nvPr>
            <p:ph idx="1"/>
          </p:nvPr>
        </p:nvSpPr>
        <p:spPr>
          <a:xfrm>
            <a:off x="677333" y="1649691"/>
            <a:ext cx="10399161" cy="4391672"/>
          </a:xfrm>
        </p:spPr>
        <p:txBody>
          <a:bodyPr>
            <a:normAutofit fontScale="92500" lnSpcReduction="10000"/>
          </a:bodyPr>
          <a:lstStyle/>
          <a:p>
            <a:pPr marL="0" indent="0">
              <a:buNone/>
            </a:pPr>
            <a:r>
              <a:rPr lang="en-US" sz="2800" b="1" dirty="0">
                <a:latin typeface="Century Gothic" panose="020B0502020202020204" pitchFamily="34" charset="0"/>
              </a:rPr>
              <a:t>3. Greenpeace</a:t>
            </a:r>
          </a:p>
          <a:p>
            <a:pPr marL="0" indent="0">
              <a:buNone/>
            </a:pPr>
            <a:r>
              <a:rPr lang="en-IN" sz="2000" dirty="0">
                <a:solidFill>
                  <a:schemeClr val="accent5">
                    <a:lumMod val="75000"/>
                  </a:schemeClr>
                </a:solidFill>
                <a:latin typeface="Century Gothic" panose="020B0502020202020204" pitchFamily="34" charset="0"/>
              </a:rPr>
              <a:t>  </a:t>
            </a:r>
            <a:r>
              <a:rPr lang="en-IN" sz="2000" dirty="0">
                <a:solidFill>
                  <a:schemeClr val="accent5">
                    <a:lumMod val="75000"/>
                  </a:schemeClr>
                </a:solidFill>
                <a:highlight>
                  <a:srgbClr val="FFFF00"/>
                </a:highlight>
                <a:latin typeface="Century Gothic" panose="020B0502020202020204" pitchFamily="34" charset="0"/>
              </a:rPr>
              <a:t>Personal responsibility and</a:t>
            </a:r>
          </a:p>
          <a:p>
            <a:pPr marL="0" indent="0">
              <a:buNone/>
            </a:pPr>
            <a:r>
              <a:rPr lang="en-IN" sz="2000" dirty="0">
                <a:solidFill>
                  <a:schemeClr val="accent5">
                    <a:lumMod val="75000"/>
                  </a:schemeClr>
                </a:solidFill>
                <a:latin typeface="Century Gothic" panose="020B0502020202020204" pitchFamily="34" charset="0"/>
              </a:rPr>
              <a:t>            </a:t>
            </a:r>
            <a:r>
              <a:rPr lang="en-IN" sz="2000" dirty="0">
                <a:solidFill>
                  <a:schemeClr val="accent5">
                    <a:lumMod val="75000"/>
                  </a:schemeClr>
                </a:solidFill>
                <a:highlight>
                  <a:srgbClr val="FFFF00"/>
                </a:highlight>
                <a:latin typeface="Century Gothic" panose="020B0502020202020204" pitchFamily="34" charset="0"/>
              </a:rPr>
              <a:t>nonviolence</a:t>
            </a:r>
          </a:p>
          <a:p>
            <a:pPr algn="just">
              <a:buFont typeface="Wingdings" panose="05000000000000000000" pitchFamily="2" charset="2"/>
              <a:buChar char="Ø"/>
            </a:pPr>
            <a:r>
              <a:rPr lang="en-US" sz="1900" dirty="0">
                <a:solidFill>
                  <a:schemeClr val="tx1"/>
                </a:solidFill>
                <a:latin typeface="Century Gothic" panose="020B0502020202020204" pitchFamily="34" charset="0"/>
              </a:rPr>
              <a:t>In 1971, its founders set sail to an island in the Arctic. Their mission was to stop a nuclear bomb. It was a journey that sparked a movement and made history.</a:t>
            </a:r>
          </a:p>
          <a:p>
            <a:pPr algn="just">
              <a:buFont typeface="Wingdings" panose="05000000000000000000" pitchFamily="2" charset="2"/>
              <a:buChar char="Ø"/>
            </a:pPr>
            <a:r>
              <a:rPr lang="en-US" sz="1900" dirty="0">
                <a:solidFill>
                  <a:schemeClr val="tx1"/>
                </a:solidFill>
                <a:latin typeface="Century Gothic" panose="020B0502020202020204" pitchFamily="34" charset="0"/>
              </a:rPr>
              <a:t>Greenpeace is an independent campaigning organization, which uses non-violent, creative confrontation to expose global environmental problems, and develop solutions for a green and peaceful future to ensure the ability of the earth to nurture life in all its diversity.</a:t>
            </a:r>
          </a:p>
          <a:p>
            <a:pPr algn="just">
              <a:buFont typeface="Wingdings" panose="05000000000000000000" pitchFamily="2" charset="2"/>
              <a:buChar char="Ø"/>
            </a:pPr>
            <a:r>
              <a:rPr lang="en-US" sz="1900" dirty="0">
                <a:solidFill>
                  <a:schemeClr val="tx1"/>
                </a:solidFill>
                <a:latin typeface="Century Gothic" panose="020B0502020202020204" pitchFamily="34" charset="0"/>
              </a:rPr>
              <a:t> They want to—</a:t>
            </a:r>
            <a:r>
              <a:rPr lang="en-US" sz="1900" b="1" dirty="0">
                <a:solidFill>
                  <a:schemeClr val="tx1"/>
                </a:solidFill>
                <a:latin typeface="Century Gothic" panose="020B0502020202020204" pitchFamily="34" charset="0"/>
              </a:rPr>
              <a:t>STOP</a:t>
            </a:r>
            <a:r>
              <a:rPr lang="en-US" sz="1900" dirty="0">
                <a:solidFill>
                  <a:schemeClr val="tx1"/>
                </a:solidFill>
                <a:latin typeface="Century Gothic" panose="020B0502020202020204" pitchFamily="34" charset="0"/>
              </a:rPr>
              <a:t> the planet from warming beyond 1.5º to prevent the most catastrophic impacts of the climate breakdown; </a:t>
            </a:r>
            <a:r>
              <a:rPr lang="en-US" sz="1900" b="1" dirty="0">
                <a:solidFill>
                  <a:schemeClr val="tx1"/>
                </a:solidFill>
                <a:latin typeface="Century Gothic" panose="020B0502020202020204" pitchFamily="34" charset="0"/>
              </a:rPr>
              <a:t>PROTECT</a:t>
            </a:r>
            <a:r>
              <a:rPr lang="en-US" sz="1900" dirty="0">
                <a:solidFill>
                  <a:schemeClr val="tx1"/>
                </a:solidFill>
                <a:latin typeface="Century Gothic" panose="020B0502020202020204" pitchFamily="34" charset="0"/>
              </a:rPr>
              <a:t> biodiversity in all its forms; </a:t>
            </a:r>
            <a:r>
              <a:rPr lang="en-US" sz="1900" b="1" dirty="0">
                <a:solidFill>
                  <a:schemeClr val="tx1"/>
                </a:solidFill>
                <a:latin typeface="Century Gothic" panose="020B0502020202020204" pitchFamily="34" charset="0"/>
              </a:rPr>
              <a:t>SLOW</a:t>
            </a:r>
            <a:r>
              <a:rPr lang="en-US" sz="1900" dirty="0">
                <a:solidFill>
                  <a:schemeClr val="tx1"/>
                </a:solidFill>
                <a:latin typeface="Century Gothic" panose="020B0502020202020204" pitchFamily="34" charset="0"/>
              </a:rPr>
              <a:t> the volume of hyper-consumption and learn to live within our means and </a:t>
            </a:r>
            <a:r>
              <a:rPr lang="en-US" sz="1900" b="1" dirty="0">
                <a:solidFill>
                  <a:schemeClr val="tx1"/>
                </a:solidFill>
                <a:latin typeface="Century Gothic" panose="020B0502020202020204" pitchFamily="34" charset="0"/>
              </a:rPr>
              <a:t>PROMOTE</a:t>
            </a:r>
            <a:r>
              <a:rPr lang="en-US" sz="1900" dirty="0">
                <a:solidFill>
                  <a:schemeClr val="tx1"/>
                </a:solidFill>
                <a:latin typeface="Century Gothic" panose="020B0502020202020204" pitchFamily="34" charset="0"/>
              </a:rPr>
              <a:t> renewable energy as a solution that can power the world. Nurture peace, global disarmament and non-violence.</a:t>
            </a:r>
            <a:endParaRPr lang="en-IN" sz="1900" dirty="0">
              <a:solidFill>
                <a:schemeClr val="tx1"/>
              </a:solidFill>
              <a:latin typeface="Century Gothic" panose="020B0502020202020204" pitchFamily="34" charset="0"/>
            </a:endParaRPr>
          </a:p>
        </p:txBody>
      </p:sp>
      <p:pic>
        <p:nvPicPr>
          <p:cNvPr id="5" name="Picture 4">
            <a:extLst>
              <a:ext uri="{FF2B5EF4-FFF2-40B4-BE49-F238E27FC236}">
                <a16:creationId xmlns:a16="http://schemas.microsoft.com/office/drawing/2014/main" id="{334A0F99-9E22-4B23-A29B-FFB484CE4B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3975" y="1138547"/>
            <a:ext cx="4317477" cy="1766838"/>
          </a:xfrm>
          <a:prstGeom prst="rect">
            <a:avLst/>
          </a:prstGeom>
        </p:spPr>
      </p:pic>
    </p:spTree>
    <p:extLst>
      <p:ext uri="{BB962C8B-B14F-4D97-AF65-F5344CB8AC3E}">
        <p14:creationId xmlns:p14="http://schemas.microsoft.com/office/powerpoint/2010/main" val="2302727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F7808-E4B0-4D25-BE75-CC6492086EAB}"/>
              </a:ext>
            </a:extLst>
          </p:cNvPr>
          <p:cNvSpPr>
            <a:spLocks noGrp="1"/>
          </p:cNvSpPr>
          <p:nvPr>
            <p:ph type="title"/>
          </p:nvPr>
        </p:nvSpPr>
        <p:spPr>
          <a:xfrm>
            <a:off x="1440905" y="119277"/>
            <a:ext cx="8494947" cy="465185"/>
          </a:xfrm>
        </p:spPr>
        <p:txBody>
          <a:bodyPr>
            <a:normAutofit fontScale="90000"/>
          </a:bodyPr>
          <a:lstStyle/>
          <a:p>
            <a:r>
              <a:rPr lang="en-US" b="1" dirty="0" err="1">
                <a:latin typeface="Century Gothic" panose="020B0502020202020204" pitchFamily="34" charset="0"/>
              </a:rPr>
              <a:t>Contd</a:t>
            </a:r>
            <a:r>
              <a:rPr lang="en-US" b="1" dirty="0">
                <a:latin typeface="Century Gothic" panose="020B0502020202020204" pitchFamily="34" charset="0"/>
              </a:rPr>
              <a:t>…</a:t>
            </a:r>
            <a:endParaRPr lang="en-IN" b="1" dirty="0">
              <a:latin typeface="Century Gothic" panose="020B0502020202020204" pitchFamily="34" charset="0"/>
            </a:endParaRPr>
          </a:p>
        </p:txBody>
      </p:sp>
      <p:pic>
        <p:nvPicPr>
          <p:cNvPr id="5" name="Content Placeholder 4">
            <a:extLst>
              <a:ext uri="{FF2B5EF4-FFF2-40B4-BE49-F238E27FC236}">
                <a16:creationId xmlns:a16="http://schemas.microsoft.com/office/drawing/2014/main" id="{1020510F-79C5-4FAB-9F90-5381E001CA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4796" y="732608"/>
            <a:ext cx="8418137" cy="6104343"/>
          </a:xfrm>
        </p:spPr>
      </p:pic>
      <p:sp>
        <p:nvSpPr>
          <p:cNvPr id="6" name="TextBox 5">
            <a:extLst>
              <a:ext uri="{FF2B5EF4-FFF2-40B4-BE49-F238E27FC236}">
                <a16:creationId xmlns:a16="http://schemas.microsoft.com/office/drawing/2014/main" id="{65EE5BAC-990F-4C88-B326-47B1B4E155A7}"/>
              </a:ext>
            </a:extLst>
          </p:cNvPr>
          <p:cNvSpPr txBox="1"/>
          <p:nvPr/>
        </p:nvSpPr>
        <p:spPr>
          <a:xfrm>
            <a:off x="0" y="2782669"/>
            <a:ext cx="3799002" cy="646331"/>
          </a:xfrm>
          <a:prstGeom prst="rect">
            <a:avLst/>
          </a:prstGeom>
          <a:noFill/>
        </p:spPr>
        <p:txBody>
          <a:bodyPr wrap="square" rtlCol="0">
            <a:spAutoFit/>
          </a:bodyPr>
          <a:lstStyle/>
          <a:p>
            <a:pPr algn="ctr"/>
            <a:r>
              <a:rPr lang="en-US" b="1" dirty="0">
                <a:latin typeface="Century Gothic" panose="020B0502020202020204" pitchFamily="34" charset="0"/>
              </a:rPr>
              <a:t>The overview of working of </a:t>
            </a:r>
          </a:p>
          <a:p>
            <a:pPr algn="ctr"/>
            <a:r>
              <a:rPr lang="en-US" b="1" dirty="0">
                <a:latin typeface="Century Gothic" panose="020B0502020202020204" pitchFamily="34" charset="0"/>
              </a:rPr>
              <a:t>Greenpeace organization</a:t>
            </a:r>
            <a:endParaRPr lang="en-IN" b="1" dirty="0">
              <a:latin typeface="Century Gothic" panose="020B0502020202020204" pitchFamily="34" charset="0"/>
            </a:endParaRPr>
          </a:p>
        </p:txBody>
      </p:sp>
    </p:spTree>
    <p:extLst>
      <p:ext uri="{BB962C8B-B14F-4D97-AF65-F5344CB8AC3E}">
        <p14:creationId xmlns:p14="http://schemas.microsoft.com/office/powerpoint/2010/main" val="427567722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1600</TotalTime>
  <Words>2010</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Gill Sans MT</vt:lpstr>
      <vt:lpstr>Wingdings</vt:lpstr>
      <vt:lpstr>Parcel</vt:lpstr>
      <vt:lpstr> International Non-  Governmental Organisations (INGO)</vt:lpstr>
      <vt:lpstr>What is INGO?</vt:lpstr>
      <vt:lpstr>OPERATIONS AND ACTIVITIES OF INGO</vt:lpstr>
      <vt:lpstr>SOME OF THE LARGEST INGOs:</vt:lpstr>
      <vt:lpstr>Contd..</vt:lpstr>
      <vt:lpstr>Contd..</vt:lpstr>
      <vt:lpstr>Contd…</vt:lpstr>
      <vt:lpstr>Contd…</vt:lpstr>
      <vt:lpstr>Contd…</vt:lpstr>
      <vt:lpstr>Summary:</vt:lpstr>
      <vt:lpstr>Contd…</vt:lpstr>
      <vt:lpstr>Contd…</vt:lpstr>
      <vt:lpstr>EXERCISE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Non-  Governmental Organisations</dc:title>
  <dc:creator>Ankit Gaurav</dc:creator>
  <cp:lastModifiedBy>Sumaiya Fatima</cp:lastModifiedBy>
  <cp:revision>6</cp:revision>
  <dcterms:created xsi:type="dcterms:W3CDTF">2021-09-27T15:44:03Z</dcterms:created>
  <dcterms:modified xsi:type="dcterms:W3CDTF">2021-09-28T18:49:32Z</dcterms:modified>
</cp:coreProperties>
</file>