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3"/>
  </p:sldIdLst>
  <p:sldSz cx="14399895" cy="21599525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77" userDrawn="1">
          <p15:clr>
            <a:srgbClr val="A4A3A4"/>
          </p15:clr>
        </p15:guide>
        <p15:guide id="2" pos="4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CC"/>
    <a:srgbClr val="C34E5C"/>
    <a:srgbClr val="C75967"/>
    <a:srgbClr val="C04655"/>
    <a:srgbClr val="ED1C24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084" y="56"/>
      </p:cViewPr>
      <p:guideLst>
        <p:guide orient="horz" pos="6877"/>
        <p:guide pos="46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4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00285" y="1143000"/>
            <a:ext cx="205743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15906" y="2880133"/>
            <a:ext cx="11573859" cy="809612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4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15906" y="11214378"/>
            <a:ext cx="11573859" cy="463769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780" spc="20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718583" y="2437908"/>
            <a:ext cx="12960000" cy="1726946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15906" y="7823984"/>
            <a:ext cx="11573859" cy="320896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45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415906" y="11214378"/>
            <a:ext cx="11573859" cy="148542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7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18583" y="4694391"/>
            <a:ext cx="12955748" cy="1499030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351339" y="12121506"/>
            <a:ext cx="9175748" cy="241523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93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351339" y="14536736"/>
            <a:ext cx="9175748" cy="273272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8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200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718583" y="4728408"/>
            <a:ext cx="6114331" cy="1495628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572756" y="4728408"/>
            <a:ext cx="6114331" cy="14956283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718583" y="4501626"/>
            <a:ext cx="6309921" cy="120194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1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18583" y="5839641"/>
            <a:ext cx="6309921" cy="138450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7365059" y="4478094"/>
            <a:ext cx="6309921" cy="120194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1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7365059" y="5839641"/>
            <a:ext cx="6309921" cy="138450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718583" y="4898495"/>
            <a:ext cx="6180800" cy="1451405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7500473" y="4898495"/>
            <a:ext cx="6173858" cy="1451405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2088347" y="2880133"/>
            <a:ext cx="1233071" cy="15840734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41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080000" y="2880133"/>
            <a:ext cx="10829764" cy="15840734"/>
          </a:xfrm>
        </p:spPr>
        <p:txBody>
          <a:bodyPr vert="eaVert" lIns="46800" tIns="46800" rIns="46800" bIns="46800"/>
          <a:lstStyle>
            <a:lvl1pPr marL="360045" indent="-360045">
              <a:spcAft>
                <a:spcPts val="1000"/>
              </a:spcAft>
              <a:defRPr spc="300"/>
            </a:lvl1pPr>
            <a:lvl2pPr marL="1080135" indent="-360045">
              <a:defRPr spc="300"/>
            </a:lvl2pPr>
            <a:lvl3pPr marL="1800225" indent="-360045">
              <a:defRPr spc="300"/>
            </a:lvl3pPr>
            <a:lvl4pPr marL="2520315" indent="-360045">
              <a:defRPr spc="300"/>
            </a:lvl4pPr>
            <a:lvl5pPr marL="3239770" indent="-36004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718583" y="1916309"/>
            <a:ext cx="12955748" cy="222246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18583" y="4694391"/>
            <a:ext cx="12955748" cy="1499030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722835" y="19888795"/>
            <a:ext cx="3188976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861417" y="19888795"/>
            <a:ext cx="4677165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0485355" y="19888795"/>
            <a:ext cx="3188976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fontAlgn="auto" latinLnBrk="0" hangingPunct="1">
        <a:lnSpc>
          <a:spcPct val="100000"/>
        </a:lnSpc>
        <a:spcBef>
          <a:spcPct val="0"/>
        </a:spcBef>
        <a:buNone/>
        <a:defRPr sz="567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28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8013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2534920" algn="l"/>
          <a:tab pos="2534920" algn="l"/>
          <a:tab pos="2534920" algn="l"/>
          <a:tab pos="2534920" algn="l"/>
        </a:tabLst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80022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52031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2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239770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2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63.xml"/><Relationship Id="rId15" Type="http://schemas.openxmlformats.org/officeDocument/2006/relationships/image" Target="../media/image15.jpeg"/><Relationship Id="rId14" Type="http://schemas.openxmlformats.org/officeDocument/2006/relationships/image" Target="../media/image14.jpe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26"/>
          <p:cNvSpPr/>
          <p:nvPr/>
        </p:nvSpPr>
        <p:spPr>
          <a:xfrm>
            <a:off x="4227195" y="8905875"/>
            <a:ext cx="2575560" cy="1942465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E8C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7185660" y="9676765"/>
            <a:ext cx="7077710" cy="671639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160" y="274955"/>
            <a:ext cx="10211435" cy="1134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3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CMSP-ST: Cross-modal Mixup with Speech Purification for End-to-End Speech Translation</a:t>
            </a:r>
            <a:endParaRPr lang="en-US" altLang="zh-CN" sz="3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5940" y="3004911"/>
            <a:ext cx="1336294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indent="0" algn="just" fontAlgn="auto">
              <a:spcBef>
                <a:spcPts val="12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End-to-end speech translation (E2E ST) aims to directly convert speech in a source language into text in a target lan-guage, and its performance is constrained by the inherent modality gap. Existing methods attempt to align speech and text representations to perform cross-modal mixup at the token level, which overlooks the impact of redundant speech information. In this paper, we propose cross-modal mixup with speech purification for speech translation (CMSP-ST) to address this issue. Specifcally, we remove the non-content features from speech through orthogonal projection and extract the purifed speech features for cross-modal mixup. Additionally, we employ adversarial training under the Soft Alignment (S-Align) to relax the alignment granularity and improve robustness. Experimental results on the MuST-C En-De, CoVoST-2 Fr-En, and CoVST-2 De-En benchmarks demonstrate that CMSP-ST effectively improves the speech translation performance of existing cross-modal mixup methods.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open-source the model for future research at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https://github.com/Akito-Go/CMSP-ST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95" y="1402080"/>
            <a:ext cx="10211435" cy="352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Jiale Ou, Hongying Zan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95" y="1931035"/>
            <a:ext cx="10211435" cy="973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School of Computer and Artificial Intelligence 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Zhengzhou University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1791088334@qq.com, iehyzan@zzu.edu.cn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6" name="Straight Connector 8"/>
          <p:cNvCxnSpPr/>
          <p:nvPr/>
        </p:nvCxnSpPr>
        <p:spPr bwMode="auto">
          <a:xfrm>
            <a:off x="343925" y="5619793"/>
            <a:ext cx="13848080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文本框 125"/>
          <p:cNvSpPr txBox="1"/>
          <p:nvPr/>
        </p:nvSpPr>
        <p:spPr>
          <a:xfrm>
            <a:off x="7330700" y="5659434"/>
            <a:ext cx="678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contributions: </a:t>
            </a:r>
            <a:endParaRPr lang="en-US" altLang="zh-CN" sz="16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37160" y="11264900"/>
            <a:ext cx="6901180" cy="1025461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294640" y="12863195"/>
            <a:ext cx="6626860" cy="1366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/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(b) Masking strategy: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algn="just" fontAlgn="auto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implement a masking strategy for the input of the A-Enc to enhance speech purification, following the configuration of CCSRD. Furthermore, we randomly insert repeated elements or padding into the input of the T-Emb with a predefined probability to simulate the characteristics of speech content information.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7160" y="5741035"/>
            <a:ext cx="69018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Framework of CMSP-ST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100694" y="9681320"/>
            <a:ext cx="3372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Main Results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24097" y="6013731"/>
            <a:ext cx="67844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E2E ST Training Framework.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propose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Cross-modal Mixup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with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Speech Purification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End-to-end Speech Translation (CMSP-ST).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Speech Purification.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introduce two additional encoders, one for extracting non-content information from speech and the other for extracting complete speech features, and obtain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content-focused purified speech features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by removing non-content information from complete speech features through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an orthogonal projection strategy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Adversarial Training with Soft Alignment.   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 use 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Soft Alignment (S-Align)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relax alignment granularity by aligning 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representation spaces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speech and text, and further improve the robustness of the model through 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adversarial training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Based on this, we implement token-level mixup of text and purified speech.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Significant improvements.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results on the MuST-C En-De, CoVoST-2 Fr-En, and CoVoST-2 De-En datasets show that the CMSP-ST method can enhance the knowledge transfer of existing cross-modal mixup methods and effectively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alleviate the modality gap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ST tasks.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94640" y="14208760"/>
            <a:ext cx="66268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(c) C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lassifier network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 the CMM module, we introduce a classifier network consisting of three feed-forward layers and an output layer followed by sigmoid activation for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modality classification.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4640" y="11727180"/>
            <a:ext cx="6626225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Model architecture: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Our model adopts an encoder-decoder architecture, comprising six main modules: the acoustic encoder (A-Enc), text embedding (T-Emb) module, translation encoder (T-Enc), speech purification (SP) module, cross-modal mixup (CMM) module, and translation decoder (T-Dec).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509374" y="10202707"/>
            <a:ext cx="6431280" cy="1783468"/>
            <a:chOff x="7475408" y="9972049"/>
            <a:chExt cx="6431280" cy="1783468"/>
          </a:xfrm>
        </p:grpSpPr>
        <p:sp>
          <p:nvSpPr>
            <p:cNvPr id="27" name="矩形: 圆角 26"/>
            <p:cNvSpPr/>
            <p:nvPr/>
          </p:nvSpPr>
          <p:spPr>
            <a:xfrm>
              <a:off x="7475408" y="9972049"/>
              <a:ext cx="6431280" cy="1783080"/>
            </a:xfrm>
            <a:prstGeom prst="roundRect">
              <a:avLst/>
            </a:prstGeom>
            <a:solidFill>
              <a:srgbClr val="FFE8CC"/>
            </a:solidFill>
            <a:ln w="1905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624264" y="10034343"/>
              <a:ext cx="6216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 Metrics:</a:t>
              </a:r>
              <a:endParaRPr lang="en-US" altLang="zh-CN" sz="1600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621867" y="10371852"/>
              <a:ext cx="6028661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ü"/>
              </a:pPr>
              <a:r>
                <a:rPr lang="en-US" altLang="zh-CN" sz="1400" b="1" i="0" dirty="0">
                  <a:solidFill>
                    <a:srgbClr val="1F232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BLEU</a:t>
              </a:r>
              <a:r>
                <a:rPr lang="en-US" altLang="zh-CN" sz="1400" dirty="0">
                  <a:solidFill>
                    <a:srgbClr val="1F23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A</a:t>
              </a:r>
              <a:r>
                <a:rPr lang="en-US" altLang="zh-CN" sz="1400" b="0" i="0" dirty="0">
                  <a:solidFill>
                    <a:srgbClr val="1F232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 automatic metric used to evaluate the quality of machine-generated text, especially in translation tasks. It measures how closely a candidate translation matches one or more reference translations based on overlapping n-grams. Scores range from 0 to 1 (often shown as 0–100), with higher scores indicating better translation quality.</a:t>
              </a:r>
              <a:endParaRPr lang="zh-CN" altLang="en-US" sz="1400" dirty="0"/>
            </a:p>
          </p:txBody>
        </p:sp>
      </p:grpSp>
      <p:cxnSp>
        <p:nvCxnSpPr>
          <p:cNvPr id="34" name="Straight Connector 8"/>
          <p:cNvCxnSpPr/>
          <p:nvPr/>
        </p:nvCxnSpPr>
        <p:spPr bwMode="auto">
          <a:xfrm>
            <a:off x="345195" y="3013753"/>
            <a:ext cx="13848080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137160" y="5736590"/>
            <a:ext cx="6901815" cy="521398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24255" y="10469880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(a) CMSP-ST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model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64990" y="7168515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(b) CMSP-ST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SP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30065" y="8434705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(c) CMSP-ST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CM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278630" y="9305290"/>
            <a:ext cx="49593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SP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272280" y="10257790"/>
            <a:ext cx="49593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CM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1" name="图片 50" descr="opl公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6820" y="8942705"/>
            <a:ext cx="1432560" cy="901700"/>
          </a:xfrm>
          <a:prstGeom prst="rect">
            <a:avLst/>
          </a:prstGeom>
        </p:spPr>
      </p:pic>
      <p:sp>
        <p:nvSpPr>
          <p:cNvPr id="53" name="左大括号 52"/>
          <p:cNvSpPr/>
          <p:nvPr/>
        </p:nvSpPr>
        <p:spPr>
          <a:xfrm>
            <a:off x="4887595" y="9166860"/>
            <a:ext cx="75565" cy="5461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大括号 53"/>
          <p:cNvSpPr/>
          <p:nvPr/>
        </p:nvSpPr>
        <p:spPr>
          <a:xfrm>
            <a:off x="4900295" y="10110470"/>
            <a:ext cx="75565" cy="5461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958975" y="11264900"/>
            <a:ext cx="3297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294640" y="15121255"/>
                <a:ext cx="6626860" cy="20516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just"/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(d) 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Speech purification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The SP module consists of a complete-content encoder (CC-Enc), a non-content encoder (NC-Enc), and an orthogonal projection layer (OPL). The output of the T-Enc is first processed by the CC-Enc to obtain the complete feature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while the NC-Enc extracts the non-content feature representations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 we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using the OPL to extract the redundant non-content information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 Then we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onto the orthogonal hyperplane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obtain the purified speech representations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𝑐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5121255"/>
                <a:ext cx="6626860" cy="20516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文本框 57"/>
          <p:cNvSpPr txBox="1"/>
          <p:nvPr/>
        </p:nvSpPr>
        <p:spPr>
          <a:xfrm>
            <a:off x="294640" y="17136110"/>
            <a:ext cx="662559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(e) 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Cross-modal mixup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Considering that achieving the ideal H-Align is difficult and may conflict with cross-modal mixup, we introduce S-Align to relax the alignment granularity. The classifier adjusts the classification target from the modality ID (0 or 1) to p, achieving a shift from S-Align to H-Align, aiming to learn a unified representation space by identifying the modality spaces of the input representations. To further enhance its effectiveness, we use a pseudo-label with a fixed mixup probability of 0.5 for adversarial training and employ binary cross-entropy (BCE) loss for modality classification. The overall adversarial training objective can be described as follows.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95275" y="20166965"/>
            <a:ext cx="662495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(f) 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Training objective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overall training objectives for both the multi-task and external data settings are as follows.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185660" y="16588740"/>
            <a:ext cx="7077710" cy="493077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100694" y="16597105"/>
            <a:ext cx="3372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Ablation Study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7186295" y="21181060"/>
            <a:ext cx="7077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600" b="1" dirty="0"/>
              <a:t>Ext. Methods Evaluation</a:t>
            </a:r>
            <a:r>
              <a:rPr lang="en-US" altLang="zh-CN" sz="1600" dirty="0"/>
              <a:t>: ablation studies &amp;&amp; visualization</a:t>
            </a:r>
            <a:endParaRPr lang="en-US" altLang="zh-CN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7198995" y="16055975"/>
            <a:ext cx="72009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b="1" dirty="0">
                <a:sym typeface="+mn-ea"/>
              </a:rPr>
              <a:t>Ext. Main Results</a:t>
            </a:r>
            <a:r>
              <a:rPr lang="en-US" altLang="zh-CN" sz="1600" dirty="0">
                <a:sym typeface="+mn-ea"/>
              </a:rPr>
              <a:t>: comparison with baselines &amp;&amp; multilingual verification</a:t>
            </a:r>
            <a:endParaRPr lang="en-US" altLang="zh-CN" sz="1600" dirty="0">
              <a:sym typeface="+mn-ea"/>
            </a:endParaRPr>
          </a:p>
        </p:txBody>
      </p:sp>
      <p:pic>
        <p:nvPicPr>
          <p:cNvPr id="2" name="图片 1" descr="C:/Users/OJL/Desktop/Interspeech_logo.pngInterspeech_logo"/>
          <p:cNvPicPr>
            <a:picLocks noChangeAspect="1"/>
          </p:cNvPicPr>
          <p:nvPr/>
        </p:nvPicPr>
        <p:blipFill>
          <a:blip r:embed="rId3"/>
          <a:srcRect t="5883" b="5883"/>
          <a:stretch>
            <a:fillRect/>
          </a:stretch>
        </p:blipFill>
        <p:spPr>
          <a:xfrm>
            <a:off x="10349230" y="9525"/>
            <a:ext cx="4041775" cy="1330325"/>
          </a:xfrm>
          <a:prstGeom prst="rect">
            <a:avLst/>
          </a:prstGeom>
        </p:spPr>
      </p:pic>
      <p:pic>
        <p:nvPicPr>
          <p:cNvPr id="3" name="图片 2" descr="zzu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0155" y="1497965"/>
            <a:ext cx="1379855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510010" y="1688465"/>
            <a:ext cx="2771775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2200" b="1">
                <a:solidFill>
                  <a:schemeClr val="accent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Fair and Inclusive Speech Science and Technology</a:t>
            </a:r>
            <a:endParaRPr lang="en-US" altLang="zh-CN" sz="2200" b="1">
              <a:solidFill>
                <a:schemeClr val="accent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8" descr="mode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" y="6644640"/>
            <a:ext cx="3921125" cy="3657600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8740" y="10032365"/>
            <a:ext cx="1138555" cy="646430"/>
          </a:xfrm>
          <a:prstGeom prst="rect">
            <a:avLst/>
          </a:prstGeom>
        </p:spPr>
      </p:pic>
      <p:pic>
        <p:nvPicPr>
          <p:cNvPr id="13" name="图片 12" descr="S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9850" y="6264910"/>
            <a:ext cx="3041650" cy="859155"/>
          </a:xfrm>
          <a:prstGeom prst="rect">
            <a:avLst/>
          </a:prstGeom>
        </p:spPr>
      </p:pic>
      <p:pic>
        <p:nvPicPr>
          <p:cNvPr id="15" name="图片 14" descr="cm图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3660" y="7548245"/>
            <a:ext cx="3037205" cy="791210"/>
          </a:xfrm>
          <a:prstGeom prst="rect">
            <a:avLst/>
          </a:prstGeom>
        </p:spPr>
      </p:pic>
      <p:pic>
        <p:nvPicPr>
          <p:cNvPr id="17" name="图片 16" descr="实验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9975" y="12202795"/>
            <a:ext cx="3350260" cy="1791970"/>
          </a:xfrm>
          <a:prstGeom prst="rect">
            <a:avLst/>
          </a:prstGeom>
        </p:spPr>
      </p:pic>
      <p:pic>
        <p:nvPicPr>
          <p:cNvPr id="18" name="图片 17" descr="实验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73740" y="14220190"/>
            <a:ext cx="3235325" cy="153733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0873740" y="12202795"/>
            <a:ext cx="3234690" cy="1791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2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 the multi-task setting, CMSP-ST outperforms HuBERT-Transformer by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2.0 BLEU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and surpasses CMOT, which also uses OT and cross-modal mixup, by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0.4 BLEU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. With the introduction of external MT data, CMSP-ST also slightly outperforms CMOT and achieves performance comparable to SRPSE.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31075" y="14168755"/>
            <a:ext cx="3475990" cy="1613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20000"/>
              </a:lnSpc>
            </a:pP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The experimental results demonstrate that, despite some baseline models leveraging large-scale external ASR and MT data in the pre-training stage to train encoder/decoder modules, or employing back-translation techniques, 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the CMSP-ST model still achieves performance that is comparable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.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24" name="图片 23" descr="消融实验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30440" y="17432020"/>
            <a:ext cx="3444240" cy="1535430"/>
          </a:xfrm>
          <a:prstGeom prst="rect">
            <a:avLst/>
          </a:prstGeom>
        </p:spPr>
      </p:pic>
      <p:pic>
        <p:nvPicPr>
          <p:cNvPr id="25" name="图片 24" descr="可视化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30890" y="17259300"/>
            <a:ext cx="3185160" cy="1785620"/>
          </a:xfrm>
          <a:prstGeom prst="rect">
            <a:avLst/>
          </a:prstGeom>
        </p:spPr>
      </p:pic>
      <p:pic>
        <p:nvPicPr>
          <p:cNvPr id="26" name="图片 25" descr="分析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85835" y="19324320"/>
            <a:ext cx="4360545" cy="1579880"/>
          </a:xfrm>
          <a:prstGeom prst="rect">
            <a:avLst/>
          </a:prstGeom>
        </p:spPr>
      </p:pic>
      <p:pic>
        <p:nvPicPr>
          <p:cNvPr id="29" name="图片 28" descr="对抗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67180" y="19429730"/>
            <a:ext cx="4041140" cy="695325"/>
          </a:xfrm>
          <a:prstGeom prst="rect">
            <a:avLst/>
          </a:prstGeom>
        </p:spPr>
      </p:pic>
      <p:pic>
        <p:nvPicPr>
          <p:cNvPr id="32" name="图片 31" descr="total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94535" y="20904200"/>
            <a:ext cx="3276600" cy="40005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zQwOGJjMjA4MWU4MWRiN2Q0NTM0YWQ2ZjIzMWRlY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5786</Words>
  <Application>WPS 演示</Application>
  <PresentationFormat>自定义</PresentationFormat>
  <Paragraphs>72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</vt:lpstr>
      <vt:lpstr>Cambria Math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张辰皓</dc:creator>
  <cp:lastModifiedBy>乐+O</cp:lastModifiedBy>
  <cp:revision>277</cp:revision>
  <dcterms:created xsi:type="dcterms:W3CDTF">2019-06-19T02:08:00Z</dcterms:created>
  <dcterms:modified xsi:type="dcterms:W3CDTF">2025-06-10T04:06:05Z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7060A2C9D886472B8FA7A8EB388306BD_12</vt:lpwstr>
  </property>
</Properties>
</file>