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3"/>
  </p:sldIdLst>
  <p:sldSz cx="14399895" cy="2159952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77" userDrawn="1">
          <p15:clr>
            <a:srgbClr val="A4A3A4"/>
          </p15:clr>
        </p15:guide>
        <p15:guide id="2" pos="4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8CC"/>
    <a:srgbClr val="C34E5C"/>
    <a:srgbClr val="C75967"/>
    <a:srgbClr val="C04655"/>
    <a:srgbClr val="ED1C24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084" y="56"/>
      </p:cViewPr>
      <p:guideLst>
        <p:guide orient="horz" pos="6877"/>
        <p:guide pos="4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415906" y="2880133"/>
            <a:ext cx="11573859" cy="809612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4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415906" y="11214378"/>
            <a:ext cx="11573859" cy="463769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780" spc="20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718583" y="2437908"/>
            <a:ext cx="12960000" cy="172694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415906" y="7823984"/>
            <a:ext cx="11573859" cy="3208968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45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415906" y="11214378"/>
            <a:ext cx="11573859" cy="148542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8583" y="4694391"/>
            <a:ext cx="12955748" cy="14990301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2351339" y="12121506"/>
            <a:ext cx="9175748" cy="241523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9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2351339" y="14536736"/>
            <a:ext cx="9175748" cy="2732725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8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7200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718583" y="4728408"/>
            <a:ext cx="6114331" cy="1495628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572756" y="4728408"/>
            <a:ext cx="6114331" cy="1495628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718583" y="4501626"/>
            <a:ext cx="6309921" cy="1201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718583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7365059" y="4478094"/>
            <a:ext cx="6309921" cy="1201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1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7365059" y="5839641"/>
            <a:ext cx="6309921" cy="13845051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18583" y="1916309"/>
            <a:ext cx="12955748" cy="222246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718583" y="4898495"/>
            <a:ext cx="6180800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7500473" y="4898495"/>
            <a:ext cx="6173858" cy="1451405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52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2088347" y="2880133"/>
            <a:ext cx="1233071" cy="1584073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41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080000" y="2880133"/>
            <a:ext cx="10829764" cy="15840734"/>
          </a:xfrm>
        </p:spPr>
        <p:txBody>
          <a:bodyPr vert="eaVert" lIns="46800" tIns="46800" rIns="46800" bIns="46800"/>
          <a:lstStyle>
            <a:lvl1pPr marL="360045" indent="-360045">
              <a:spcAft>
                <a:spcPts val="1000"/>
              </a:spcAft>
              <a:defRPr spc="300"/>
            </a:lvl1pPr>
            <a:lvl2pPr marL="1080135" indent="-360045">
              <a:defRPr spc="300"/>
            </a:lvl2pPr>
            <a:lvl3pPr marL="1800225" indent="-360045">
              <a:defRPr spc="300"/>
            </a:lvl3pPr>
            <a:lvl4pPr marL="2520315" indent="-360045">
              <a:defRPr spc="300"/>
            </a:lvl4pPr>
            <a:lvl5pPr marL="3239770" indent="-3600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718583" y="1916309"/>
            <a:ext cx="12955748" cy="2222465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18583" y="4694391"/>
            <a:ext cx="12955748" cy="1499030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72283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861417" y="19888795"/>
            <a:ext cx="4677165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0485355" y="19888795"/>
            <a:ext cx="3188976" cy="9978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7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fontAlgn="auto" latinLnBrk="0" hangingPunct="1">
        <a:lnSpc>
          <a:spcPct val="100000"/>
        </a:lnSpc>
        <a:spcBef>
          <a:spcPct val="0"/>
        </a:spcBef>
        <a:buNone/>
        <a:defRPr sz="567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28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8013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2534920" algn="l"/>
          <a:tab pos="2534920" algn="l"/>
          <a:tab pos="2534920" algn="l"/>
          <a:tab pos="2534920" algn="l"/>
        </a:tabLst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80022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252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520315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239770" indent="-360045" algn="l" defTabSz="1440180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22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ts val="7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63.xml"/><Relationship Id="rId20" Type="http://schemas.openxmlformats.org/officeDocument/2006/relationships/image" Target="../media/image20.png"/><Relationship Id="rId2" Type="http://schemas.openxmlformats.org/officeDocument/2006/relationships/image" Target="../media/image2.pn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jpe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26"/>
          <p:cNvSpPr/>
          <p:nvPr/>
        </p:nvSpPr>
        <p:spPr>
          <a:xfrm>
            <a:off x="4046855" y="8918575"/>
            <a:ext cx="2894330" cy="1942465"/>
          </a:xfrm>
          <a:prstGeom prst="roundRect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E8CC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185660" y="9676765"/>
            <a:ext cx="7077710" cy="671639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7160" y="274955"/>
            <a:ext cx="10211435" cy="1134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3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FPCRL: Feature Projection and Contrastive Representation Learning for End-to-End Speech Translation</a:t>
            </a:r>
            <a:endParaRPr lang="en-US" altLang="zh-CN" sz="3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35940" y="3004911"/>
            <a:ext cx="13362940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Speech-to-text translation is a cross-modal and multilingual translation task. To alleviate the modality gap and data scarcity of this task, recent research has primarily focused on aligning speech and text representations to unify cross-modal features and incorporating external knowledge via multi-task learning. Although significant progress has been achieved, there remains potential for improvement, particularly in enhancing translation performance by purifying speech representations to extract more content-relevant information. In this paper, we propose a framework based on feature projection and contrastive representation learning for speech translation, FPCRL, which is adaptable to various training settings. FPCRL introduces additional full-content and irrelevant-content encoders, which separately extract full and irrelevant information from speech. Through a feature projection module, irrelevant components are removed from the full content representations, yielding purified speech representations. Furthermore, the extracted content-irrelevant information is utilized to guide the training of the irrelevant-content encoder via contrastive representation learning. Experiments on the MuST-C En-De, CoVoST-2 De-En, and CoVoST-2 Fr-En benchmarks demonstrate that FPCRL achieves significant improvements across all datasets.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open-source the model for future research at </a:t>
            </a:r>
            <a:r>
              <a:rPr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https://github.com/Akito-Go/FPCRL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795" y="1402080"/>
            <a:ext cx="10211435" cy="3524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  <a:cs typeface="Arial" panose="020B0604020202020204" pitchFamily="34" charset="0"/>
              </a:rPr>
              <a:t>Jiale Ou, Hongying Zan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  <a:p>
            <a:pPr algn="ctr"/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7795" y="1931035"/>
            <a:ext cx="10211435" cy="973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School of Computer and Artificial Intelligence 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Zhengzhou University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1791088334@qq.com, iehyzan@zzu.edu.cn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6" name="Straight Connector 8"/>
          <p:cNvCxnSpPr/>
          <p:nvPr/>
        </p:nvCxnSpPr>
        <p:spPr bwMode="auto">
          <a:xfrm>
            <a:off x="343925" y="561979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6" name="文本框 125"/>
          <p:cNvSpPr txBox="1"/>
          <p:nvPr/>
        </p:nvSpPr>
        <p:spPr>
          <a:xfrm>
            <a:off x="7330700" y="5659434"/>
            <a:ext cx="678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Main contributions: </a:t>
            </a:r>
            <a:endParaRPr lang="en-US" altLang="zh-CN" sz="1600" b="1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137160" y="11264900"/>
            <a:ext cx="6901180" cy="1025461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文本框 128"/>
              <p:cNvSpPr txBox="1"/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just"/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(b) Orthogonal Projection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indent="0" algn="just" fontAlgn="auto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use the OPL to remove content-irrelevant information from the full content representations and firstly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extract the content-irrelevant information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Then we obtain the expected purified speech representations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by 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removing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 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129" name="文本框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40" y="13110845"/>
                <a:ext cx="6626860" cy="125031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958975" y="5741035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Framework of FPCRL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100694" y="9681320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Main Results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324097" y="6013731"/>
            <a:ext cx="678447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E2E ST Training Framework.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propose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training framework FPCRL for E2E ST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which can be applied in various settings. This framework purifies speech representations by introducing additional full-content and irrelevant-content encoders and employing a feature orthogonal projection method.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Speech Purification and Feature Fusion.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By leveraging the redundant content-irrelevant information extracted during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purification process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we introduce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feature fusion method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 combine it with the output from the irrelevant-content encoder. This fusion further guides the encoder to effectively capture and learn the content-irrelevant information.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zh-CN" sz="1400" b="1" i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Significant improvements.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Experiments on the MuST-C En-De, CoVoST-2 De-En, and CoVoST-2 Fr-En benchmarks show that the methods we proposed can lead to significant improvements over strong E2E ST baselines across three settings: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transcript-free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multi-task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expanded data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94559" y="14360939"/>
                <a:ext cx="6538726" cy="10744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(c) Feature Fusion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We fuse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into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 future fusion process automatically controls the selection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and then adds the selected portion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the fused features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9" y="14360939"/>
                <a:ext cx="6538726" cy="1074420"/>
              </a:xfrm>
              <a:prstGeom prst="rect">
                <a:avLst/>
              </a:prstGeom>
              <a:blipFill rotWithShape="1">
                <a:blip r:embed="rId2"/>
                <a:stretch>
                  <a:fillRect l="-8" t="-39" r="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/>
          <p:cNvSpPr txBox="1"/>
          <p:nvPr/>
        </p:nvSpPr>
        <p:spPr>
          <a:xfrm>
            <a:off x="294559" y="11727437"/>
            <a:ext cx="6626668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Speech Mask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modify the speech input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to mask continuous segments and obtain the masked waveform 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s'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which is utilized as the input of the model. Then we mask with a probability of 0.75 for each speech input. The selected speech input is then masked for at least 2 spans, each containing at least 3600 consecutive frames.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509374" y="10202707"/>
            <a:ext cx="6431280" cy="1783468"/>
            <a:chOff x="7475408" y="9972049"/>
            <a:chExt cx="6431280" cy="1783468"/>
          </a:xfrm>
        </p:grpSpPr>
        <p:sp>
          <p:nvSpPr>
            <p:cNvPr id="27" name="矩形: 圆角 26"/>
            <p:cNvSpPr/>
            <p:nvPr/>
          </p:nvSpPr>
          <p:spPr>
            <a:xfrm>
              <a:off x="7475408" y="9972049"/>
              <a:ext cx="6431280" cy="1783080"/>
            </a:xfrm>
            <a:prstGeom prst="roundRect">
              <a:avLst/>
            </a:prstGeom>
            <a:solidFill>
              <a:srgbClr val="FFE8CC"/>
            </a:solidFill>
            <a:ln w="19050"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7624264" y="10034343"/>
              <a:ext cx="62167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u="sng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Evaluation Metrics:</a:t>
              </a:r>
              <a:endParaRPr lang="en-US" altLang="zh-CN" sz="1600" b="1" u="sng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21867" y="10371852"/>
              <a:ext cx="6028661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Wingdings" panose="05000000000000000000" pitchFamily="2" charset="2"/>
                <a:buChar char="ü"/>
              </a:pPr>
              <a:r>
                <a:rPr lang="en-US" altLang="zh-CN" sz="1400" b="1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BLEU</a:t>
              </a:r>
              <a:r>
                <a:rPr lang="en-US" altLang="zh-CN" sz="1400" dirty="0">
                  <a:solidFill>
                    <a:srgbClr val="1F232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A</a:t>
              </a:r>
              <a:r>
                <a:rPr lang="en-US" altLang="zh-CN" sz="1400" b="0" i="0" dirty="0">
                  <a:solidFill>
                    <a:srgbClr val="1F2328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n automatic metric used to evaluate the quality of machine-generated text, especially in translation tasks. It measures how closely a candidate translation matches one or more reference translations based on overlapping n-grams. Scores range from 0 to 1 (often shown as 0–100), with higher scores indicating better translation quality.</a:t>
              </a:r>
              <a:endParaRPr lang="zh-CN" altLang="en-US" sz="1400" dirty="0"/>
            </a:p>
          </p:txBody>
        </p:sp>
      </p:grpSp>
      <p:cxnSp>
        <p:nvCxnSpPr>
          <p:cNvPr id="34" name="Straight Connector 8"/>
          <p:cNvCxnSpPr/>
          <p:nvPr/>
        </p:nvCxnSpPr>
        <p:spPr bwMode="auto">
          <a:xfrm>
            <a:off x="345195" y="3013753"/>
            <a:ext cx="13848080" cy="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图片 3" descr="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" y="6209030"/>
            <a:ext cx="3856355" cy="439166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37160" y="5736590"/>
            <a:ext cx="6901815" cy="521398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 descr="op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85" y="6201410"/>
            <a:ext cx="3014345" cy="1010285"/>
          </a:xfrm>
          <a:prstGeom prst="rect">
            <a:avLst/>
          </a:prstGeom>
        </p:spPr>
      </p:pic>
      <p:pic>
        <p:nvPicPr>
          <p:cNvPr id="16" name="图片 15" descr="特征融合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065" y="7397115"/>
            <a:ext cx="2396490" cy="119062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24255" y="10618470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(a)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model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364990" y="716851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(b)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OPL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30065" y="8542655"/>
            <a:ext cx="2132965" cy="299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(c) FPCRL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 FFL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156710" y="93179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OPL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156710" y="10270490"/>
            <a:ext cx="49593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FFL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pic>
        <p:nvPicPr>
          <p:cNvPr id="51" name="图片 50" descr="opl公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50" y="8955405"/>
            <a:ext cx="1432560" cy="901700"/>
          </a:xfrm>
          <a:prstGeom prst="rect">
            <a:avLst/>
          </a:prstGeom>
        </p:spPr>
      </p:pic>
      <p:pic>
        <p:nvPicPr>
          <p:cNvPr id="52" name="图片 51" descr="ffl公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6645" y="10009505"/>
            <a:ext cx="1876425" cy="751840"/>
          </a:xfrm>
          <a:prstGeom prst="rect">
            <a:avLst/>
          </a:prstGeom>
        </p:spPr>
      </p:pic>
      <p:sp>
        <p:nvSpPr>
          <p:cNvPr id="53" name="左大括号 52"/>
          <p:cNvSpPr/>
          <p:nvPr/>
        </p:nvSpPr>
        <p:spPr>
          <a:xfrm>
            <a:off x="4714875" y="917956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左大括号 53"/>
          <p:cNvSpPr/>
          <p:nvPr/>
        </p:nvSpPr>
        <p:spPr>
          <a:xfrm>
            <a:off x="4714875" y="10123170"/>
            <a:ext cx="75565" cy="546100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1958975" y="11264900"/>
            <a:ext cx="3297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</a:rPr>
              <a:t>Methods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294559" y="15435359"/>
                <a:ext cx="6538726" cy="9575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(d) Contrastive Learning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further enhance the encoding ability of irrelevant-content encoder for content-irrelevant information, we leverage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𝐻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for contrastive learning.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9" y="15435359"/>
                <a:ext cx="6538726" cy="957580"/>
              </a:xfrm>
              <a:prstGeom prst="rect">
                <a:avLst/>
              </a:prstGeom>
              <a:blipFill rotWithShape="1">
                <a:blip r:embed="rId8"/>
                <a:stretch>
                  <a:fillRect l="-8" t="-43" r="1" b="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7" name="图片 56" descr="CRL公式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1820" y="16393160"/>
            <a:ext cx="3505835" cy="1582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345359" y="18145539"/>
                <a:ext cx="6538726" cy="11684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(e) Consistency Constraints</a:t>
                </a:r>
                <a:r>
                  <a:rPr lang="en-US" altLang="zh-CN" sz="1400" b="1" u="sng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:</a:t>
                </a:r>
                <a:endParaRPr lang="en-US" altLang="zh-CN" sz="1400" b="1" u="sng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algn="just"/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For the speech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, we apply Gaussian noise with a perturbation level defined randomly by the signal-to-noise ratio 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∈ [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50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 to obtain new noisy data: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𝐺𝑢𝑠𝑠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𝑠</m:t>
                        </m:r>
                      </m:e>
                      <m:sub>
                        <m:r>
                          <a:rPr lang="en-US" altLang="zh-CN" sz="14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, 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𝑠𝑛𝑟</m:t>
                    </m:r>
                    <m:r>
                      <a:rPr lang="en-US" altLang="zh-CN" sz="14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) </m:t>
                    </m:r>
                  </m:oMath>
                </a14:m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to verify the effectiveness of the FOP in removing content-irrelevant information.</a:t>
                </a:r>
                <a:endPara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59" y="18145539"/>
                <a:ext cx="6538726" cy="1168400"/>
              </a:xfrm>
              <a:prstGeom prst="rect">
                <a:avLst/>
              </a:prstGeom>
              <a:blipFill rotWithShape="1">
                <a:blip r:embed="rId10"/>
                <a:stretch>
                  <a:fillRect l="-8" t="-35" r="1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9" name="图片 58" descr="CST公式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7960" y="19316700"/>
            <a:ext cx="4313555" cy="862965"/>
          </a:xfrm>
          <a:prstGeom prst="rect">
            <a:avLst/>
          </a:prstGeom>
        </p:spPr>
      </p:pic>
      <p:sp>
        <p:nvSpPr>
          <p:cNvPr id="60" name="文本框 59"/>
          <p:cNvSpPr txBox="1"/>
          <p:nvPr/>
        </p:nvSpPr>
        <p:spPr>
          <a:xfrm>
            <a:off x="344089" y="20166744"/>
            <a:ext cx="6538726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(f) Loss Warm-up</a:t>
            </a:r>
            <a:r>
              <a:rPr lang="en-US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endParaRPr lang="en-US" altLang="zh-CN" sz="1400" b="1" u="sng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We propose a loss warm-up method, where the loss coefficient is initialized to a small value of 1e-8 at the beginning of training. As the number of training steps increases, the coefficient gradually increases to 1, allowing the loss to fully contribute to optimization.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1" name="图片 60" descr="tf实验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24090" y="12138660"/>
            <a:ext cx="3451225" cy="2197100"/>
          </a:xfrm>
          <a:prstGeom prst="rect">
            <a:avLst/>
          </a:prstGeom>
        </p:spPr>
      </p:pic>
      <p:pic>
        <p:nvPicPr>
          <p:cNvPr id="62" name="图片 61" descr="mtlexp实验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16920" y="12138660"/>
            <a:ext cx="3276600" cy="3861435"/>
          </a:xfrm>
          <a:prstGeom prst="rect">
            <a:avLst/>
          </a:prstGeom>
        </p:spPr>
      </p:pic>
      <p:pic>
        <p:nvPicPr>
          <p:cNvPr id="63" name="图片 62" descr="covost实验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4090" y="14678025"/>
            <a:ext cx="3451225" cy="1322705"/>
          </a:xfrm>
          <a:prstGeom prst="rect">
            <a:avLst/>
          </a:prstGeom>
        </p:spPr>
      </p:pic>
      <p:sp>
        <p:nvSpPr>
          <p:cNvPr id="64" name="矩形 63"/>
          <p:cNvSpPr/>
          <p:nvPr/>
        </p:nvSpPr>
        <p:spPr>
          <a:xfrm>
            <a:off x="7185660" y="16588740"/>
            <a:ext cx="7077710" cy="4930775"/>
          </a:xfrm>
          <a:prstGeom prst="rect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9100694" y="16597105"/>
            <a:ext cx="3372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Ablation Study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6" name="图片 65" descr="消融实验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51420" y="17205960"/>
            <a:ext cx="2937510" cy="1613535"/>
          </a:xfrm>
          <a:prstGeom prst="rect">
            <a:avLst/>
          </a:prstGeom>
        </p:spPr>
      </p:pic>
      <p:pic>
        <p:nvPicPr>
          <p:cNvPr id="67" name="图片 66" descr="消融实验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330440" y="19127470"/>
            <a:ext cx="3444875" cy="2013585"/>
          </a:xfrm>
          <a:prstGeom prst="rect">
            <a:avLst/>
          </a:prstGeom>
        </p:spPr>
      </p:pic>
      <p:pic>
        <p:nvPicPr>
          <p:cNvPr id="68" name="图片 67" descr="KDE图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36605" y="17057370"/>
            <a:ext cx="3178810" cy="1762125"/>
          </a:xfrm>
          <a:prstGeom prst="rect">
            <a:avLst/>
          </a:prstGeom>
        </p:spPr>
      </p:pic>
      <p:pic>
        <p:nvPicPr>
          <p:cNvPr id="69" name="图片 68" descr="KDE图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21670" y="19258280"/>
            <a:ext cx="3370580" cy="1867535"/>
          </a:xfrm>
          <a:prstGeom prst="rect">
            <a:avLst/>
          </a:prstGeom>
        </p:spPr>
      </p:pic>
      <p:sp>
        <p:nvSpPr>
          <p:cNvPr id="70" name="文本框 69"/>
          <p:cNvSpPr txBox="1"/>
          <p:nvPr/>
        </p:nvSpPr>
        <p:spPr>
          <a:xfrm>
            <a:off x="7186295" y="21181060"/>
            <a:ext cx="70770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+mn-ea"/>
              </a:defRPr>
            </a:lvl1pPr>
          </a:lstStyle>
          <a:p>
            <a:pPr algn="ctr"/>
            <a:r>
              <a:rPr lang="en-US" altLang="zh-CN" sz="1600" b="1" dirty="0"/>
              <a:t>Ext. Methods Evaluation</a:t>
            </a:r>
            <a:r>
              <a:rPr lang="en-US" altLang="zh-CN" sz="1600" dirty="0"/>
              <a:t>: ablation studies &amp;&amp; visualization</a:t>
            </a:r>
            <a:endParaRPr lang="en-US" altLang="zh-CN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7198995" y="16055975"/>
            <a:ext cx="72009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b="1" dirty="0">
                <a:sym typeface="+mn-ea"/>
              </a:rPr>
              <a:t>Ext. Main Results</a:t>
            </a:r>
            <a:r>
              <a:rPr lang="en-US" altLang="zh-CN" sz="1600" dirty="0">
                <a:sym typeface="+mn-ea"/>
              </a:rPr>
              <a:t>: comparison with baselines &amp;&amp; multilingual verification</a:t>
            </a:r>
            <a:endParaRPr lang="en-US" altLang="zh-CN" sz="1600" dirty="0">
              <a:sym typeface="+mn-ea"/>
            </a:endParaRPr>
          </a:p>
        </p:txBody>
      </p:sp>
      <p:pic>
        <p:nvPicPr>
          <p:cNvPr id="2" name="图片 1" descr="会议logo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161270" y="113030"/>
            <a:ext cx="4209415" cy="1384935"/>
          </a:xfrm>
          <a:prstGeom prst="rect">
            <a:avLst/>
          </a:prstGeom>
        </p:spPr>
      </p:pic>
      <p:pic>
        <p:nvPicPr>
          <p:cNvPr id="3" name="图片 2" descr="zzulogo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130155" y="1497965"/>
            <a:ext cx="1379855" cy="14287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686540" y="1688465"/>
            <a:ext cx="2595245" cy="984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All Neural Network roads lead to 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200" b="1">
                <a:solidFill>
                  <a:schemeClr val="accent1"/>
                </a:solidFill>
                <a:effectLst/>
                <a:latin typeface="Times New Roman" panose="02020603050405020304" charset="0"/>
                <a:cs typeface="Times New Roman" panose="02020603050405020304" charset="0"/>
              </a:rPr>
              <a:t>Rome</a:t>
            </a:r>
            <a:endParaRPr lang="en-US" altLang="zh-CN" sz="2200" b="1">
              <a:solidFill>
                <a:schemeClr val="accent1"/>
              </a:solidFill>
              <a:effectLst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2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MzQwOGJjMjA4MWU4MWRiN2Q0NTM0YWQ2ZjIzMWRlYjY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4954</Words>
  <Application>WPS 演示</Application>
  <PresentationFormat>自定义</PresentationFormat>
  <Paragraphs>66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Times New Roman</vt:lpstr>
      <vt:lpstr>微软雅黑</vt:lpstr>
      <vt:lpstr>Cambria Math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张辰皓</dc:creator>
  <cp:lastModifiedBy>乐+O</cp:lastModifiedBy>
  <cp:revision>242</cp:revision>
  <dcterms:created xsi:type="dcterms:W3CDTF">2019-06-19T02:08:00Z</dcterms:created>
  <dcterms:modified xsi:type="dcterms:W3CDTF">2025-06-09T10:30:25Z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7060A2C9D886472B8FA7A8EB388306BD_12</vt:lpwstr>
  </property>
</Properties>
</file>