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8" r:id="rId3"/>
    <p:sldId id="262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Quentin CD" initials="QC" lastIdx="1" clrIdx="0">
    <p:extLst>
      <p:ext uri="{19B8F6BF-5375-455C-9EA6-DF929625EA0E}">
        <p15:presenceInfo xmlns:p15="http://schemas.microsoft.com/office/powerpoint/2012/main" userId="0bb1bcdce59b19b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242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668" autoAdjust="0"/>
    <p:restoredTop sz="94718" autoAdjust="0"/>
  </p:normalViewPr>
  <p:slideViewPr>
    <p:cSldViewPr snapToGrid="0">
      <p:cViewPr varScale="1">
        <p:scale>
          <a:sx n="82" d="100"/>
          <a:sy n="82" d="100"/>
        </p:scale>
        <p:origin x="105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12-15T12:34:51.409" idx="1">
    <p:pos x="10" y="10"/>
    <p:text/>
    <p:extLst>
      <p:ext uri="{C676402C-5697-4E1C-873F-D02D1690AC5C}">
        <p15:threadingInfo xmlns:p15="http://schemas.microsoft.com/office/powerpoint/2012/main" timeZoneBias="-6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C55111-7B30-4744-B30F-9E51635E7297}" type="datetimeFigureOut">
              <a:rPr lang="fr-FR" smtClean="0"/>
              <a:t>16/12/2016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A7EAFB-D295-4C62-9717-B4F0D9E62D6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36750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DE6A6-3469-41C7-ACB7-15A2E6E0CAB0}" type="datetime1">
              <a:rPr lang="en-US" smtClean="0"/>
              <a:t>12/16/2016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VAUBOURG Mandel          CHAMPAULT Quentin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A9697-78C3-4880-8D51-4C990C6F038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900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F4074-35DD-4E98-9A1E-486D7D085A07}" type="datetime1">
              <a:rPr lang="en-US" smtClean="0"/>
              <a:t>12/16/2016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VAUBOURG Mandel          CHAMPAULT Quentin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A9697-78C3-4880-8D51-4C990C6F038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9106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A034A-1516-40ED-B7DA-62265E041279}" type="datetime1">
              <a:rPr lang="en-US" smtClean="0"/>
              <a:t>12/16/2016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VAUBOURG Mandel          CHAMPAULT Quentin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A9697-78C3-4880-8D51-4C990C6F038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6318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55EE7-4A93-455D-BB05-78B2E2E787D5}" type="datetime1">
              <a:rPr lang="en-US" smtClean="0"/>
              <a:t>12/16/2016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VAUBOURG Mandel          CHAMPAULT Quentin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A9697-78C3-4880-8D51-4C990C6F038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999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FEC75-1AF1-45E3-B0A7-E7F0EDB5AE9C}" type="datetime1">
              <a:rPr lang="en-US" smtClean="0"/>
              <a:t>12/16/2016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VAUBOURG Mandel          CHAMPAULT Quentin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A9697-78C3-4880-8D51-4C990C6F038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490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5C7FD-4B60-436B-B06F-605600CB10C4}" type="datetime1">
              <a:rPr lang="en-US" smtClean="0"/>
              <a:t>12/16/2016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VAUBOURG Mandel          CHAMPAULT Quentin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A9697-78C3-4880-8D51-4C990C6F038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5146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15B71-802B-4BF4-8D4F-E6280AA9D4C6}" type="datetime1">
              <a:rPr lang="en-US" smtClean="0"/>
              <a:t>12/16/2016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VAUBOURG Mandel          CHAMPAULT Quentin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A9697-78C3-4880-8D51-4C990C6F038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4270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CBABA-351D-4E10-BE57-A21A6285E38A}" type="datetime1">
              <a:rPr lang="en-US" smtClean="0"/>
              <a:t>12/16/2016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VAUBOURG Mandel          CHAMPAULT Quentin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A9697-78C3-4880-8D51-4C990C6F038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2825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D58BD-22F9-4237-A51D-B0040538D95A}" type="datetime1">
              <a:rPr lang="en-US" smtClean="0"/>
              <a:t>12/16/2016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VAUBOURG Mandel          CHAMPAULT Quentin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A9697-78C3-4880-8D51-4C990C6F038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832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A8639-15CB-45E8-8DBB-6E2A5015C0C1}" type="datetime1">
              <a:rPr lang="en-US" smtClean="0"/>
              <a:t>12/16/2016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VAUBOURG Mandel          CHAMPAULT Quentin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A9697-78C3-4880-8D51-4C990C6F038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89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F2DB2-B979-4FEE-A089-C99A76B66FF6}" type="datetime1">
              <a:rPr lang="en-US" smtClean="0"/>
              <a:t>12/16/2016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VAUBOURG Mandel          CHAMPAULT Quentin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A9697-78C3-4880-8D51-4C990C6F038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7420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5C9AA1-D838-4CD6-AF08-948DF349CA4D}" type="datetime1">
              <a:rPr lang="en-US" smtClean="0"/>
              <a:t>12/16/2016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VAUBOURG Mandel          CHAMPAULT Quentin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5A9697-78C3-4880-8D51-4C990C6F038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979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comments" Target="../comments/commen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81665" y="337751"/>
            <a:ext cx="9144000" cy="1320865"/>
          </a:xfrm>
        </p:spPr>
        <p:txBody>
          <a:bodyPr>
            <a:normAutofit/>
          </a:bodyPr>
          <a:lstStyle/>
          <a:p>
            <a:r>
              <a:rPr lang="fr-FR" sz="5000" b="1" dirty="0">
                <a:solidFill>
                  <a:srgbClr val="FF0000"/>
                </a:solidFill>
              </a:rPr>
              <a:t>Projet</a:t>
            </a:r>
            <a:r>
              <a:rPr lang="en-US" sz="5000" b="1" dirty="0">
                <a:solidFill>
                  <a:srgbClr val="FF0000"/>
                </a:solidFill>
              </a:rPr>
              <a:t> </a:t>
            </a:r>
            <a:r>
              <a:rPr lang="fr-FR" sz="5000" b="1" dirty="0">
                <a:solidFill>
                  <a:srgbClr val="FF0000"/>
                </a:solidFill>
              </a:rPr>
              <a:t>système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298" y="463507"/>
            <a:ext cx="1514475" cy="79057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0"/>
            <a:ext cx="12192000" cy="337751"/>
          </a:xfrm>
          <a:prstGeom prst="rect">
            <a:avLst/>
          </a:prstGeom>
          <a:solidFill>
            <a:srgbClr val="FF0000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690" y="6244480"/>
            <a:ext cx="1323975" cy="409575"/>
          </a:xfrm>
          <a:prstGeom prst="rect">
            <a:avLst/>
          </a:prstGeom>
        </p:spPr>
      </p:pic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VAUBOURG Mandel          CHAMPAULT Quentin</a:t>
            </a:r>
            <a:endParaRPr lang="en-US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A9697-78C3-4880-8D51-4C990C6F0385}" type="slidenum">
              <a:rPr lang="en-US" smtClean="0"/>
              <a:t>1</a:t>
            </a:fld>
            <a:endParaRPr lang="en-US" dirty="0"/>
          </a:p>
        </p:txBody>
      </p:sp>
      <p:pic>
        <p:nvPicPr>
          <p:cNvPr id="10" name="Image 9" descr="C:\Users\Vaubourg\AppData\Local\Microsoft\Windows\INetCacheContent.Word\horloge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0744" y="1996364"/>
            <a:ext cx="4114800" cy="28750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Image 10" descr="C:\Users\Vaubourg\AppData\Local\Microsoft\Windows\INetCacheContent.Word\static.png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58" y="1996366"/>
            <a:ext cx="3720630" cy="28750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Image 11" descr="C:\Users\Vaubourg\AppData\Local\Microsoft\Windows\INetCacheContent.Word\interactif.png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1800" y="1996364"/>
            <a:ext cx="4140200" cy="287508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81786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81665" y="337751"/>
            <a:ext cx="9144000" cy="916331"/>
          </a:xfrm>
        </p:spPr>
        <p:txBody>
          <a:bodyPr>
            <a:normAutofit/>
          </a:bodyPr>
          <a:lstStyle/>
          <a:p>
            <a:r>
              <a:rPr lang="fr-FR" sz="3600" b="1" dirty="0">
                <a:solidFill>
                  <a:srgbClr val="FF0000"/>
                </a:solidFill>
              </a:rPr>
              <a:t>Création du tableau virtuel</a:t>
            </a:r>
            <a:endParaRPr lang="fr-FR" sz="3200" b="1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298" y="463507"/>
            <a:ext cx="1514475" cy="79057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0"/>
            <a:ext cx="12192000" cy="337751"/>
          </a:xfrm>
          <a:prstGeom prst="rect">
            <a:avLst/>
          </a:prstGeom>
          <a:solidFill>
            <a:srgbClr val="FF0000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690" y="6244480"/>
            <a:ext cx="1323975" cy="409575"/>
          </a:xfrm>
          <a:prstGeom prst="rect">
            <a:avLst/>
          </a:prstGeom>
        </p:spPr>
      </p:pic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VAUBOURG Mandel          CHAMPAULT Quentin</a:t>
            </a:r>
            <a:endParaRPr lang="en-US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A9697-78C3-4880-8D51-4C990C6F0385}" type="slidenum">
              <a:rPr lang="en-US" smtClean="0"/>
              <a:t>10</a:t>
            </a:fld>
            <a:endParaRPr lang="en-US" dirty="0"/>
          </a:p>
        </p:txBody>
      </p:sp>
      <p:sp>
        <p:nvSpPr>
          <p:cNvPr id="10" name="ZoneTexte 9"/>
          <p:cNvSpPr txBox="1"/>
          <p:nvPr/>
        </p:nvSpPr>
        <p:spPr>
          <a:xfrm>
            <a:off x="10610335" y="337751"/>
            <a:ext cx="1581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Système projet</a:t>
            </a:r>
          </a:p>
        </p:txBody>
      </p:sp>
      <p:pic>
        <p:nvPicPr>
          <p:cNvPr id="11" name="Image 10"/>
          <p:cNvPicPr/>
          <p:nvPr/>
        </p:nvPicPr>
        <p:blipFill>
          <a:blip r:embed="rId4"/>
          <a:stretch>
            <a:fillRect/>
          </a:stretch>
        </p:blipFill>
        <p:spPr>
          <a:xfrm>
            <a:off x="257690" y="1724825"/>
            <a:ext cx="4511258" cy="448962"/>
          </a:xfrm>
          <a:prstGeom prst="rect">
            <a:avLst/>
          </a:prstGeom>
        </p:spPr>
      </p:pic>
      <p:pic>
        <p:nvPicPr>
          <p:cNvPr id="12" name="Image 11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690" y="2603827"/>
            <a:ext cx="4511258" cy="1914068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6702304" y="1529991"/>
            <a:ext cx="4023361" cy="83862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Récupère la structure du tableau et ses dimensions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02304" y="2644529"/>
            <a:ext cx="4023361" cy="83862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Attribue les dimensions du tableau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702303" y="3759067"/>
            <a:ext cx="4023361" cy="83862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Remet les cases du tableau a 0</a:t>
            </a:r>
          </a:p>
        </p:txBody>
      </p:sp>
      <p:cxnSp>
        <p:nvCxnSpPr>
          <p:cNvPr id="7" name="Connecteur droit avec flèche 6"/>
          <p:cNvCxnSpPr>
            <a:stCxn id="13" idx="2"/>
            <a:endCxn id="14" idx="0"/>
          </p:cNvCxnSpPr>
          <p:nvPr/>
        </p:nvCxnSpPr>
        <p:spPr>
          <a:xfrm>
            <a:off x="8713985" y="2368620"/>
            <a:ext cx="0" cy="275909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>
            <a:cxnSpLocks/>
            <a:stCxn id="14" idx="2"/>
            <a:endCxn id="15" idx="0"/>
          </p:cNvCxnSpPr>
          <p:nvPr/>
        </p:nvCxnSpPr>
        <p:spPr>
          <a:xfrm flipH="1">
            <a:off x="8713984" y="3483158"/>
            <a:ext cx="1" cy="275909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14479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81665" y="337751"/>
            <a:ext cx="9144000" cy="916331"/>
          </a:xfrm>
        </p:spPr>
        <p:txBody>
          <a:bodyPr>
            <a:normAutofit/>
          </a:bodyPr>
          <a:lstStyle/>
          <a:p>
            <a:r>
              <a:rPr lang="fr-FR" sz="3600" b="1" dirty="0">
                <a:solidFill>
                  <a:srgbClr val="FF0000"/>
                </a:solidFill>
              </a:rPr>
              <a:t>Moteur de rendu</a:t>
            </a:r>
            <a:endParaRPr lang="fr-FR" sz="3200" b="1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298" y="463507"/>
            <a:ext cx="1514475" cy="79057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0"/>
            <a:ext cx="12192000" cy="337751"/>
          </a:xfrm>
          <a:prstGeom prst="rect">
            <a:avLst/>
          </a:prstGeom>
          <a:solidFill>
            <a:srgbClr val="FF0000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690" y="6244480"/>
            <a:ext cx="1323975" cy="409575"/>
          </a:xfrm>
          <a:prstGeom prst="rect">
            <a:avLst/>
          </a:prstGeom>
        </p:spPr>
      </p:pic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VAUBOURG Mandel          CHAMPAULT Quentin</a:t>
            </a:r>
            <a:endParaRPr lang="en-US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A9697-78C3-4880-8D51-4C990C6F0385}" type="slidenum">
              <a:rPr lang="en-US" smtClean="0"/>
              <a:t>11</a:t>
            </a:fld>
            <a:endParaRPr lang="en-US" dirty="0"/>
          </a:p>
        </p:txBody>
      </p:sp>
      <p:sp>
        <p:nvSpPr>
          <p:cNvPr id="10" name="ZoneTexte 9"/>
          <p:cNvSpPr txBox="1"/>
          <p:nvPr/>
        </p:nvSpPr>
        <p:spPr>
          <a:xfrm>
            <a:off x="10610335" y="337751"/>
            <a:ext cx="1581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Système projet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586974" y="1591833"/>
            <a:ext cx="4023361" cy="83862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Récupère le tableau virtuel crée juste avant et le fichier PBM a inclure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586973" y="2748693"/>
            <a:ext cx="4023361" cy="83862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Calcul de la taille d’un pixel a afficher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586973" y="3911317"/>
            <a:ext cx="4023361" cy="83862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Lecture du fichier PBM et impression dans le tableau virtuel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386245" y="3911317"/>
            <a:ext cx="4023361" cy="83862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Utilisation de curseur pour centrer l’image et ne pas écraser les pixels écrits</a:t>
            </a:r>
          </a:p>
        </p:txBody>
      </p:sp>
      <p:cxnSp>
        <p:nvCxnSpPr>
          <p:cNvPr id="22" name="Connecteur droit avec flèche 21"/>
          <p:cNvCxnSpPr>
            <a:stCxn id="20" idx="3"/>
            <a:endCxn id="19" idx="1"/>
          </p:cNvCxnSpPr>
          <p:nvPr/>
        </p:nvCxnSpPr>
        <p:spPr>
          <a:xfrm>
            <a:off x="5409606" y="4330632"/>
            <a:ext cx="1177367" cy="0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/>
          <p:cNvCxnSpPr>
            <a:stCxn id="13" idx="2"/>
            <a:endCxn id="14" idx="0"/>
          </p:cNvCxnSpPr>
          <p:nvPr/>
        </p:nvCxnSpPr>
        <p:spPr>
          <a:xfrm flipH="1">
            <a:off x="8598654" y="2430462"/>
            <a:ext cx="1" cy="31823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/>
          <p:cNvCxnSpPr>
            <a:cxnSpLocks/>
            <a:stCxn id="14" idx="2"/>
            <a:endCxn id="19" idx="0"/>
          </p:cNvCxnSpPr>
          <p:nvPr/>
        </p:nvCxnSpPr>
        <p:spPr>
          <a:xfrm>
            <a:off x="8598654" y="3587322"/>
            <a:ext cx="0" cy="323995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ZoneTexte 27"/>
          <p:cNvSpPr txBox="1"/>
          <p:nvPr/>
        </p:nvSpPr>
        <p:spPr>
          <a:xfrm>
            <a:off x="1030514" y="1591833"/>
            <a:ext cx="29028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u="sng" dirty="0">
                <a:solidFill>
                  <a:srgbClr val="FF0000"/>
                </a:solidFill>
              </a:rPr>
              <a:t>Sécurité :</a:t>
            </a:r>
            <a:r>
              <a:rPr lang="fr-FR" sz="2400" dirty="0">
                <a:solidFill>
                  <a:srgbClr val="FF0000"/>
                </a:solidFill>
              </a:rPr>
              <a:t> On fixe la valeur minimale d’un pixel a 1. </a:t>
            </a:r>
            <a:endParaRPr lang="fr-FR" sz="2400" u="sng" dirty="0">
              <a:solidFill>
                <a:srgbClr val="FF0000"/>
              </a:solidFill>
            </a:endParaRPr>
          </a:p>
        </p:txBody>
      </p:sp>
      <p:cxnSp>
        <p:nvCxnSpPr>
          <p:cNvPr id="30" name="Connecteur droit avec flèche 29"/>
          <p:cNvCxnSpPr>
            <a:stCxn id="14" idx="1"/>
            <a:endCxn id="28" idx="3"/>
          </p:cNvCxnSpPr>
          <p:nvPr/>
        </p:nvCxnSpPr>
        <p:spPr>
          <a:xfrm flipH="1" flipV="1">
            <a:off x="3933371" y="2191998"/>
            <a:ext cx="2653602" cy="976010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11136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81665" y="337751"/>
            <a:ext cx="9144000" cy="916331"/>
          </a:xfrm>
        </p:spPr>
        <p:txBody>
          <a:bodyPr>
            <a:normAutofit/>
          </a:bodyPr>
          <a:lstStyle/>
          <a:p>
            <a:r>
              <a:rPr lang="fr-FR" sz="3600" b="1" dirty="0">
                <a:solidFill>
                  <a:srgbClr val="FF0000"/>
                </a:solidFill>
              </a:rPr>
              <a:t>Affichage</a:t>
            </a:r>
            <a:endParaRPr lang="fr-FR" sz="3200" b="1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298" y="463507"/>
            <a:ext cx="1514475" cy="79057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0"/>
            <a:ext cx="12192000" cy="337751"/>
          </a:xfrm>
          <a:prstGeom prst="rect">
            <a:avLst/>
          </a:prstGeom>
          <a:solidFill>
            <a:srgbClr val="FF0000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690" y="6244480"/>
            <a:ext cx="1323975" cy="409575"/>
          </a:xfrm>
          <a:prstGeom prst="rect">
            <a:avLst/>
          </a:prstGeom>
        </p:spPr>
      </p:pic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VAUBOURG Mandel          CHAMPAULT Quentin</a:t>
            </a:r>
            <a:endParaRPr lang="en-US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A9697-78C3-4880-8D51-4C990C6F0385}" type="slidenum">
              <a:rPr lang="en-US" smtClean="0"/>
              <a:t>12</a:t>
            </a:fld>
            <a:endParaRPr lang="en-US" dirty="0"/>
          </a:p>
        </p:txBody>
      </p:sp>
      <p:sp>
        <p:nvSpPr>
          <p:cNvPr id="10" name="ZoneTexte 9"/>
          <p:cNvSpPr txBox="1"/>
          <p:nvPr/>
        </p:nvSpPr>
        <p:spPr>
          <a:xfrm>
            <a:off x="10610335" y="337751"/>
            <a:ext cx="1581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Système projet</a:t>
            </a:r>
          </a:p>
        </p:txBody>
      </p:sp>
      <p:pic>
        <p:nvPicPr>
          <p:cNvPr id="11" name="Image 10"/>
          <p:cNvPicPr/>
          <p:nvPr/>
        </p:nvPicPr>
        <p:blipFill>
          <a:blip r:embed="rId4"/>
          <a:stretch>
            <a:fillRect/>
          </a:stretch>
        </p:blipFill>
        <p:spPr>
          <a:xfrm>
            <a:off x="257690" y="1769292"/>
            <a:ext cx="3780910" cy="48371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6586974" y="1591833"/>
            <a:ext cx="4023361" cy="83862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Récupère l’adresse du tableau virtuel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586973" y="2768213"/>
            <a:ext cx="4023361" cy="83862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On va centrer le tableau virtuel avec la taille du </a:t>
            </a:r>
            <a:r>
              <a:rPr lang="fr-FR" dirty="0" err="1"/>
              <a:t>shell</a:t>
            </a:r>
            <a:endParaRPr lang="fr-FR" dirty="0"/>
          </a:p>
        </p:txBody>
      </p:sp>
      <p:sp>
        <p:nvSpPr>
          <p:cNvPr id="14" name="Rectangle 13"/>
          <p:cNvSpPr/>
          <p:nvPr/>
        </p:nvSpPr>
        <p:spPr>
          <a:xfrm>
            <a:off x="6586973" y="3944593"/>
            <a:ext cx="4023361" cy="83862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Lecture des données du tableau et impression</a:t>
            </a:r>
          </a:p>
        </p:txBody>
      </p:sp>
      <p:cxnSp>
        <p:nvCxnSpPr>
          <p:cNvPr id="15" name="Connecteur droit avec flèche 14"/>
          <p:cNvCxnSpPr>
            <a:cxnSpLocks/>
            <a:stCxn id="12" idx="2"/>
            <a:endCxn id="13" idx="0"/>
          </p:cNvCxnSpPr>
          <p:nvPr/>
        </p:nvCxnSpPr>
        <p:spPr>
          <a:xfrm flipH="1">
            <a:off x="8598654" y="2430462"/>
            <a:ext cx="1" cy="33775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/>
          <p:cNvCxnSpPr>
            <a:cxnSpLocks/>
            <a:stCxn id="13" idx="2"/>
            <a:endCxn id="14" idx="0"/>
          </p:cNvCxnSpPr>
          <p:nvPr/>
        </p:nvCxnSpPr>
        <p:spPr>
          <a:xfrm>
            <a:off x="8598654" y="3606842"/>
            <a:ext cx="0" cy="33775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/>
          <p:cNvCxnSpPr/>
          <p:nvPr/>
        </p:nvCxnSpPr>
        <p:spPr>
          <a:xfrm flipH="1">
            <a:off x="8598654" y="2430462"/>
            <a:ext cx="1" cy="31823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Image 21"/>
          <p:cNvPicPr/>
          <p:nvPr/>
        </p:nvPicPr>
        <p:blipFill>
          <a:blip r:embed="rId5"/>
          <a:stretch>
            <a:fillRect/>
          </a:stretch>
        </p:blipFill>
        <p:spPr>
          <a:xfrm>
            <a:off x="257690" y="2891708"/>
            <a:ext cx="3832422" cy="591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1250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81665" y="337751"/>
            <a:ext cx="9144000" cy="916331"/>
          </a:xfrm>
        </p:spPr>
        <p:txBody>
          <a:bodyPr>
            <a:normAutofit/>
          </a:bodyPr>
          <a:lstStyle/>
          <a:p>
            <a:r>
              <a:rPr lang="fr-FR" sz="3600" b="1" dirty="0">
                <a:solidFill>
                  <a:srgbClr val="FF0000"/>
                </a:solidFill>
              </a:rPr>
              <a:t>Les écrans de veille</a:t>
            </a:r>
            <a:endParaRPr lang="fr-FR" sz="3200" b="1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298" y="463507"/>
            <a:ext cx="1514475" cy="79057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0"/>
            <a:ext cx="12192000" cy="337751"/>
          </a:xfrm>
          <a:prstGeom prst="rect">
            <a:avLst/>
          </a:prstGeom>
          <a:solidFill>
            <a:srgbClr val="FF0000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690" y="6244480"/>
            <a:ext cx="1323975" cy="409575"/>
          </a:xfrm>
          <a:prstGeom prst="rect">
            <a:avLst/>
          </a:prstGeom>
        </p:spPr>
      </p:pic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VAUBOURG Mandel          CHAMPAULT Quentin</a:t>
            </a:r>
            <a:endParaRPr lang="en-US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A9697-78C3-4880-8D51-4C990C6F0385}" type="slidenum">
              <a:rPr lang="en-US" smtClean="0"/>
              <a:t>13</a:t>
            </a:fld>
            <a:endParaRPr lang="en-US" dirty="0"/>
          </a:p>
        </p:txBody>
      </p:sp>
      <p:sp>
        <p:nvSpPr>
          <p:cNvPr id="10" name="ZoneTexte 9"/>
          <p:cNvSpPr txBox="1"/>
          <p:nvPr/>
        </p:nvSpPr>
        <p:spPr>
          <a:xfrm>
            <a:off x="10610335" y="337751"/>
            <a:ext cx="1581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Système projet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1059543" y="2133600"/>
            <a:ext cx="930365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On a donc trois écrans de veille opérationnels :</a:t>
            </a:r>
          </a:p>
          <a:p>
            <a:pPr marL="285750" indent="-285750">
              <a:buFontTx/>
              <a:buChar char="-"/>
            </a:pPr>
            <a:r>
              <a:rPr lang="fr-FR" sz="2400" dirty="0"/>
              <a:t>Le statique</a:t>
            </a:r>
          </a:p>
          <a:p>
            <a:pPr marL="285750" indent="-285750">
              <a:buFontTx/>
              <a:buChar char="-"/>
            </a:pPr>
            <a:endParaRPr lang="fr-FR" sz="2400" dirty="0"/>
          </a:p>
          <a:p>
            <a:pPr marL="285750" indent="-285750">
              <a:buFontTx/>
              <a:buChar char="-"/>
            </a:pPr>
            <a:r>
              <a:rPr lang="fr-FR" sz="2400" dirty="0"/>
              <a:t>Le dynamique </a:t>
            </a:r>
          </a:p>
          <a:p>
            <a:pPr marL="285750" indent="-285750">
              <a:buFontTx/>
              <a:buChar char="-"/>
            </a:pPr>
            <a:endParaRPr lang="fr-FR" sz="2400" dirty="0"/>
          </a:p>
          <a:p>
            <a:pPr marL="285750" indent="-285750">
              <a:buFontTx/>
              <a:buChar char="-"/>
            </a:pPr>
            <a:r>
              <a:rPr lang="fr-FR" sz="2400" dirty="0"/>
              <a:t>L’interactif</a:t>
            </a:r>
          </a:p>
        </p:txBody>
      </p:sp>
    </p:spTree>
    <p:extLst>
      <p:ext uri="{BB962C8B-B14F-4D97-AF65-F5344CB8AC3E}">
        <p14:creationId xmlns:p14="http://schemas.microsoft.com/office/powerpoint/2010/main" val="33320500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81665" y="337751"/>
            <a:ext cx="9144000" cy="916331"/>
          </a:xfrm>
        </p:spPr>
        <p:txBody>
          <a:bodyPr>
            <a:normAutofit/>
          </a:bodyPr>
          <a:lstStyle/>
          <a:p>
            <a:r>
              <a:rPr lang="fr-FR" sz="3600" b="1" dirty="0">
                <a:solidFill>
                  <a:srgbClr val="FF0000"/>
                </a:solidFill>
              </a:rPr>
              <a:t>L’écran de veille statique</a:t>
            </a:r>
            <a:endParaRPr lang="fr-FR" sz="3200" b="1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298" y="463507"/>
            <a:ext cx="1514475" cy="79057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0"/>
            <a:ext cx="12192000" cy="337751"/>
          </a:xfrm>
          <a:prstGeom prst="rect">
            <a:avLst/>
          </a:prstGeom>
          <a:solidFill>
            <a:srgbClr val="FF0000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690" y="6244480"/>
            <a:ext cx="1323975" cy="409575"/>
          </a:xfrm>
          <a:prstGeom prst="rect">
            <a:avLst/>
          </a:prstGeom>
        </p:spPr>
      </p:pic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fr-FR" dirty="0"/>
              <a:t>VAUBOURG Mandel          CHAMPAULT Quentin</a:t>
            </a:r>
            <a:endParaRPr lang="en-US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A9697-78C3-4880-8D51-4C990C6F0385}" type="slidenum">
              <a:rPr lang="en-US" smtClean="0"/>
              <a:t>14</a:t>
            </a:fld>
            <a:endParaRPr lang="en-US" dirty="0"/>
          </a:p>
        </p:txBody>
      </p:sp>
      <p:sp>
        <p:nvSpPr>
          <p:cNvPr id="10" name="ZoneTexte 9"/>
          <p:cNvSpPr txBox="1"/>
          <p:nvPr/>
        </p:nvSpPr>
        <p:spPr>
          <a:xfrm>
            <a:off x="10610335" y="337751"/>
            <a:ext cx="1581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Système projet</a:t>
            </a:r>
          </a:p>
        </p:txBody>
      </p:sp>
      <p:sp>
        <p:nvSpPr>
          <p:cNvPr id="3" name="Rectangle 2"/>
          <p:cNvSpPr/>
          <p:nvPr/>
        </p:nvSpPr>
        <p:spPr>
          <a:xfrm>
            <a:off x="317212" y="1606347"/>
            <a:ext cx="3935473" cy="92891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Récupère un nombre aléatoire a associer a un fichiers PBM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17212" y="2876302"/>
            <a:ext cx="3935473" cy="92891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Création d’un thread pour charger le fichier PBM</a:t>
            </a:r>
          </a:p>
        </p:txBody>
      </p:sp>
      <p:cxnSp>
        <p:nvCxnSpPr>
          <p:cNvPr id="13" name="Connecteur droit avec flèche 12"/>
          <p:cNvCxnSpPr>
            <a:cxnSpLocks/>
            <a:stCxn id="11" idx="3"/>
            <a:endCxn id="15" idx="1"/>
          </p:cNvCxnSpPr>
          <p:nvPr/>
        </p:nvCxnSpPr>
        <p:spPr>
          <a:xfrm>
            <a:off x="4252685" y="3340759"/>
            <a:ext cx="3556001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7808686" y="2876302"/>
            <a:ext cx="3935473" cy="92891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Le thread reçoit en paramètre l’adresse de la variable et de la fonction a exécuter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17212" y="4498523"/>
            <a:ext cx="3935473" cy="92891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Redimensionnement de l’image puis placement dans le Tableau Virtuel</a:t>
            </a:r>
          </a:p>
        </p:txBody>
      </p:sp>
      <p:cxnSp>
        <p:nvCxnSpPr>
          <p:cNvPr id="20" name="Connecteur droit avec flèche 19"/>
          <p:cNvCxnSpPr>
            <a:stCxn id="3" idx="2"/>
            <a:endCxn id="11" idx="0"/>
          </p:cNvCxnSpPr>
          <p:nvPr/>
        </p:nvCxnSpPr>
        <p:spPr>
          <a:xfrm>
            <a:off x="2284949" y="2535261"/>
            <a:ext cx="0" cy="34104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/>
          <p:cNvCxnSpPr>
            <a:stCxn id="11" idx="2"/>
            <a:endCxn id="18" idx="0"/>
          </p:cNvCxnSpPr>
          <p:nvPr/>
        </p:nvCxnSpPr>
        <p:spPr>
          <a:xfrm>
            <a:off x="2284949" y="3805216"/>
            <a:ext cx="0" cy="693307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22"/>
          <p:cNvSpPr txBox="1"/>
          <p:nvPr/>
        </p:nvSpPr>
        <p:spPr>
          <a:xfrm flipH="1">
            <a:off x="656244" y="3961591"/>
            <a:ext cx="5134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Mise en attente  durant le chargement du fichier</a:t>
            </a:r>
          </a:p>
        </p:txBody>
      </p:sp>
      <p:sp>
        <p:nvSpPr>
          <p:cNvPr id="25" name="Rectangle 24"/>
          <p:cNvSpPr/>
          <p:nvPr/>
        </p:nvSpPr>
        <p:spPr>
          <a:xfrm>
            <a:off x="7808686" y="4269672"/>
            <a:ext cx="3935473" cy="92891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Création d’un thread qui va vérifier si l’utilisateur va appuyer sur une touche. Si oui, met fin au programme.</a:t>
            </a:r>
          </a:p>
        </p:txBody>
      </p:sp>
      <p:cxnSp>
        <p:nvCxnSpPr>
          <p:cNvPr id="27" name="Connecteur : en angle 26"/>
          <p:cNvCxnSpPr>
            <a:endCxn id="25" idx="1"/>
          </p:cNvCxnSpPr>
          <p:nvPr/>
        </p:nvCxnSpPr>
        <p:spPr>
          <a:xfrm>
            <a:off x="6030685" y="3340759"/>
            <a:ext cx="1778001" cy="1393370"/>
          </a:xfrm>
          <a:prstGeom prst="bentConnector3">
            <a:avLst>
              <a:gd name="adj1" fmla="val 204"/>
            </a:avLst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Image 28" descr="C:\Users\Vaubourg\AppData\Local\Microsoft\Windows\INetCacheContent.Word\static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2946" y="795916"/>
            <a:ext cx="3154680" cy="194183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" name="Connecteur : en angle 30"/>
          <p:cNvCxnSpPr>
            <a:stCxn id="18" idx="2"/>
          </p:cNvCxnSpPr>
          <p:nvPr/>
        </p:nvCxnSpPr>
        <p:spPr>
          <a:xfrm rot="16200000" flipH="1">
            <a:off x="3362707" y="4349678"/>
            <a:ext cx="450849" cy="2606365"/>
          </a:xfrm>
          <a:prstGeom prst="bentConnector2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4891314" y="5505488"/>
            <a:ext cx="2554515" cy="64761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Boucle qui attend l’appui d’une touche</a:t>
            </a:r>
          </a:p>
        </p:txBody>
      </p:sp>
    </p:spTree>
    <p:extLst>
      <p:ext uri="{BB962C8B-B14F-4D97-AF65-F5344CB8AC3E}">
        <p14:creationId xmlns:p14="http://schemas.microsoft.com/office/powerpoint/2010/main" val="12832591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81665" y="337751"/>
            <a:ext cx="9144000" cy="916331"/>
          </a:xfrm>
        </p:spPr>
        <p:txBody>
          <a:bodyPr>
            <a:normAutofit/>
          </a:bodyPr>
          <a:lstStyle/>
          <a:p>
            <a:r>
              <a:rPr lang="fr-FR" sz="3600" b="1" dirty="0">
                <a:solidFill>
                  <a:srgbClr val="FF0000"/>
                </a:solidFill>
              </a:rPr>
              <a:t>L’écran de veille dynamique</a:t>
            </a:r>
            <a:endParaRPr lang="fr-FR" sz="3200" b="1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298" y="463507"/>
            <a:ext cx="1514475" cy="79057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0"/>
            <a:ext cx="12192000" cy="337751"/>
          </a:xfrm>
          <a:prstGeom prst="rect">
            <a:avLst/>
          </a:prstGeom>
          <a:solidFill>
            <a:srgbClr val="FF0000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690" y="6244480"/>
            <a:ext cx="1323975" cy="409575"/>
          </a:xfrm>
          <a:prstGeom prst="rect">
            <a:avLst/>
          </a:prstGeom>
        </p:spPr>
      </p:pic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VAUBOURG Mandel          CHAMPAULT Quentin</a:t>
            </a:r>
            <a:endParaRPr lang="en-US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A9697-78C3-4880-8D51-4C990C6F0385}" type="slidenum">
              <a:rPr lang="en-US" smtClean="0"/>
              <a:t>15</a:t>
            </a:fld>
            <a:endParaRPr lang="en-US" dirty="0"/>
          </a:p>
        </p:txBody>
      </p:sp>
      <p:sp>
        <p:nvSpPr>
          <p:cNvPr id="10" name="ZoneTexte 9"/>
          <p:cNvSpPr txBox="1"/>
          <p:nvPr/>
        </p:nvSpPr>
        <p:spPr>
          <a:xfrm>
            <a:off x="10610335" y="337751"/>
            <a:ext cx="1581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Système projet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17212" y="1606347"/>
            <a:ext cx="3935473" cy="70142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Récupère le nombre de seconde entre deux actualisations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17211" y="2521012"/>
            <a:ext cx="3935473" cy="70142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On va trier les fichiers PBM de 0 a 9 + les deux points ‘:’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17211" y="3435676"/>
            <a:ext cx="3935473" cy="95065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On récupère l’heure avec une fonction et on la découpe en tableau de caractère </a:t>
            </a:r>
            <a:r>
              <a:rPr lang="fr-FR" b="1" dirty="0"/>
              <a:t>dizaines/unités</a:t>
            </a:r>
            <a:endParaRPr lang="fr-FR" dirty="0"/>
          </a:p>
        </p:txBody>
      </p:sp>
      <p:pic>
        <p:nvPicPr>
          <p:cNvPr id="14" name="Image 13" descr="C:\Users\Vaubourg\AppData\Local\Microsoft\Windows\INetCacheContent.Word\horloge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2690" y="675502"/>
            <a:ext cx="2955290" cy="182118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14"/>
          <p:cNvSpPr/>
          <p:nvPr/>
        </p:nvSpPr>
        <p:spPr>
          <a:xfrm>
            <a:off x="317211" y="4669915"/>
            <a:ext cx="3935473" cy="70142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Redimensionnement des l’images puis placement dans le Tableau Virtuel</a:t>
            </a:r>
          </a:p>
        </p:txBody>
      </p:sp>
      <p:cxnSp>
        <p:nvCxnSpPr>
          <p:cNvPr id="16" name="Connecteur : en angle 15"/>
          <p:cNvCxnSpPr>
            <a:cxnSpLocks/>
            <a:stCxn id="15" idx="2"/>
            <a:endCxn id="17" idx="1"/>
          </p:cNvCxnSpPr>
          <p:nvPr/>
        </p:nvCxnSpPr>
        <p:spPr>
          <a:xfrm rot="16200000" flipH="1">
            <a:off x="3379561" y="4276725"/>
            <a:ext cx="402232" cy="2591459"/>
          </a:xfrm>
          <a:prstGeom prst="bentConnector2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4876407" y="5302661"/>
            <a:ext cx="2554515" cy="94181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Boucle qui attend l’appui d’une touche et qui va réactualiser l’heure</a:t>
            </a:r>
          </a:p>
        </p:txBody>
      </p:sp>
      <p:cxnSp>
        <p:nvCxnSpPr>
          <p:cNvPr id="25" name="Connecteur droit avec flèche 24"/>
          <p:cNvCxnSpPr>
            <a:cxnSpLocks/>
            <a:stCxn id="11" idx="2"/>
            <a:endCxn id="12" idx="0"/>
          </p:cNvCxnSpPr>
          <p:nvPr/>
        </p:nvCxnSpPr>
        <p:spPr>
          <a:xfrm flipH="1">
            <a:off x="2284948" y="2307771"/>
            <a:ext cx="1" cy="21324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/>
          <p:cNvCxnSpPr>
            <a:cxnSpLocks/>
            <a:stCxn id="12" idx="2"/>
            <a:endCxn id="13" idx="0"/>
          </p:cNvCxnSpPr>
          <p:nvPr/>
        </p:nvCxnSpPr>
        <p:spPr>
          <a:xfrm>
            <a:off x="2284948" y="3222436"/>
            <a:ext cx="0" cy="21324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/>
          <p:cNvCxnSpPr>
            <a:cxnSpLocks/>
            <a:stCxn id="13" idx="2"/>
            <a:endCxn id="15" idx="0"/>
          </p:cNvCxnSpPr>
          <p:nvPr/>
        </p:nvCxnSpPr>
        <p:spPr>
          <a:xfrm>
            <a:off x="2284948" y="4386329"/>
            <a:ext cx="0" cy="28358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/>
          <p:cNvCxnSpPr>
            <a:cxnSpLocks/>
            <a:stCxn id="13" idx="3"/>
            <a:endCxn id="36" idx="1"/>
          </p:cNvCxnSpPr>
          <p:nvPr/>
        </p:nvCxnSpPr>
        <p:spPr>
          <a:xfrm>
            <a:off x="4252684" y="3911003"/>
            <a:ext cx="3895111" cy="10869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7808686" y="2521012"/>
            <a:ext cx="3018971" cy="70142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Création d’un thread qui reçoit les fichiers a récupérer</a:t>
            </a:r>
          </a:p>
        </p:txBody>
      </p:sp>
      <p:sp>
        <p:nvSpPr>
          <p:cNvPr id="36" name="Rectangle 35"/>
          <p:cNvSpPr/>
          <p:nvPr/>
        </p:nvSpPr>
        <p:spPr>
          <a:xfrm>
            <a:off x="8147795" y="3457415"/>
            <a:ext cx="3935473" cy="92891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Création d’un thread qui va vérifier si l’utilisateur va appuyer sur une touche. Si oui, met fin au programme.</a:t>
            </a:r>
          </a:p>
        </p:txBody>
      </p:sp>
      <p:cxnSp>
        <p:nvCxnSpPr>
          <p:cNvPr id="37" name="Connecteur : en angle 36"/>
          <p:cNvCxnSpPr>
            <a:cxnSpLocks/>
            <a:endCxn id="35" idx="1"/>
          </p:cNvCxnSpPr>
          <p:nvPr/>
        </p:nvCxnSpPr>
        <p:spPr>
          <a:xfrm flipV="1">
            <a:off x="6180060" y="2871724"/>
            <a:ext cx="1628626" cy="1039280"/>
          </a:xfrm>
          <a:prstGeom prst="bentConnector3">
            <a:avLst>
              <a:gd name="adj1" fmla="val 50000"/>
            </a:avLst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96282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81665" y="337751"/>
            <a:ext cx="9144000" cy="916331"/>
          </a:xfrm>
        </p:spPr>
        <p:txBody>
          <a:bodyPr>
            <a:normAutofit/>
          </a:bodyPr>
          <a:lstStyle/>
          <a:p>
            <a:r>
              <a:rPr lang="fr-FR" sz="3600" b="1" dirty="0">
                <a:solidFill>
                  <a:srgbClr val="FF0000"/>
                </a:solidFill>
              </a:rPr>
              <a:t>L’écran de veille interactif</a:t>
            </a:r>
            <a:endParaRPr lang="fr-FR" sz="3200" b="1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298" y="463507"/>
            <a:ext cx="1514475" cy="79057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0"/>
            <a:ext cx="12192000" cy="337751"/>
          </a:xfrm>
          <a:prstGeom prst="rect">
            <a:avLst/>
          </a:prstGeom>
          <a:solidFill>
            <a:srgbClr val="FF0000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690" y="6244480"/>
            <a:ext cx="1323975" cy="409575"/>
          </a:xfrm>
          <a:prstGeom prst="rect">
            <a:avLst/>
          </a:prstGeom>
        </p:spPr>
      </p:pic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VAUBOURG Mandel          CHAMPAULT Quentin</a:t>
            </a:r>
            <a:endParaRPr lang="en-US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A9697-78C3-4880-8D51-4C990C6F0385}" type="slidenum">
              <a:rPr lang="en-US" smtClean="0"/>
              <a:t>16</a:t>
            </a:fld>
            <a:endParaRPr lang="en-US" dirty="0"/>
          </a:p>
        </p:txBody>
      </p:sp>
      <p:sp>
        <p:nvSpPr>
          <p:cNvPr id="10" name="ZoneTexte 9"/>
          <p:cNvSpPr txBox="1"/>
          <p:nvPr/>
        </p:nvSpPr>
        <p:spPr>
          <a:xfrm>
            <a:off x="10610335" y="337751"/>
            <a:ext cx="1581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Système projet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17212" y="1606347"/>
            <a:ext cx="3935473" cy="70142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Lecture des fichiers de l’avion et stockage dans un tableau de structure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17212" y="2522677"/>
            <a:ext cx="3935473" cy="8881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Tableau de structure envoyer au moteur de rendu ainsi que la direction, représentée par une énumération</a:t>
            </a:r>
          </a:p>
        </p:txBody>
      </p:sp>
      <p:sp>
        <p:nvSpPr>
          <p:cNvPr id="14" name="Rectangle 13"/>
          <p:cNvSpPr/>
          <p:nvPr/>
        </p:nvSpPr>
        <p:spPr>
          <a:xfrm>
            <a:off x="8014463" y="1512969"/>
            <a:ext cx="3935473" cy="8881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Création d’un thread qui va vérifier si l’utilisateur va appuyer sur une touche. </a:t>
            </a:r>
          </a:p>
        </p:txBody>
      </p:sp>
      <p:cxnSp>
        <p:nvCxnSpPr>
          <p:cNvPr id="22" name="Connecteur : en angle 21"/>
          <p:cNvCxnSpPr>
            <a:stCxn id="12" idx="3"/>
            <a:endCxn id="14" idx="1"/>
          </p:cNvCxnSpPr>
          <p:nvPr/>
        </p:nvCxnSpPr>
        <p:spPr>
          <a:xfrm flipV="1">
            <a:off x="4252685" y="1957059"/>
            <a:ext cx="3761778" cy="1009708"/>
          </a:xfrm>
          <a:prstGeom prst="bentConnector3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317211" y="3626200"/>
            <a:ext cx="3935473" cy="70142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Récupère la touche appuyée, ou conserve l’ancienne direction</a:t>
            </a:r>
          </a:p>
        </p:txBody>
      </p:sp>
      <p:cxnSp>
        <p:nvCxnSpPr>
          <p:cNvPr id="27" name="Connecteur droit avec flèche 26"/>
          <p:cNvCxnSpPr>
            <a:stCxn id="12" idx="2"/>
            <a:endCxn id="25" idx="0"/>
          </p:cNvCxnSpPr>
          <p:nvPr/>
        </p:nvCxnSpPr>
        <p:spPr>
          <a:xfrm flipH="1">
            <a:off x="2284948" y="3410856"/>
            <a:ext cx="1" cy="215344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/>
          <p:cNvCxnSpPr>
            <a:cxnSpLocks/>
            <a:stCxn id="11" idx="2"/>
            <a:endCxn id="12" idx="0"/>
          </p:cNvCxnSpPr>
          <p:nvPr/>
        </p:nvCxnSpPr>
        <p:spPr>
          <a:xfrm>
            <a:off x="2284949" y="2307771"/>
            <a:ext cx="0" cy="21490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323416" y="4509637"/>
            <a:ext cx="3935473" cy="70142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Lecture de fichier dans un thread </a:t>
            </a:r>
            <a:r>
              <a:rPr lang="fr-FR" i="1" dirty="0"/>
              <a:t>(Et attente du main)</a:t>
            </a:r>
            <a:r>
              <a:rPr lang="fr-FR" dirty="0"/>
              <a:t> </a:t>
            </a:r>
          </a:p>
        </p:txBody>
      </p:sp>
      <p:sp>
        <p:nvSpPr>
          <p:cNvPr id="37" name="Rectangle 36"/>
          <p:cNvSpPr/>
          <p:nvPr/>
        </p:nvSpPr>
        <p:spPr>
          <a:xfrm>
            <a:off x="317210" y="5359814"/>
            <a:ext cx="3935473" cy="70142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Création de deux tableau, pour l’avion et le </a:t>
            </a:r>
            <a:r>
              <a:rPr lang="fr-FR" dirty="0" err="1"/>
              <a:t>shell</a:t>
            </a:r>
            <a:r>
              <a:rPr lang="fr-FR" dirty="0"/>
              <a:t>.</a:t>
            </a:r>
          </a:p>
        </p:txBody>
      </p:sp>
      <p:sp>
        <p:nvSpPr>
          <p:cNvPr id="38" name="Rectangle 37"/>
          <p:cNvSpPr/>
          <p:nvPr/>
        </p:nvSpPr>
        <p:spPr>
          <a:xfrm>
            <a:off x="4471927" y="5360923"/>
            <a:ext cx="3365787" cy="70142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Tri des positions de l’avion, et on sélectionne la bonne</a:t>
            </a:r>
          </a:p>
        </p:txBody>
      </p:sp>
      <p:sp>
        <p:nvSpPr>
          <p:cNvPr id="39" name="Rectangle 38"/>
          <p:cNvSpPr/>
          <p:nvPr/>
        </p:nvSpPr>
        <p:spPr>
          <a:xfrm>
            <a:off x="8056958" y="5359814"/>
            <a:ext cx="3935473" cy="70142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On place l’avion a sa nouvelle position</a:t>
            </a:r>
          </a:p>
        </p:txBody>
      </p:sp>
      <p:cxnSp>
        <p:nvCxnSpPr>
          <p:cNvPr id="41" name="Connecteur droit avec flèche 40"/>
          <p:cNvCxnSpPr>
            <a:stCxn id="25" idx="2"/>
            <a:endCxn id="36" idx="0"/>
          </p:cNvCxnSpPr>
          <p:nvPr/>
        </p:nvCxnSpPr>
        <p:spPr>
          <a:xfrm>
            <a:off x="2284948" y="4327624"/>
            <a:ext cx="6205" cy="182013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avec flèche 41"/>
          <p:cNvCxnSpPr>
            <a:cxnSpLocks/>
            <a:stCxn id="36" idx="2"/>
            <a:endCxn id="37" idx="0"/>
          </p:cNvCxnSpPr>
          <p:nvPr/>
        </p:nvCxnSpPr>
        <p:spPr>
          <a:xfrm flipH="1">
            <a:off x="2284947" y="5211061"/>
            <a:ext cx="6206" cy="148753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avec flèche 44"/>
          <p:cNvCxnSpPr>
            <a:cxnSpLocks/>
            <a:stCxn id="37" idx="3"/>
            <a:endCxn id="38" idx="1"/>
          </p:cNvCxnSpPr>
          <p:nvPr/>
        </p:nvCxnSpPr>
        <p:spPr>
          <a:xfrm>
            <a:off x="4252683" y="5710526"/>
            <a:ext cx="219244" cy="1109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avec flèche 47"/>
          <p:cNvCxnSpPr>
            <a:cxnSpLocks/>
            <a:stCxn id="38" idx="3"/>
            <a:endCxn id="39" idx="1"/>
          </p:cNvCxnSpPr>
          <p:nvPr/>
        </p:nvCxnSpPr>
        <p:spPr>
          <a:xfrm flipV="1">
            <a:off x="7837714" y="5710526"/>
            <a:ext cx="219244" cy="1109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Image 52" descr="C:\Users\Vaubourg\AppData\Local\Microsoft\Windows\INetCacheContent.Word\interactif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7714" y="2781478"/>
            <a:ext cx="3940175" cy="243078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3" name="Connecteur : en angle 62"/>
          <p:cNvCxnSpPr>
            <a:cxnSpLocks/>
            <a:endCxn id="25" idx="3"/>
          </p:cNvCxnSpPr>
          <p:nvPr/>
        </p:nvCxnSpPr>
        <p:spPr>
          <a:xfrm rot="10800000" flipV="1">
            <a:off x="4252684" y="2678312"/>
            <a:ext cx="5772010" cy="1298599"/>
          </a:xfrm>
          <a:prstGeom prst="bentConnector3">
            <a:avLst>
              <a:gd name="adj1" fmla="val 50000"/>
            </a:avLst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/>
          <p:cNvCxnSpPr>
            <a:stCxn id="14" idx="2"/>
          </p:cNvCxnSpPr>
          <p:nvPr/>
        </p:nvCxnSpPr>
        <p:spPr>
          <a:xfrm flipH="1">
            <a:off x="9982199" y="2401148"/>
            <a:ext cx="1" cy="286737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75003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81665" y="337751"/>
            <a:ext cx="9144000" cy="916331"/>
          </a:xfrm>
        </p:spPr>
        <p:txBody>
          <a:bodyPr>
            <a:normAutofit/>
          </a:bodyPr>
          <a:lstStyle/>
          <a:p>
            <a:r>
              <a:rPr lang="fr-FR" sz="3600" b="1" dirty="0">
                <a:solidFill>
                  <a:srgbClr val="FF0000"/>
                </a:solidFill>
              </a:rPr>
              <a:t>Le lanceur</a:t>
            </a:r>
            <a:endParaRPr lang="fr-FR" sz="3200" b="1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298" y="463507"/>
            <a:ext cx="1514475" cy="79057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0"/>
            <a:ext cx="12192000" cy="337751"/>
          </a:xfrm>
          <a:prstGeom prst="rect">
            <a:avLst/>
          </a:prstGeom>
          <a:solidFill>
            <a:srgbClr val="FF0000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690" y="6244480"/>
            <a:ext cx="1323975" cy="409575"/>
          </a:xfrm>
          <a:prstGeom prst="rect">
            <a:avLst/>
          </a:prstGeom>
        </p:spPr>
      </p:pic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VAUBOURG Mandel          CHAMPAULT Quentin</a:t>
            </a:r>
            <a:endParaRPr lang="en-US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A9697-78C3-4880-8D51-4C990C6F0385}" type="slidenum">
              <a:rPr lang="en-US" smtClean="0"/>
              <a:t>17</a:t>
            </a:fld>
            <a:endParaRPr lang="en-US" dirty="0"/>
          </a:p>
        </p:txBody>
      </p:sp>
      <p:sp>
        <p:nvSpPr>
          <p:cNvPr id="10" name="ZoneTexte 9"/>
          <p:cNvSpPr txBox="1"/>
          <p:nvPr/>
        </p:nvSpPr>
        <p:spPr>
          <a:xfrm>
            <a:off x="10610335" y="337751"/>
            <a:ext cx="1581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Système projet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128263" y="1591833"/>
            <a:ext cx="3935473" cy="70142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Choisit aléatoirement un écran de veille si ne reçoit pas l’argument -stat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610600" y="2881747"/>
            <a:ext cx="3292823" cy="87745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/>
              <a:t>Choisit une position et une direction aléatoire et l’envoie a l’historique et a l’écran de veille interactif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128262" y="2881747"/>
            <a:ext cx="3935473" cy="87745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Envoie un nombre aléatoire d’actualisation a l’historique + écran de veille dynamique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04298" y="2881746"/>
            <a:ext cx="3267816" cy="87745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Choisit une image aléatoirement  et l’envoie a l’historique + écran de veille statique</a:t>
            </a:r>
          </a:p>
        </p:txBody>
      </p:sp>
      <p:cxnSp>
        <p:nvCxnSpPr>
          <p:cNvPr id="19" name="Connecteur : en angle 18"/>
          <p:cNvCxnSpPr>
            <a:stCxn id="12" idx="3"/>
            <a:endCxn id="13" idx="0"/>
          </p:cNvCxnSpPr>
          <p:nvPr/>
        </p:nvCxnSpPr>
        <p:spPr>
          <a:xfrm>
            <a:off x="8063736" y="1942545"/>
            <a:ext cx="2193276" cy="939202"/>
          </a:xfrm>
          <a:prstGeom prst="bentConnector2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 : en angle 20"/>
          <p:cNvCxnSpPr>
            <a:stCxn id="12" idx="1"/>
            <a:endCxn id="15" idx="0"/>
          </p:cNvCxnSpPr>
          <p:nvPr/>
        </p:nvCxnSpPr>
        <p:spPr>
          <a:xfrm rot="10800000" flipV="1">
            <a:off x="2038207" y="1942544"/>
            <a:ext cx="2090057" cy="939201"/>
          </a:xfrm>
          <a:prstGeom prst="bentConnector2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/>
          <p:cNvCxnSpPr>
            <a:stCxn id="12" idx="2"/>
            <a:endCxn id="14" idx="0"/>
          </p:cNvCxnSpPr>
          <p:nvPr/>
        </p:nvCxnSpPr>
        <p:spPr>
          <a:xfrm flipH="1">
            <a:off x="6095999" y="2293257"/>
            <a:ext cx="1" cy="58849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4128261" y="4285865"/>
            <a:ext cx="3935473" cy="70142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Affiche un menu pour accéder a l’historique </a:t>
            </a:r>
            <a:r>
              <a:rPr lang="fr-FR" i="1" dirty="0"/>
              <a:t>(Expliquer historique)</a:t>
            </a:r>
            <a:endParaRPr lang="fr-FR" dirty="0"/>
          </a:p>
        </p:txBody>
      </p:sp>
      <p:cxnSp>
        <p:nvCxnSpPr>
          <p:cNvPr id="32" name="Connecteur : en angle 31"/>
          <p:cNvCxnSpPr>
            <a:stCxn id="12" idx="1"/>
            <a:endCxn id="30" idx="1"/>
          </p:cNvCxnSpPr>
          <p:nvPr/>
        </p:nvCxnSpPr>
        <p:spPr>
          <a:xfrm rot="10800000" flipV="1">
            <a:off x="4128261" y="1942545"/>
            <a:ext cx="2" cy="2694032"/>
          </a:xfrm>
          <a:prstGeom prst="bentConnector3">
            <a:avLst>
              <a:gd name="adj1" fmla="val 11430100000"/>
            </a:avLst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19197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81665" y="337751"/>
            <a:ext cx="9144000" cy="916331"/>
          </a:xfrm>
        </p:spPr>
        <p:txBody>
          <a:bodyPr>
            <a:normAutofit/>
          </a:bodyPr>
          <a:lstStyle/>
          <a:p>
            <a:r>
              <a:rPr lang="fr-FR" sz="3600" b="1" dirty="0">
                <a:solidFill>
                  <a:srgbClr val="FF0000"/>
                </a:solidFill>
              </a:rPr>
              <a:t>La preuve en image</a:t>
            </a:r>
            <a:endParaRPr lang="fr-FR" sz="3200" b="1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298" y="463507"/>
            <a:ext cx="1514475" cy="79057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0"/>
            <a:ext cx="12192000" cy="337751"/>
          </a:xfrm>
          <a:prstGeom prst="rect">
            <a:avLst/>
          </a:prstGeom>
          <a:solidFill>
            <a:srgbClr val="FF0000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690" y="6244480"/>
            <a:ext cx="1323975" cy="409575"/>
          </a:xfrm>
          <a:prstGeom prst="rect">
            <a:avLst/>
          </a:prstGeom>
        </p:spPr>
      </p:pic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VAUBOURG Mandel          CHAMPAULT Quentin</a:t>
            </a:r>
            <a:endParaRPr lang="en-US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A9697-78C3-4880-8D51-4C990C6F0385}" type="slidenum">
              <a:rPr lang="en-US" smtClean="0"/>
              <a:t>18</a:t>
            </a:fld>
            <a:endParaRPr lang="en-US" dirty="0"/>
          </a:p>
        </p:txBody>
      </p:sp>
      <p:sp>
        <p:nvSpPr>
          <p:cNvPr id="10" name="ZoneTexte 9"/>
          <p:cNvSpPr txBox="1"/>
          <p:nvPr/>
        </p:nvSpPr>
        <p:spPr>
          <a:xfrm>
            <a:off x="10610335" y="337751"/>
            <a:ext cx="1581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Système projet</a:t>
            </a:r>
          </a:p>
        </p:txBody>
      </p:sp>
      <p:pic>
        <p:nvPicPr>
          <p:cNvPr id="11" name="Image 10" descr="C:\Users\Vaubourg\AppData\Local\Microsoft\Windows\INetCacheContent.Word\static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5393" y="1591833"/>
            <a:ext cx="6096544" cy="40687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90115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81665" y="337751"/>
            <a:ext cx="9144000" cy="916331"/>
          </a:xfrm>
        </p:spPr>
        <p:txBody>
          <a:bodyPr>
            <a:normAutofit/>
          </a:bodyPr>
          <a:lstStyle/>
          <a:p>
            <a:r>
              <a:rPr lang="fr-FR" sz="4400" dirty="0">
                <a:solidFill>
                  <a:srgbClr val="FF0000"/>
                </a:solidFill>
              </a:rPr>
              <a:t>Projet</a:t>
            </a:r>
            <a:r>
              <a:rPr lang="en-US" sz="4400" dirty="0">
                <a:solidFill>
                  <a:srgbClr val="FF0000"/>
                </a:solidFill>
              </a:rPr>
              <a:t> </a:t>
            </a:r>
            <a:r>
              <a:rPr lang="fr-FR" sz="4400" dirty="0">
                <a:solidFill>
                  <a:srgbClr val="FF0000"/>
                </a:solidFill>
              </a:rPr>
              <a:t>système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81665" y="1681159"/>
            <a:ext cx="9144000" cy="4248113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u="sng" dirty="0" err="1"/>
              <a:t>Sommaire</a:t>
            </a:r>
            <a:r>
              <a:rPr lang="en-US" u="sng" dirty="0"/>
              <a:t> : </a:t>
            </a:r>
          </a:p>
          <a:p>
            <a:pPr marL="342900" indent="-342900" algn="l">
              <a:buFontTx/>
              <a:buChar char="-"/>
            </a:pPr>
            <a:r>
              <a:rPr lang="en-US" dirty="0" err="1"/>
              <a:t>Contexte</a:t>
            </a:r>
            <a:r>
              <a:rPr lang="en-US" dirty="0"/>
              <a:t> du </a:t>
            </a:r>
            <a:r>
              <a:rPr lang="en-US" dirty="0" err="1"/>
              <a:t>projet</a:t>
            </a:r>
            <a:endParaRPr lang="en-US" dirty="0"/>
          </a:p>
          <a:p>
            <a:pPr marL="342900" indent="-342900" algn="l">
              <a:buFontTx/>
              <a:buChar char="-"/>
            </a:pPr>
            <a:r>
              <a:rPr lang="en-US" dirty="0" err="1"/>
              <a:t>Contrainte</a:t>
            </a:r>
            <a:r>
              <a:rPr lang="en-US" dirty="0"/>
              <a:t> technique et modifications</a:t>
            </a:r>
          </a:p>
          <a:p>
            <a:pPr marL="342900" indent="-342900" algn="l">
              <a:buFontTx/>
              <a:buChar char="-"/>
            </a:pPr>
            <a:r>
              <a:rPr lang="en-US" dirty="0"/>
              <a:t>Lecture de </a:t>
            </a:r>
            <a:r>
              <a:rPr lang="en-US" dirty="0" err="1"/>
              <a:t>fichier</a:t>
            </a:r>
            <a:r>
              <a:rPr lang="en-US" dirty="0"/>
              <a:t> </a:t>
            </a:r>
          </a:p>
          <a:p>
            <a:pPr marL="342900" indent="-342900" algn="l">
              <a:buFontTx/>
              <a:buChar char="-"/>
            </a:pPr>
            <a:r>
              <a:rPr lang="en-US" dirty="0" err="1"/>
              <a:t>Moteur</a:t>
            </a:r>
            <a:r>
              <a:rPr lang="en-US" dirty="0"/>
              <a:t> de </a:t>
            </a:r>
            <a:r>
              <a:rPr lang="en-US" dirty="0" err="1"/>
              <a:t>rendu</a:t>
            </a:r>
            <a:endParaRPr lang="en-US" dirty="0"/>
          </a:p>
          <a:p>
            <a:pPr marL="342900" indent="-342900" algn="l">
              <a:buFontTx/>
              <a:buChar char="-"/>
            </a:pPr>
            <a:r>
              <a:rPr lang="en-US" dirty="0" err="1"/>
              <a:t>Affichage</a:t>
            </a:r>
            <a:endParaRPr lang="en-US" dirty="0"/>
          </a:p>
          <a:p>
            <a:pPr marL="342900" indent="-342900" algn="l">
              <a:buFontTx/>
              <a:buChar char="-"/>
            </a:pPr>
            <a:r>
              <a:rPr lang="en-US" dirty="0"/>
              <a:t>Les </a:t>
            </a:r>
            <a:r>
              <a:rPr lang="en-US" dirty="0" err="1"/>
              <a:t>écrans</a:t>
            </a:r>
            <a:r>
              <a:rPr lang="en-US" dirty="0"/>
              <a:t> de </a:t>
            </a:r>
            <a:r>
              <a:rPr lang="en-US" dirty="0" err="1"/>
              <a:t>veille</a:t>
            </a:r>
            <a:endParaRPr lang="en-US" dirty="0"/>
          </a:p>
          <a:p>
            <a:pPr marL="800100" lvl="1" indent="-342900" algn="l">
              <a:buFontTx/>
              <a:buChar char="-"/>
            </a:pPr>
            <a:r>
              <a:rPr lang="en-US" dirty="0" err="1"/>
              <a:t>Statique</a:t>
            </a:r>
            <a:endParaRPr lang="en-US" dirty="0"/>
          </a:p>
          <a:p>
            <a:pPr marL="800100" lvl="1" indent="-342900" algn="l">
              <a:buFontTx/>
              <a:buChar char="-"/>
            </a:pPr>
            <a:r>
              <a:rPr lang="en-US" dirty="0" err="1"/>
              <a:t>Dynamique</a:t>
            </a:r>
            <a:endParaRPr lang="en-US" dirty="0"/>
          </a:p>
          <a:p>
            <a:pPr marL="800100" lvl="1" indent="-342900" algn="l">
              <a:buFontTx/>
              <a:buChar char="-"/>
            </a:pPr>
            <a:r>
              <a:rPr lang="en-US" dirty="0" err="1"/>
              <a:t>Interactif</a:t>
            </a:r>
            <a:endParaRPr lang="en-US" dirty="0"/>
          </a:p>
          <a:p>
            <a:pPr marL="342900" indent="-342900" algn="l">
              <a:buFontTx/>
              <a:buChar char="-"/>
            </a:pPr>
            <a:r>
              <a:rPr lang="en-US" dirty="0"/>
              <a:t>Le </a:t>
            </a:r>
            <a:r>
              <a:rPr lang="en-US" dirty="0" err="1"/>
              <a:t>lanceur</a:t>
            </a:r>
            <a:endParaRPr lang="en-US" dirty="0"/>
          </a:p>
          <a:p>
            <a:pPr marL="342900" indent="-342900" algn="l">
              <a:buFontTx/>
              <a:buChar char="-"/>
            </a:pPr>
            <a:r>
              <a:rPr lang="en-US" dirty="0" err="1"/>
              <a:t>Démonstration</a:t>
            </a:r>
            <a:r>
              <a:rPr lang="en-US" dirty="0"/>
              <a:t> finale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298" y="463507"/>
            <a:ext cx="1514475" cy="79057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0"/>
            <a:ext cx="12192000" cy="337751"/>
          </a:xfrm>
          <a:prstGeom prst="rect">
            <a:avLst/>
          </a:prstGeom>
          <a:solidFill>
            <a:srgbClr val="FF0000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690" y="6244480"/>
            <a:ext cx="1323975" cy="409575"/>
          </a:xfrm>
          <a:prstGeom prst="rect">
            <a:avLst/>
          </a:prstGeom>
        </p:spPr>
      </p:pic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VAUBOURG Mandel          CHAMPAULT Quentin</a:t>
            </a:r>
            <a:endParaRPr lang="en-US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A9697-78C3-4880-8D51-4C990C6F038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778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81665" y="337751"/>
            <a:ext cx="9144000" cy="916331"/>
          </a:xfrm>
        </p:spPr>
        <p:txBody>
          <a:bodyPr>
            <a:normAutofit/>
          </a:bodyPr>
          <a:lstStyle/>
          <a:p>
            <a:r>
              <a:rPr lang="fr-FR" sz="3600" b="1" dirty="0">
                <a:solidFill>
                  <a:srgbClr val="FF0000"/>
                </a:solidFill>
              </a:rPr>
              <a:t>Le contexte du projet</a:t>
            </a:r>
            <a:endParaRPr lang="fr-FR" sz="3200" b="1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298" y="463507"/>
            <a:ext cx="1514475" cy="79057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0"/>
            <a:ext cx="12192000" cy="337751"/>
          </a:xfrm>
          <a:prstGeom prst="rect">
            <a:avLst/>
          </a:prstGeom>
          <a:solidFill>
            <a:srgbClr val="FF0000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690" y="6244480"/>
            <a:ext cx="1323975" cy="409575"/>
          </a:xfrm>
          <a:prstGeom prst="rect">
            <a:avLst/>
          </a:prstGeom>
        </p:spPr>
      </p:pic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VAUBOURG Mandel          CHAMPAULT Quentin</a:t>
            </a:r>
            <a:endParaRPr lang="en-US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A9697-78C3-4880-8D51-4C990C6F0385}" type="slidenum">
              <a:rPr lang="en-US" smtClean="0"/>
              <a:t>3</a:t>
            </a:fld>
            <a:endParaRPr lang="en-US" dirty="0"/>
          </a:p>
        </p:txBody>
      </p:sp>
      <p:sp>
        <p:nvSpPr>
          <p:cNvPr id="10" name="ZoneTexte 9"/>
          <p:cNvSpPr txBox="1"/>
          <p:nvPr/>
        </p:nvSpPr>
        <p:spPr>
          <a:xfrm>
            <a:off x="10610335" y="337751"/>
            <a:ext cx="1581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Système projet</a:t>
            </a: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6717" y="1824871"/>
            <a:ext cx="6698566" cy="3413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876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81665" y="337751"/>
            <a:ext cx="9144000" cy="916331"/>
          </a:xfrm>
        </p:spPr>
        <p:txBody>
          <a:bodyPr>
            <a:normAutofit/>
          </a:bodyPr>
          <a:lstStyle/>
          <a:p>
            <a:r>
              <a:rPr lang="fr-FR" sz="3600" b="1" dirty="0">
                <a:solidFill>
                  <a:srgbClr val="FF0000"/>
                </a:solidFill>
              </a:rPr>
              <a:t>Contrainte techniques</a:t>
            </a:r>
            <a:endParaRPr lang="fr-FR" sz="3200" b="1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298" y="463507"/>
            <a:ext cx="1514475" cy="79057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0"/>
            <a:ext cx="12192000" cy="337751"/>
          </a:xfrm>
          <a:prstGeom prst="rect">
            <a:avLst/>
          </a:prstGeom>
          <a:solidFill>
            <a:srgbClr val="FF0000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690" y="6244480"/>
            <a:ext cx="1323975" cy="409575"/>
          </a:xfrm>
          <a:prstGeom prst="rect">
            <a:avLst/>
          </a:prstGeom>
        </p:spPr>
      </p:pic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VAUBOURG Mandel          CHAMPAULT Quentin</a:t>
            </a:r>
            <a:endParaRPr lang="en-US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A9697-78C3-4880-8D51-4C990C6F0385}" type="slidenum">
              <a:rPr lang="en-US" smtClean="0"/>
              <a:t>4</a:t>
            </a:fld>
            <a:endParaRPr lang="en-US" dirty="0"/>
          </a:p>
        </p:txBody>
      </p:sp>
      <p:sp>
        <p:nvSpPr>
          <p:cNvPr id="10" name="ZoneTexte 9"/>
          <p:cNvSpPr txBox="1"/>
          <p:nvPr/>
        </p:nvSpPr>
        <p:spPr>
          <a:xfrm>
            <a:off x="10610335" y="337751"/>
            <a:ext cx="1581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Système projet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1807884" y="1965555"/>
            <a:ext cx="869156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sz="2400" dirty="0"/>
              <a:t>Les images doivent être des fichiers PBM</a:t>
            </a:r>
          </a:p>
          <a:p>
            <a:pPr marL="285750" indent="-285750">
              <a:buFontTx/>
              <a:buChar char="-"/>
            </a:pPr>
            <a:endParaRPr lang="fr-FR" sz="2400" dirty="0"/>
          </a:p>
          <a:p>
            <a:pPr marL="285750" indent="-285750">
              <a:buFontTx/>
              <a:buChar char="-"/>
            </a:pPr>
            <a:endParaRPr lang="fr-FR" sz="2400" dirty="0"/>
          </a:p>
          <a:p>
            <a:pPr marL="285750" indent="-285750">
              <a:buFontTx/>
              <a:buChar char="-"/>
            </a:pPr>
            <a:endParaRPr lang="fr-FR" sz="2400" dirty="0"/>
          </a:p>
          <a:p>
            <a:pPr marL="285750" indent="-285750">
              <a:buFontTx/>
              <a:buChar char="-"/>
            </a:pPr>
            <a:endParaRPr lang="fr-FR" sz="2400" dirty="0"/>
          </a:p>
          <a:p>
            <a:pPr marL="285750" indent="-285750">
              <a:buFontTx/>
              <a:buChar char="-"/>
            </a:pPr>
            <a:r>
              <a:rPr lang="fr-FR" sz="2400" dirty="0"/>
              <a:t>Les images doivent être centrée dans la console</a:t>
            </a:r>
          </a:p>
          <a:p>
            <a:pPr marL="285750" indent="-285750">
              <a:buFontTx/>
              <a:buChar char="-"/>
            </a:pPr>
            <a:endParaRPr lang="fr-FR" sz="2400" dirty="0"/>
          </a:p>
          <a:p>
            <a:pPr marL="285750" indent="-285750">
              <a:buFontTx/>
              <a:buChar char="-"/>
            </a:pPr>
            <a:endParaRPr lang="fr-FR" sz="2400" dirty="0"/>
          </a:p>
          <a:p>
            <a:pPr marL="285750" indent="-285750">
              <a:buFontTx/>
              <a:buChar char="-"/>
            </a:pPr>
            <a:endParaRPr lang="fr-FR" sz="2400" dirty="0"/>
          </a:p>
          <a:p>
            <a:endParaRPr lang="fr-FR" sz="2400" dirty="0"/>
          </a:p>
          <a:p>
            <a:pPr marL="285750" indent="-285750">
              <a:buFontTx/>
              <a:buChar char="-"/>
            </a:pPr>
            <a:endParaRPr lang="fr-FR" sz="2400" dirty="0"/>
          </a:p>
          <a:p>
            <a:pPr marL="285750" indent="-285750">
              <a:buFontTx/>
              <a:buChar char="-"/>
            </a:pPr>
            <a:r>
              <a:rPr lang="fr-FR" sz="2400" dirty="0"/>
              <a:t>Primitives obligatoire (</a:t>
            </a:r>
            <a:r>
              <a:rPr lang="fr-FR" sz="2400" dirty="0" err="1"/>
              <a:t>fprintf</a:t>
            </a:r>
            <a:r>
              <a:rPr lang="fr-FR" sz="2400" dirty="0"/>
              <a:t>/</a:t>
            </a:r>
            <a:r>
              <a:rPr lang="fr-FR" sz="2400" dirty="0" err="1"/>
              <a:t>opendir</a:t>
            </a:r>
            <a:r>
              <a:rPr lang="fr-FR" sz="2400" dirty="0"/>
              <a:t>/</a:t>
            </a:r>
            <a:r>
              <a:rPr lang="fr-FR" sz="2400" dirty="0" err="1"/>
              <a:t>sscanf</a:t>
            </a:r>
            <a:r>
              <a:rPr lang="fr-FR" sz="2400" dirty="0"/>
              <a:t>/</a:t>
            </a:r>
            <a:r>
              <a:rPr lang="fr-FR" sz="2400" dirty="0" err="1"/>
              <a:t>malloc</a:t>
            </a:r>
            <a:r>
              <a:rPr lang="fr-FR" sz="2400" dirty="0"/>
              <a:t>/free…)</a:t>
            </a:r>
          </a:p>
        </p:txBody>
      </p:sp>
      <p:pic>
        <p:nvPicPr>
          <p:cNvPr id="11" name="Image 10"/>
          <p:cNvPicPr/>
          <p:nvPr/>
        </p:nvPicPr>
        <p:blipFill>
          <a:blip r:embed="rId4"/>
          <a:stretch>
            <a:fillRect/>
          </a:stretch>
        </p:blipFill>
        <p:spPr>
          <a:xfrm>
            <a:off x="8153400" y="1254082"/>
            <a:ext cx="1990725" cy="2600466"/>
          </a:xfrm>
          <a:prstGeom prst="rect">
            <a:avLst/>
          </a:prstGeom>
        </p:spPr>
      </p:pic>
      <p:pic>
        <p:nvPicPr>
          <p:cNvPr id="12" name="Picture 2" descr="horloge.png (628×387)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8773" y="4227712"/>
            <a:ext cx="2882756" cy="1776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56252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81665" y="337751"/>
            <a:ext cx="9144000" cy="916331"/>
          </a:xfrm>
        </p:spPr>
        <p:txBody>
          <a:bodyPr>
            <a:normAutofit/>
          </a:bodyPr>
          <a:lstStyle/>
          <a:p>
            <a:r>
              <a:rPr lang="fr-FR" sz="3600" b="1" dirty="0">
                <a:solidFill>
                  <a:srgbClr val="FF0000"/>
                </a:solidFill>
              </a:rPr>
              <a:t>Amélioration du cahier des charges</a:t>
            </a:r>
            <a:endParaRPr lang="fr-FR" sz="3200" b="1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298" y="463507"/>
            <a:ext cx="1514475" cy="79057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0"/>
            <a:ext cx="12192000" cy="337751"/>
          </a:xfrm>
          <a:prstGeom prst="rect">
            <a:avLst/>
          </a:prstGeom>
          <a:solidFill>
            <a:srgbClr val="FF0000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690" y="6244480"/>
            <a:ext cx="1323975" cy="409575"/>
          </a:xfrm>
          <a:prstGeom prst="rect">
            <a:avLst/>
          </a:prstGeom>
        </p:spPr>
      </p:pic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VAUBOURG Mandel          CHAMPAULT Quentin</a:t>
            </a:r>
            <a:endParaRPr lang="en-US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A9697-78C3-4880-8D51-4C990C6F0385}" type="slidenum">
              <a:rPr lang="en-US" smtClean="0"/>
              <a:t>5</a:t>
            </a:fld>
            <a:endParaRPr lang="en-US" dirty="0"/>
          </a:p>
        </p:txBody>
      </p:sp>
      <p:sp>
        <p:nvSpPr>
          <p:cNvPr id="10" name="ZoneTexte 9"/>
          <p:cNvSpPr txBox="1"/>
          <p:nvPr/>
        </p:nvSpPr>
        <p:spPr>
          <a:xfrm>
            <a:off x="10610335" y="337751"/>
            <a:ext cx="1581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Système projet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1581665" y="1591833"/>
            <a:ext cx="943333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sz="3600" dirty="0"/>
              <a:t>Processus fils remplacer par thread</a:t>
            </a:r>
          </a:p>
          <a:p>
            <a:pPr marL="285750" indent="-285750">
              <a:buFontTx/>
              <a:buChar char="-"/>
            </a:pPr>
            <a:r>
              <a:rPr lang="fr-FR" sz="2800" dirty="0"/>
              <a:t>Pipe / Partage de mémoire</a:t>
            </a:r>
          </a:p>
          <a:p>
            <a:pPr marL="285750" indent="-285750">
              <a:buFontTx/>
              <a:buChar char="-"/>
            </a:pPr>
            <a:endParaRPr lang="fr-FR" sz="2800" dirty="0"/>
          </a:p>
          <a:p>
            <a:pPr marL="285750" indent="-285750">
              <a:buFontTx/>
              <a:buChar char="-"/>
            </a:pPr>
            <a:endParaRPr lang="fr-FR" sz="2800" dirty="0"/>
          </a:p>
          <a:p>
            <a:pPr marL="285750" indent="-285750">
              <a:buFontTx/>
              <a:buChar char="-"/>
            </a:pPr>
            <a:endParaRPr lang="fr-FR" sz="2800" dirty="0"/>
          </a:p>
          <a:p>
            <a:pPr marL="285750" indent="-285750">
              <a:buFontTx/>
              <a:buChar char="-"/>
            </a:pPr>
            <a:endParaRPr lang="fr-FR" sz="2800" dirty="0"/>
          </a:p>
          <a:p>
            <a:pPr marL="285750" indent="-285750">
              <a:buFontTx/>
              <a:buChar char="-"/>
            </a:pPr>
            <a:r>
              <a:rPr lang="fr-FR" sz="3600" dirty="0"/>
              <a:t>L’avion avance sans appuyer sur ENTER</a:t>
            </a:r>
          </a:p>
          <a:p>
            <a:pPr marL="285750" indent="-285750">
              <a:buFontTx/>
              <a:buChar char="-"/>
            </a:pPr>
            <a:r>
              <a:rPr lang="fr-FR" sz="2800" dirty="0"/>
              <a:t>Simple envie d’écran plus dynamique</a:t>
            </a:r>
          </a:p>
        </p:txBody>
      </p:sp>
    </p:spTree>
    <p:extLst>
      <p:ext uri="{BB962C8B-B14F-4D97-AF65-F5344CB8AC3E}">
        <p14:creationId xmlns:p14="http://schemas.microsoft.com/office/powerpoint/2010/main" val="755751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81665" y="337751"/>
            <a:ext cx="9144000" cy="916331"/>
          </a:xfrm>
        </p:spPr>
        <p:txBody>
          <a:bodyPr>
            <a:normAutofit/>
          </a:bodyPr>
          <a:lstStyle/>
          <a:p>
            <a:r>
              <a:rPr lang="fr-FR" sz="3600" b="1" dirty="0">
                <a:solidFill>
                  <a:srgbClr val="FF0000"/>
                </a:solidFill>
              </a:rPr>
              <a:t>Fichiers PBM</a:t>
            </a:r>
            <a:endParaRPr lang="fr-FR" sz="3200" b="1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298" y="463507"/>
            <a:ext cx="1514475" cy="79057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0"/>
            <a:ext cx="12192000" cy="337751"/>
          </a:xfrm>
          <a:prstGeom prst="rect">
            <a:avLst/>
          </a:prstGeom>
          <a:solidFill>
            <a:srgbClr val="FF0000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690" y="6244480"/>
            <a:ext cx="1323975" cy="409575"/>
          </a:xfrm>
          <a:prstGeom prst="rect">
            <a:avLst/>
          </a:prstGeom>
        </p:spPr>
      </p:pic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VAUBOURG Mandel          CHAMPAULT Quentin</a:t>
            </a:r>
            <a:endParaRPr lang="en-US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A9697-78C3-4880-8D51-4C990C6F0385}" type="slidenum">
              <a:rPr lang="en-US" smtClean="0"/>
              <a:t>6</a:t>
            </a:fld>
            <a:endParaRPr lang="en-US" dirty="0"/>
          </a:p>
        </p:txBody>
      </p:sp>
      <p:sp>
        <p:nvSpPr>
          <p:cNvPr id="10" name="ZoneTexte 9"/>
          <p:cNvSpPr txBox="1"/>
          <p:nvPr/>
        </p:nvSpPr>
        <p:spPr>
          <a:xfrm>
            <a:off x="10610335" y="337751"/>
            <a:ext cx="1581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Système projet</a:t>
            </a:r>
          </a:p>
        </p:txBody>
      </p:sp>
      <p:pic>
        <p:nvPicPr>
          <p:cNvPr id="11" name="Image 10"/>
          <p:cNvPicPr/>
          <p:nvPr/>
        </p:nvPicPr>
        <p:blipFill>
          <a:blip r:embed="rId4"/>
          <a:stretch>
            <a:fillRect/>
          </a:stretch>
        </p:blipFill>
        <p:spPr>
          <a:xfrm>
            <a:off x="4569619" y="1499991"/>
            <a:ext cx="3052762" cy="4498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1635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81665" y="337751"/>
            <a:ext cx="9144000" cy="916331"/>
          </a:xfrm>
        </p:spPr>
        <p:txBody>
          <a:bodyPr>
            <a:normAutofit/>
          </a:bodyPr>
          <a:lstStyle/>
          <a:p>
            <a:r>
              <a:rPr lang="fr-FR" sz="3600" b="1" dirty="0">
                <a:solidFill>
                  <a:srgbClr val="FF0000"/>
                </a:solidFill>
              </a:rPr>
              <a:t>Lecture des fichiers</a:t>
            </a:r>
            <a:endParaRPr lang="fr-FR" sz="3200" b="1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298" y="463507"/>
            <a:ext cx="1514475" cy="79057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0"/>
            <a:ext cx="12192000" cy="337751"/>
          </a:xfrm>
          <a:prstGeom prst="rect">
            <a:avLst/>
          </a:prstGeom>
          <a:solidFill>
            <a:srgbClr val="FF0000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690" y="6244480"/>
            <a:ext cx="1323975" cy="409575"/>
          </a:xfrm>
          <a:prstGeom prst="rect">
            <a:avLst/>
          </a:prstGeom>
        </p:spPr>
      </p:pic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VAUBOURG Mandel          CHAMPAULT Quentin</a:t>
            </a:r>
            <a:endParaRPr lang="en-US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A9697-78C3-4880-8D51-4C990C6F0385}" type="slidenum">
              <a:rPr lang="en-US" smtClean="0"/>
              <a:t>7</a:t>
            </a:fld>
            <a:endParaRPr lang="en-US" dirty="0"/>
          </a:p>
        </p:txBody>
      </p:sp>
      <p:sp>
        <p:nvSpPr>
          <p:cNvPr id="10" name="ZoneTexte 9"/>
          <p:cNvSpPr txBox="1"/>
          <p:nvPr/>
        </p:nvSpPr>
        <p:spPr>
          <a:xfrm>
            <a:off x="10610335" y="337751"/>
            <a:ext cx="1581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Système projet</a:t>
            </a:r>
          </a:p>
        </p:txBody>
      </p:sp>
      <p:pic>
        <p:nvPicPr>
          <p:cNvPr id="11" name="Image 10"/>
          <p:cNvPicPr/>
          <p:nvPr/>
        </p:nvPicPr>
        <p:blipFill>
          <a:blip r:embed="rId4"/>
          <a:stretch>
            <a:fillRect/>
          </a:stretch>
        </p:blipFill>
        <p:spPr>
          <a:xfrm>
            <a:off x="257688" y="2430461"/>
            <a:ext cx="3361885" cy="2396806"/>
          </a:xfrm>
          <a:prstGeom prst="rect">
            <a:avLst/>
          </a:prstGeom>
        </p:spPr>
      </p:pic>
      <p:pic>
        <p:nvPicPr>
          <p:cNvPr id="12" name="Image 11"/>
          <p:cNvPicPr/>
          <p:nvPr/>
        </p:nvPicPr>
        <p:blipFill>
          <a:blip r:embed="rId5"/>
          <a:stretch>
            <a:fillRect/>
          </a:stretch>
        </p:blipFill>
        <p:spPr>
          <a:xfrm>
            <a:off x="257689" y="1591832"/>
            <a:ext cx="3361885" cy="500879"/>
          </a:xfrm>
          <a:prstGeom prst="rect">
            <a:avLst/>
          </a:prstGeom>
        </p:spPr>
      </p:pic>
      <p:sp>
        <p:nvSpPr>
          <p:cNvPr id="33" name="Rectangle 32"/>
          <p:cNvSpPr/>
          <p:nvPr/>
        </p:nvSpPr>
        <p:spPr>
          <a:xfrm>
            <a:off x="5500467" y="1569269"/>
            <a:ext cx="4023361" cy="83862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Réception de la structure du fichier PBM</a:t>
            </a:r>
          </a:p>
        </p:txBody>
      </p:sp>
      <p:sp>
        <p:nvSpPr>
          <p:cNvPr id="34" name="Rectangle 33"/>
          <p:cNvSpPr/>
          <p:nvPr/>
        </p:nvSpPr>
        <p:spPr>
          <a:xfrm>
            <a:off x="5500468" y="2745648"/>
            <a:ext cx="4023360" cy="83862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Ouvre le fichier PBM en lecture seule</a:t>
            </a:r>
          </a:p>
        </p:txBody>
      </p:sp>
      <p:cxnSp>
        <p:nvCxnSpPr>
          <p:cNvPr id="36" name="Connecteur droit avec flèche 35"/>
          <p:cNvCxnSpPr>
            <a:cxnSpLocks/>
            <a:stCxn id="33" idx="2"/>
            <a:endCxn id="34" idx="0"/>
          </p:cNvCxnSpPr>
          <p:nvPr/>
        </p:nvCxnSpPr>
        <p:spPr>
          <a:xfrm>
            <a:off x="7512148" y="2407898"/>
            <a:ext cx="0" cy="33775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5500467" y="3922027"/>
            <a:ext cx="4023361" cy="83862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Lecture des données du fichiers PBM</a:t>
            </a:r>
          </a:p>
        </p:txBody>
      </p:sp>
      <p:cxnSp>
        <p:nvCxnSpPr>
          <p:cNvPr id="41" name="Connecteur droit avec flèche 40"/>
          <p:cNvCxnSpPr>
            <a:cxnSpLocks/>
            <a:stCxn id="34" idx="2"/>
            <a:endCxn id="38" idx="0"/>
          </p:cNvCxnSpPr>
          <p:nvPr/>
        </p:nvCxnSpPr>
        <p:spPr>
          <a:xfrm>
            <a:off x="7512148" y="3584277"/>
            <a:ext cx="0" cy="33775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5500467" y="5098406"/>
            <a:ext cx="4023361" cy="86125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On récupère les données dans le tableau DATA</a:t>
            </a:r>
          </a:p>
        </p:txBody>
      </p:sp>
      <p:cxnSp>
        <p:nvCxnSpPr>
          <p:cNvPr id="48" name="Connecteur droit avec flèche 47"/>
          <p:cNvCxnSpPr>
            <a:cxnSpLocks/>
            <a:stCxn id="38" idx="2"/>
            <a:endCxn id="45" idx="0"/>
          </p:cNvCxnSpPr>
          <p:nvPr/>
        </p:nvCxnSpPr>
        <p:spPr>
          <a:xfrm>
            <a:off x="7512148" y="4760656"/>
            <a:ext cx="0" cy="33775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57060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81665" y="337751"/>
            <a:ext cx="9144000" cy="916331"/>
          </a:xfrm>
        </p:spPr>
        <p:txBody>
          <a:bodyPr>
            <a:normAutofit/>
          </a:bodyPr>
          <a:lstStyle/>
          <a:p>
            <a:r>
              <a:rPr lang="fr-FR" sz="3600" b="1" dirty="0">
                <a:solidFill>
                  <a:srgbClr val="FF0000"/>
                </a:solidFill>
              </a:rPr>
              <a:t>Ouverture / Lecture de répertoire</a:t>
            </a:r>
            <a:endParaRPr lang="fr-FR" sz="3200" b="1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298" y="463507"/>
            <a:ext cx="1514475" cy="79057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0"/>
            <a:ext cx="12192000" cy="337751"/>
          </a:xfrm>
          <a:prstGeom prst="rect">
            <a:avLst/>
          </a:prstGeom>
          <a:solidFill>
            <a:srgbClr val="FF0000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690" y="6244480"/>
            <a:ext cx="1323975" cy="409575"/>
          </a:xfrm>
          <a:prstGeom prst="rect">
            <a:avLst/>
          </a:prstGeom>
        </p:spPr>
      </p:pic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VAUBOURG Mandel          CHAMPAULT Quentin</a:t>
            </a:r>
            <a:endParaRPr lang="en-US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A9697-78C3-4880-8D51-4C990C6F0385}" type="slidenum">
              <a:rPr lang="en-US" smtClean="0"/>
              <a:t>8</a:t>
            </a:fld>
            <a:endParaRPr lang="en-US" dirty="0"/>
          </a:p>
        </p:txBody>
      </p:sp>
      <p:sp>
        <p:nvSpPr>
          <p:cNvPr id="10" name="ZoneTexte 9"/>
          <p:cNvSpPr txBox="1"/>
          <p:nvPr/>
        </p:nvSpPr>
        <p:spPr>
          <a:xfrm>
            <a:off x="10610335" y="337751"/>
            <a:ext cx="1581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Système projet</a:t>
            </a:r>
          </a:p>
        </p:txBody>
      </p:sp>
      <p:pic>
        <p:nvPicPr>
          <p:cNvPr id="11" name="Image 10"/>
          <p:cNvPicPr/>
          <p:nvPr/>
        </p:nvPicPr>
        <p:blipFill>
          <a:blip r:embed="rId4"/>
          <a:stretch>
            <a:fillRect/>
          </a:stretch>
        </p:blipFill>
        <p:spPr>
          <a:xfrm>
            <a:off x="257688" y="2418320"/>
            <a:ext cx="3245165" cy="2066857"/>
          </a:xfrm>
          <a:prstGeom prst="rect">
            <a:avLst/>
          </a:prstGeom>
        </p:spPr>
      </p:pic>
      <p:pic>
        <p:nvPicPr>
          <p:cNvPr id="12" name="Image 11"/>
          <p:cNvPicPr/>
          <p:nvPr/>
        </p:nvPicPr>
        <p:blipFill>
          <a:blip r:embed="rId5"/>
          <a:stretch>
            <a:fillRect/>
          </a:stretch>
        </p:blipFill>
        <p:spPr>
          <a:xfrm>
            <a:off x="257689" y="1591833"/>
            <a:ext cx="3245165" cy="488736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5500467" y="1569269"/>
            <a:ext cx="4023361" cy="83862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Réception du répertoire a lire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500466" y="2723085"/>
            <a:ext cx="4023361" cy="83862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Ouverture et lecture du répertoire choisi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500465" y="3876901"/>
            <a:ext cx="4023361" cy="83862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Recensement du nombre de fichiers 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500465" y="5030717"/>
            <a:ext cx="4023361" cy="83862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Remplissage du tableau avec le nom des fichiers</a:t>
            </a:r>
          </a:p>
        </p:txBody>
      </p:sp>
      <p:cxnSp>
        <p:nvCxnSpPr>
          <p:cNvPr id="18" name="Connecteur droit avec flèche 17"/>
          <p:cNvCxnSpPr>
            <a:stCxn id="14" idx="2"/>
            <a:endCxn id="15" idx="0"/>
          </p:cNvCxnSpPr>
          <p:nvPr/>
        </p:nvCxnSpPr>
        <p:spPr>
          <a:xfrm flipH="1">
            <a:off x="7512147" y="2407898"/>
            <a:ext cx="1" cy="315187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/>
          <p:cNvCxnSpPr>
            <a:cxnSpLocks/>
            <a:stCxn id="15" idx="2"/>
            <a:endCxn id="16" idx="0"/>
          </p:cNvCxnSpPr>
          <p:nvPr/>
        </p:nvCxnSpPr>
        <p:spPr>
          <a:xfrm flipH="1">
            <a:off x="7512146" y="3561714"/>
            <a:ext cx="1" cy="315187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/>
          <p:cNvCxnSpPr>
            <a:cxnSpLocks/>
            <a:stCxn id="16" idx="2"/>
            <a:endCxn id="17" idx="0"/>
          </p:cNvCxnSpPr>
          <p:nvPr/>
        </p:nvCxnSpPr>
        <p:spPr>
          <a:xfrm>
            <a:off x="7512146" y="4715530"/>
            <a:ext cx="0" cy="315187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70984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81665" y="337751"/>
            <a:ext cx="9144000" cy="916331"/>
          </a:xfrm>
        </p:spPr>
        <p:txBody>
          <a:bodyPr>
            <a:normAutofit/>
          </a:bodyPr>
          <a:lstStyle/>
          <a:p>
            <a:r>
              <a:rPr lang="fr-FR" sz="3600" b="1" dirty="0">
                <a:solidFill>
                  <a:srgbClr val="FF0000"/>
                </a:solidFill>
              </a:rPr>
              <a:t>Fonctionnement des fonds d’écran</a:t>
            </a:r>
            <a:endParaRPr lang="fr-FR" sz="3200" b="1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298" y="463507"/>
            <a:ext cx="1514475" cy="79057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0"/>
            <a:ext cx="12192000" cy="337751"/>
          </a:xfrm>
          <a:prstGeom prst="rect">
            <a:avLst/>
          </a:prstGeom>
          <a:solidFill>
            <a:srgbClr val="FF0000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690" y="6244480"/>
            <a:ext cx="1323975" cy="409575"/>
          </a:xfrm>
          <a:prstGeom prst="rect">
            <a:avLst/>
          </a:prstGeom>
        </p:spPr>
      </p:pic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VAUBOURG Mandel          CHAMPAULT Quentin</a:t>
            </a:r>
            <a:endParaRPr lang="en-US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A9697-78C3-4880-8D51-4C990C6F0385}" type="slidenum">
              <a:rPr lang="en-US" smtClean="0"/>
              <a:t>9</a:t>
            </a:fld>
            <a:endParaRPr lang="en-US" dirty="0"/>
          </a:p>
        </p:txBody>
      </p:sp>
      <p:sp>
        <p:nvSpPr>
          <p:cNvPr id="10" name="ZoneTexte 9"/>
          <p:cNvSpPr txBox="1"/>
          <p:nvPr/>
        </p:nvSpPr>
        <p:spPr>
          <a:xfrm>
            <a:off x="10610335" y="337751"/>
            <a:ext cx="1581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Système projet</a:t>
            </a:r>
          </a:p>
        </p:txBody>
      </p:sp>
      <p:sp>
        <p:nvSpPr>
          <p:cNvPr id="3" name="ZoneTexte 2"/>
          <p:cNvSpPr txBox="1"/>
          <p:nvPr/>
        </p:nvSpPr>
        <p:spPr>
          <a:xfrm flipH="1">
            <a:off x="3452667" y="1747413"/>
            <a:ext cx="540199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dirty="0"/>
              <a:t>Programmation modulaire, </a:t>
            </a:r>
          </a:p>
          <a:p>
            <a:pPr marL="285750" indent="-285750">
              <a:buFontTx/>
              <a:buChar char="-"/>
            </a:pPr>
            <a:r>
              <a:rPr lang="fr-FR" sz="2200" dirty="0"/>
              <a:t>Adaptation de la taille en temps réel</a:t>
            </a:r>
          </a:p>
          <a:p>
            <a:endParaRPr lang="fr-FR" sz="2200" dirty="0"/>
          </a:p>
          <a:p>
            <a:r>
              <a:rPr lang="fr-FR" sz="2200" dirty="0"/>
              <a:t>Il y a trois fonctions pour gérer le fond d’écran</a:t>
            </a:r>
          </a:p>
        </p:txBody>
      </p:sp>
      <p:pic>
        <p:nvPicPr>
          <p:cNvPr id="11" name="Image 10"/>
          <p:cNvPicPr/>
          <p:nvPr/>
        </p:nvPicPr>
        <p:blipFill>
          <a:blip r:embed="rId4"/>
          <a:stretch>
            <a:fillRect/>
          </a:stretch>
        </p:blipFill>
        <p:spPr>
          <a:xfrm>
            <a:off x="1624454" y="3387019"/>
            <a:ext cx="9058421" cy="1860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88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380</TotalTime>
  <Words>770</Words>
  <Application>Microsoft Office PowerPoint</Application>
  <PresentationFormat>Grand écran</PresentationFormat>
  <Paragraphs>158</Paragraphs>
  <Slides>18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Projet système</vt:lpstr>
      <vt:lpstr>Projet système</vt:lpstr>
      <vt:lpstr>Le contexte du projet</vt:lpstr>
      <vt:lpstr>Contrainte techniques</vt:lpstr>
      <vt:lpstr>Amélioration du cahier des charges</vt:lpstr>
      <vt:lpstr>Fichiers PBM</vt:lpstr>
      <vt:lpstr>Lecture des fichiers</vt:lpstr>
      <vt:lpstr>Ouverture / Lecture de répertoire</vt:lpstr>
      <vt:lpstr>Fonctionnement des fonds d’écran</vt:lpstr>
      <vt:lpstr>Création du tableau virtuel</vt:lpstr>
      <vt:lpstr>Moteur de rendu</vt:lpstr>
      <vt:lpstr>Affichage</vt:lpstr>
      <vt:lpstr>Les écrans de veille</vt:lpstr>
      <vt:lpstr>L’écran de veille statique</vt:lpstr>
      <vt:lpstr>L’écran de veille dynamique</vt:lpstr>
      <vt:lpstr>L’écran de veille interactif</vt:lpstr>
      <vt:lpstr>Le lanceur</vt:lpstr>
      <vt:lpstr>La preuve en image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CHAMPAULT, Christian</dc:creator>
  <cp:lastModifiedBy>Mandel Vaubourg</cp:lastModifiedBy>
  <cp:revision>37</cp:revision>
  <dcterms:created xsi:type="dcterms:W3CDTF">2016-12-14T18:27:11Z</dcterms:created>
  <dcterms:modified xsi:type="dcterms:W3CDTF">2016-12-16T09:27:58Z</dcterms:modified>
</cp:coreProperties>
</file>