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79512" y="19447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Основы </a:t>
            </a:r>
            <a:r>
              <a:rPr lang="en-US" sz="3600" dirty="0" smtClean="0"/>
              <a:t>HTML. </a:t>
            </a:r>
            <a:r>
              <a:rPr lang="ru-RU" sz="3600" dirty="0" smtClean="0"/>
              <a:t>Рекомендации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2551" y="2132856"/>
            <a:ext cx="8820472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buFont typeface="+mj-lt"/>
              <a:buAutoNum type="arabicPeriod"/>
            </a:pP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8568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Использовать горячие клавиши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 indent="-342900">
              <a:buAutoNum type="arabicPeriod"/>
            </a:pPr>
            <a:r>
              <a:rPr lang="ru-RU" sz="3200" dirty="0" smtClean="0"/>
              <a:t>Всегда файл называть </a:t>
            </a:r>
            <a:r>
              <a:rPr lang="en-US" sz="3200" dirty="0" smtClean="0"/>
              <a:t>index.html;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При работе с кодом никогда не использовать кириллицу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 indent="-342900">
              <a:buAutoNum type="arabicPeriod"/>
            </a:pPr>
            <a:r>
              <a:rPr lang="ru-RU" sz="3200" dirty="0" smtClean="0"/>
              <a:t>Не писать </a:t>
            </a:r>
            <a:r>
              <a:rPr lang="ru-RU" sz="3200" dirty="0" err="1" smtClean="0"/>
              <a:t>транслитом</a:t>
            </a:r>
            <a:r>
              <a:rPr lang="ru-RU" sz="3200" dirty="0" smtClean="0"/>
              <a:t> (все слова должны быть на английском языке)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 indent="-342900">
              <a:buAutoNum type="arabicPeriod"/>
            </a:pPr>
            <a:r>
              <a:rPr lang="ru-RU" sz="3200" dirty="0" smtClean="0"/>
              <a:t>Никогда не использовать пробелы в названиях файлов и папок.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-180528" y="44624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div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div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предназначен для группирования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55426" y="548680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элементов документа с целью изменения вида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1980728" y="1039813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содержимого через стили.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612576" y="1598018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img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для отображения на </a:t>
            </a:r>
            <a:r>
              <a:rPr lang="en-US" sz="3600" dirty="0" smtClean="0">
                <a:solidFill>
                  <a:schemeClr val="tx1"/>
                </a:solidFill>
              </a:rPr>
              <a:t>web-</a:t>
            </a:r>
            <a:r>
              <a:rPr lang="ru-RU" sz="3600" dirty="0" smtClean="0">
                <a:solidFill>
                  <a:schemeClr val="tx1"/>
                </a:solidFill>
              </a:rPr>
              <a:t>странице </a:t>
            </a:r>
            <a:endParaRPr lang="ru-RU" sz="3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96788" y="2191941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изображений в графическом формате </a:t>
            </a:r>
            <a:r>
              <a:rPr lang="en-US" sz="3600" dirty="0" smtClean="0">
                <a:solidFill>
                  <a:schemeClr val="tx1"/>
                </a:solidFill>
              </a:rPr>
              <a:t>GIF, JREG, SVG, PNG.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-828600" y="2708920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img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имеет 2 атрибута</a:t>
            </a:r>
            <a:r>
              <a:rPr lang="en-US" sz="3600" dirty="0" smtClean="0">
                <a:solidFill>
                  <a:schemeClr val="tx1"/>
                </a:solidFill>
              </a:rPr>
              <a:t>: </a:t>
            </a:r>
            <a:r>
              <a:rPr lang="en-US" sz="3600" dirty="0" err="1" smtClean="0">
                <a:solidFill>
                  <a:schemeClr val="tx1"/>
                </a:solidFill>
              </a:rPr>
              <a:t>src</a:t>
            </a:r>
            <a:r>
              <a:rPr lang="be-BY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smtClean="0">
                <a:solidFill>
                  <a:schemeClr val="tx1"/>
                </a:solidFill>
              </a:rPr>
              <a:t>“” </a:t>
            </a:r>
            <a:r>
              <a:rPr lang="ru-RU" sz="3600" dirty="0" smtClean="0">
                <a:solidFill>
                  <a:schemeClr val="tx1"/>
                </a:solidFill>
              </a:rPr>
              <a:t>и </a:t>
            </a:r>
            <a:r>
              <a:rPr lang="en-US" sz="3600" dirty="0" smtClean="0">
                <a:solidFill>
                  <a:schemeClr val="tx1"/>
                </a:solidFill>
              </a:rPr>
              <a:t>alt=“”.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endParaRPr lang="ru-RU" sz="3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-324544" y="3249166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src</a:t>
            </a:r>
            <a:r>
              <a:rPr lang="be-BY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>
                <a:solidFill>
                  <a:srgbClr val="FF0000"/>
                </a:solidFill>
              </a:rPr>
              <a:t>“”</a:t>
            </a:r>
            <a:r>
              <a:rPr lang="en-US" sz="3600" dirty="0" smtClean="0">
                <a:solidFill>
                  <a:schemeClr val="tx1"/>
                </a:solidFill>
              </a:rPr>
              <a:t> – </a:t>
            </a:r>
            <a:r>
              <a:rPr lang="ru-RU" sz="3600" dirty="0" smtClean="0">
                <a:solidFill>
                  <a:schemeClr val="tx1"/>
                </a:solidFill>
              </a:rPr>
              <a:t>источник, откуда приходит картинка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endParaRPr lang="ru-RU" sz="3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-96788" y="3645024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alt=“”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– описание картинки, что там изображено, контент картинки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endParaRPr lang="ru-RU" sz="3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-828600" y="4217640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для создания внешних ссылок</a:t>
            </a:r>
            <a:endParaRPr lang="ru-RU" sz="3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-1605780" y="4662486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ru-RU" sz="3600" dirty="0" smtClean="0">
                <a:solidFill>
                  <a:srgbClr val="002060"/>
                </a:solidFill>
              </a:rPr>
              <a:t>а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&lt;/</a:t>
            </a:r>
            <a:r>
              <a:rPr lang="en-US" sz="3600" dirty="0">
                <a:solidFill>
                  <a:srgbClr val="002060"/>
                </a:solidFill>
              </a:rPr>
              <a:t>a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имеет атрибут</a:t>
            </a:r>
            <a:r>
              <a:rPr lang="en-US" sz="3600" dirty="0" smtClean="0">
                <a:solidFill>
                  <a:schemeClr val="tx1"/>
                </a:solidFill>
              </a:rPr>
              <a:t>: </a:t>
            </a:r>
            <a:r>
              <a:rPr lang="en-US" sz="3600" dirty="0" err="1" smtClean="0">
                <a:solidFill>
                  <a:schemeClr val="tx1"/>
                </a:solidFill>
              </a:rPr>
              <a:t>href</a:t>
            </a:r>
            <a:r>
              <a:rPr lang="be-BY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smtClean="0">
                <a:solidFill>
                  <a:schemeClr val="tx1"/>
                </a:solidFill>
              </a:rPr>
              <a:t>“”</a:t>
            </a:r>
            <a:endParaRPr lang="ru-RU" sz="36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-155426" y="5238550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href</a:t>
            </a:r>
            <a:r>
              <a:rPr lang="be-BY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>
                <a:solidFill>
                  <a:srgbClr val="FF0000"/>
                </a:solidFill>
              </a:rPr>
              <a:t>“”</a:t>
            </a:r>
            <a:r>
              <a:rPr lang="en-US" sz="3600" dirty="0" smtClean="0">
                <a:solidFill>
                  <a:schemeClr val="tx1"/>
                </a:solidFill>
              </a:rPr>
              <a:t> – </a:t>
            </a:r>
            <a:r>
              <a:rPr lang="ru-RU" sz="3600" dirty="0" smtClean="0">
                <a:solidFill>
                  <a:schemeClr val="tx1"/>
                </a:solidFill>
              </a:rPr>
              <a:t>путь, куда необходимо перейти при клике на ссылку.</a:t>
            </a:r>
            <a:endParaRPr lang="ru-RU" sz="3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089699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01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Семантические теги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HTML5: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324544" y="692696"/>
            <a:ext cx="92170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800" b="1" dirty="0"/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mark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mark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делает вокруг текста фоновый цвет.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1404664" y="1124744"/>
            <a:ext cx="92170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800" b="1" dirty="0"/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header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header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шапка сайта.</a:t>
            </a:r>
            <a:endParaRPr lang="ru-RU" sz="3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360548" y="1556792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nav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err="1" smtClean="0">
                <a:solidFill>
                  <a:srgbClr val="002060"/>
                </a:solidFill>
              </a:rPr>
              <a:t>nav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тег навигации (делает навигационное меню).</a:t>
            </a:r>
            <a:endParaRPr lang="ru-RU" sz="3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145032" y="1981994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article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article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оформление записи в блоке.</a:t>
            </a:r>
            <a:endParaRPr lang="ru-RU" sz="3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-252536" y="2517676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section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section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разграничивает секции на стайте.</a:t>
            </a:r>
            <a:endParaRPr lang="ru-RU" sz="3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-57497" y="2996952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aside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aside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оформляет отдельные колонки в какие-то </a:t>
            </a:r>
            <a:r>
              <a:rPr lang="ru-RU" sz="3600" dirty="0" err="1" smtClean="0">
                <a:solidFill>
                  <a:schemeClr val="tx1"/>
                </a:solidFill>
              </a:rPr>
              <a:t>виджеты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  <a:endParaRPr lang="ru-RU" sz="3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-145032" y="342900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main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main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основное содержание документа.</a:t>
            </a:r>
            <a:endParaRPr lang="ru-RU" sz="3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-244177" y="3936851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address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address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адрес компании, для которой создается сайт.</a:t>
            </a:r>
            <a:endParaRPr lang="ru-RU" sz="3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-1404664" y="4365104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fotter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err="1" smtClean="0">
                <a:solidFill>
                  <a:srgbClr val="002060"/>
                </a:solidFill>
              </a:rPr>
              <a:t>fotter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“</a:t>
            </a:r>
            <a:r>
              <a:rPr lang="ru-RU" sz="3600" dirty="0" smtClean="0">
                <a:solidFill>
                  <a:schemeClr val="tx1"/>
                </a:solidFill>
              </a:rPr>
              <a:t>подвал</a:t>
            </a:r>
            <a:r>
              <a:rPr lang="en-US" sz="3600" dirty="0" smtClean="0">
                <a:solidFill>
                  <a:schemeClr val="tx1"/>
                </a:solidFill>
              </a:rPr>
              <a:t>”</a:t>
            </a:r>
            <a:r>
              <a:rPr lang="ru-RU" sz="3600" dirty="0" smtClean="0">
                <a:solidFill>
                  <a:schemeClr val="tx1"/>
                </a:solidFill>
              </a:rPr>
              <a:t> сайта.</a:t>
            </a:r>
            <a:endParaRPr lang="ru-RU" sz="36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-90661" y="480050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wbr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перенос строки, как и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br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3600" dirty="0" smtClean="0">
                <a:solidFill>
                  <a:schemeClr val="tx1"/>
                </a:solidFill>
              </a:rPr>
              <a:t>, но там, где это нужно.</a:t>
            </a:r>
            <a:endParaRPr lang="ru-RU" sz="36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-140618" y="5357017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time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>
                <a:solidFill>
                  <a:srgbClr val="002060"/>
                </a:solidFill>
              </a:rPr>
              <a:t> time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описывает время, которое мы ходим показать пользователю.</a:t>
            </a:r>
            <a:endParaRPr lang="ru-RU" sz="3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89699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0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79512" y="19447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Справочник </a:t>
            </a:r>
            <a:r>
              <a:rPr lang="en-US" sz="3600" dirty="0" smtClean="0"/>
              <a:t>HTML</a:t>
            </a:r>
            <a:r>
              <a:rPr lang="ru-RU" sz="3600" dirty="0" smtClean="0"/>
              <a:t> и атрибуты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4" y="1700808"/>
            <a:ext cx="91492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1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79512" y="19447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Пример кода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" y="2060846"/>
            <a:ext cx="9144819" cy="280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0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79512" y="19447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Теги бывают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Одинарные (не парные)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 smtClean="0">
                <a:solidFill>
                  <a:srgbClr val="002060"/>
                </a:solidFill>
              </a:rPr>
              <a:t>meta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 indent="-342900">
              <a:buAutoNum type="arabicPeriod"/>
            </a:pPr>
            <a:r>
              <a:rPr lang="ru-RU" sz="3200" dirty="0" smtClean="0"/>
              <a:t>Двойные (парные)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 smtClean="0">
                <a:solidFill>
                  <a:srgbClr val="002060"/>
                </a:solidFill>
              </a:rPr>
              <a:t>head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3200" dirty="0" smtClean="0">
                <a:solidFill>
                  <a:srgbClr val="002060"/>
                </a:solidFill>
              </a:rPr>
              <a:t>/head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200" dirty="0" smtClean="0"/>
              <a:t>;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Невидимые (рабочие) -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en-US" sz="3200" dirty="0">
                <a:solidFill>
                  <a:srgbClr val="002060"/>
                </a:solidFill>
              </a:rPr>
              <a:t>meta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- пользователь  их не видит, это служебные теги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 indent="-342900">
              <a:buAutoNum type="arabicPeriod"/>
            </a:pPr>
            <a:r>
              <a:rPr lang="ru-RU" sz="3200" dirty="0" smtClean="0"/>
              <a:t>Видимые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 err="1" smtClean="0">
                <a:solidFill>
                  <a:srgbClr val="002060"/>
                </a:solidFill>
              </a:rPr>
              <a:t>img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- пользователь их видит – это картинки, текст и т.д.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9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5" y="908720"/>
            <a:ext cx="91538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1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-252536" y="-23614"/>
            <a:ext cx="79563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h1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smtClean="0">
                <a:solidFill>
                  <a:srgbClr val="002060"/>
                </a:solidFill>
              </a:rPr>
              <a:t>h1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&gt;…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en-US" sz="3600" dirty="0" smtClean="0">
                <a:solidFill>
                  <a:srgbClr val="002060"/>
                </a:solidFill>
              </a:rPr>
              <a:t>h6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smtClean="0">
                <a:solidFill>
                  <a:srgbClr val="002060"/>
                </a:solidFill>
              </a:rPr>
              <a:t>h6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тег-заголовок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2" y="595511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Дерево заголовков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14858" y="1171574"/>
            <a:ext cx="8907338" cy="5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h1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2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20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2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3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3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3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4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4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4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4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5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5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5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5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5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&gt;&lt;</a:t>
            </a:r>
            <a:r>
              <a:rPr lang="en-US" sz="20000" dirty="0" smtClean="0">
                <a:solidFill>
                  <a:srgbClr val="002060"/>
                </a:solidFill>
              </a:rPr>
              <a:t>h</a:t>
            </a:r>
            <a:r>
              <a:rPr lang="ru-RU" sz="20000" dirty="0" smtClean="0">
                <a:solidFill>
                  <a:srgbClr val="002060"/>
                </a:solidFill>
              </a:rPr>
              <a:t>6</a:t>
            </a:r>
            <a:r>
              <a:rPr lang="en-US" sz="20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6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-252536" y="-23614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br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 для переноса строки (применяется не всегда).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252536" y="55245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hr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 для построения линии.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540568" y="1118989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ol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err="1" smtClean="0">
                <a:solidFill>
                  <a:srgbClr val="002060"/>
                </a:solidFill>
              </a:rPr>
              <a:t>ol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 для создания пунктов меню.</a:t>
            </a:r>
            <a:endParaRPr lang="ru-RU" sz="3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828600" y="1669454"/>
            <a:ext cx="95572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l</a:t>
            </a:r>
            <a:r>
              <a:rPr lang="en-US" sz="3600" dirty="0">
                <a:solidFill>
                  <a:srgbClr val="002060"/>
                </a:solidFill>
              </a:rPr>
              <a:t>i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li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 внутри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>
                <a:solidFill>
                  <a:srgbClr val="002060"/>
                </a:solidFill>
              </a:rPr>
              <a:t>ol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3600" dirty="0" smtClean="0">
                <a:solidFill>
                  <a:schemeClr val="tx1"/>
                </a:solidFill>
              </a:rPr>
              <a:t>, который делает</a:t>
            </a:r>
            <a:endParaRPr lang="ru-RU" sz="3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458663" y="2271117"/>
            <a:ext cx="95572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непосредственное перечисление по пунктам. </a:t>
            </a:r>
            <a:endParaRPr lang="ru-RU" sz="3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-1116632" y="2767211"/>
            <a:ext cx="95572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ul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err="1" smtClean="0">
                <a:solidFill>
                  <a:srgbClr val="002060"/>
                </a:solidFill>
              </a:rPr>
              <a:t>ul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тег, который устанавливает</a:t>
            </a:r>
            <a:endParaRPr lang="ru-RU" sz="3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-2370434" y="3278485"/>
            <a:ext cx="95572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маркированный список.</a:t>
            </a:r>
            <a:endParaRPr lang="ru-RU" sz="3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-92446" y="3854549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smtClean="0">
                <a:solidFill>
                  <a:srgbClr val="002060"/>
                </a:solidFill>
              </a:rPr>
              <a:t>p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тег является блочным, всегда начинается с</a:t>
            </a:r>
            <a:endParaRPr lang="ru-RU" sz="3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-67369" y="4430613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</a:rPr>
              <a:t>н</a:t>
            </a:r>
            <a:r>
              <a:rPr lang="ru-RU" sz="3600" dirty="0" smtClean="0">
                <a:solidFill>
                  <a:schemeClr val="tx1"/>
                </a:solidFill>
              </a:rPr>
              <a:t>овой строки, абзацы текста, идущие друг за другом,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-191491" y="5006677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-1188640" y="4965104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разделяются между собой отбивкой</a:t>
            </a:r>
            <a:r>
              <a:rPr lang="ru-RU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2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0" y="-23614"/>
            <a:ext cx="8892480" cy="654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Атрибуты – дополнительные параметры, которые можно указывать у </a:t>
            </a:r>
            <a:r>
              <a:rPr lang="en-US" sz="3600" dirty="0" smtClean="0">
                <a:solidFill>
                  <a:schemeClr val="tx1"/>
                </a:solidFill>
              </a:rPr>
              <a:t>HTML</a:t>
            </a:r>
            <a:r>
              <a:rPr lang="ru-RU" sz="3600" dirty="0" smtClean="0">
                <a:solidFill>
                  <a:schemeClr val="tx1"/>
                </a:solidFill>
              </a:rPr>
              <a:t> тегов для того, чтобы и модифицировать, указывать конкретное предназначение, путь к файлу. </a:t>
            </a:r>
          </a:p>
          <a:p>
            <a:pPr marL="0" indent="542925" algn="just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Атрибуты бывают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be-BY" sz="3600" dirty="0" smtClean="0">
              <a:solidFill>
                <a:schemeClr val="tx1"/>
              </a:solidFill>
            </a:endParaRPr>
          </a:p>
          <a:p>
            <a:pPr marL="742950" indent="-742950" algn="just"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Специфические – для каждого тега свои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742950" indent="-742950" algn="just"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Общие – можно применять к любому тегу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Атрибут состоит из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742950" indent="-742950" algn="just"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Имени атрибута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</a:p>
          <a:p>
            <a:pPr marL="742950" indent="-742950" algn="just"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Знака равенства</a:t>
            </a:r>
            <a:r>
              <a:rPr lang="en-US" sz="3600" dirty="0" smtClean="0">
                <a:solidFill>
                  <a:schemeClr val="tx1"/>
                </a:solidFill>
              </a:rPr>
              <a:t>;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742950" indent="-742950" algn="just"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Значения.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18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0" y="0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Стилистические теги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324544" y="2945557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800" b="1" dirty="0"/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mark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mark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делает вокруг текста фоновый цвет.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108520" y="980728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err="1" smtClean="0">
                <a:solidFill>
                  <a:srgbClr val="002060"/>
                </a:solidFill>
              </a:rPr>
              <a:t>em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err="1" smtClean="0">
                <a:solidFill>
                  <a:srgbClr val="002060"/>
                </a:solidFill>
              </a:rPr>
              <a:t>em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 smtClean="0">
                <a:solidFill>
                  <a:schemeClr val="tx1"/>
                </a:solidFill>
              </a:rPr>
              <a:t>используется для текста, имеющего</a:t>
            </a:r>
            <a:endParaRPr lang="ru-RU" sz="3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344685" y="1420416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особое значение, на который следует сделать акцент.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126279" y="1916832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b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b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выделяет текст жирным начертанием.</a:t>
            </a:r>
            <a:endParaRPr lang="ru-RU" sz="3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-396552" y="2420888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800" b="1" dirty="0"/>
              <a:t> </a:t>
            </a:r>
            <a:r>
              <a:rPr lang="en-US" sz="3600" dirty="0">
                <a:solidFill>
                  <a:srgbClr val="002060"/>
                </a:solidFill>
              </a:rPr>
              <a:t>strong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>
                <a:solidFill>
                  <a:srgbClr val="002060"/>
                </a:solidFill>
              </a:rPr>
              <a:t> strong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логическое выделение жирным.</a:t>
            </a:r>
            <a:endParaRPr lang="ru-RU" sz="3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-1548680" y="571525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i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smtClean="0">
                <a:solidFill>
                  <a:srgbClr val="002060"/>
                </a:solidFill>
              </a:rPr>
              <a:t>i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ru-RU" sz="3600" dirty="0" smtClean="0">
                <a:solidFill>
                  <a:schemeClr val="tx1"/>
                </a:solidFill>
              </a:rPr>
              <a:t>делает текст курсивным.</a:t>
            </a:r>
            <a:endParaRPr lang="ru-RU" sz="3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-1044624" y="3520877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>
                <a:solidFill>
                  <a:srgbClr val="002060"/>
                </a:solidFill>
              </a:rPr>
              <a:t>u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u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делает текст подчеркнутым.</a:t>
            </a:r>
            <a:endParaRPr lang="ru-RU" sz="3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-1928539" y="3961309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зачеркивает текст.</a:t>
            </a:r>
            <a:endParaRPr lang="ru-RU" sz="3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-26193" y="4367114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sub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sub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переносит текст в нижний регистр.</a:t>
            </a:r>
            <a:endParaRPr lang="ru-RU" sz="36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4826299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su</a:t>
            </a:r>
            <a:r>
              <a:rPr lang="en-US" sz="3600" dirty="0">
                <a:solidFill>
                  <a:srgbClr val="002060"/>
                </a:solidFill>
              </a:rPr>
              <a:t>p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sup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переносит текст в верхний регистр.</a:t>
            </a:r>
            <a:endParaRPr lang="ru-RU" sz="3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1382" y="5379441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span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&lt;/</a:t>
            </a:r>
            <a:r>
              <a:rPr lang="en-US" sz="3600" dirty="0" smtClean="0">
                <a:solidFill>
                  <a:srgbClr val="002060"/>
                </a:solidFill>
              </a:rPr>
              <a:t>span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позволяет выделить часть текста.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52798764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990</TotalTime>
  <Words>762</Words>
  <Application>Microsoft Office PowerPoint</Application>
  <PresentationFormat>Экран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Семантические теги HTML5: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41</cp:revision>
  <dcterms:created xsi:type="dcterms:W3CDTF">2022-03-23T17:49:03Z</dcterms:created>
  <dcterms:modified xsi:type="dcterms:W3CDTF">2022-08-02T20:27:13Z</dcterms:modified>
</cp:coreProperties>
</file>