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Основы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692696"/>
            <a:ext cx="914399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Создание </a:t>
            </a:r>
            <a:r>
              <a:rPr lang="en-US" sz="3600" dirty="0" smtClean="0">
                <a:solidFill>
                  <a:schemeClr val="tx1"/>
                </a:solidFill>
              </a:rPr>
              <a:t>CSS</a:t>
            </a:r>
            <a:r>
              <a:rPr lang="ru-RU" sz="3600" dirty="0" smtClean="0">
                <a:solidFill>
                  <a:schemeClr val="tx1"/>
                </a:solidFill>
              </a:rPr>
              <a:t> файла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910" y="1628800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ru-RU" sz="3000" dirty="0">
                <a:solidFill>
                  <a:srgbClr val="FF0000"/>
                </a:solidFill>
              </a:rPr>
              <a:t>п</a:t>
            </a:r>
            <a:r>
              <a:rPr lang="be-BY" sz="3000" dirty="0" smtClean="0">
                <a:solidFill>
                  <a:srgbClr val="FF0000"/>
                </a:solidFill>
              </a:rPr>
              <a:t>равой кнопкой мыш</a:t>
            </a:r>
            <a:r>
              <a:rPr lang="ru-RU" sz="3000" dirty="0" smtClean="0">
                <a:solidFill>
                  <a:srgbClr val="FF0000"/>
                </a:solidFill>
              </a:rPr>
              <a:t>и нажать на папку </a:t>
            </a:r>
            <a:r>
              <a:rPr lang="en-US" sz="3000" dirty="0" err="1" smtClean="0">
                <a:solidFill>
                  <a:srgbClr val="FF0000"/>
                </a:solidFill>
              </a:rPr>
              <a:t>css</a:t>
            </a:r>
            <a:r>
              <a:rPr lang="en-US" sz="3000" dirty="0" smtClean="0">
                <a:solidFill>
                  <a:srgbClr val="FF0000"/>
                </a:solidFill>
              </a:rPr>
              <a:t>, </a:t>
            </a:r>
            <a:r>
              <a:rPr lang="ru-RU" sz="3000" dirty="0" smtClean="0">
                <a:solidFill>
                  <a:srgbClr val="FF0000"/>
                </a:solidFill>
              </a:rPr>
              <a:t>затем выбрать </a:t>
            </a:r>
            <a:r>
              <a:rPr lang="en-US" sz="3000" dirty="0" smtClean="0">
                <a:solidFill>
                  <a:srgbClr val="FF0000"/>
                </a:solidFill>
              </a:rPr>
              <a:t>New File. </a:t>
            </a:r>
            <a:r>
              <a:rPr lang="ru-RU" sz="3000" dirty="0" smtClean="0">
                <a:solidFill>
                  <a:srgbClr val="FF0000"/>
                </a:solidFill>
              </a:rPr>
              <a:t>Дать название новому файлу </a:t>
            </a:r>
            <a:r>
              <a:rPr lang="en-US" sz="3000" dirty="0" smtClean="0">
                <a:solidFill>
                  <a:srgbClr val="FF0000"/>
                </a:solidFill>
              </a:rPr>
              <a:t>style.css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1" y="2636912"/>
            <a:ext cx="9143999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Объединить </a:t>
            </a:r>
            <a:r>
              <a:rPr lang="en-US" sz="3600" dirty="0" smtClean="0">
                <a:solidFill>
                  <a:schemeClr val="tx1"/>
                </a:solidFill>
              </a:rPr>
              <a:t>HTML </a:t>
            </a:r>
            <a:r>
              <a:rPr lang="ru-RU" sz="3600" dirty="0" smtClean="0">
                <a:solidFill>
                  <a:schemeClr val="tx1"/>
                </a:solidFill>
              </a:rPr>
              <a:t>и </a:t>
            </a:r>
            <a:r>
              <a:rPr lang="en-US" sz="3600" dirty="0" smtClean="0">
                <a:solidFill>
                  <a:schemeClr val="tx1"/>
                </a:solidFill>
              </a:rPr>
              <a:t>CSS: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24991" y="3501008"/>
            <a:ext cx="882047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ru-RU" sz="3000" dirty="0" smtClean="0">
                <a:solidFill>
                  <a:schemeClr val="tx1"/>
                </a:solidFill>
              </a:rPr>
              <a:t>С помощью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 smtClean="0">
                <a:solidFill>
                  <a:srgbClr val="002060"/>
                </a:solidFill>
              </a:rPr>
              <a:t>link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910" y="3861048"/>
            <a:ext cx="8820472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link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/>
              <a:t>устанавливает </a:t>
            </a:r>
            <a:r>
              <a:rPr lang="ru-RU" sz="3600" dirty="0"/>
              <a:t>связь с внешним документом вроде файла со стилями или со шрифтами. </a:t>
            </a:r>
            <a:r>
              <a:rPr lang="ru-RU" sz="3600" dirty="0" smtClean="0"/>
              <a:t>Элемент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link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ru-RU" sz="3600" dirty="0" smtClean="0"/>
              <a:t>(</a:t>
            </a:r>
            <a:r>
              <a:rPr lang="ru-RU" sz="3600" dirty="0"/>
              <a:t>от англ. </a:t>
            </a:r>
            <a:r>
              <a:rPr lang="ru-RU" sz="3600" i="1" dirty="0" err="1"/>
              <a:t>link</a:t>
            </a:r>
            <a:r>
              <a:rPr lang="ru-RU" sz="3600" dirty="0"/>
              <a:t> </a:t>
            </a:r>
            <a:r>
              <a:rPr lang="en-US" sz="3600" dirty="0" smtClean="0"/>
              <a:t>-</a:t>
            </a:r>
            <a:r>
              <a:rPr lang="ru-RU" sz="3600" dirty="0" smtClean="0"/>
              <a:t> </a:t>
            </a:r>
            <a:r>
              <a:rPr lang="ru-RU" sz="3600" dirty="0"/>
              <a:t>ссылка) обычно размещается </a:t>
            </a:r>
            <a:r>
              <a:rPr lang="ru-RU" sz="3600" dirty="0" smtClean="0"/>
              <a:t>внутри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head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3600" dirty="0" smtClean="0">
                <a:solidFill>
                  <a:srgbClr val="002060"/>
                </a:solidFill>
              </a:rPr>
              <a:t>head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600" dirty="0" smtClean="0"/>
              <a:t>и </a:t>
            </a:r>
            <a:r>
              <a:rPr lang="ru-RU" sz="3600" dirty="0"/>
              <a:t>не создаёт ссылку, в отличие от </a:t>
            </a:r>
            <a:r>
              <a:rPr lang="ru-RU" sz="3600" dirty="0" smtClean="0"/>
              <a:t>элемента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>
                <a:solidFill>
                  <a:srgbClr val="002060"/>
                </a:solidFill>
              </a:rPr>
              <a:t>a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0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-684584" y="0"/>
            <a:ext cx="91450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>
                <a:solidFill>
                  <a:srgbClr val="002060"/>
                </a:solidFill>
              </a:rPr>
              <a:t>link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ru-RU" sz="3600" dirty="0" smtClean="0">
                <a:solidFill>
                  <a:schemeClr val="tx1"/>
                </a:solidFill>
              </a:rPr>
              <a:t>имеет 2 атрибута</a:t>
            </a:r>
            <a:r>
              <a:rPr lang="en-US" sz="3600" dirty="0" smtClean="0">
                <a:solidFill>
                  <a:schemeClr val="tx1"/>
                </a:solidFill>
              </a:rPr>
              <a:t>: </a:t>
            </a:r>
            <a:r>
              <a:rPr lang="en-US" sz="3600" dirty="0" err="1" smtClean="0">
                <a:solidFill>
                  <a:schemeClr val="tx1"/>
                </a:solidFill>
              </a:rPr>
              <a:t>rel</a:t>
            </a:r>
            <a:r>
              <a:rPr lang="be-BY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smtClean="0">
                <a:solidFill>
                  <a:schemeClr val="tx1"/>
                </a:solidFill>
              </a:rPr>
              <a:t>“” </a:t>
            </a:r>
            <a:r>
              <a:rPr lang="ru-RU" sz="3600" dirty="0" smtClean="0">
                <a:solidFill>
                  <a:schemeClr val="tx1"/>
                </a:solidFill>
              </a:rPr>
              <a:t>и </a:t>
            </a:r>
            <a:r>
              <a:rPr lang="en-US" sz="3600" dirty="0" err="1" smtClean="0">
                <a:solidFill>
                  <a:schemeClr val="tx1"/>
                </a:solidFill>
              </a:rPr>
              <a:t>href</a:t>
            </a:r>
            <a:r>
              <a:rPr lang="en-US" sz="3600" dirty="0" smtClean="0">
                <a:solidFill>
                  <a:schemeClr val="tx1"/>
                </a:solidFill>
              </a:rPr>
              <a:t>=“”.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2948" y="764704"/>
            <a:ext cx="8892480" cy="233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rel</a:t>
            </a:r>
            <a:r>
              <a:rPr lang="be-BY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>
                <a:solidFill>
                  <a:srgbClr val="FF0000"/>
                </a:solidFill>
              </a:rPr>
              <a:t>“</a:t>
            </a:r>
            <a:r>
              <a:rPr lang="en-US" sz="3600" dirty="0" err="1" smtClean="0">
                <a:solidFill>
                  <a:srgbClr val="FF0000"/>
                </a:solidFill>
              </a:rPr>
              <a:t>stylesheet</a:t>
            </a:r>
            <a:r>
              <a:rPr lang="en-US" sz="3600" dirty="0" smtClean="0">
                <a:solidFill>
                  <a:srgbClr val="FF0000"/>
                </a:solidFill>
              </a:rPr>
              <a:t>”</a:t>
            </a:r>
            <a:r>
              <a:rPr lang="en-US" sz="3600" dirty="0" smtClean="0">
                <a:solidFill>
                  <a:schemeClr val="tx1"/>
                </a:solidFill>
              </a:rPr>
              <a:t> – </a:t>
            </a:r>
            <a:r>
              <a:rPr lang="ru-RU" sz="3600" dirty="0"/>
              <a:t>о</a:t>
            </a:r>
            <a:r>
              <a:rPr lang="ru-RU" sz="3600" dirty="0" smtClean="0"/>
              <a:t>пределяет </a:t>
            </a:r>
            <a:r>
              <a:rPr lang="ru-RU" sz="3600" dirty="0"/>
              <a:t>отношения между текущим документом и файлом, на который делается ссылка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href</a:t>
            </a:r>
            <a:r>
              <a:rPr lang="be-BY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>
                <a:solidFill>
                  <a:srgbClr val="FF0000"/>
                </a:solidFill>
              </a:rPr>
              <a:t>“”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– </a:t>
            </a:r>
            <a:r>
              <a:rPr lang="ru-RU" sz="3200" dirty="0" smtClean="0"/>
              <a:t>путь </a:t>
            </a:r>
            <a:r>
              <a:rPr lang="ru-RU" sz="3200" dirty="0"/>
              <a:t>к связываемому </a:t>
            </a:r>
            <a:r>
              <a:rPr lang="ru-RU" sz="3200" dirty="0" smtClean="0"/>
              <a:t>файлу (является ОБЯЗАТЕЛЬНЫМ)</a:t>
            </a:r>
            <a:r>
              <a:rPr lang="ru-RU" sz="3600" dirty="0" smtClean="0"/>
              <a:t>.</a:t>
            </a:r>
            <a:endParaRPr lang="ru-RU" sz="3600" dirty="0"/>
          </a:p>
          <a:p>
            <a:pPr marL="0" indent="0" algn="just">
              <a:buNone/>
            </a:pP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-12948" y="3630513"/>
            <a:ext cx="8820472" cy="864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ru-RU" sz="3000" dirty="0" smtClean="0">
                <a:solidFill>
                  <a:schemeClr val="tx1"/>
                </a:solidFill>
              </a:rPr>
              <a:t>С помощью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 smtClean="0">
                <a:solidFill>
                  <a:srgbClr val="002060"/>
                </a:solidFill>
              </a:rPr>
              <a:t>style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en-US" sz="3200" dirty="0" smtClean="0">
                <a:solidFill>
                  <a:srgbClr val="002060"/>
                </a:solidFill>
              </a:rPr>
              <a:t>style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200" dirty="0" smtClean="0">
                <a:solidFill>
                  <a:schemeClr val="tx1"/>
                </a:solidFill>
              </a:rPr>
              <a:t> - </a:t>
            </a:r>
            <a:r>
              <a:rPr lang="ru-RU" sz="3200" dirty="0"/>
              <a:t>применяется для определения стилей элементов веб-страницы. 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0" y="4869160"/>
            <a:ext cx="8820472" cy="864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ru-RU" sz="3000" dirty="0" smtClean="0">
                <a:solidFill>
                  <a:schemeClr val="tx1"/>
                </a:solidFill>
              </a:rPr>
              <a:t>С помощью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директивы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@import </a:t>
            </a:r>
            <a:r>
              <a:rPr lang="en-US" sz="3200" dirty="0" smtClean="0">
                <a:solidFill>
                  <a:schemeClr val="tx1"/>
                </a:solidFill>
              </a:rPr>
              <a:t>- </a:t>
            </a:r>
            <a:r>
              <a:rPr lang="ru-RU" sz="3200" dirty="0"/>
              <a:t>позволяет присоединять внешние таблицы стилей</a:t>
            </a:r>
            <a:r>
              <a:rPr lang="ru-RU" sz="3200" dirty="0" smtClean="0"/>
              <a:t>.</a:t>
            </a:r>
            <a:r>
              <a:rPr lang="ru-RU" sz="3200" dirty="0"/>
              <a:t> 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6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Код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 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(структура)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1764" y="2132856"/>
            <a:ext cx="8820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4286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Селектор </a:t>
            </a:r>
            <a:r>
              <a:rPr lang="en-US" sz="3000" dirty="0" smtClean="0">
                <a:solidFill>
                  <a:schemeClr val="tx1"/>
                </a:solidFill>
              </a:rPr>
              <a:t>{</a:t>
            </a:r>
          </a:p>
          <a:p>
            <a:pPr marL="85725" indent="428625" algn="just"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          свойство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r>
              <a:rPr lang="ru-RU" sz="3000" dirty="0" smtClean="0">
                <a:solidFill>
                  <a:schemeClr val="tx1"/>
                </a:solidFill>
              </a:rPr>
              <a:t> значение</a:t>
            </a:r>
            <a:r>
              <a:rPr lang="en-US" sz="3000" dirty="0" smtClean="0">
                <a:solidFill>
                  <a:schemeClr val="tx1"/>
                </a:solidFill>
              </a:rPr>
              <a:t>;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         свойство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r>
              <a:rPr lang="ru-RU" sz="3200" dirty="0">
                <a:solidFill>
                  <a:schemeClr val="tx1"/>
                </a:solidFill>
              </a:rPr>
              <a:t> значение</a:t>
            </a:r>
            <a:r>
              <a:rPr lang="en-US" sz="3200" dirty="0">
                <a:solidFill>
                  <a:schemeClr val="tx1"/>
                </a:solidFill>
              </a:rPr>
              <a:t>; 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         свойство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r>
              <a:rPr lang="ru-RU" sz="3200" dirty="0">
                <a:solidFill>
                  <a:schemeClr val="tx1"/>
                </a:solidFill>
              </a:rPr>
              <a:t> значение</a:t>
            </a:r>
            <a:r>
              <a:rPr lang="en-US" sz="3200" dirty="0">
                <a:solidFill>
                  <a:schemeClr val="tx1"/>
                </a:solidFill>
              </a:rPr>
              <a:t>; 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85725" indent="428625" algn="just">
              <a:buNone/>
            </a:pPr>
            <a:r>
              <a:rPr lang="be-BY" sz="3200" dirty="0" smtClean="0">
                <a:solidFill>
                  <a:schemeClr val="tx1"/>
                </a:solidFill>
              </a:rPr>
              <a:t>          </a:t>
            </a:r>
            <a:r>
              <a:rPr lang="en-US" sz="3200" dirty="0" smtClean="0">
                <a:solidFill>
                  <a:schemeClr val="tx1"/>
                </a:solidFill>
              </a:rPr>
              <a:t>}</a:t>
            </a:r>
            <a:r>
              <a:rPr lang="ru-RU" sz="3200" dirty="0">
                <a:solidFill>
                  <a:schemeClr val="tx1"/>
                </a:solidFill>
              </a:rPr>
              <a:t> </a:t>
            </a:r>
            <a:endParaRPr lang="ru-RU" sz="3200" dirty="0" smtClean="0">
              <a:solidFill>
                <a:schemeClr val="tx1"/>
              </a:solidFill>
            </a:endParaRPr>
          </a:p>
          <a:p>
            <a:pPr marL="0" lvl="1" indent="542925" algn="just">
              <a:buNone/>
            </a:pPr>
            <a:r>
              <a:rPr lang="be-BY" sz="2600" dirty="0" smtClean="0">
                <a:solidFill>
                  <a:schemeClr val="tx1"/>
                </a:solidFill>
              </a:rPr>
              <a:t>Селектор – то, по какому параметру мы можем обратить к какому-л</a:t>
            </a:r>
            <a:r>
              <a:rPr lang="ru-RU" sz="2600" dirty="0" smtClean="0">
                <a:solidFill>
                  <a:schemeClr val="tx1"/>
                </a:solidFill>
              </a:rPr>
              <a:t>ибо нашему элементу.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7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Некоторые свойства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CSS: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6474" y="703015"/>
            <a:ext cx="8820472" cy="6840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3600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endParaRPr lang="ru-RU" sz="36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color </a:t>
            </a:r>
            <a:r>
              <a:rPr lang="be-BY" sz="3600" dirty="0" smtClean="0">
                <a:solidFill>
                  <a:schemeClr val="tx1"/>
                </a:solidFill>
              </a:rPr>
              <a:t>-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smtClean="0"/>
              <a:t>определяет цвет.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font-size</a:t>
            </a:r>
            <a:r>
              <a:rPr lang="en-US" sz="3600" dirty="0" smtClean="0"/>
              <a:t> </a:t>
            </a:r>
            <a:r>
              <a:rPr lang="be-BY" sz="3600" dirty="0" smtClean="0"/>
              <a:t>– определяет размер текста.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text-align</a:t>
            </a:r>
            <a:r>
              <a:rPr lang="en-US" sz="3600" dirty="0" smtClean="0"/>
              <a:t> </a:t>
            </a:r>
            <a:r>
              <a:rPr lang="be-BY" sz="3600" dirty="0"/>
              <a:t>– определяет </a:t>
            </a:r>
            <a:r>
              <a:rPr lang="be-BY" sz="3600" dirty="0" smtClean="0"/>
              <a:t>расположение </a:t>
            </a:r>
            <a:r>
              <a:rPr lang="be-BY" sz="3600" dirty="0"/>
              <a:t>текста</a:t>
            </a:r>
            <a:r>
              <a:rPr lang="be-BY" sz="3600" dirty="0" smtClean="0"/>
              <a:t>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font-weight</a:t>
            </a:r>
            <a:r>
              <a:rPr lang="en-US" sz="3600" dirty="0" smtClean="0"/>
              <a:t> </a:t>
            </a:r>
            <a:r>
              <a:rPr lang="be-BY" sz="3600" dirty="0"/>
              <a:t>– </a:t>
            </a:r>
            <a:r>
              <a:rPr lang="be-BY" sz="3600" dirty="0" smtClean="0"/>
              <a:t>делает текс жирным.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font-style</a:t>
            </a:r>
            <a:r>
              <a:rPr lang="en-US" sz="3600" dirty="0" smtClean="0"/>
              <a:t> </a:t>
            </a:r>
            <a:r>
              <a:rPr lang="be-BY" sz="3600" dirty="0"/>
              <a:t>– </a:t>
            </a:r>
            <a:r>
              <a:rPr lang="be-BY" sz="3600" dirty="0" smtClean="0"/>
              <a:t>определяет стиль текста. </a:t>
            </a:r>
            <a:r>
              <a:rPr lang="en-US" sz="3600" dirty="0" err="1" smtClean="0"/>
              <a:t>font-</a:t>
            </a:r>
            <a:r>
              <a:rPr lang="en-US" sz="3600" dirty="0" err="1" smtClean="0">
                <a:solidFill>
                  <a:srgbClr val="7030A0"/>
                </a:solidFill>
              </a:rPr>
              <a:t>style:italic</a:t>
            </a:r>
            <a:r>
              <a:rPr lang="en-US" sz="3600" dirty="0" smtClean="0"/>
              <a:t> </a:t>
            </a:r>
            <a:r>
              <a:rPr lang="be-BY" sz="3600" dirty="0" smtClean="0"/>
              <a:t>– выделяет текст курсивом.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text-decoration</a:t>
            </a:r>
            <a:r>
              <a:rPr lang="en-US" sz="3600" dirty="0" smtClean="0"/>
              <a:t> </a:t>
            </a:r>
            <a:r>
              <a:rPr lang="be-BY" sz="3600" dirty="0"/>
              <a:t>– определяет </a:t>
            </a:r>
            <a:r>
              <a:rPr lang="be-BY" sz="3600" dirty="0" smtClean="0"/>
              <a:t>декорации, которые можно применить к тексту. </a:t>
            </a:r>
            <a:r>
              <a:rPr lang="en-US" sz="3600" dirty="0" err="1" smtClean="0">
                <a:solidFill>
                  <a:srgbClr val="7030A0"/>
                </a:solidFill>
              </a:rPr>
              <a:t>text-decoration:underline</a:t>
            </a:r>
            <a:r>
              <a:rPr lang="en-US" sz="3600" dirty="0" smtClean="0"/>
              <a:t> </a:t>
            </a:r>
            <a:r>
              <a:rPr lang="be-BY" sz="3600" dirty="0"/>
              <a:t>– </a:t>
            </a:r>
            <a:r>
              <a:rPr lang="be-BY" sz="3600" dirty="0" smtClean="0"/>
              <a:t>делает текст подчеркнутым.</a:t>
            </a:r>
            <a:r>
              <a:rPr lang="en-US" sz="3600" dirty="0"/>
              <a:t> </a:t>
            </a:r>
            <a:r>
              <a:rPr lang="en-US" sz="3600" dirty="0" err="1" smtClean="0">
                <a:solidFill>
                  <a:srgbClr val="7030A0"/>
                </a:solidFill>
              </a:rPr>
              <a:t>text-decoration:line</a:t>
            </a:r>
            <a:r>
              <a:rPr lang="ru-RU" sz="3600" dirty="0" smtClean="0">
                <a:solidFill>
                  <a:srgbClr val="7030A0"/>
                </a:solidFill>
              </a:rPr>
              <a:t>-</a:t>
            </a:r>
            <a:r>
              <a:rPr lang="en-US" sz="3600" dirty="0" smtClean="0">
                <a:solidFill>
                  <a:srgbClr val="7030A0"/>
                </a:solidFill>
              </a:rPr>
              <a:t>through </a:t>
            </a:r>
            <a:r>
              <a:rPr lang="be-BY" sz="3600" dirty="0"/>
              <a:t>– делает текст </a:t>
            </a:r>
            <a:r>
              <a:rPr lang="ru-RU" sz="3600" dirty="0" smtClean="0"/>
              <a:t>за</a:t>
            </a:r>
            <a:r>
              <a:rPr lang="be-BY" sz="3600" dirty="0" smtClean="0"/>
              <a:t>черкнутым.</a:t>
            </a: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text-transform </a:t>
            </a:r>
            <a:r>
              <a:rPr lang="be-BY" sz="3600" dirty="0"/>
              <a:t>– </a:t>
            </a:r>
            <a:r>
              <a:rPr lang="be-BY" sz="3600" dirty="0" smtClean="0"/>
              <a:t>делает все буквы заглавными, </a:t>
            </a:r>
            <a:r>
              <a:rPr lang="be-BY" sz="3600" dirty="0" smtClean="0"/>
              <a:t>уменьшенными </a:t>
            </a:r>
            <a:r>
              <a:rPr lang="be-BY" sz="3600" dirty="0" smtClean="0"/>
              <a:t>и т.д. </a:t>
            </a:r>
            <a:r>
              <a:rPr lang="en-US" sz="3600" dirty="0" err="1" smtClean="0">
                <a:solidFill>
                  <a:srgbClr val="7030A0"/>
                </a:solidFill>
              </a:rPr>
              <a:t>text-transform:uppercase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– </a:t>
            </a:r>
            <a:r>
              <a:rPr lang="ru-RU" sz="3600" dirty="0" err="1" smtClean="0">
                <a:solidFill>
                  <a:schemeClr val="tx1"/>
                </a:solidFill>
              </a:rPr>
              <a:t>заглавн</a:t>
            </a:r>
            <a:r>
              <a:rPr lang="be-BY" sz="3600" smtClean="0">
                <a:solidFill>
                  <a:schemeClr val="tx1"/>
                </a:solidFill>
              </a:rPr>
              <a:t>ы</a:t>
            </a:r>
            <a:r>
              <a:rPr lang="ru-RU" sz="3600" smtClean="0">
                <a:solidFill>
                  <a:schemeClr val="tx1"/>
                </a:solidFill>
              </a:rPr>
              <a:t>ми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  <a:endParaRPr lang="be-BY" sz="3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be-BY" sz="3600" dirty="0"/>
          </a:p>
          <a:p>
            <a:pPr marL="0" indent="0" algn="just">
              <a:buNone/>
            </a:pPr>
            <a:endParaRPr lang="be-BY" sz="3600" dirty="0"/>
          </a:p>
          <a:p>
            <a:pPr marL="0" indent="0" algn="just">
              <a:buNone/>
            </a:pPr>
            <a:endParaRPr lang="be-BY" sz="3600" dirty="0"/>
          </a:p>
          <a:p>
            <a:pPr marL="0" indent="0" algn="just">
              <a:buNone/>
            </a:pPr>
            <a:endParaRPr lang="be-BY" sz="3600" dirty="0"/>
          </a:p>
          <a:p>
            <a:pPr marL="0" indent="0" algn="just">
              <a:buNone/>
            </a:pPr>
            <a:endParaRPr lang="be-BY" sz="3600" dirty="0" smtClean="0"/>
          </a:p>
          <a:p>
            <a:pPr marL="0" indent="0" algn="just">
              <a:buNone/>
            </a:pP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3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Новые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HTML 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теги и атрибуты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</a:t>
            </a:r>
            <a:endParaRPr lang="ru-RU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692696"/>
            <a:ext cx="8892480" cy="597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2925"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class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–</a:t>
            </a:r>
            <a:r>
              <a:rPr lang="ru-RU" sz="3600" dirty="0" smtClean="0">
                <a:solidFill>
                  <a:schemeClr val="tx1"/>
                </a:solidFill>
              </a:rPr>
              <a:t> универсальный атрибут. </a:t>
            </a:r>
            <a:r>
              <a:rPr lang="ru-RU" sz="3600" dirty="0"/>
              <a:t>Задает стилевой класс, который позволяет связать определенный тег со стилевым оформлением. </a:t>
            </a:r>
          </a:p>
          <a:p>
            <a:pPr marL="0" indent="542925"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id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–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/>
              <a:t>указывает </a:t>
            </a:r>
            <a:r>
              <a:rPr lang="ru-RU" sz="3600" b="1" dirty="0"/>
              <a:t>уникальный </a:t>
            </a:r>
            <a:r>
              <a:rPr lang="ru-RU" sz="3600" b="1" dirty="0" smtClean="0"/>
              <a:t>идентификатор</a:t>
            </a:r>
            <a:r>
              <a:rPr lang="ru-RU" sz="3600" dirty="0"/>
              <a:t> </a:t>
            </a:r>
            <a:r>
              <a:rPr lang="ru-RU" sz="3600" dirty="0" smtClean="0"/>
              <a:t>для элемента</a:t>
            </a:r>
            <a:r>
              <a:rPr lang="ru-RU" sz="3600" dirty="0"/>
              <a:t> </a:t>
            </a:r>
            <a:r>
              <a:rPr lang="ru-RU" sz="3600" b="1" dirty="0"/>
              <a:t>HTML</a:t>
            </a:r>
            <a:r>
              <a:rPr lang="ru-RU" sz="3600" dirty="0"/>
              <a:t> (значение должно быть </a:t>
            </a:r>
            <a:r>
              <a:rPr lang="ru-RU" sz="3600" b="1" dirty="0" smtClean="0"/>
              <a:t>уникальным</a:t>
            </a:r>
            <a:r>
              <a:rPr lang="ru-RU" sz="3600" dirty="0"/>
              <a:t> в </a:t>
            </a:r>
            <a:r>
              <a:rPr lang="ru-RU" sz="3600" b="1" dirty="0"/>
              <a:t>HTML</a:t>
            </a:r>
            <a:r>
              <a:rPr lang="ru-RU" sz="3600" dirty="0"/>
              <a:t>-документе</a:t>
            </a:r>
            <a:r>
              <a:rPr lang="ru-RU" sz="3600" dirty="0" smtClean="0"/>
              <a:t>).</a:t>
            </a:r>
          </a:p>
          <a:p>
            <a:pPr marL="0" indent="542925" algn="just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 smtClean="0">
                <a:solidFill>
                  <a:srgbClr val="002060"/>
                </a:solidFill>
              </a:rPr>
              <a:t>span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en-US" sz="3600" dirty="0" smtClean="0">
                <a:solidFill>
                  <a:srgbClr val="002060"/>
                </a:solidFill>
              </a:rPr>
              <a:t>span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- </a:t>
            </a:r>
            <a:r>
              <a:rPr lang="ru-RU" sz="3600" dirty="0"/>
              <a:t>Универсальный строчный элемент 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600" dirty="0">
                <a:solidFill>
                  <a:srgbClr val="002060"/>
                </a:solidFill>
              </a:rPr>
              <a:t>span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ru-RU" sz="3600" dirty="0"/>
              <a:t> (от англ. </a:t>
            </a:r>
            <a:r>
              <a:rPr lang="ru-RU" sz="3600" i="1" dirty="0" err="1"/>
              <a:t>span</a:t>
            </a:r>
            <a:r>
              <a:rPr lang="ru-RU" sz="3600" dirty="0"/>
              <a:t> — охватывать) предназначен для выделения отдельных строк, символов или других строчных элементов для дальнейшего изменения их оформления с помощью стилей.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69211" y="5955505"/>
            <a:ext cx="1461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55873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832</TotalTime>
  <Words>273</Words>
  <Application>Microsoft Office PowerPoint</Application>
  <PresentationFormat>Экран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dima</dc:creator>
  <cp:lastModifiedBy>dima</cp:lastModifiedBy>
  <cp:revision>48</cp:revision>
  <dcterms:created xsi:type="dcterms:W3CDTF">2022-03-23T17:49:03Z</dcterms:created>
  <dcterms:modified xsi:type="dcterms:W3CDTF">2022-08-08T19:09:28Z</dcterms:modified>
</cp:coreProperties>
</file>