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92" autoAdjust="0"/>
  </p:normalViewPr>
  <p:slideViewPr>
    <p:cSldViewPr>
      <p:cViewPr varScale="1">
        <p:scale>
          <a:sx n="80" d="100"/>
          <a:sy n="80" d="100"/>
        </p:scale>
        <p:origin x="-1435" y="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Блочная модель 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CSS: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7635255" cy="567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303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Блочная модель </a:t>
            </a:r>
            <a:r>
              <a:rPr 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CSS: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0" y="2785120"/>
            <a:ext cx="882047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42925" algn="just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width – </a:t>
            </a:r>
            <a:r>
              <a:rPr lang="ru-RU" sz="3000" dirty="0" smtClean="0">
                <a:solidFill>
                  <a:schemeClr val="tx1"/>
                </a:solidFill>
              </a:rPr>
              <a:t>ширина</a:t>
            </a:r>
            <a:r>
              <a:rPr lang="en-US" sz="3000" dirty="0" smtClean="0">
                <a:solidFill>
                  <a:schemeClr val="tx1"/>
                </a:solidFill>
              </a:rPr>
              <a:t>;</a:t>
            </a:r>
          </a:p>
          <a:p>
            <a:pPr marL="0" indent="542925" algn="just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height – </a:t>
            </a:r>
            <a:r>
              <a:rPr lang="ru-RU" sz="3000" dirty="0" smtClean="0">
                <a:solidFill>
                  <a:schemeClr val="tx1"/>
                </a:solidFill>
              </a:rPr>
              <a:t>длина</a:t>
            </a:r>
            <a:r>
              <a:rPr lang="en-US" sz="3000" dirty="0" smtClean="0">
                <a:solidFill>
                  <a:schemeClr val="tx1"/>
                </a:solidFill>
              </a:rPr>
              <a:t>;</a:t>
            </a:r>
          </a:p>
          <a:p>
            <a:pPr marL="0" indent="542925" algn="just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content – </a:t>
            </a:r>
            <a:r>
              <a:rPr lang="ru-RU" sz="3000" dirty="0" smtClean="0">
                <a:solidFill>
                  <a:schemeClr val="tx1"/>
                </a:solidFill>
              </a:rPr>
              <a:t>изложен</a:t>
            </a:r>
            <a:r>
              <a:rPr lang="ru-RU" sz="3000" dirty="0">
                <a:solidFill>
                  <a:schemeClr val="tx1"/>
                </a:solidFill>
              </a:rPr>
              <a:t>а</a:t>
            </a:r>
            <a:r>
              <a:rPr lang="ru-RU" sz="3000" dirty="0" smtClean="0">
                <a:solidFill>
                  <a:schemeClr val="tx1"/>
                </a:solidFill>
              </a:rPr>
              <a:t> вся блочная информация</a:t>
            </a:r>
            <a:r>
              <a:rPr lang="en-US" sz="3000" dirty="0" smtClean="0">
                <a:solidFill>
                  <a:schemeClr val="tx1"/>
                </a:solidFill>
              </a:rPr>
              <a:t>;</a:t>
            </a:r>
          </a:p>
          <a:p>
            <a:pPr marL="0" indent="542925" algn="just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padding – </a:t>
            </a:r>
            <a:r>
              <a:rPr lang="ru-RU" sz="3000" dirty="0" smtClean="0">
                <a:solidFill>
                  <a:schemeClr val="tx1"/>
                </a:solidFill>
              </a:rPr>
              <a:t>граница между контентом и границей, которая отделяет контент от </a:t>
            </a:r>
            <a:r>
              <a:rPr lang="be-BY" sz="3000" dirty="0" smtClean="0">
                <a:solidFill>
                  <a:schemeClr val="tx1"/>
                </a:solidFill>
              </a:rPr>
              <a:t>«внешего мира»</a:t>
            </a:r>
            <a:r>
              <a:rPr lang="en-US" sz="3000" dirty="0" smtClean="0">
                <a:solidFill>
                  <a:schemeClr val="tx1"/>
                </a:solidFill>
              </a:rPr>
              <a:t>;</a:t>
            </a:r>
          </a:p>
          <a:p>
            <a:pPr marL="0" indent="542925" algn="just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border – </a:t>
            </a:r>
            <a:r>
              <a:rPr lang="ru-RU" sz="3000" dirty="0" smtClean="0">
                <a:solidFill>
                  <a:schemeClr val="tx1"/>
                </a:solidFill>
              </a:rPr>
              <a:t>граница, которая очеркивает блок от «внешнего мира»</a:t>
            </a:r>
            <a:r>
              <a:rPr lang="en-US" sz="3000" dirty="0" smtClean="0">
                <a:solidFill>
                  <a:schemeClr val="tx1"/>
                </a:solidFill>
              </a:rPr>
              <a:t>;</a:t>
            </a:r>
          </a:p>
          <a:p>
            <a:pPr marL="0" indent="542925" algn="just">
              <a:buNone/>
            </a:pPr>
            <a:r>
              <a:rPr lang="en-US" sz="3000" dirty="0">
                <a:solidFill>
                  <a:srgbClr val="FF0000"/>
                </a:solidFill>
              </a:rPr>
              <a:t>m</a:t>
            </a:r>
            <a:r>
              <a:rPr lang="en-US" sz="3000" dirty="0" smtClean="0">
                <a:solidFill>
                  <a:srgbClr val="FF0000"/>
                </a:solidFill>
              </a:rPr>
              <a:t>argin – </a:t>
            </a:r>
            <a:r>
              <a:rPr lang="ru-RU" sz="3000" dirty="0" smtClean="0">
                <a:solidFill>
                  <a:schemeClr val="tx1"/>
                </a:solidFill>
              </a:rPr>
              <a:t>отступ, который отвечает за позиционирование блока на странице.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607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-5283" y="2704"/>
            <a:ext cx="8892480" cy="5010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42925" algn="just">
              <a:buNone/>
            </a:pPr>
            <a:endParaRPr lang="en-US" sz="3600" dirty="0" smtClean="0">
              <a:solidFill>
                <a:srgbClr val="FF0000"/>
              </a:solidFill>
            </a:endParaRPr>
          </a:p>
          <a:p>
            <a:pPr marL="0" indent="542925" algn="just">
              <a:buNone/>
            </a:pPr>
            <a:r>
              <a:rPr lang="ru-RU" sz="3600" dirty="0" smtClean="0">
                <a:solidFill>
                  <a:srgbClr val="002060"/>
                </a:solidFill>
              </a:rPr>
              <a:t>Создать элемент с классом</a:t>
            </a:r>
            <a:r>
              <a:rPr lang="en-US" sz="3600" dirty="0" smtClean="0">
                <a:solidFill>
                  <a:srgbClr val="002060"/>
                </a:solidFill>
              </a:rPr>
              <a:t>:</a:t>
            </a:r>
            <a:endParaRPr lang="be-BY" sz="3600" dirty="0">
              <a:solidFill>
                <a:srgbClr val="002060"/>
              </a:solidFill>
            </a:endParaRPr>
          </a:p>
          <a:p>
            <a:pPr marL="0" indent="542925" algn="ctr">
              <a:buNone/>
            </a:pPr>
            <a:r>
              <a:rPr lang="ru-RU" sz="3600" dirty="0" smtClean="0">
                <a:solidFill>
                  <a:srgbClr val="FF0000"/>
                </a:solidFill>
              </a:rPr>
              <a:t>.(</a:t>
            </a:r>
            <a:r>
              <a:rPr lang="be-BY" sz="3600" dirty="0" smtClean="0">
                <a:solidFill>
                  <a:srgbClr val="FF0000"/>
                </a:solidFill>
              </a:rPr>
              <a:t>назван</a:t>
            </a:r>
            <a:r>
              <a:rPr lang="ru-RU" sz="3600" dirty="0" err="1" smtClean="0">
                <a:solidFill>
                  <a:srgbClr val="FF0000"/>
                </a:solidFill>
              </a:rPr>
              <a:t>ие</a:t>
            </a:r>
            <a:r>
              <a:rPr lang="ru-RU" sz="3600" dirty="0" smtClean="0">
                <a:solidFill>
                  <a:srgbClr val="FF0000"/>
                </a:solidFill>
              </a:rPr>
              <a:t> класса)+</a:t>
            </a:r>
            <a:r>
              <a:rPr lang="en-US" sz="3600" dirty="0" smtClean="0">
                <a:solidFill>
                  <a:srgbClr val="FF0000"/>
                </a:solidFill>
              </a:rPr>
              <a:t>tab</a:t>
            </a:r>
          </a:p>
          <a:p>
            <a:pPr marL="0" indent="542925" algn="just">
              <a:buNone/>
            </a:pPr>
            <a:r>
              <a:rPr lang="ru-RU" sz="3600" dirty="0" smtClean="0">
                <a:solidFill>
                  <a:srgbClr val="002060"/>
                </a:solidFill>
              </a:rPr>
              <a:t>Необходимо отличать</a:t>
            </a:r>
            <a:r>
              <a:rPr lang="en-US" sz="3600" dirty="0" smtClean="0">
                <a:solidFill>
                  <a:srgbClr val="002060"/>
                </a:solidFill>
              </a:rPr>
              <a:t>:</a:t>
            </a:r>
            <a:endParaRPr lang="be-BY" sz="3600" dirty="0" smtClean="0">
              <a:solidFill>
                <a:srgbClr val="002060"/>
              </a:solidFill>
            </a:endParaRPr>
          </a:p>
          <a:p>
            <a:pPr marL="0" indent="542925" algn="just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background-color –</a:t>
            </a:r>
            <a:r>
              <a:rPr lang="ru-RU" sz="3600" dirty="0" smtClean="0">
                <a:solidFill>
                  <a:srgbClr val="FF0000"/>
                </a:solidFill>
              </a:rPr>
              <a:t> </a:t>
            </a:r>
            <a:r>
              <a:rPr lang="ru-RU" sz="3600" dirty="0" smtClean="0">
                <a:solidFill>
                  <a:schemeClr val="tx1"/>
                </a:solidFill>
              </a:rPr>
              <a:t>задает цвет блока</a:t>
            </a:r>
            <a:r>
              <a:rPr lang="en-US" sz="3600" dirty="0" smtClean="0">
                <a:solidFill>
                  <a:schemeClr val="tx1"/>
                </a:solidFill>
              </a:rPr>
              <a:t>;</a:t>
            </a:r>
          </a:p>
          <a:p>
            <a:pPr marL="0" indent="542925" algn="just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color – </a:t>
            </a:r>
            <a:r>
              <a:rPr lang="ru-RU" sz="3600" dirty="0" smtClean="0">
                <a:solidFill>
                  <a:schemeClr val="tx1"/>
                </a:solidFill>
              </a:rPr>
              <a:t>цвет текста.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0" indent="542925" algn="just">
              <a:buNone/>
            </a:pPr>
            <a:r>
              <a:rPr lang="ru-RU" sz="3600" dirty="0">
                <a:solidFill>
                  <a:srgbClr val="002060"/>
                </a:solidFill>
              </a:rPr>
              <a:t>Создать </a:t>
            </a:r>
            <a:r>
              <a:rPr lang="ru-RU" sz="3600" dirty="0" smtClean="0">
                <a:solidFill>
                  <a:srgbClr val="002060"/>
                </a:solidFill>
              </a:rPr>
              <a:t>текст б</a:t>
            </a:r>
            <a:r>
              <a:rPr lang="be-BY" sz="3600" dirty="0">
                <a:solidFill>
                  <a:srgbClr val="002060"/>
                </a:solidFill>
              </a:rPr>
              <a:t>е</a:t>
            </a:r>
            <a:r>
              <a:rPr lang="ru-RU" sz="3600" dirty="0" smtClean="0">
                <a:solidFill>
                  <a:srgbClr val="002060"/>
                </a:solidFill>
              </a:rPr>
              <a:t>з смысловой нагрузки</a:t>
            </a:r>
            <a:r>
              <a:rPr lang="en-US" sz="3600" dirty="0" smtClean="0">
                <a:solidFill>
                  <a:srgbClr val="002060"/>
                </a:solidFill>
              </a:rPr>
              <a:t>:</a:t>
            </a:r>
            <a:endParaRPr lang="be-BY" sz="3600" dirty="0">
              <a:solidFill>
                <a:srgbClr val="002060"/>
              </a:solidFill>
            </a:endParaRPr>
          </a:p>
          <a:p>
            <a:pPr marL="0" indent="542925" algn="ctr">
              <a:buNone/>
            </a:pPr>
            <a:r>
              <a:rPr lang="en-US" sz="3600" dirty="0" err="1" smtClean="0">
                <a:solidFill>
                  <a:srgbClr val="FF0000"/>
                </a:solidFill>
              </a:rPr>
              <a:t>lorem</a:t>
            </a:r>
            <a:r>
              <a:rPr lang="ru-RU" sz="3600" dirty="0" smtClean="0">
                <a:solidFill>
                  <a:srgbClr val="FF0000"/>
                </a:solidFill>
              </a:rPr>
              <a:t>+</a:t>
            </a:r>
            <a:r>
              <a:rPr lang="en-US" sz="3600" dirty="0">
                <a:solidFill>
                  <a:srgbClr val="FF0000"/>
                </a:solidFill>
              </a:rPr>
              <a:t>tab</a:t>
            </a:r>
          </a:p>
          <a:p>
            <a:pPr marL="0" indent="542925" algn="just">
              <a:buNone/>
            </a:pPr>
            <a:endParaRPr lang="ru-RU" sz="36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76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Блочная модель </a:t>
            </a:r>
            <a:r>
              <a:rPr 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CSS: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47614" y="4077072"/>
            <a:ext cx="8820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428625" algn="just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padding:</a:t>
            </a:r>
          </a:p>
          <a:p>
            <a:pPr marL="85725" indent="428625" algn="just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-top </a:t>
            </a:r>
            <a:r>
              <a:rPr lang="en-US" sz="3000" dirty="0">
                <a:solidFill>
                  <a:schemeClr val="tx1"/>
                </a:solidFill>
              </a:rPr>
              <a:t>–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ru-RU" sz="3000" dirty="0" smtClean="0">
                <a:solidFill>
                  <a:schemeClr val="tx1"/>
                </a:solidFill>
              </a:rPr>
              <a:t>верх</a:t>
            </a:r>
            <a:r>
              <a:rPr lang="en-US" sz="3000" dirty="0" smtClean="0">
                <a:solidFill>
                  <a:schemeClr val="tx1"/>
                </a:solidFill>
              </a:rPr>
              <a:t>;</a:t>
            </a:r>
          </a:p>
          <a:p>
            <a:pPr marL="85725" indent="428625" algn="just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-left </a:t>
            </a:r>
            <a:r>
              <a:rPr lang="en-US" sz="3000" dirty="0">
                <a:solidFill>
                  <a:schemeClr val="tx1"/>
                </a:solidFill>
              </a:rPr>
              <a:t>–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ru-RU" sz="3000" dirty="0" smtClean="0">
                <a:solidFill>
                  <a:schemeClr val="tx1"/>
                </a:solidFill>
              </a:rPr>
              <a:t>лево</a:t>
            </a:r>
            <a:r>
              <a:rPr lang="en-US" sz="3000" dirty="0" smtClean="0">
                <a:solidFill>
                  <a:schemeClr val="tx1"/>
                </a:solidFill>
              </a:rPr>
              <a:t>;</a:t>
            </a:r>
          </a:p>
          <a:p>
            <a:pPr marL="85725" indent="428625" algn="just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-bottom </a:t>
            </a:r>
            <a:r>
              <a:rPr lang="en-US" sz="3000" dirty="0">
                <a:solidFill>
                  <a:schemeClr val="tx1"/>
                </a:solidFill>
              </a:rPr>
              <a:t>–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ru-RU" sz="3000" dirty="0" smtClean="0">
                <a:solidFill>
                  <a:schemeClr val="tx1"/>
                </a:solidFill>
              </a:rPr>
              <a:t>низ</a:t>
            </a:r>
            <a:r>
              <a:rPr lang="en-US" sz="3000" dirty="0" smtClean="0">
                <a:solidFill>
                  <a:schemeClr val="tx1"/>
                </a:solidFill>
              </a:rPr>
              <a:t>;</a:t>
            </a:r>
          </a:p>
          <a:p>
            <a:pPr marL="85725" indent="428625" algn="just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-right </a:t>
            </a:r>
            <a:r>
              <a:rPr lang="en-US" sz="3000" dirty="0" smtClean="0">
                <a:solidFill>
                  <a:schemeClr val="tx1"/>
                </a:solidFill>
              </a:rPr>
              <a:t>–</a:t>
            </a:r>
            <a:r>
              <a:rPr lang="ru-RU" sz="3000" dirty="0" smtClean="0">
                <a:solidFill>
                  <a:schemeClr val="tx1"/>
                </a:solidFill>
              </a:rPr>
              <a:t> право.</a:t>
            </a:r>
          </a:p>
          <a:p>
            <a:pPr marL="85725" indent="428625" algn="just">
              <a:buNone/>
            </a:pPr>
            <a:r>
              <a:rPr lang="ru-RU" sz="3000" dirty="0" smtClean="0">
                <a:solidFill>
                  <a:schemeClr val="tx1"/>
                </a:solidFill>
              </a:rPr>
              <a:t>Пример</a:t>
            </a:r>
            <a:r>
              <a:rPr lang="en-US" sz="3000" dirty="0" smtClean="0">
                <a:solidFill>
                  <a:schemeClr val="tx1"/>
                </a:solidFill>
              </a:rPr>
              <a:t>:</a:t>
            </a:r>
            <a:endParaRPr lang="ru-RU" sz="3000" dirty="0" smtClean="0">
              <a:solidFill>
                <a:schemeClr val="tx1"/>
              </a:solidFill>
            </a:endParaRPr>
          </a:p>
          <a:p>
            <a:pPr marL="85725" indent="428625" algn="just">
              <a:buNone/>
            </a:pPr>
            <a:r>
              <a:rPr lang="en-US" sz="3000" dirty="0">
                <a:solidFill>
                  <a:srgbClr val="FF0000"/>
                </a:solidFill>
              </a:rPr>
              <a:t>p</a:t>
            </a:r>
            <a:r>
              <a:rPr lang="en-US" sz="3000" dirty="0" smtClean="0">
                <a:solidFill>
                  <a:srgbClr val="FF0000"/>
                </a:solidFill>
              </a:rPr>
              <a:t>adding: 20px; </a:t>
            </a:r>
            <a:r>
              <a:rPr lang="en-US" sz="3000" dirty="0" smtClean="0">
                <a:solidFill>
                  <a:schemeClr val="tx1"/>
                </a:solidFill>
              </a:rPr>
              <a:t>- </a:t>
            </a:r>
            <a:r>
              <a:rPr lang="be-BY" sz="3000" dirty="0" smtClean="0">
                <a:solidFill>
                  <a:schemeClr val="tx1"/>
                </a:solidFill>
              </a:rPr>
              <a:t>отступ 20</a:t>
            </a:r>
            <a:r>
              <a:rPr lang="en-US" sz="3000" dirty="0" err="1" smtClean="0">
                <a:solidFill>
                  <a:schemeClr val="tx1"/>
                </a:solidFill>
              </a:rPr>
              <a:t>px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ru-RU" sz="3000" dirty="0" smtClean="0">
                <a:solidFill>
                  <a:schemeClr val="tx1"/>
                </a:solidFill>
              </a:rPr>
              <a:t>со всех сторон</a:t>
            </a:r>
            <a:r>
              <a:rPr lang="en-US" sz="3000" dirty="0" smtClean="0">
                <a:solidFill>
                  <a:schemeClr val="tx1"/>
                </a:solidFill>
              </a:rPr>
              <a:t>;</a:t>
            </a:r>
          </a:p>
          <a:p>
            <a:pPr marL="85725" indent="428625" algn="just">
              <a:buNone/>
            </a:pPr>
            <a:r>
              <a:rPr lang="en-US" sz="3000" dirty="0">
                <a:solidFill>
                  <a:srgbClr val="FF0000"/>
                </a:solidFill>
              </a:rPr>
              <a:t>padding: </a:t>
            </a:r>
            <a:r>
              <a:rPr lang="en-US" sz="3000" dirty="0" smtClean="0">
                <a:solidFill>
                  <a:srgbClr val="FF0000"/>
                </a:solidFill>
              </a:rPr>
              <a:t>20px 50px; </a:t>
            </a:r>
            <a:r>
              <a:rPr lang="en-US" sz="3000" dirty="0" smtClean="0">
                <a:solidFill>
                  <a:schemeClr val="tx1"/>
                </a:solidFill>
              </a:rPr>
              <a:t>- 20px</a:t>
            </a:r>
            <a:r>
              <a:rPr lang="ru-RU" sz="3000" dirty="0" smtClean="0">
                <a:solidFill>
                  <a:schemeClr val="tx1"/>
                </a:solidFill>
              </a:rPr>
              <a:t> -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be-BY" sz="3000" dirty="0" smtClean="0">
                <a:solidFill>
                  <a:schemeClr val="tx1"/>
                </a:solidFill>
              </a:rPr>
              <a:t>верт</a:t>
            </a:r>
            <a:r>
              <a:rPr lang="ru-RU" sz="3000" dirty="0" err="1" smtClean="0">
                <a:solidFill>
                  <a:schemeClr val="tx1"/>
                </a:solidFill>
              </a:rPr>
              <a:t>икальные</a:t>
            </a:r>
            <a:r>
              <a:rPr lang="ru-RU" sz="3000" dirty="0" smtClean="0">
                <a:solidFill>
                  <a:schemeClr val="tx1"/>
                </a:solidFill>
              </a:rPr>
              <a:t> отступы, 50</a:t>
            </a:r>
            <a:r>
              <a:rPr lang="en-US" sz="3000" dirty="0" err="1" smtClean="0">
                <a:solidFill>
                  <a:schemeClr val="tx1"/>
                </a:solidFill>
              </a:rPr>
              <a:t>px</a:t>
            </a:r>
            <a:r>
              <a:rPr lang="ru-RU" sz="3000" dirty="0" smtClean="0">
                <a:solidFill>
                  <a:schemeClr val="tx1"/>
                </a:solidFill>
              </a:rPr>
              <a:t> -</a:t>
            </a:r>
            <a:r>
              <a:rPr lang="be-BY" sz="3000" dirty="0" smtClean="0">
                <a:solidFill>
                  <a:schemeClr val="tx1"/>
                </a:solidFill>
              </a:rPr>
              <a:t> </a:t>
            </a:r>
            <a:r>
              <a:rPr lang="ru-RU" sz="3000" dirty="0" smtClean="0">
                <a:solidFill>
                  <a:schemeClr val="tx1"/>
                </a:solidFill>
              </a:rPr>
              <a:t>горизонтальные отступы.</a:t>
            </a:r>
            <a:endParaRPr lang="en-US" sz="3000" dirty="0" smtClean="0">
              <a:solidFill>
                <a:schemeClr val="tx1"/>
              </a:solidFill>
            </a:endParaRPr>
          </a:p>
          <a:p>
            <a:pPr marL="85725" indent="428625" algn="just">
              <a:buNone/>
            </a:pPr>
            <a:r>
              <a:rPr lang="en-US" sz="3000" dirty="0">
                <a:solidFill>
                  <a:srgbClr val="FF0000"/>
                </a:solidFill>
              </a:rPr>
              <a:t>padding: </a:t>
            </a:r>
            <a:r>
              <a:rPr lang="en-US" sz="3000" dirty="0" smtClean="0">
                <a:solidFill>
                  <a:srgbClr val="FF0000"/>
                </a:solidFill>
              </a:rPr>
              <a:t>20px 50px 40px</a:t>
            </a:r>
            <a:r>
              <a:rPr lang="ru-RU" sz="3000" dirty="0" smtClean="0">
                <a:solidFill>
                  <a:srgbClr val="FF0000"/>
                </a:solidFill>
              </a:rPr>
              <a:t> </a:t>
            </a:r>
            <a:r>
              <a:rPr lang="en-US" sz="3000" dirty="0" smtClean="0">
                <a:solidFill>
                  <a:srgbClr val="FF0000"/>
                </a:solidFill>
              </a:rPr>
              <a:t>60px; </a:t>
            </a:r>
            <a:r>
              <a:rPr lang="en-US" sz="3000" dirty="0">
                <a:solidFill>
                  <a:schemeClr val="tx1"/>
                </a:solidFill>
              </a:rPr>
              <a:t>- </a:t>
            </a:r>
            <a:r>
              <a:rPr lang="en-US" sz="3000" dirty="0" smtClean="0">
                <a:solidFill>
                  <a:schemeClr val="tx1"/>
                </a:solidFill>
              </a:rPr>
              <a:t>20px</a:t>
            </a:r>
            <a:r>
              <a:rPr lang="ru-RU" sz="3000" dirty="0" smtClean="0">
                <a:solidFill>
                  <a:schemeClr val="tx1"/>
                </a:solidFill>
              </a:rPr>
              <a:t> – сверху,</a:t>
            </a:r>
            <a:r>
              <a:rPr lang="en-US" sz="3000" dirty="0" smtClean="0">
                <a:solidFill>
                  <a:schemeClr val="tx1"/>
                </a:solidFill>
              </a:rPr>
              <a:t> 50px</a:t>
            </a:r>
            <a:r>
              <a:rPr lang="ru-RU" sz="3000" dirty="0" smtClean="0">
                <a:solidFill>
                  <a:schemeClr val="tx1"/>
                </a:solidFill>
              </a:rPr>
              <a:t> – справа,</a:t>
            </a:r>
            <a:r>
              <a:rPr lang="en-US" sz="3000" dirty="0" smtClean="0">
                <a:solidFill>
                  <a:schemeClr val="tx1"/>
                </a:solidFill>
              </a:rPr>
              <a:t> 40px</a:t>
            </a:r>
            <a:r>
              <a:rPr lang="ru-RU" sz="3000" dirty="0" smtClean="0">
                <a:solidFill>
                  <a:schemeClr val="tx1"/>
                </a:solidFill>
              </a:rPr>
              <a:t> – снизу,</a:t>
            </a:r>
            <a:r>
              <a:rPr lang="en-US" sz="3000" dirty="0" smtClean="0">
                <a:solidFill>
                  <a:schemeClr val="tx1"/>
                </a:solidFill>
              </a:rPr>
              <a:t> 60px</a:t>
            </a:r>
            <a:r>
              <a:rPr lang="ru-RU" sz="3000" dirty="0" smtClean="0">
                <a:solidFill>
                  <a:schemeClr val="tx1"/>
                </a:solidFill>
              </a:rPr>
              <a:t> – слева.</a:t>
            </a:r>
            <a:endParaRPr lang="en-US" sz="3000" dirty="0">
              <a:solidFill>
                <a:schemeClr val="tx1"/>
              </a:solidFill>
            </a:endParaRPr>
          </a:p>
          <a:p>
            <a:pPr marL="85725" indent="428625" algn="just">
              <a:buNone/>
            </a:pPr>
            <a:r>
              <a:rPr lang="en-US" sz="3000" dirty="0" smtClean="0">
                <a:solidFill>
                  <a:schemeClr val="tx1"/>
                </a:solidFill>
              </a:rPr>
              <a:t> </a:t>
            </a:r>
            <a:endParaRPr lang="en-US" sz="3000" dirty="0">
              <a:solidFill>
                <a:schemeClr val="tx1"/>
              </a:solidFill>
            </a:endParaRPr>
          </a:p>
          <a:p>
            <a:pPr marL="85725" indent="428625" algn="just">
              <a:buNone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85725" indent="428625" algn="just">
              <a:buNone/>
            </a:pPr>
            <a:endParaRPr lang="en-US" sz="3000" dirty="0" smtClean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157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Блочная модель </a:t>
            </a:r>
            <a:r>
              <a:rPr 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CSS: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07504" y="4077072"/>
            <a:ext cx="879638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428625" algn="just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border:</a:t>
            </a:r>
          </a:p>
          <a:p>
            <a:pPr marL="85725" indent="428625" algn="just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-width </a:t>
            </a:r>
            <a:r>
              <a:rPr lang="en-US" sz="3000" dirty="0" smtClean="0">
                <a:solidFill>
                  <a:schemeClr val="tx1"/>
                </a:solidFill>
              </a:rPr>
              <a:t>– </a:t>
            </a:r>
            <a:r>
              <a:rPr lang="ru-RU" sz="3000" dirty="0" smtClean="0">
                <a:solidFill>
                  <a:schemeClr val="tx1"/>
                </a:solidFill>
              </a:rPr>
              <a:t>ширина границы</a:t>
            </a:r>
            <a:r>
              <a:rPr lang="en-US" sz="3000" dirty="0" smtClean="0">
                <a:solidFill>
                  <a:schemeClr val="tx1"/>
                </a:solidFill>
              </a:rPr>
              <a:t>;</a:t>
            </a:r>
          </a:p>
          <a:p>
            <a:pPr marL="85725" indent="428625" algn="just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-style </a:t>
            </a:r>
            <a:r>
              <a:rPr lang="en-US" sz="3000" dirty="0" smtClean="0">
                <a:solidFill>
                  <a:schemeClr val="tx1"/>
                </a:solidFill>
              </a:rPr>
              <a:t>– </a:t>
            </a:r>
            <a:r>
              <a:rPr lang="ru-RU" sz="3000" dirty="0" smtClean="0">
                <a:solidFill>
                  <a:schemeClr val="tx1"/>
                </a:solidFill>
              </a:rPr>
              <a:t>стиль границы</a:t>
            </a:r>
            <a:r>
              <a:rPr lang="en-US" sz="3000" dirty="0" smtClean="0">
                <a:solidFill>
                  <a:schemeClr val="tx1"/>
                </a:solidFill>
              </a:rPr>
              <a:t>;</a:t>
            </a:r>
          </a:p>
          <a:p>
            <a:pPr marL="85725" indent="428625" algn="just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-color </a:t>
            </a:r>
            <a:r>
              <a:rPr lang="en-US" sz="3000" dirty="0" smtClean="0">
                <a:solidFill>
                  <a:schemeClr val="tx1"/>
                </a:solidFill>
              </a:rPr>
              <a:t>– </a:t>
            </a:r>
            <a:r>
              <a:rPr lang="ru-RU" sz="3000" dirty="0" smtClean="0">
                <a:solidFill>
                  <a:schemeClr val="tx1"/>
                </a:solidFill>
              </a:rPr>
              <a:t>цвет границы</a:t>
            </a:r>
            <a:r>
              <a:rPr lang="en-US" sz="3000" dirty="0" smtClean="0">
                <a:solidFill>
                  <a:schemeClr val="tx1"/>
                </a:solidFill>
              </a:rPr>
              <a:t>.</a:t>
            </a:r>
          </a:p>
          <a:p>
            <a:pPr marL="85725" indent="428625" algn="just">
              <a:buNone/>
            </a:pPr>
            <a:r>
              <a:rPr lang="ru-RU" sz="3000" dirty="0" smtClean="0">
                <a:solidFill>
                  <a:schemeClr val="tx1"/>
                </a:solidFill>
              </a:rPr>
              <a:t>Пример</a:t>
            </a:r>
            <a:r>
              <a:rPr lang="en-US" sz="3000" dirty="0" smtClean="0">
                <a:solidFill>
                  <a:schemeClr val="tx1"/>
                </a:solidFill>
              </a:rPr>
              <a:t>:</a:t>
            </a:r>
            <a:endParaRPr lang="ru-RU" sz="3000" dirty="0" smtClean="0">
              <a:solidFill>
                <a:schemeClr val="tx1"/>
              </a:solidFill>
            </a:endParaRPr>
          </a:p>
          <a:p>
            <a:pPr marL="85725" indent="428625" algn="just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border: </a:t>
            </a:r>
            <a:r>
              <a:rPr lang="ru-RU" sz="3000" dirty="0" smtClean="0">
                <a:solidFill>
                  <a:srgbClr val="FF0000"/>
                </a:solidFill>
              </a:rPr>
              <a:t>3</a:t>
            </a:r>
            <a:r>
              <a:rPr lang="en-US" sz="3000" dirty="0" err="1" smtClean="0">
                <a:solidFill>
                  <a:srgbClr val="FF0000"/>
                </a:solidFill>
              </a:rPr>
              <a:t>px</a:t>
            </a:r>
            <a:r>
              <a:rPr lang="ru-RU" sz="3000" dirty="0" smtClean="0">
                <a:solidFill>
                  <a:srgbClr val="FF0000"/>
                </a:solidFill>
              </a:rPr>
              <a:t> </a:t>
            </a:r>
            <a:r>
              <a:rPr lang="en-US" sz="3000" dirty="0" smtClean="0">
                <a:solidFill>
                  <a:srgbClr val="FF0000"/>
                </a:solidFill>
              </a:rPr>
              <a:t>solid black; </a:t>
            </a:r>
            <a:r>
              <a:rPr lang="en-US" sz="3000" dirty="0" smtClean="0">
                <a:solidFill>
                  <a:schemeClr val="tx1"/>
                </a:solidFill>
              </a:rPr>
              <a:t>- </a:t>
            </a:r>
            <a:r>
              <a:rPr lang="be-BY" sz="3000" dirty="0" smtClean="0">
                <a:solidFill>
                  <a:schemeClr val="tx1"/>
                </a:solidFill>
              </a:rPr>
              <a:t>ширина </a:t>
            </a:r>
            <a:r>
              <a:rPr lang="en-US" sz="3000" dirty="0" smtClean="0">
                <a:solidFill>
                  <a:schemeClr val="tx1"/>
                </a:solidFill>
              </a:rPr>
              <a:t>3px</a:t>
            </a:r>
            <a:r>
              <a:rPr lang="ru-RU" sz="3000" dirty="0" smtClean="0">
                <a:solidFill>
                  <a:schemeClr val="tx1"/>
                </a:solidFill>
              </a:rPr>
              <a:t>, сплошная линия, черный цвет</a:t>
            </a:r>
            <a:r>
              <a:rPr lang="en-US" sz="3000" dirty="0" smtClean="0">
                <a:solidFill>
                  <a:schemeClr val="tx1"/>
                </a:solidFill>
              </a:rPr>
              <a:t>;</a:t>
            </a:r>
          </a:p>
          <a:p>
            <a:pPr marL="85725" indent="428625" algn="just">
              <a:buNone/>
            </a:pPr>
            <a:r>
              <a:rPr lang="en-US" sz="3000" dirty="0">
                <a:solidFill>
                  <a:srgbClr val="FF0000"/>
                </a:solidFill>
              </a:rPr>
              <a:t>border: </a:t>
            </a:r>
            <a:r>
              <a:rPr lang="ru-RU" sz="3000" dirty="0">
                <a:solidFill>
                  <a:srgbClr val="FF0000"/>
                </a:solidFill>
              </a:rPr>
              <a:t>3</a:t>
            </a:r>
            <a:r>
              <a:rPr lang="en-US" sz="3000" dirty="0" err="1">
                <a:solidFill>
                  <a:srgbClr val="FF0000"/>
                </a:solidFill>
              </a:rPr>
              <a:t>px</a:t>
            </a:r>
            <a:r>
              <a:rPr lang="ru-RU" sz="3000" dirty="0">
                <a:solidFill>
                  <a:srgbClr val="FF0000"/>
                </a:solidFill>
              </a:rPr>
              <a:t> </a:t>
            </a:r>
            <a:r>
              <a:rPr lang="en-US" sz="3000" dirty="0" smtClean="0">
                <a:solidFill>
                  <a:srgbClr val="FF0000"/>
                </a:solidFill>
              </a:rPr>
              <a:t>dashed </a:t>
            </a:r>
            <a:r>
              <a:rPr lang="en-US" sz="3000" dirty="0">
                <a:solidFill>
                  <a:srgbClr val="FF0000"/>
                </a:solidFill>
              </a:rPr>
              <a:t>black; </a:t>
            </a:r>
            <a:r>
              <a:rPr lang="en-US" sz="3000" dirty="0">
                <a:solidFill>
                  <a:schemeClr val="tx1"/>
                </a:solidFill>
              </a:rPr>
              <a:t>- </a:t>
            </a:r>
            <a:r>
              <a:rPr lang="be-BY" sz="3000" dirty="0">
                <a:solidFill>
                  <a:schemeClr val="tx1"/>
                </a:solidFill>
              </a:rPr>
              <a:t>ширина </a:t>
            </a:r>
            <a:r>
              <a:rPr lang="en-US" sz="3000" dirty="0">
                <a:solidFill>
                  <a:schemeClr val="tx1"/>
                </a:solidFill>
              </a:rPr>
              <a:t>3px</a:t>
            </a:r>
            <a:r>
              <a:rPr lang="ru-RU" sz="3000" dirty="0">
                <a:solidFill>
                  <a:schemeClr val="tx1"/>
                </a:solidFill>
              </a:rPr>
              <a:t>, </a:t>
            </a:r>
            <a:r>
              <a:rPr lang="ru-RU" sz="3000" dirty="0" smtClean="0">
                <a:solidFill>
                  <a:schemeClr val="tx1"/>
                </a:solidFill>
              </a:rPr>
              <a:t>пунктирная </a:t>
            </a:r>
            <a:r>
              <a:rPr lang="ru-RU" sz="3000" dirty="0">
                <a:solidFill>
                  <a:schemeClr val="tx1"/>
                </a:solidFill>
              </a:rPr>
              <a:t>линия, черный </a:t>
            </a:r>
            <a:r>
              <a:rPr lang="ru-RU" sz="3000" dirty="0" smtClean="0">
                <a:solidFill>
                  <a:schemeClr val="tx1"/>
                </a:solidFill>
              </a:rPr>
              <a:t>цвет.</a:t>
            </a:r>
            <a:endParaRPr lang="en-US" sz="3000" dirty="0">
              <a:solidFill>
                <a:schemeClr val="tx1"/>
              </a:solidFill>
            </a:endParaRPr>
          </a:p>
          <a:p>
            <a:pPr marL="85725" indent="428625" algn="just">
              <a:buNone/>
            </a:pPr>
            <a:r>
              <a:rPr lang="en-US" sz="3000" dirty="0" smtClean="0">
                <a:solidFill>
                  <a:schemeClr val="tx1"/>
                </a:solidFill>
              </a:rPr>
              <a:t> </a:t>
            </a:r>
            <a:endParaRPr lang="en-US" sz="3000" dirty="0">
              <a:solidFill>
                <a:schemeClr val="tx1"/>
              </a:solidFill>
            </a:endParaRPr>
          </a:p>
          <a:p>
            <a:pPr marL="85725" indent="428625" algn="just">
              <a:buNone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85725" indent="428625" algn="just">
              <a:buNone/>
            </a:pPr>
            <a:endParaRPr lang="en-US" sz="3000" dirty="0" smtClean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3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Блочная модель </a:t>
            </a:r>
            <a:r>
              <a:rPr 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CSS: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47614" y="4077072"/>
            <a:ext cx="8820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428625" algn="just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margin:</a:t>
            </a:r>
          </a:p>
          <a:p>
            <a:pPr marL="85725" indent="428625" algn="just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-top </a:t>
            </a:r>
            <a:r>
              <a:rPr lang="en-US" sz="3000" dirty="0">
                <a:solidFill>
                  <a:schemeClr val="tx1"/>
                </a:solidFill>
              </a:rPr>
              <a:t>–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ru-RU" sz="3000" dirty="0" smtClean="0">
                <a:solidFill>
                  <a:schemeClr val="tx1"/>
                </a:solidFill>
              </a:rPr>
              <a:t>верх</a:t>
            </a:r>
            <a:r>
              <a:rPr lang="en-US" sz="3000" dirty="0" smtClean="0">
                <a:solidFill>
                  <a:schemeClr val="tx1"/>
                </a:solidFill>
              </a:rPr>
              <a:t>;</a:t>
            </a:r>
          </a:p>
          <a:p>
            <a:pPr marL="85725" indent="428625" algn="just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-left </a:t>
            </a:r>
            <a:r>
              <a:rPr lang="en-US" sz="3000" dirty="0">
                <a:solidFill>
                  <a:schemeClr val="tx1"/>
                </a:solidFill>
              </a:rPr>
              <a:t>–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ru-RU" sz="3000" dirty="0" smtClean="0">
                <a:solidFill>
                  <a:schemeClr val="tx1"/>
                </a:solidFill>
              </a:rPr>
              <a:t>лево</a:t>
            </a:r>
            <a:r>
              <a:rPr lang="en-US" sz="3000" dirty="0" smtClean="0">
                <a:solidFill>
                  <a:schemeClr val="tx1"/>
                </a:solidFill>
              </a:rPr>
              <a:t>;</a:t>
            </a:r>
          </a:p>
          <a:p>
            <a:pPr marL="85725" indent="428625" algn="just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-bottom </a:t>
            </a:r>
            <a:r>
              <a:rPr lang="en-US" sz="3000" dirty="0">
                <a:solidFill>
                  <a:schemeClr val="tx1"/>
                </a:solidFill>
              </a:rPr>
              <a:t>–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ru-RU" sz="3000" dirty="0" smtClean="0">
                <a:solidFill>
                  <a:schemeClr val="tx1"/>
                </a:solidFill>
              </a:rPr>
              <a:t>низ</a:t>
            </a:r>
            <a:r>
              <a:rPr lang="en-US" sz="3000" dirty="0" smtClean="0">
                <a:solidFill>
                  <a:schemeClr val="tx1"/>
                </a:solidFill>
              </a:rPr>
              <a:t>;</a:t>
            </a:r>
          </a:p>
          <a:p>
            <a:pPr marL="85725" indent="428625" algn="just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-right </a:t>
            </a:r>
            <a:r>
              <a:rPr lang="en-US" sz="3000" dirty="0" smtClean="0">
                <a:solidFill>
                  <a:schemeClr val="tx1"/>
                </a:solidFill>
              </a:rPr>
              <a:t>–</a:t>
            </a:r>
            <a:r>
              <a:rPr lang="ru-RU" sz="3000" dirty="0" smtClean="0">
                <a:solidFill>
                  <a:schemeClr val="tx1"/>
                </a:solidFill>
              </a:rPr>
              <a:t> право.</a:t>
            </a:r>
          </a:p>
          <a:p>
            <a:pPr marL="85725" indent="428625" algn="just">
              <a:buNone/>
            </a:pPr>
            <a:r>
              <a:rPr lang="ru-RU" sz="3000" dirty="0" smtClean="0">
                <a:solidFill>
                  <a:schemeClr val="tx1"/>
                </a:solidFill>
              </a:rPr>
              <a:t>Пример</a:t>
            </a:r>
            <a:r>
              <a:rPr lang="en-US" sz="3000" dirty="0" smtClean="0">
                <a:solidFill>
                  <a:schemeClr val="tx1"/>
                </a:solidFill>
              </a:rPr>
              <a:t>:</a:t>
            </a:r>
            <a:endParaRPr lang="ru-RU" sz="3000" dirty="0" smtClean="0">
              <a:solidFill>
                <a:schemeClr val="tx1"/>
              </a:solidFill>
            </a:endParaRPr>
          </a:p>
          <a:p>
            <a:pPr marL="85725" indent="428625" algn="just">
              <a:buNone/>
            </a:pPr>
            <a:r>
              <a:rPr lang="en-US" sz="3000" dirty="0">
                <a:solidFill>
                  <a:srgbClr val="FF0000"/>
                </a:solidFill>
              </a:rPr>
              <a:t>margin </a:t>
            </a:r>
            <a:r>
              <a:rPr lang="en-US" sz="3000" dirty="0" smtClean="0">
                <a:solidFill>
                  <a:srgbClr val="FF0000"/>
                </a:solidFill>
              </a:rPr>
              <a:t>: 20px; </a:t>
            </a:r>
            <a:r>
              <a:rPr lang="en-US" sz="3000" dirty="0" smtClean="0">
                <a:solidFill>
                  <a:schemeClr val="tx1"/>
                </a:solidFill>
              </a:rPr>
              <a:t>- </a:t>
            </a:r>
            <a:r>
              <a:rPr lang="be-BY" sz="3000" dirty="0" smtClean="0">
                <a:solidFill>
                  <a:schemeClr val="tx1"/>
                </a:solidFill>
              </a:rPr>
              <a:t>отступ 20</a:t>
            </a:r>
            <a:r>
              <a:rPr lang="en-US" sz="3000" dirty="0" err="1" smtClean="0">
                <a:solidFill>
                  <a:schemeClr val="tx1"/>
                </a:solidFill>
              </a:rPr>
              <a:t>px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ru-RU" sz="3000" dirty="0" smtClean="0">
                <a:solidFill>
                  <a:schemeClr val="tx1"/>
                </a:solidFill>
              </a:rPr>
              <a:t>со всех сторон</a:t>
            </a:r>
            <a:r>
              <a:rPr lang="en-US" sz="3000" dirty="0" smtClean="0">
                <a:solidFill>
                  <a:schemeClr val="tx1"/>
                </a:solidFill>
              </a:rPr>
              <a:t>;</a:t>
            </a:r>
          </a:p>
          <a:p>
            <a:pPr marL="85725" indent="428625" algn="just">
              <a:buNone/>
            </a:pPr>
            <a:r>
              <a:rPr lang="en-US" sz="3000" dirty="0">
                <a:solidFill>
                  <a:srgbClr val="FF0000"/>
                </a:solidFill>
              </a:rPr>
              <a:t>margin </a:t>
            </a:r>
            <a:r>
              <a:rPr lang="en-US" sz="3000" dirty="0" smtClean="0">
                <a:solidFill>
                  <a:srgbClr val="FF0000"/>
                </a:solidFill>
              </a:rPr>
              <a:t>: 20px 50px; </a:t>
            </a:r>
            <a:r>
              <a:rPr lang="en-US" sz="3000" dirty="0" smtClean="0">
                <a:solidFill>
                  <a:schemeClr val="tx1"/>
                </a:solidFill>
              </a:rPr>
              <a:t>- 20px</a:t>
            </a:r>
            <a:r>
              <a:rPr lang="ru-RU" sz="3000" dirty="0" smtClean="0">
                <a:solidFill>
                  <a:schemeClr val="tx1"/>
                </a:solidFill>
              </a:rPr>
              <a:t> -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be-BY" sz="3000" dirty="0" smtClean="0">
                <a:solidFill>
                  <a:schemeClr val="tx1"/>
                </a:solidFill>
              </a:rPr>
              <a:t>верт</a:t>
            </a:r>
            <a:r>
              <a:rPr lang="ru-RU" sz="3000" dirty="0" err="1" smtClean="0">
                <a:solidFill>
                  <a:schemeClr val="tx1"/>
                </a:solidFill>
              </a:rPr>
              <a:t>икальные</a:t>
            </a:r>
            <a:r>
              <a:rPr lang="ru-RU" sz="3000" dirty="0" smtClean="0">
                <a:solidFill>
                  <a:schemeClr val="tx1"/>
                </a:solidFill>
              </a:rPr>
              <a:t> отступы, 50</a:t>
            </a:r>
            <a:r>
              <a:rPr lang="en-US" sz="3000" dirty="0" err="1" smtClean="0">
                <a:solidFill>
                  <a:schemeClr val="tx1"/>
                </a:solidFill>
              </a:rPr>
              <a:t>px</a:t>
            </a:r>
            <a:r>
              <a:rPr lang="ru-RU" sz="3000" dirty="0" smtClean="0">
                <a:solidFill>
                  <a:schemeClr val="tx1"/>
                </a:solidFill>
              </a:rPr>
              <a:t> -</a:t>
            </a:r>
            <a:r>
              <a:rPr lang="be-BY" sz="3000" dirty="0" smtClean="0">
                <a:solidFill>
                  <a:schemeClr val="tx1"/>
                </a:solidFill>
              </a:rPr>
              <a:t> </a:t>
            </a:r>
            <a:r>
              <a:rPr lang="ru-RU" sz="3000" dirty="0" smtClean="0">
                <a:solidFill>
                  <a:schemeClr val="tx1"/>
                </a:solidFill>
              </a:rPr>
              <a:t>горизонтальные отступы.</a:t>
            </a:r>
            <a:endParaRPr lang="en-US" sz="3000" dirty="0" smtClean="0">
              <a:solidFill>
                <a:schemeClr val="tx1"/>
              </a:solidFill>
            </a:endParaRPr>
          </a:p>
          <a:p>
            <a:pPr marL="85725" indent="428625" algn="just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margin: 20px 50px 40px</a:t>
            </a:r>
            <a:r>
              <a:rPr lang="ru-RU" sz="3000" dirty="0" smtClean="0">
                <a:solidFill>
                  <a:srgbClr val="FF0000"/>
                </a:solidFill>
              </a:rPr>
              <a:t> </a:t>
            </a:r>
            <a:r>
              <a:rPr lang="en-US" sz="3000" dirty="0" smtClean="0">
                <a:solidFill>
                  <a:srgbClr val="FF0000"/>
                </a:solidFill>
              </a:rPr>
              <a:t>60px; </a:t>
            </a:r>
            <a:r>
              <a:rPr lang="en-US" sz="3000" dirty="0">
                <a:solidFill>
                  <a:schemeClr val="tx1"/>
                </a:solidFill>
              </a:rPr>
              <a:t>- </a:t>
            </a:r>
            <a:r>
              <a:rPr lang="en-US" sz="3000" dirty="0" smtClean="0">
                <a:solidFill>
                  <a:schemeClr val="tx1"/>
                </a:solidFill>
              </a:rPr>
              <a:t>20px</a:t>
            </a:r>
            <a:r>
              <a:rPr lang="ru-RU" sz="3000" dirty="0" smtClean="0">
                <a:solidFill>
                  <a:schemeClr val="tx1"/>
                </a:solidFill>
              </a:rPr>
              <a:t> – сверху,</a:t>
            </a:r>
            <a:r>
              <a:rPr lang="en-US" sz="3000" dirty="0" smtClean="0">
                <a:solidFill>
                  <a:schemeClr val="tx1"/>
                </a:solidFill>
              </a:rPr>
              <a:t> 50px</a:t>
            </a:r>
            <a:r>
              <a:rPr lang="ru-RU" sz="3000" dirty="0" smtClean="0">
                <a:solidFill>
                  <a:schemeClr val="tx1"/>
                </a:solidFill>
              </a:rPr>
              <a:t> – справа,</a:t>
            </a:r>
            <a:r>
              <a:rPr lang="en-US" sz="3000" dirty="0" smtClean="0">
                <a:solidFill>
                  <a:schemeClr val="tx1"/>
                </a:solidFill>
              </a:rPr>
              <a:t> 40px</a:t>
            </a:r>
            <a:r>
              <a:rPr lang="ru-RU" sz="3000" dirty="0" smtClean="0">
                <a:solidFill>
                  <a:schemeClr val="tx1"/>
                </a:solidFill>
              </a:rPr>
              <a:t> – снизу,</a:t>
            </a:r>
            <a:r>
              <a:rPr lang="en-US" sz="3000" dirty="0" smtClean="0">
                <a:solidFill>
                  <a:schemeClr val="tx1"/>
                </a:solidFill>
              </a:rPr>
              <a:t> 60px</a:t>
            </a:r>
            <a:r>
              <a:rPr lang="ru-RU" sz="3000" dirty="0" smtClean="0">
                <a:solidFill>
                  <a:schemeClr val="tx1"/>
                </a:solidFill>
              </a:rPr>
              <a:t> – слева.</a:t>
            </a:r>
            <a:endParaRPr lang="en-US" sz="3000" dirty="0">
              <a:solidFill>
                <a:schemeClr val="tx1"/>
              </a:solidFill>
            </a:endParaRPr>
          </a:p>
          <a:p>
            <a:pPr marL="85725" indent="428625" algn="just">
              <a:buNone/>
            </a:pPr>
            <a:r>
              <a:rPr lang="en-US" sz="3000" dirty="0" smtClean="0">
                <a:solidFill>
                  <a:schemeClr val="tx1"/>
                </a:solidFill>
              </a:rPr>
              <a:t> </a:t>
            </a:r>
            <a:endParaRPr lang="en-US" sz="3000" dirty="0">
              <a:solidFill>
                <a:schemeClr val="tx1"/>
              </a:solidFill>
            </a:endParaRPr>
          </a:p>
          <a:p>
            <a:pPr marL="85725" indent="428625" algn="just">
              <a:buNone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85725" indent="428625" algn="just">
              <a:buNone/>
            </a:pPr>
            <a:endParaRPr lang="en-US" sz="3000" dirty="0" smtClean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15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Консоль разработчика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-108520" y="1556792"/>
            <a:ext cx="882047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42925" algn="just">
              <a:buNone/>
            </a:pPr>
            <a:r>
              <a:rPr lang="ru-RU" sz="3000" dirty="0" smtClean="0">
                <a:solidFill>
                  <a:srgbClr val="FF0000"/>
                </a:solidFill>
              </a:rPr>
              <a:t>Открыть консоль можно следующими способами</a:t>
            </a:r>
            <a:r>
              <a:rPr lang="en-US" sz="3000" dirty="0" smtClean="0">
                <a:solidFill>
                  <a:srgbClr val="FF0000"/>
                </a:solidFill>
              </a:rPr>
              <a:t>:</a:t>
            </a:r>
            <a:endParaRPr lang="be-BY" sz="3000" dirty="0" smtClean="0">
              <a:solidFill>
                <a:srgbClr val="FF0000"/>
              </a:solidFill>
            </a:endParaRPr>
          </a:p>
          <a:p>
            <a:pPr marL="514350" indent="-514350" algn="just">
              <a:buAutoNum type="arabicPeriod"/>
            </a:pPr>
            <a:r>
              <a:rPr lang="be-BY" sz="3000" dirty="0" smtClean="0">
                <a:solidFill>
                  <a:schemeClr val="tx1"/>
                </a:solidFill>
              </a:rPr>
              <a:t>В браузере нажать кнопку </a:t>
            </a:r>
            <a:r>
              <a:rPr lang="en-US" sz="3000" dirty="0" smtClean="0">
                <a:solidFill>
                  <a:schemeClr val="tx1"/>
                </a:solidFill>
              </a:rPr>
              <a:t>F12;</a:t>
            </a:r>
          </a:p>
          <a:p>
            <a:pPr marL="514350" indent="-514350" algn="just">
              <a:buAutoNum type="arabicPeriod"/>
            </a:pPr>
            <a:r>
              <a:rPr lang="ru-RU" sz="3000" dirty="0" smtClean="0">
                <a:solidFill>
                  <a:schemeClr val="tx1"/>
                </a:solidFill>
              </a:rPr>
              <a:t>Правая кнопка мыши           просмотреть код.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4025652" y="263691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Заголовок 1"/>
          <p:cNvSpPr txBox="1">
            <a:spLocks/>
          </p:cNvSpPr>
          <p:nvPr/>
        </p:nvSpPr>
        <p:spPr>
          <a:xfrm>
            <a:off x="0" y="2924944"/>
            <a:ext cx="9144000" cy="6926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Виды элементов по структуре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1460" y="4437112"/>
            <a:ext cx="882047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AutoNum type="arabicPeriod"/>
            </a:pPr>
            <a:r>
              <a:rPr lang="ru-RU" sz="3000" dirty="0" smtClean="0">
                <a:solidFill>
                  <a:schemeClr val="tx1"/>
                </a:solidFill>
              </a:rPr>
              <a:t>Блочные</a:t>
            </a:r>
            <a:r>
              <a:rPr lang="en-US" sz="3000" dirty="0" smtClean="0">
                <a:solidFill>
                  <a:schemeClr val="tx1"/>
                </a:solidFill>
              </a:rPr>
              <a:t>;</a:t>
            </a:r>
          </a:p>
          <a:p>
            <a:pPr marL="514350" indent="-514350" algn="just">
              <a:buAutoNum type="arabicPeriod"/>
            </a:pPr>
            <a:r>
              <a:rPr lang="ru-RU" sz="3000" dirty="0" smtClean="0">
                <a:solidFill>
                  <a:schemeClr val="tx1"/>
                </a:solidFill>
              </a:rPr>
              <a:t>Строчные</a:t>
            </a:r>
            <a:r>
              <a:rPr lang="en-US" sz="3000" dirty="0" smtClean="0">
                <a:solidFill>
                  <a:schemeClr val="tx1"/>
                </a:solidFill>
              </a:rPr>
              <a:t>;</a:t>
            </a:r>
          </a:p>
          <a:p>
            <a:pPr marL="514350" indent="-514350" algn="just">
              <a:buAutoNum type="arabicPeriod"/>
            </a:pPr>
            <a:r>
              <a:rPr lang="ru-RU" sz="3000" dirty="0" smtClean="0">
                <a:solidFill>
                  <a:schemeClr val="tx1"/>
                </a:solidFill>
              </a:rPr>
              <a:t>Строчно-блочные.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457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-33511" y="2060848"/>
            <a:ext cx="882047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42925" algn="just">
              <a:buNone/>
            </a:pPr>
            <a:r>
              <a:rPr lang="en-US" sz="3000" dirty="0" smtClean="0">
                <a:solidFill>
                  <a:srgbClr val="7030A0"/>
                </a:solidFill>
              </a:rPr>
              <a:t>box-sizing</a:t>
            </a:r>
            <a:r>
              <a:rPr lang="en-US" sz="3000" dirty="0" smtClean="0">
                <a:solidFill>
                  <a:srgbClr val="FF0000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– </a:t>
            </a:r>
            <a:r>
              <a:rPr lang="ru-RU" sz="3000" dirty="0" smtClean="0">
                <a:solidFill>
                  <a:schemeClr val="tx1"/>
                </a:solidFill>
              </a:rPr>
              <a:t>применяется для изменения алгоритма расчета ширины и высоты элемента.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</a:p>
          <a:p>
            <a:pPr marL="0" indent="542925" algn="just">
              <a:buNone/>
            </a:pPr>
            <a:r>
              <a:rPr lang="ru-RU" sz="3000" dirty="0" smtClean="0">
                <a:solidFill>
                  <a:schemeClr val="tx1"/>
                </a:solidFill>
              </a:rPr>
              <a:t>Существует 2 поведения</a:t>
            </a:r>
            <a:r>
              <a:rPr lang="en-US" sz="3000" dirty="0">
                <a:solidFill>
                  <a:srgbClr val="7030A0"/>
                </a:solidFill>
              </a:rPr>
              <a:t> </a:t>
            </a:r>
            <a:r>
              <a:rPr lang="en-US" sz="3000" dirty="0" smtClean="0">
                <a:solidFill>
                  <a:srgbClr val="7030A0"/>
                </a:solidFill>
              </a:rPr>
              <a:t>box-sizing:</a:t>
            </a:r>
            <a:r>
              <a:rPr lang="be-BY" sz="3000" dirty="0" smtClean="0">
                <a:solidFill>
                  <a:srgbClr val="7030A0"/>
                </a:solidFill>
              </a:rPr>
              <a:t/>
            </a:r>
            <a:br>
              <a:rPr lang="be-BY" sz="3000" dirty="0" smtClean="0">
                <a:solidFill>
                  <a:srgbClr val="7030A0"/>
                </a:solidFill>
              </a:rPr>
            </a:br>
            <a:r>
              <a:rPr lang="be-BY" sz="3000" dirty="0" smtClean="0">
                <a:solidFill>
                  <a:srgbClr val="7030A0"/>
                </a:solidFill>
              </a:rPr>
              <a:t>       </a:t>
            </a:r>
            <a:r>
              <a:rPr lang="be-BY" sz="3000" dirty="0" smtClean="0">
                <a:solidFill>
                  <a:schemeClr val="tx1"/>
                </a:solidFill>
              </a:rPr>
              <a:t>1. </a:t>
            </a:r>
            <a:r>
              <a:rPr lang="en-US" sz="3000" dirty="0" smtClean="0">
                <a:solidFill>
                  <a:srgbClr val="FF0000"/>
                </a:solidFill>
              </a:rPr>
              <a:t>content-box</a:t>
            </a:r>
            <a:r>
              <a:rPr lang="en-US" sz="3000" dirty="0" smtClean="0">
                <a:solidFill>
                  <a:srgbClr val="7030A0"/>
                </a:solidFill>
              </a:rPr>
              <a:t> </a:t>
            </a:r>
            <a:r>
              <a:rPr lang="en-US" sz="3000" dirty="0">
                <a:solidFill>
                  <a:schemeClr val="tx1"/>
                </a:solidFill>
              </a:rPr>
              <a:t>–</a:t>
            </a:r>
            <a:r>
              <a:rPr lang="be-BY" sz="3000" dirty="0" smtClean="0">
                <a:solidFill>
                  <a:schemeClr val="tx1"/>
                </a:solidFill>
              </a:rPr>
              <a:t> стандартное поведен</a:t>
            </a:r>
            <a:r>
              <a:rPr lang="ru-RU" sz="3000" dirty="0" err="1" smtClean="0">
                <a:solidFill>
                  <a:schemeClr val="tx1"/>
                </a:solidFill>
              </a:rPr>
              <a:t>ие</a:t>
            </a:r>
            <a:r>
              <a:rPr lang="en-US" sz="3000" dirty="0" smtClean="0">
                <a:solidFill>
                  <a:schemeClr val="tx1"/>
                </a:solidFill>
              </a:rPr>
              <a:t> (</a:t>
            </a:r>
            <a:r>
              <a:rPr lang="ru-RU" sz="3000" dirty="0" smtClean="0">
                <a:solidFill>
                  <a:schemeClr val="tx1"/>
                </a:solidFill>
              </a:rPr>
              <a:t>измеряет по контенту</a:t>
            </a:r>
            <a:r>
              <a:rPr lang="en-US" sz="3000" dirty="0" smtClean="0">
                <a:solidFill>
                  <a:schemeClr val="tx1"/>
                </a:solidFill>
              </a:rPr>
              <a:t>);</a:t>
            </a:r>
            <a:endParaRPr lang="ru-RU" sz="3000" dirty="0" smtClean="0">
              <a:solidFill>
                <a:schemeClr val="tx1"/>
              </a:solidFill>
            </a:endParaRPr>
          </a:p>
          <a:p>
            <a:pPr marL="0" indent="542925" algn="just">
              <a:buNone/>
            </a:pPr>
            <a:r>
              <a:rPr lang="en-US" sz="3000" dirty="0" smtClean="0">
                <a:solidFill>
                  <a:schemeClr val="tx1"/>
                </a:solidFill>
              </a:rPr>
              <a:t>2. </a:t>
            </a:r>
            <a:r>
              <a:rPr lang="en-US" sz="3000" dirty="0" smtClean="0">
                <a:solidFill>
                  <a:srgbClr val="FF0000"/>
                </a:solidFill>
              </a:rPr>
              <a:t>border-box</a:t>
            </a:r>
            <a:r>
              <a:rPr lang="en-US" sz="3000" dirty="0" smtClean="0">
                <a:solidFill>
                  <a:srgbClr val="7030A0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– </a:t>
            </a:r>
            <a:r>
              <a:rPr lang="ru-RU" sz="3000" dirty="0" smtClean="0">
                <a:solidFill>
                  <a:schemeClr val="tx1"/>
                </a:solidFill>
              </a:rPr>
              <a:t>измеряет по </a:t>
            </a:r>
            <a:r>
              <a:rPr lang="en-US" sz="3000" dirty="0" smtClean="0">
                <a:solidFill>
                  <a:schemeClr val="tx1"/>
                </a:solidFill>
              </a:rPr>
              <a:t>border.</a:t>
            </a:r>
            <a:endParaRPr lang="ru-RU" sz="3000" dirty="0" smtClean="0">
              <a:solidFill>
                <a:schemeClr val="tx1"/>
              </a:solidFill>
            </a:endParaRPr>
          </a:p>
          <a:p>
            <a:pPr marL="0" indent="542925" algn="just">
              <a:buNone/>
            </a:pPr>
            <a:r>
              <a:rPr lang="en-US" sz="3000" dirty="0" smtClean="0">
                <a:solidFill>
                  <a:srgbClr val="7030A0"/>
                </a:solidFill>
              </a:rPr>
              <a:t>display</a:t>
            </a:r>
            <a:r>
              <a:rPr lang="en-US" sz="3000" dirty="0" smtClean="0">
                <a:solidFill>
                  <a:srgbClr val="FF0000"/>
                </a:solidFill>
              </a:rPr>
              <a:t> </a:t>
            </a:r>
            <a:r>
              <a:rPr lang="en-US" sz="3000" dirty="0">
                <a:solidFill>
                  <a:schemeClr val="tx1"/>
                </a:solidFill>
              </a:rPr>
              <a:t>– </a:t>
            </a:r>
            <a:r>
              <a:rPr lang="ru-RU" sz="3000" dirty="0" smtClean="0">
                <a:solidFill>
                  <a:schemeClr val="tx1"/>
                </a:solidFill>
              </a:rPr>
              <a:t>определяет тип элемента.</a:t>
            </a:r>
            <a:endParaRPr lang="ru-RU" sz="3000" dirty="0">
              <a:solidFill>
                <a:schemeClr val="tx1"/>
              </a:solidFill>
            </a:endParaRPr>
          </a:p>
          <a:p>
            <a:pPr marL="0" indent="542925" algn="just">
              <a:buNone/>
            </a:pPr>
            <a:endParaRPr lang="be-BY" sz="3000" dirty="0">
              <a:solidFill>
                <a:schemeClr val="tx1"/>
              </a:solidFill>
            </a:endParaRPr>
          </a:p>
          <a:p>
            <a:pPr marL="0" indent="542925" algn="just">
              <a:buNone/>
            </a:pPr>
            <a:endParaRPr lang="be-BY" sz="3000" dirty="0" smtClean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8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8184095"/>
      </p:ext>
    </p:extLst>
  </p:cSld>
  <p:clrMapOvr>
    <a:masterClrMapping/>
  </p:clrMapOvr>
</p:sld>
</file>

<file path=ppt/theme/theme1.xml><?xml version="1.0" encoding="utf-8"?>
<a:theme xmlns:a="http://schemas.openxmlformats.org/drawingml/2006/main" name="Составная">
  <a:themeElements>
    <a:clrScheme name="Составная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Состав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тав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1167</TotalTime>
  <Words>385</Words>
  <Application>Microsoft Office PowerPoint</Application>
  <PresentationFormat>Экран 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Составная</vt:lpstr>
      <vt:lpstr>Блочная модель CSS: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dima</dc:creator>
  <cp:lastModifiedBy>dima</cp:lastModifiedBy>
  <cp:revision>58</cp:revision>
  <dcterms:created xsi:type="dcterms:W3CDTF">2022-03-23T17:49:03Z</dcterms:created>
  <dcterms:modified xsi:type="dcterms:W3CDTF">2022-08-10T18:16:16Z</dcterms:modified>
</cp:coreProperties>
</file>