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bottom" TargetMode="External"/><Relationship Id="rId2" Type="http://schemas.openxmlformats.org/officeDocument/2006/relationships/hyperlink" Target="https://developer.mozilla.org/ru/docs/Web/CSS/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CSS/rig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Позиционирование элементов в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496" y="2780928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ru-RU" sz="3000" dirty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position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меняет расположение элементов на странице.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1. </a:t>
            </a:r>
            <a:r>
              <a:rPr lang="en-US" sz="2800" dirty="0" smtClean="0">
                <a:solidFill>
                  <a:srgbClr val="FF0000"/>
                </a:solidFill>
              </a:rPr>
              <a:t>static – </a:t>
            </a:r>
            <a:r>
              <a:rPr lang="ru-RU" sz="2800" dirty="0" smtClean="0">
                <a:solidFill>
                  <a:schemeClr val="tx1"/>
                </a:solidFill>
              </a:rPr>
              <a:t>применяется по умолчанию, элемент отображается так, как ему положено это в коде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2. </a:t>
            </a:r>
            <a:r>
              <a:rPr lang="en-US" sz="2800" dirty="0" smtClean="0">
                <a:solidFill>
                  <a:srgbClr val="FF0000"/>
                </a:solidFill>
              </a:rPr>
              <a:t>relative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 smtClean="0">
                <a:solidFill>
                  <a:schemeClr val="tx1"/>
                </a:solidFill>
              </a:rPr>
              <a:t>располагает элемент с разны сторон с помощью свойств.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Свойства</a:t>
            </a:r>
            <a:r>
              <a:rPr lang="ru-RU" sz="2800" dirty="0"/>
              <a:t> </a:t>
            </a:r>
            <a:r>
              <a:rPr lang="ru-RU" sz="2800" u="sng" dirty="0" err="1">
                <a:hlinkClick r:id="rId2"/>
              </a:rPr>
              <a:t>top</a:t>
            </a:r>
            <a:r>
              <a:rPr lang="ru-RU" sz="2800" dirty="0"/>
              <a:t> и </a:t>
            </a:r>
            <a:r>
              <a:rPr lang="ru-RU" sz="2800" u="sng" dirty="0" err="1">
                <a:hlinkClick r:id="rId3"/>
              </a:rPr>
              <a:t>bottom</a:t>
            </a:r>
            <a:r>
              <a:rPr lang="ru-RU" sz="2800" dirty="0"/>
              <a:t> определяют смещение по вертикали от его нормального положения; свойства </a:t>
            </a:r>
            <a:r>
              <a:rPr lang="ru-RU" sz="2800" u="sng" dirty="0" err="1" smtClean="0">
                <a:solidFill>
                  <a:srgbClr val="00B0F0"/>
                </a:solidFill>
              </a:rPr>
              <a:t>left</a:t>
            </a:r>
            <a:r>
              <a:rPr lang="ru-RU" sz="2800" dirty="0"/>
              <a:t> и </a:t>
            </a:r>
            <a:r>
              <a:rPr lang="ru-RU" sz="2800" u="sng" dirty="0" err="1">
                <a:hlinkClick r:id="rId4"/>
              </a:rPr>
              <a:t>right</a:t>
            </a:r>
            <a:r>
              <a:rPr lang="ru-RU" sz="2800" dirty="0"/>
              <a:t> задают горизонтальное </a:t>
            </a:r>
            <a:r>
              <a:rPr lang="ru-RU" sz="2800" dirty="0" smtClean="0"/>
              <a:t>смещение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3. </a:t>
            </a:r>
            <a:r>
              <a:rPr lang="en-US" sz="2800" dirty="0" smtClean="0">
                <a:solidFill>
                  <a:srgbClr val="FF0000"/>
                </a:solidFill>
              </a:rPr>
              <a:t>absolute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 smtClean="0">
                <a:solidFill>
                  <a:schemeClr val="tx1"/>
                </a:solidFill>
              </a:rPr>
              <a:t>располагает элемент в том месте, где это необходимо. </a:t>
            </a:r>
            <a:r>
              <a:rPr lang="ru-RU" sz="2800" dirty="0"/>
              <a:t>Свойства </a:t>
            </a:r>
            <a:r>
              <a:rPr lang="ru-RU" sz="2800" u="sng" dirty="0" err="1">
                <a:hlinkClick r:id="rId2"/>
              </a:rPr>
              <a:t>top</a:t>
            </a:r>
            <a:r>
              <a:rPr lang="ru-RU" sz="2800" dirty="0"/>
              <a:t> и </a:t>
            </a:r>
            <a:r>
              <a:rPr lang="ru-RU" sz="2800" u="sng" dirty="0" err="1">
                <a:hlinkClick r:id="rId3"/>
              </a:rPr>
              <a:t>bottom</a:t>
            </a:r>
            <a:r>
              <a:rPr lang="ru-RU" sz="2800" dirty="0"/>
              <a:t> определяют смещение по вертикали от его нормального положения; свойства </a:t>
            </a:r>
            <a:r>
              <a:rPr lang="ru-RU" sz="2800" u="sng" dirty="0" err="1">
                <a:solidFill>
                  <a:srgbClr val="00B0F0"/>
                </a:solidFill>
              </a:rPr>
              <a:t>left</a:t>
            </a:r>
            <a:r>
              <a:rPr lang="ru-RU" sz="2800" dirty="0"/>
              <a:t> и </a:t>
            </a:r>
            <a:r>
              <a:rPr lang="ru-RU" sz="2800" u="sng" dirty="0" err="1">
                <a:hlinkClick r:id="rId4"/>
              </a:rPr>
              <a:t>right</a:t>
            </a:r>
            <a:r>
              <a:rPr lang="ru-RU" sz="2800" dirty="0"/>
              <a:t> задают горизонтальное </a:t>
            </a:r>
            <a:r>
              <a:rPr lang="ru-RU" sz="2800" dirty="0" smtClean="0"/>
              <a:t>смещение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0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Позиционирование элементов в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1268760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4. </a:t>
            </a:r>
            <a:r>
              <a:rPr lang="en-US" sz="2800" dirty="0" smtClean="0">
                <a:solidFill>
                  <a:srgbClr val="FF0000"/>
                </a:solidFill>
              </a:rPr>
              <a:t>fixed – </a:t>
            </a:r>
            <a:r>
              <a:rPr lang="ru-RU" sz="2800" dirty="0" smtClean="0">
                <a:solidFill>
                  <a:schemeClr val="tx1"/>
                </a:solidFill>
              </a:rPr>
              <a:t>создает «липкие» элементы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r>
              <a:rPr lang="ru-RU" sz="2800" dirty="0" smtClean="0">
                <a:solidFill>
                  <a:srgbClr val="FF0000"/>
                </a:solidFill>
              </a:rPr>
              <a:t>5.</a:t>
            </a:r>
            <a:r>
              <a:rPr lang="en-US" sz="2800" dirty="0" smtClean="0">
                <a:solidFill>
                  <a:srgbClr val="FF0000"/>
                </a:solidFill>
              </a:rPr>
              <a:t>inherit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 smtClean="0">
                <a:solidFill>
                  <a:schemeClr val="tx1"/>
                </a:solidFill>
              </a:rPr>
              <a:t>означает то, что свойство позиционирования приминается и наследуется у родителя.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Принцип карточной колоды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-13717" y="2708920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z-index – </a:t>
            </a:r>
            <a:r>
              <a:rPr lang="ru-RU" sz="2800" dirty="0" smtClean="0">
                <a:solidFill>
                  <a:schemeClr val="tx1"/>
                </a:solidFill>
              </a:rPr>
              <a:t>отвечает за расположение элементов</a:t>
            </a:r>
          </a:p>
          <a:p>
            <a:pPr marL="0" indent="542925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по оси </a:t>
            </a:r>
            <a:r>
              <a:rPr lang="en-US" sz="2800" dirty="0" smtClean="0">
                <a:solidFill>
                  <a:schemeClr val="tx1"/>
                </a:solidFill>
              </a:rPr>
              <a:t>Z</a:t>
            </a:r>
            <a:r>
              <a:rPr lang="ru-RU" sz="2800" dirty="0" smtClean="0">
                <a:solidFill>
                  <a:schemeClr val="tx1"/>
                </a:solidFill>
              </a:rPr>
              <a:t>, может принимать </a:t>
            </a:r>
            <a:r>
              <a:rPr lang="ru-RU" sz="2800" dirty="0" err="1" smtClean="0">
                <a:solidFill>
                  <a:schemeClr val="tx1"/>
                </a:solidFill>
              </a:rPr>
              <a:t>полложительные</a:t>
            </a:r>
            <a:r>
              <a:rPr lang="ru-RU" sz="2800" dirty="0" smtClean="0">
                <a:solidFill>
                  <a:schemeClr val="tx1"/>
                </a:solidFill>
              </a:rPr>
              <a:t> и отрицательные значения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r>
              <a:rPr lang="ru-RU" sz="2800" dirty="0" smtClean="0">
                <a:solidFill>
                  <a:srgbClr val="FF0000"/>
                </a:solidFill>
              </a:rPr>
              <a:t>!!!!!Элемент с абсолютным позиционированием всегда выходит на первый план, пока не задать ему отрицательное значение </a:t>
            </a:r>
            <a:r>
              <a:rPr lang="en-US" sz="2800" dirty="0" smtClean="0">
                <a:solidFill>
                  <a:srgbClr val="FF0000"/>
                </a:solidFill>
              </a:rPr>
              <a:t>z-index</a:t>
            </a:r>
            <a:r>
              <a:rPr lang="ru-RU" sz="2800" dirty="0" smtClean="0">
                <a:solidFill>
                  <a:srgbClr val="FF0000"/>
                </a:solidFill>
              </a:rPr>
              <a:t>!!!!!</a:t>
            </a: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r>
              <a:rPr lang="ru-RU" sz="2800" dirty="0" smtClean="0">
                <a:solidFill>
                  <a:srgbClr val="FF0000"/>
                </a:solidFill>
              </a:rPr>
              <a:t>!!!!!Если все элементы </a:t>
            </a:r>
            <a:r>
              <a:rPr lang="ru-RU" sz="2800" dirty="0">
                <a:solidFill>
                  <a:srgbClr val="FF0000"/>
                </a:solidFill>
              </a:rPr>
              <a:t>с абсолютным позиционированием </a:t>
            </a:r>
            <a:r>
              <a:rPr lang="ru-RU" sz="2800" dirty="0" smtClean="0">
                <a:solidFill>
                  <a:srgbClr val="FF0000"/>
                </a:solidFill>
              </a:rPr>
              <a:t>- на </a:t>
            </a:r>
            <a:r>
              <a:rPr lang="ru-RU" sz="2800" dirty="0">
                <a:solidFill>
                  <a:srgbClr val="FF0000"/>
                </a:solidFill>
              </a:rPr>
              <a:t>первый </a:t>
            </a:r>
            <a:r>
              <a:rPr lang="ru-RU" sz="2800" dirty="0" smtClean="0">
                <a:solidFill>
                  <a:srgbClr val="FF0000"/>
                </a:solidFill>
              </a:rPr>
              <a:t>план выходит тот, у которого больше значение </a:t>
            </a:r>
            <a:r>
              <a:rPr lang="en-US" sz="2800" dirty="0">
                <a:solidFill>
                  <a:srgbClr val="FF0000"/>
                </a:solidFill>
              </a:rPr>
              <a:t>z-index</a:t>
            </a:r>
            <a:r>
              <a:rPr lang="ru-RU" sz="2800" dirty="0">
                <a:solidFill>
                  <a:srgbClr val="FF0000"/>
                </a:solidFill>
              </a:rPr>
              <a:t>!!!!!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693515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Выравнивание элементов по вертикали. Обтекание элементов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38794" y="3212976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float – </a:t>
            </a:r>
            <a:r>
              <a:rPr lang="ru-RU" sz="2800" dirty="0"/>
              <a:t>с</a:t>
            </a:r>
            <a:r>
              <a:rPr lang="ru-RU" sz="2800" dirty="0" smtClean="0"/>
              <a:t>войство CSS </a:t>
            </a:r>
            <a:r>
              <a:rPr lang="ru-RU" sz="2800" dirty="0"/>
              <a:t>указывает, что элемент должен быть взят из нормального потока и помещён вдоль левой или правой стороны его контейнера, где текст и встроенные элементы будут обтекать его</a:t>
            </a:r>
            <a:r>
              <a:rPr lang="ru-RU" sz="2800" dirty="0" smtClean="0"/>
              <a:t>.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loat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en-US" sz="2800" dirty="0" smtClean="0">
                <a:solidFill>
                  <a:srgbClr val="FF0000"/>
                </a:solidFill>
              </a:rPr>
              <a:t>left – </a:t>
            </a:r>
            <a:r>
              <a:rPr lang="ru-RU" sz="2800" dirty="0" smtClean="0">
                <a:solidFill>
                  <a:schemeClr val="tx1"/>
                </a:solidFill>
              </a:rPr>
              <a:t>элемент помещается слева, его обтекают другие элементы справа. Такой же принцип для других сторон.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693515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Выравнивание элементов по вертикали. Обтекание элементов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3789040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vertical-align – </a:t>
            </a:r>
            <a:r>
              <a:rPr lang="ru-RU" sz="2800" dirty="0" smtClean="0"/>
              <a:t>описывает вертикальное позиционирование строчных (</a:t>
            </a:r>
            <a:r>
              <a:rPr lang="ru-RU" sz="2800" dirty="0" err="1" smtClean="0"/>
              <a:t>inline</a:t>
            </a:r>
            <a:r>
              <a:rPr lang="ru-RU" sz="2800" dirty="0" smtClean="0"/>
              <a:t>), строчно-блочных (</a:t>
            </a:r>
            <a:r>
              <a:rPr lang="ru-RU" sz="2800" dirty="0" err="1" smtClean="0"/>
              <a:t>inline-block</a:t>
            </a:r>
            <a:r>
              <a:rPr lang="ru-RU" sz="2800" dirty="0" smtClean="0"/>
              <a:t>) элементов или ячеек таблицы (</a:t>
            </a:r>
            <a:r>
              <a:rPr lang="ru-RU" sz="2800" dirty="0" err="1" smtClean="0"/>
              <a:t>table-cell</a:t>
            </a:r>
            <a:r>
              <a:rPr lang="ru-RU" sz="2800" dirty="0" smtClean="0"/>
              <a:t>)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vertical-align: top – </a:t>
            </a:r>
            <a:r>
              <a:rPr lang="ru-RU" sz="2800" dirty="0" smtClean="0">
                <a:solidFill>
                  <a:schemeClr val="tx1"/>
                </a:solidFill>
              </a:rPr>
              <a:t>выравниваем элементы по верху.</a:t>
            </a:r>
            <a:r>
              <a:rPr lang="ru-RU" sz="2800" dirty="0">
                <a:solidFill>
                  <a:schemeClr val="tx1"/>
                </a:solidFill>
              </a:rPr>
              <a:t> Такой же принцип для других сторон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marL="0" indent="542925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vertical-align: </a:t>
            </a:r>
            <a:r>
              <a:rPr lang="en-US" sz="2800" dirty="0" smtClean="0">
                <a:solidFill>
                  <a:srgbClr val="FF0000"/>
                </a:solidFill>
              </a:rPr>
              <a:t>middle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>
                <a:solidFill>
                  <a:schemeClr val="tx1"/>
                </a:solidFill>
              </a:rPr>
              <a:t>выравниваем элементы по </a:t>
            </a:r>
            <a:r>
              <a:rPr lang="ru-RU" sz="2800" dirty="0" smtClean="0">
                <a:solidFill>
                  <a:schemeClr val="tx1"/>
                </a:solidFill>
              </a:rPr>
              <a:t>центру.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819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Единицы измерения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3501008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Все величины делятся на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 </a:t>
            </a:r>
            <a:r>
              <a:rPr lang="ru-RU" sz="2800" dirty="0" smtClean="0">
                <a:solidFill>
                  <a:srgbClr val="FF0000"/>
                </a:solidFill>
              </a:rPr>
              <a:t>Относительные </a:t>
            </a:r>
            <a:r>
              <a:rPr lang="en-US" sz="2800" dirty="0" smtClean="0">
                <a:solidFill>
                  <a:schemeClr val="tx1"/>
                </a:solidFill>
              </a:rPr>
              <a:t>–</a:t>
            </a:r>
            <a:r>
              <a:rPr lang="ru-RU" sz="2800" dirty="0" smtClean="0">
                <a:solidFill>
                  <a:schemeClr val="tx1"/>
                </a:solidFill>
              </a:rPr>
              <a:t> зависят от другого параметра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182563" indent="360363" algn="just"/>
            <a:r>
              <a:rPr lang="en-US" sz="2800" dirty="0" err="1">
                <a:solidFill>
                  <a:srgbClr val="7030A0"/>
                </a:solidFill>
              </a:rPr>
              <a:t>p</a:t>
            </a:r>
            <a:r>
              <a:rPr lang="en-US" sz="2800" dirty="0" err="1" smtClean="0">
                <a:solidFill>
                  <a:srgbClr val="7030A0"/>
                </a:solidFill>
              </a:rPr>
              <a:t>x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182563" indent="360363" algn="just"/>
            <a:r>
              <a:rPr lang="en-US" sz="2800" dirty="0" smtClean="0">
                <a:solidFill>
                  <a:srgbClr val="7030A0"/>
                </a:solidFill>
              </a:rPr>
              <a:t>%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182563" indent="360363" algn="just"/>
            <a:r>
              <a:rPr lang="en-US" sz="2800" dirty="0" err="1" smtClean="0">
                <a:solidFill>
                  <a:srgbClr val="7030A0"/>
                </a:solidFill>
              </a:rPr>
              <a:t>em</a:t>
            </a:r>
            <a:r>
              <a:rPr lang="ru-RU" sz="2800" dirty="0" smtClean="0">
                <a:solidFill>
                  <a:schemeClr val="tx1"/>
                </a:solidFill>
              </a:rPr>
              <a:t> – высота шрифта текущего элемента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182563" indent="360363" algn="just"/>
            <a:r>
              <a:rPr lang="ru-RU" sz="2800" dirty="0">
                <a:solidFill>
                  <a:srgbClr val="7030A0"/>
                </a:solidFill>
              </a:rPr>
              <a:t>е</a:t>
            </a:r>
            <a:r>
              <a:rPr lang="en-US" sz="2800" dirty="0" smtClean="0">
                <a:solidFill>
                  <a:srgbClr val="7030A0"/>
                </a:solidFill>
              </a:rPr>
              <a:t>x</a:t>
            </a:r>
            <a:r>
              <a:rPr lang="ru-RU" sz="2800" dirty="0" smtClean="0">
                <a:solidFill>
                  <a:schemeClr val="tx1"/>
                </a:solidFill>
              </a:rPr>
              <a:t> – зависит от высоты символа Х (никогда не используется)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182563" indent="360363" algn="just"/>
            <a:r>
              <a:rPr lang="en-US" sz="2800" dirty="0">
                <a:solidFill>
                  <a:srgbClr val="7030A0"/>
                </a:solidFill>
              </a:rPr>
              <a:t>r</a:t>
            </a:r>
            <a:r>
              <a:rPr lang="en-US" sz="2800" dirty="0" smtClean="0">
                <a:solidFill>
                  <a:srgbClr val="7030A0"/>
                </a:solidFill>
              </a:rPr>
              <a:t>em</a:t>
            </a:r>
            <a:r>
              <a:rPr lang="en-US" sz="2800" dirty="0" smtClean="0">
                <a:solidFill>
                  <a:schemeClr val="tx1"/>
                </a:solidFill>
              </a:rPr>
              <a:t> - </a:t>
            </a:r>
            <a:r>
              <a:rPr lang="ru-RU" sz="2800" dirty="0"/>
              <a:t>зависит от шрифта корневого </a:t>
            </a:r>
            <a:r>
              <a:rPr lang="ru-RU" sz="2800" dirty="0" smtClean="0"/>
              <a:t>элемента</a:t>
            </a:r>
            <a:r>
              <a:rPr lang="en-US" sz="2800" dirty="0" smtClean="0"/>
              <a:t>;</a:t>
            </a:r>
          </a:p>
          <a:p>
            <a:pPr marL="182563" indent="360363" algn="just"/>
            <a:r>
              <a:rPr lang="en-US" sz="2800" dirty="0" err="1">
                <a:solidFill>
                  <a:srgbClr val="7030A0"/>
                </a:solidFill>
              </a:rPr>
              <a:t>vw</a:t>
            </a:r>
            <a:r>
              <a:rPr lang="en-US" sz="2800" dirty="0"/>
              <a:t> </a:t>
            </a:r>
            <a:r>
              <a:rPr lang="ru-RU" sz="2800" dirty="0"/>
              <a:t>– 0,01 ширины </a:t>
            </a:r>
            <a:r>
              <a:rPr lang="ru-RU" sz="2800" dirty="0" smtClean="0"/>
              <a:t>экрана</a:t>
            </a:r>
            <a:r>
              <a:rPr lang="en-US" sz="2800" dirty="0" smtClean="0"/>
              <a:t>;</a:t>
            </a:r>
          </a:p>
          <a:p>
            <a:pPr marL="182563" indent="360363" algn="just"/>
            <a:r>
              <a:rPr lang="en-US" sz="2800" dirty="0" err="1">
                <a:solidFill>
                  <a:srgbClr val="7030A0"/>
                </a:solidFill>
              </a:rPr>
              <a:t>vh</a:t>
            </a:r>
            <a:r>
              <a:rPr lang="en-US" sz="2800" dirty="0"/>
              <a:t> </a:t>
            </a:r>
            <a:r>
              <a:rPr lang="ru-RU" sz="2800" dirty="0"/>
              <a:t>– 0,01 высоты </a:t>
            </a:r>
            <a:r>
              <a:rPr lang="ru-RU" sz="2800" dirty="0" smtClean="0"/>
              <a:t>экрана</a:t>
            </a:r>
            <a:r>
              <a:rPr lang="en-US" sz="2800" dirty="0"/>
              <a:t>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2. </a:t>
            </a:r>
            <a:r>
              <a:rPr lang="ru-RU" sz="2800" dirty="0" smtClean="0">
                <a:solidFill>
                  <a:srgbClr val="FF0000"/>
                </a:solidFill>
              </a:rPr>
              <a:t>Абсолютные </a:t>
            </a:r>
            <a:r>
              <a:rPr lang="en-US" sz="2800" dirty="0" smtClean="0">
                <a:solidFill>
                  <a:schemeClr val="tx1"/>
                </a:solidFill>
              </a:rPr>
              <a:t>–</a:t>
            </a:r>
            <a:r>
              <a:rPr lang="ru-RU" sz="2800" dirty="0" smtClean="0">
                <a:solidFill>
                  <a:schemeClr val="tx1"/>
                </a:solidFill>
              </a:rPr>
              <a:t> всегда четко заданы.</a:t>
            </a:r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  <a:tabLst>
                <a:tab pos="895350" algn="l"/>
                <a:tab pos="116205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00518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1325</TotalTime>
  <Words>293</Words>
  <Application>Microsoft Office PowerPoint</Application>
  <PresentationFormat>Экран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Составная</vt:lpstr>
      <vt:lpstr>Позиционирование элементов в CSS:</vt:lpstr>
      <vt:lpstr>Позиционирование элементов в CSS:</vt:lpstr>
      <vt:lpstr>Принцип карточной колоды: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68</cp:revision>
  <dcterms:created xsi:type="dcterms:W3CDTF">2022-03-23T17:49:03Z</dcterms:created>
  <dcterms:modified xsi:type="dcterms:W3CDTF">2022-08-15T19:06:39Z</dcterms:modified>
</cp:coreProperties>
</file>