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ssreference.io/property/background-attachment" TargetMode="External"/><Relationship Id="rId3" Type="http://schemas.openxmlformats.org/officeDocument/2006/relationships/hyperlink" Target="https://cssreference.io/property/background-position" TargetMode="External"/><Relationship Id="rId7" Type="http://schemas.openxmlformats.org/officeDocument/2006/relationships/hyperlink" Target="https://cssreference.io/property/background-clip" TargetMode="External"/><Relationship Id="rId2" Type="http://schemas.openxmlformats.org/officeDocument/2006/relationships/hyperlink" Target="https://cssreference.io/property/background-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reference.io/property/background-origin" TargetMode="External"/><Relationship Id="rId5" Type="http://schemas.openxmlformats.org/officeDocument/2006/relationships/hyperlink" Target="https://cssreference.io/property/background-repeat" TargetMode="External"/><Relationship Id="rId4" Type="http://schemas.openxmlformats.org/officeDocument/2006/relationships/hyperlink" Target="https://cssreference.io/property/background-size" TargetMode="External"/><Relationship Id="rId9" Type="http://schemas.openxmlformats.org/officeDocument/2006/relationships/hyperlink" Target="https://cssreference.io/property/background-colo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font-fami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CSS/justify-cont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Специфичность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селекторов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488" y="335699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ru-RU" sz="2600" dirty="0" smtClean="0">
                <a:solidFill>
                  <a:srgbClr val="FF0000"/>
                </a:solidFill>
              </a:rPr>
              <a:t>Тег (</a:t>
            </a:r>
            <a:r>
              <a:rPr lang="en-US" sz="2600" dirty="0" smtClean="0">
                <a:solidFill>
                  <a:srgbClr val="FF0000"/>
                </a:solidFill>
              </a:rPr>
              <a:t>body, div, </a:t>
            </a:r>
            <a:r>
              <a:rPr lang="en-US" sz="2600" dirty="0" err="1" smtClean="0">
                <a:solidFill>
                  <a:srgbClr val="FF0000"/>
                </a:solidFill>
              </a:rPr>
              <a:t>img</a:t>
            </a:r>
            <a:r>
              <a:rPr lang="en-US" sz="2600" dirty="0" smtClean="0">
                <a:solidFill>
                  <a:srgbClr val="FF0000"/>
                </a:solidFill>
              </a:rPr>
              <a:t>, a, </a:t>
            </a:r>
            <a:r>
              <a:rPr lang="en-US" sz="2600" dirty="0" err="1" smtClean="0">
                <a:solidFill>
                  <a:srgbClr val="FF0000"/>
                </a:solidFill>
              </a:rPr>
              <a:t>botton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ru-RU" sz="2600" dirty="0" smtClean="0">
                <a:solidFill>
                  <a:srgbClr val="FF0000"/>
                </a:solidFill>
              </a:rPr>
              <a:t>и т.д.) – </a:t>
            </a:r>
            <a:r>
              <a:rPr lang="ru-RU" sz="2600" dirty="0" smtClean="0">
                <a:solidFill>
                  <a:schemeClr val="tx1"/>
                </a:solidFill>
              </a:rPr>
              <a:t>самый не специфичный селектор.</a:t>
            </a:r>
          </a:p>
          <a:p>
            <a:pPr marL="0" indent="542925" algn="just">
              <a:buNone/>
            </a:pPr>
            <a:r>
              <a:rPr lang="ru-RU" sz="2600" dirty="0" smtClean="0">
                <a:solidFill>
                  <a:srgbClr val="FF0000"/>
                </a:solidFill>
              </a:rPr>
              <a:t>Класс (обозначается через точку </a:t>
            </a:r>
            <a:r>
              <a:rPr lang="ru-RU" sz="2600" i="1" dirty="0" smtClean="0">
                <a:solidFill>
                  <a:srgbClr val="FF0000"/>
                </a:solidFill>
              </a:rPr>
              <a:t>(.название)</a:t>
            </a:r>
            <a:r>
              <a:rPr lang="ru-RU" sz="2600" dirty="0" smtClean="0">
                <a:solidFill>
                  <a:srgbClr val="FF0000"/>
                </a:solidFill>
              </a:rPr>
              <a:t>) </a:t>
            </a:r>
            <a:r>
              <a:rPr lang="ru-RU" sz="2600" dirty="0">
                <a:solidFill>
                  <a:srgbClr val="FF0000"/>
                </a:solidFill>
              </a:rPr>
              <a:t>– </a:t>
            </a:r>
            <a:r>
              <a:rPr lang="ru-RU" sz="2600" dirty="0" smtClean="0">
                <a:solidFill>
                  <a:schemeClr val="tx1"/>
                </a:solidFill>
              </a:rPr>
              <a:t>специфичней тега.</a:t>
            </a:r>
          </a:p>
          <a:p>
            <a:pPr marL="0" indent="542925" algn="just">
              <a:buNone/>
            </a:pPr>
            <a:r>
              <a:rPr lang="ru-RU" sz="2600" dirty="0" smtClean="0">
                <a:solidFill>
                  <a:srgbClr val="FF0000"/>
                </a:solidFill>
              </a:rPr>
              <a:t>Уникальный идентификатор </a:t>
            </a:r>
            <a:r>
              <a:rPr lang="ru-RU" sz="2600" dirty="0">
                <a:solidFill>
                  <a:srgbClr val="FF0000"/>
                </a:solidFill>
              </a:rPr>
              <a:t>(обозначается через </a:t>
            </a:r>
            <a:r>
              <a:rPr lang="ru-RU" sz="2600" dirty="0" smtClean="0">
                <a:solidFill>
                  <a:srgbClr val="FF0000"/>
                </a:solidFill>
              </a:rPr>
              <a:t>решетку </a:t>
            </a:r>
            <a:r>
              <a:rPr lang="ru-RU" sz="2600" i="1" dirty="0" smtClean="0">
                <a:solidFill>
                  <a:srgbClr val="FF0000"/>
                </a:solidFill>
              </a:rPr>
              <a:t>(</a:t>
            </a:r>
            <a:r>
              <a:rPr lang="en-US" sz="2600" i="1" dirty="0" smtClean="0">
                <a:solidFill>
                  <a:srgbClr val="FF0000"/>
                </a:solidFill>
              </a:rPr>
              <a:t>#</a:t>
            </a:r>
            <a:r>
              <a:rPr lang="ru-RU" sz="2600" i="1" dirty="0" smtClean="0">
                <a:solidFill>
                  <a:srgbClr val="FF0000"/>
                </a:solidFill>
              </a:rPr>
              <a:t>название</a:t>
            </a:r>
            <a:r>
              <a:rPr lang="ru-RU" sz="2600" i="1" dirty="0">
                <a:solidFill>
                  <a:srgbClr val="FF0000"/>
                </a:solidFill>
              </a:rPr>
              <a:t>)</a:t>
            </a:r>
            <a:r>
              <a:rPr lang="ru-RU" sz="2600" dirty="0">
                <a:solidFill>
                  <a:srgbClr val="FF0000"/>
                </a:solidFill>
              </a:rPr>
              <a:t>) – </a:t>
            </a:r>
            <a:r>
              <a:rPr lang="ru-RU" sz="2600" dirty="0">
                <a:solidFill>
                  <a:schemeClr val="tx1"/>
                </a:solidFill>
              </a:rPr>
              <a:t>специфичней </a:t>
            </a:r>
            <a:r>
              <a:rPr lang="ru-RU" sz="2600" dirty="0" smtClean="0">
                <a:solidFill>
                  <a:schemeClr val="tx1"/>
                </a:solidFill>
              </a:rPr>
              <a:t>тега и класса.</a:t>
            </a:r>
          </a:p>
          <a:p>
            <a:pPr marL="0" indent="54292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Inline</a:t>
            </a:r>
            <a:r>
              <a:rPr lang="be-BY" sz="2600" dirty="0" smtClean="0">
                <a:solidFill>
                  <a:srgbClr val="FF0000"/>
                </a:solidFill>
              </a:rPr>
              <a:t>-</a:t>
            </a:r>
            <a:r>
              <a:rPr lang="ru-RU" sz="2600" dirty="0" smtClean="0">
                <a:solidFill>
                  <a:srgbClr val="FF0000"/>
                </a:solidFill>
              </a:rPr>
              <a:t>стиль </a:t>
            </a:r>
            <a:r>
              <a:rPr lang="ru-RU" sz="2600" dirty="0">
                <a:solidFill>
                  <a:srgbClr val="FF0000"/>
                </a:solidFill>
              </a:rPr>
              <a:t>(обозначается через решетку </a:t>
            </a:r>
            <a:r>
              <a:rPr lang="ru-RU" sz="2600" i="1" dirty="0">
                <a:solidFill>
                  <a:srgbClr val="FF0000"/>
                </a:solidFill>
              </a:rPr>
              <a:t>(</a:t>
            </a:r>
            <a:r>
              <a:rPr lang="en-US" sz="2600" i="1" dirty="0">
                <a:solidFill>
                  <a:srgbClr val="FF0000"/>
                </a:solidFill>
              </a:rPr>
              <a:t>#</a:t>
            </a:r>
            <a:r>
              <a:rPr lang="ru-RU" sz="2600" i="1" dirty="0">
                <a:solidFill>
                  <a:srgbClr val="FF0000"/>
                </a:solidFill>
              </a:rPr>
              <a:t>название)</a:t>
            </a:r>
            <a:r>
              <a:rPr lang="ru-RU" sz="2600" dirty="0">
                <a:solidFill>
                  <a:srgbClr val="FF0000"/>
                </a:solidFill>
              </a:rPr>
              <a:t>) – </a:t>
            </a:r>
            <a:r>
              <a:rPr lang="ru-RU" sz="2600" dirty="0" smtClean="0">
                <a:solidFill>
                  <a:schemeClr val="tx1"/>
                </a:solidFill>
              </a:rPr>
              <a:t>самый специфичный элемент (почти не используется)</a:t>
            </a:r>
            <a:endParaRPr lang="ru-RU" sz="2600" dirty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endParaRPr lang="ru-RU" sz="2600" dirty="0" smtClean="0">
              <a:solidFill>
                <a:schemeClr val="tx1"/>
              </a:solidFill>
            </a:endParaRPr>
          </a:p>
          <a:p>
            <a:pPr marL="0" indent="542925" algn="just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СТОИТ ПОМНИТЬ, ЧТО СУЩЕСТВУЮТ РАЗЛИЧНЫЙ КОМБИНАЦИИ, КОТОРЫЕ МОГУТ БЫТЬ СПЕЦИФИЧНЕЙ ПРОСТОГО СЕЛЕКТОРА.</a:t>
            </a: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12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9372" y="0"/>
            <a:ext cx="9163372" cy="11967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3573016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background– </a:t>
            </a:r>
            <a:r>
              <a:rPr lang="ru-RU" sz="2600" dirty="0"/>
              <a:t>устанавливает сразу все свойства стиля фона, такие как цвет, изображение, источник и размер, или метод </a:t>
            </a:r>
            <a:r>
              <a:rPr lang="ru-RU" sz="2600" dirty="0" smtClean="0"/>
              <a:t>повтора.</a:t>
            </a:r>
            <a:endParaRPr lang="en-US" sz="2600" dirty="0"/>
          </a:p>
          <a:p>
            <a:pPr marL="0" indent="542925" algn="just">
              <a:buNone/>
            </a:pPr>
            <a:r>
              <a:rPr lang="ru-RU" sz="2600" dirty="0" err="1" smtClean="0">
                <a:solidFill>
                  <a:srgbClr val="FF0000"/>
                </a:solidFill>
              </a:rPr>
              <a:t>background-attachment</a:t>
            </a:r>
            <a:r>
              <a:rPr lang="ru-RU" sz="2600" dirty="0">
                <a:solidFill>
                  <a:srgbClr val="FF0000"/>
                </a:solidFill>
              </a:rPr>
              <a:t>: </a:t>
            </a:r>
            <a:r>
              <a:rPr lang="ru-RU" sz="2600" dirty="0" err="1" smtClean="0">
                <a:solidFill>
                  <a:srgbClr val="FF0000"/>
                </a:solidFill>
              </a:rPr>
              <a:t>scroll</a:t>
            </a:r>
            <a:r>
              <a:rPr lang="en-US" sz="2600" dirty="0" smtClean="0">
                <a:solidFill>
                  <a:srgbClr val="FF0000"/>
                </a:solidFill>
              </a:rPr>
              <a:t> - </a:t>
            </a:r>
            <a:r>
              <a:rPr lang="ru-RU" sz="2600" dirty="0" smtClean="0"/>
              <a:t>фоновое </a:t>
            </a:r>
            <a:r>
              <a:rPr lang="ru-RU" sz="2600" dirty="0"/>
              <a:t>изображение будет прокручиваться вместе со страницей. Он также будет позиционировать и изменять размер в соответствии с элементом, к которому он </a:t>
            </a:r>
            <a:r>
              <a:rPr lang="ru-RU" sz="2600" dirty="0" smtClean="0"/>
              <a:t>применяется.</a:t>
            </a:r>
          </a:p>
          <a:p>
            <a:pPr marL="0" indent="542925" algn="just">
              <a:buNone/>
            </a:pPr>
            <a:r>
              <a:rPr lang="ru-RU" sz="2600" dirty="0" err="1" smtClean="0">
                <a:solidFill>
                  <a:srgbClr val="FF0000"/>
                </a:solidFill>
              </a:rPr>
              <a:t>background-attachment</a:t>
            </a:r>
            <a:r>
              <a:rPr lang="ru-RU" sz="2600" dirty="0">
                <a:solidFill>
                  <a:srgbClr val="FF0000"/>
                </a:solidFill>
              </a:rPr>
              <a:t>: </a:t>
            </a:r>
            <a:r>
              <a:rPr lang="ru-RU" sz="2600" dirty="0" err="1" smtClean="0">
                <a:solidFill>
                  <a:srgbClr val="FF0000"/>
                </a:solidFill>
              </a:rPr>
              <a:t>fixed</a:t>
            </a:r>
            <a:r>
              <a:rPr lang="ru-RU" sz="2600" dirty="0" smtClean="0">
                <a:solidFill>
                  <a:srgbClr val="FF0000"/>
                </a:solidFill>
              </a:rPr>
              <a:t> </a:t>
            </a:r>
            <a:r>
              <a:rPr lang="ru-RU" sz="2600" dirty="0" smtClean="0"/>
              <a:t>- фоновое </a:t>
            </a:r>
            <a:r>
              <a:rPr lang="ru-RU" sz="2600" dirty="0"/>
              <a:t>изображение </a:t>
            </a:r>
            <a:r>
              <a:rPr lang="ru-RU" sz="2600" i="1" dirty="0"/>
              <a:t>не</a:t>
            </a:r>
            <a:r>
              <a:rPr lang="ru-RU" sz="2600" dirty="0"/>
              <a:t> будет прокручиваться вместе со страницей и останется в соответствии с областью просмотра. Он также будет позиционировать и изменять размер в соответствии с окном просмотра. В результате фоновое изображение, вероятно, будет видно лишь частично.</a:t>
            </a:r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5496" y="407707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background-clip</a:t>
            </a:r>
            <a:r>
              <a:rPr lang="ru-RU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– </a:t>
            </a:r>
            <a:r>
              <a:rPr lang="ru-RU" sz="2600" dirty="0"/>
              <a:t>Определяет, насколько далеко должен </a:t>
            </a:r>
            <a:r>
              <a:rPr lang="ru-RU" sz="2600" b="1" dirty="0"/>
              <a:t>простираться</a:t>
            </a:r>
            <a:r>
              <a:rPr lang="ru-RU" sz="2600" dirty="0"/>
              <a:t> фон внутри элемента</a:t>
            </a:r>
            <a:r>
              <a:rPr lang="ru-RU" sz="2600" dirty="0" smtClean="0"/>
              <a:t>.</a:t>
            </a:r>
            <a:endParaRPr lang="en-US" sz="2600" dirty="0"/>
          </a:p>
          <a:p>
            <a:pPr marL="0" indent="542925"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background-color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–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ru-RU" sz="2600" dirty="0"/>
              <a:t>Определяет цвет фона элемента</a:t>
            </a:r>
            <a:r>
              <a:rPr lang="ru-RU" sz="2600" dirty="0" smtClean="0"/>
              <a:t>.</a:t>
            </a:r>
          </a:p>
          <a:p>
            <a:pPr marL="0" indent="54292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background-image </a:t>
            </a:r>
            <a:r>
              <a:rPr lang="en-US" sz="2600" dirty="0">
                <a:solidFill>
                  <a:srgbClr val="FF0000"/>
                </a:solidFill>
              </a:rPr>
              <a:t>–</a:t>
            </a:r>
            <a:r>
              <a:rPr lang="ru-RU" sz="2600" dirty="0" smtClean="0"/>
              <a:t> </a:t>
            </a:r>
            <a:r>
              <a:rPr lang="ru-RU" sz="2600" dirty="0"/>
              <a:t>Определяет изображение в качестве фона элемента</a:t>
            </a:r>
            <a:r>
              <a:rPr lang="ru-RU" sz="2600" dirty="0" smtClean="0"/>
              <a:t>.</a:t>
            </a:r>
            <a:endParaRPr lang="ru-RU" sz="2600" dirty="0"/>
          </a:p>
          <a:p>
            <a:pPr marL="0" indent="542925"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background-origin</a:t>
            </a:r>
            <a:r>
              <a:rPr lang="ru-RU" sz="2600" dirty="0" smtClean="0"/>
              <a:t> </a:t>
            </a:r>
            <a:r>
              <a:rPr lang="en-US" sz="2600" dirty="0">
                <a:solidFill>
                  <a:srgbClr val="FF0000"/>
                </a:solidFill>
              </a:rPr>
              <a:t>–</a:t>
            </a:r>
            <a:r>
              <a:rPr lang="ru-RU" sz="2600" dirty="0"/>
              <a:t> Определяет происхождение фонового изображения</a:t>
            </a:r>
            <a:r>
              <a:rPr lang="ru-RU" sz="2600" dirty="0" smtClean="0"/>
              <a:t>.</a:t>
            </a:r>
          </a:p>
          <a:p>
            <a:pPr marL="0" indent="542925"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background-position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–</a:t>
            </a:r>
            <a:r>
              <a:rPr lang="ru-RU" sz="2600" dirty="0"/>
              <a:t> Определяет положение фонового изображения.</a:t>
            </a:r>
          </a:p>
          <a:p>
            <a:pPr marL="0" indent="542925"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background-repeat</a:t>
            </a:r>
            <a:r>
              <a:rPr lang="ru-RU" sz="2600" dirty="0" smtClean="0"/>
              <a:t> </a:t>
            </a:r>
            <a:r>
              <a:rPr lang="en-US" sz="2600" dirty="0">
                <a:solidFill>
                  <a:srgbClr val="FF0000"/>
                </a:solidFill>
              </a:rPr>
              <a:t>–</a:t>
            </a:r>
            <a:r>
              <a:rPr lang="ru-RU" sz="2600" dirty="0"/>
              <a:t> Определяет, как фоновое изображение повторяется на фоне элемента, начиная с позиции фона.</a:t>
            </a:r>
          </a:p>
          <a:p>
            <a:pPr marL="0" indent="542925" algn="just">
              <a:buNone/>
            </a:pPr>
            <a:endParaRPr lang="ru-RU" sz="24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3861048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background-size</a:t>
            </a:r>
            <a:r>
              <a:rPr lang="ru-RU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– </a:t>
            </a:r>
            <a:r>
              <a:rPr lang="ru-RU" sz="2800" dirty="0"/>
              <a:t>Определяет размер фонового изображения</a:t>
            </a:r>
            <a:r>
              <a:rPr lang="ru-RU" sz="2800" dirty="0" smtClean="0"/>
              <a:t>.</a:t>
            </a:r>
          </a:p>
          <a:p>
            <a:pPr marL="0" indent="542925" algn="just">
              <a:buNone/>
            </a:pPr>
            <a:r>
              <a:rPr lang="ru-RU" sz="2800" dirty="0"/>
              <a:t>Сокращенное свойство для </a:t>
            </a:r>
            <a:r>
              <a:rPr lang="en-US" sz="2800" dirty="0">
                <a:hlinkClick r:id="rId2"/>
              </a:rPr>
              <a:t>background-image</a:t>
            </a:r>
            <a:r>
              <a:rPr lang="en-US" sz="2800" dirty="0"/>
              <a:t> </a:t>
            </a:r>
            <a:r>
              <a:rPr lang="en-US" sz="2800" dirty="0">
                <a:hlinkClick r:id="rId3"/>
              </a:rPr>
              <a:t>background-position</a:t>
            </a:r>
            <a:r>
              <a:rPr lang="en-US" sz="2800" dirty="0"/>
              <a:t> </a:t>
            </a:r>
            <a:r>
              <a:rPr lang="en-US" sz="2800" dirty="0">
                <a:hlinkClick r:id="rId4"/>
              </a:rPr>
              <a:t>background-size</a:t>
            </a:r>
            <a:r>
              <a:rPr lang="en-US" sz="2800" dirty="0"/>
              <a:t> </a:t>
            </a:r>
            <a:r>
              <a:rPr lang="en-US" sz="2800" dirty="0">
                <a:hlinkClick r:id="rId5"/>
              </a:rPr>
              <a:t>background-repeat</a:t>
            </a:r>
            <a:r>
              <a:rPr lang="en-US" sz="2800" dirty="0"/>
              <a:t> </a:t>
            </a:r>
            <a:r>
              <a:rPr lang="en-US" sz="2800" dirty="0">
                <a:hlinkClick r:id="rId6"/>
              </a:rPr>
              <a:t>background-origin</a:t>
            </a:r>
            <a:r>
              <a:rPr lang="en-US" sz="2800" dirty="0"/>
              <a:t> </a:t>
            </a:r>
            <a:r>
              <a:rPr lang="en-US" sz="2800" dirty="0">
                <a:hlinkClick r:id="rId7"/>
              </a:rPr>
              <a:t>background-clip</a:t>
            </a:r>
            <a:r>
              <a:rPr lang="en-US" sz="2800" dirty="0"/>
              <a:t> </a:t>
            </a:r>
            <a:r>
              <a:rPr lang="en-US" sz="2800" dirty="0">
                <a:hlinkClick r:id="rId8"/>
              </a:rPr>
              <a:t>background-attachment</a:t>
            </a:r>
            <a:r>
              <a:rPr lang="ru-RU" sz="2800" dirty="0"/>
              <a:t>и </a:t>
            </a:r>
            <a:r>
              <a:rPr lang="en-US" sz="2800" dirty="0">
                <a:hlinkClick r:id="rId9"/>
              </a:rPr>
              <a:t>background-color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0" indent="542925" algn="just">
              <a:buNone/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</a:p>
          <a:p>
            <a:pPr marL="0" indent="542925" algn="just">
              <a:buNone/>
            </a:pPr>
            <a:r>
              <a:rPr lang="en-US" sz="2800" dirty="0"/>
              <a:t> background: </a:t>
            </a:r>
            <a:r>
              <a:rPr lang="en-US" sz="2800" dirty="0" err="1"/>
              <a:t>url</a:t>
            </a:r>
            <a:r>
              <a:rPr lang="en-US" sz="2800" dirty="0"/>
              <a:t>('../</a:t>
            </a:r>
            <a:r>
              <a:rPr lang="en-US" sz="2800" dirty="0" err="1"/>
              <a:t>img</a:t>
            </a:r>
            <a:r>
              <a:rPr lang="en-US" sz="2800" dirty="0"/>
              <a:t>/</a:t>
            </a:r>
            <a:r>
              <a:rPr lang="en-US" sz="2800" dirty="0" err="1"/>
              <a:t>bg</a:t>
            </a:r>
            <a:r>
              <a:rPr lang="en-US" sz="2800" dirty="0"/>
              <a:t>/main_bg.jpg') center center/cover no-repeat</a:t>
            </a:r>
            <a:r>
              <a:rPr lang="en-US" sz="2800" dirty="0" smtClean="0"/>
              <a:t>;</a:t>
            </a:r>
          </a:p>
          <a:p>
            <a:pPr marL="0" indent="542925"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!!!!!</a:t>
            </a:r>
            <a:r>
              <a:rPr lang="ru-RU" sz="2800" dirty="0" smtClean="0"/>
              <a:t>Между </a:t>
            </a:r>
            <a:r>
              <a:rPr lang="en-US" sz="2800" dirty="0">
                <a:hlinkClick r:id="rId3"/>
              </a:rPr>
              <a:t>background-position</a:t>
            </a:r>
            <a:r>
              <a:rPr lang="en-US" sz="2800" dirty="0"/>
              <a:t> </a:t>
            </a:r>
            <a:r>
              <a:rPr lang="en-US" sz="2800" dirty="0" smtClean="0">
                <a:hlinkClick r:id="rId4"/>
              </a:rPr>
              <a:t>background-size</a:t>
            </a:r>
            <a:r>
              <a:rPr lang="ru-RU" sz="2800" dirty="0" smtClean="0"/>
              <a:t> обязательно ставится знак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ru-RU" sz="2800" dirty="0" smtClean="0"/>
              <a:t>.</a:t>
            </a:r>
            <a:endParaRPr lang="en-US" sz="2800" dirty="0"/>
          </a:p>
          <a:p>
            <a:pPr marL="0" indent="542925" algn="just">
              <a:buNone/>
            </a:pPr>
            <a:endParaRPr lang="en-US" sz="26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299695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endParaRPr lang="en-US" sz="2800" b="1" dirty="0"/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font-family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– </a:t>
            </a:r>
            <a:r>
              <a:rPr lang="ru-RU" sz="2800" dirty="0" smtClean="0"/>
              <a:t>определяет </a:t>
            </a:r>
            <a:r>
              <a:rPr lang="ru-RU" sz="2800" dirty="0"/>
              <a:t>приоритетный список из одного или нескольких названий семейства шрифтов и/или общее имя шрифта для выбранного элемента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font-style</a:t>
            </a:r>
            <a:r>
              <a:rPr lang="en-US" sz="2800" b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/>
              <a:t> это CSS-свойство определяющее каким образом шрифт должен быть </a:t>
            </a:r>
            <a:r>
              <a:rPr lang="ru-RU" sz="2800" dirty="0" err="1"/>
              <a:t>стилизирован</a:t>
            </a:r>
            <a:r>
              <a:rPr lang="ru-RU" sz="2800" dirty="0"/>
              <a:t>, будь то это </a:t>
            </a:r>
            <a:r>
              <a:rPr lang="ru-RU" sz="2800" dirty="0" err="1"/>
              <a:t>normal</a:t>
            </a:r>
            <a:r>
              <a:rPr lang="ru-RU" sz="2800" dirty="0"/>
              <a:t>, </a:t>
            </a:r>
            <a:r>
              <a:rPr lang="ru-RU" sz="2800" dirty="0" err="1"/>
              <a:t>italic</a:t>
            </a:r>
            <a:r>
              <a:rPr lang="ru-RU" sz="2800" dirty="0"/>
              <a:t>, или </a:t>
            </a:r>
            <a:r>
              <a:rPr lang="ru-RU" sz="2800" dirty="0" err="1"/>
              <a:t>oblique</a:t>
            </a:r>
            <a:r>
              <a:rPr lang="ru-RU" sz="2800" dirty="0"/>
              <a:t> </a:t>
            </a:r>
            <a:r>
              <a:rPr lang="ru-RU" sz="2800" dirty="0" err="1"/>
              <a:t>face</a:t>
            </a:r>
            <a:r>
              <a:rPr lang="ru-RU" sz="2800" dirty="0"/>
              <a:t> из его </a:t>
            </a:r>
            <a:r>
              <a:rPr lang="ru-RU" sz="2800" u="sng" dirty="0" err="1">
                <a:hlinkClick r:id="rId2"/>
              </a:rPr>
              <a:t>font-family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font-weight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–</a:t>
            </a:r>
            <a:r>
              <a:rPr lang="ru-RU" sz="2800" dirty="0"/>
              <a:t> устанавливает начертание шрифта. Некоторые шрифты доступны только в нормальном или полужирном начертании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font-size</a:t>
            </a:r>
            <a:r>
              <a:rPr lang="en-US" sz="2800" b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en-US" sz="2800" dirty="0"/>
              <a:t> </a:t>
            </a:r>
            <a:r>
              <a:rPr lang="ru-RU" sz="2800" dirty="0"/>
              <a:t>определяет размер шрифта. 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24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2232" y="3068960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endParaRPr lang="en-US" sz="2800" b="1" dirty="0"/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line-height</a:t>
            </a:r>
            <a:r>
              <a:rPr lang="ru-RU" sz="2800" b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/>
              <a:t> устанавливает величину пространства между строками, например в тексте</a:t>
            </a:r>
            <a:r>
              <a:rPr lang="ru-RU" sz="2800" dirty="0" smtClean="0"/>
              <a:t>.</a:t>
            </a:r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align-items</a:t>
            </a:r>
            <a:r>
              <a:rPr lang="ru-RU" sz="2800" b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/>
              <a:t> выравнивает </a:t>
            </a:r>
            <a:r>
              <a:rPr lang="ru-RU" sz="2800" dirty="0" err="1"/>
              <a:t>flex</a:t>
            </a:r>
            <a:r>
              <a:rPr lang="ru-RU" sz="2800" dirty="0"/>
              <a:t>-элементы текущей </a:t>
            </a:r>
            <a:r>
              <a:rPr lang="ru-RU" sz="2800" dirty="0" err="1"/>
              <a:t>flex</a:t>
            </a:r>
            <a:r>
              <a:rPr lang="ru-RU" sz="2800" dirty="0"/>
              <a:t>-линии таким же образом, как и </a:t>
            </a:r>
            <a:r>
              <a:rPr lang="ru-RU" sz="2800" u="sng" dirty="0" err="1">
                <a:hlinkClick r:id="rId2" tooltip="en/CSS/justify-content"/>
              </a:rPr>
              <a:t>justify-content</a:t>
            </a:r>
            <a:r>
              <a:rPr lang="ru-RU" sz="2800" dirty="0"/>
              <a:t>, но в перпендикулярном направлении</a:t>
            </a:r>
            <a:r>
              <a:rPr lang="ru-RU" sz="2800" dirty="0" smtClean="0"/>
              <a:t>.</a:t>
            </a:r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text-align</a:t>
            </a:r>
            <a:r>
              <a:rPr lang="ru-RU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ru-RU" sz="2800" dirty="0"/>
              <a:t> CSS-свойство описывает, как линейное содержимое, наподобие текста, выравнивается в блоке его родительского элемента</a:t>
            </a:r>
            <a:r>
              <a:rPr lang="ru-RU" sz="2800" dirty="0" smtClean="0"/>
              <a:t>.</a:t>
            </a:r>
          </a:p>
          <a:p>
            <a:pPr marL="0" indent="542925" algn="just">
              <a:buNone/>
            </a:pPr>
            <a:r>
              <a:rPr lang="ru-RU" sz="2800" dirty="0" err="1" smtClean="0">
                <a:solidFill>
                  <a:srgbClr val="FF0000"/>
                </a:solidFill>
              </a:rPr>
              <a:t>text-align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ru-RU" sz="2800" dirty="0" err="1" smtClean="0">
                <a:solidFill>
                  <a:srgbClr val="FF0000"/>
                </a:solidFill>
              </a:rPr>
              <a:t>justify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ru-RU" sz="2800" dirty="0" smtClean="0"/>
              <a:t> Текст </a:t>
            </a:r>
            <a:r>
              <a:rPr lang="ru-RU" sz="2800" dirty="0"/>
              <a:t>выравнивается. Тексту следует выстраивать свои левые и правые границы по левым и правым границам содержимого параграфа</a:t>
            </a:r>
            <a:r>
              <a:rPr lang="ru-RU" sz="2800" dirty="0" smtClean="0"/>
              <a:t>.</a:t>
            </a:r>
            <a:r>
              <a:rPr lang="ru-RU" sz="2800" dirty="0"/>
              <a:t> 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24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19372" y="0"/>
            <a:ext cx="9163372" cy="1196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элементы при создании верстки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31651" y="2636912"/>
            <a:ext cx="882047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endParaRPr lang="ru-RU" sz="30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en-US" sz="2800" b="1" dirty="0" smtClean="0"/>
          </a:p>
          <a:p>
            <a:pPr marL="0" indent="542925" algn="just">
              <a:buNone/>
            </a:pPr>
            <a:endParaRPr lang="en-US" sz="2800" b="1" dirty="0"/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text-transform</a:t>
            </a:r>
            <a:r>
              <a:rPr lang="ru-RU" sz="2800" b="1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–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/>
              <a:t>Управляет преобразованием текста элемента в заглавные или прописные символы. Когда значение отлично от </a:t>
            </a:r>
            <a:r>
              <a:rPr lang="ru-RU" sz="2800" dirty="0" err="1"/>
              <a:t>none</a:t>
            </a:r>
            <a:r>
              <a:rPr lang="ru-RU" sz="2800" dirty="0"/>
              <a:t>, регистр исходного текста будет изменен</a:t>
            </a:r>
            <a:r>
              <a:rPr lang="ru-RU" sz="2800" dirty="0" smtClean="0"/>
              <a:t>.</a:t>
            </a:r>
          </a:p>
          <a:p>
            <a:pPr marL="0" indent="542925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text-transform: </a:t>
            </a:r>
            <a:r>
              <a:rPr lang="en-US" sz="2800" dirty="0" smtClean="0">
                <a:solidFill>
                  <a:srgbClr val="FF0000"/>
                </a:solidFill>
              </a:rPr>
              <a:t>uppercase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–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/>
              <a:t>Все символы текста становятся прописными (верхний регистр</a:t>
            </a:r>
            <a:r>
              <a:rPr lang="ru-RU" sz="2800" dirty="0" smtClean="0"/>
              <a:t>).</a:t>
            </a:r>
            <a:endParaRPr lang="en-US" sz="2800" b="1" dirty="0" smtClean="0"/>
          </a:p>
          <a:p>
            <a:pPr marL="0" indent="542925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color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ru-RU" sz="2800" dirty="0" smtClean="0"/>
              <a:t> устанавливает цвет текста.</a:t>
            </a:r>
            <a:r>
              <a:rPr lang="ru-RU" sz="2800" dirty="0"/>
              <a:t> 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542925" algn="just">
              <a:buNone/>
            </a:pPr>
            <a:endParaRPr lang="ru-RU" sz="2400" dirty="0"/>
          </a:p>
          <a:p>
            <a:pPr marL="0" indent="542925" algn="just">
              <a:buNone/>
            </a:pPr>
            <a:endParaRPr lang="ru-RU" sz="2600" dirty="0"/>
          </a:p>
          <a:p>
            <a:pPr marL="0" indent="542925" algn="just">
              <a:buNone/>
            </a:pPr>
            <a:endParaRPr lang="ru-RU" sz="2800" dirty="0"/>
          </a:p>
          <a:p>
            <a:pPr marL="0" indent="542925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7381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1341</TotalTime>
  <Words>222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Составная</vt:lpstr>
      <vt:lpstr>Специфичность CSS селекторов:</vt:lpstr>
      <vt:lpstr>Новые элементы при создании верстки: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67</cp:revision>
  <dcterms:created xsi:type="dcterms:W3CDTF">2022-03-23T17:49:03Z</dcterms:created>
  <dcterms:modified xsi:type="dcterms:W3CDTF">2022-08-17T20:04:37Z</dcterms:modified>
</cp:coreProperties>
</file>