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74" r:id="rId4"/>
    <p:sldId id="270" r:id="rId5"/>
    <p:sldId id="272" r:id="rId6"/>
    <p:sldId id="275" r:id="rId7"/>
    <p:sldId id="273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F9B85F-EB2B-418D-A0E7-C2F9E477E01B}" type="datetimeFigureOut">
              <a:rPr lang="he-IL" smtClean="0"/>
              <a:t>כ"ה/אלול/תשע"ו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3553A31-CDCD-4917-BF19-7B352E28E8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04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425064" y="4093981"/>
            <a:ext cx="7766936" cy="1664167"/>
          </a:xfrm>
        </p:spPr>
        <p:txBody>
          <a:bodyPr>
            <a:normAutofit lnSpcReduction="10000"/>
          </a:bodyPr>
          <a:lstStyle/>
          <a:p>
            <a:pPr algn="ctr" rtl="0"/>
            <a:endParaRPr lang="en-US" dirty="0"/>
          </a:p>
          <a:p>
            <a:pPr algn="ctr" rtl="0"/>
            <a:r>
              <a:rPr lang="en-US" sz="2000" dirty="0"/>
              <a:t>This project is provided by:</a:t>
            </a:r>
          </a:p>
          <a:p>
            <a:pPr algn="ctr" rtl="0"/>
            <a:r>
              <a:rPr lang="en-US" dirty="0"/>
              <a:t>Daniel Fuchs, Sapir </a:t>
            </a:r>
            <a:r>
              <a:rPr lang="en-US" dirty="0" err="1"/>
              <a:t>Ankri</a:t>
            </a:r>
            <a:r>
              <a:rPr lang="en-US" dirty="0"/>
              <a:t>, </a:t>
            </a:r>
          </a:p>
          <a:p>
            <a:pPr algn="ctr" rtl="0"/>
            <a:r>
              <a:rPr lang="en-US" dirty="0" err="1"/>
              <a:t>Akiva</a:t>
            </a:r>
            <a:r>
              <a:rPr lang="en-US" dirty="0"/>
              <a:t> </a:t>
            </a:r>
            <a:r>
              <a:rPr lang="en-US" dirty="0" err="1"/>
              <a:t>Gubbay</a:t>
            </a:r>
            <a:r>
              <a:rPr lang="en-US" dirty="0"/>
              <a:t> and </a:t>
            </a:r>
            <a:r>
              <a:rPr lang="en-US" dirty="0" err="1"/>
              <a:t>Zvika</a:t>
            </a:r>
            <a:r>
              <a:rPr lang="en-US" dirty="0"/>
              <a:t> Binyamin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34067" y="1109134"/>
            <a:ext cx="7766936" cy="1646302"/>
          </a:xfrm>
        </p:spPr>
        <p:txBody>
          <a:bodyPr/>
          <a:lstStyle/>
          <a:p>
            <a:pPr algn="ctr"/>
            <a:r>
              <a:rPr lang="en-US" sz="9600" dirty="0"/>
              <a:t>Robots Arena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37369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99370" y="206763"/>
            <a:ext cx="10018713" cy="911666"/>
          </a:xfrm>
          <a:prstGeom prst="rect">
            <a:avLst/>
          </a:prstGeom>
        </p:spPr>
        <p:txBody>
          <a:bodyPr/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he-IL" dirty="0"/>
              <a:t>Design Class Diagrams</a:t>
            </a:r>
          </a:p>
        </p:txBody>
      </p:sp>
      <p:grpSp>
        <p:nvGrpSpPr>
          <p:cNvPr id="66" name="קבוצה 65"/>
          <p:cNvGrpSpPr/>
          <p:nvPr/>
        </p:nvGrpSpPr>
        <p:grpSpPr>
          <a:xfrm>
            <a:off x="248650" y="5722966"/>
            <a:ext cx="2783049" cy="977008"/>
            <a:chOff x="2775143" y="3064566"/>
            <a:chExt cx="3498657" cy="669986"/>
          </a:xfrm>
        </p:grpSpPr>
        <p:sp>
          <p:nvSpPr>
            <p:cNvPr id="67" name="מלבן 66"/>
            <p:cNvSpPr/>
            <p:nvPr/>
          </p:nvSpPr>
          <p:spPr>
            <a:xfrm>
              <a:off x="2781299" y="3064566"/>
              <a:ext cx="3492501" cy="140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מלבן 67"/>
            <p:cNvSpPr/>
            <p:nvPr/>
          </p:nvSpPr>
          <p:spPr>
            <a:xfrm>
              <a:off x="2781299" y="3204882"/>
              <a:ext cx="3492501" cy="233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_file </a:t>
              </a:r>
              <a:r>
                <a:rPr lang="en-US" altLang="he-IL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endParaRPr lang="en-US" altLang="he-I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מלבן 68"/>
            <p:cNvSpPr/>
            <p:nvPr/>
          </p:nvSpPr>
          <p:spPr>
            <a:xfrm>
              <a:off x="2775143" y="3438645"/>
              <a:ext cx="3492501" cy="295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addLine</a:t>
              </a:r>
              <a:r>
                <a:rPr lang="en-US" altLang="he-IL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(line</a:t>
              </a:r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/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</a:p>
          </p:txBody>
        </p:sp>
      </p:grpSp>
      <p:grpSp>
        <p:nvGrpSpPr>
          <p:cNvPr id="70" name="קבוצה 69"/>
          <p:cNvGrpSpPr/>
          <p:nvPr/>
        </p:nvGrpSpPr>
        <p:grpSpPr>
          <a:xfrm>
            <a:off x="233923" y="3095643"/>
            <a:ext cx="2792862" cy="2275606"/>
            <a:chOff x="2768986" y="2641422"/>
            <a:chExt cx="3504814" cy="1920053"/>
          </a:xfrm>
        </p:grpSpPr>
        <p:sp>
          <p:nvSpPr>
            <p:cNvPr id="71" name="מלבן 70"/>
            <p:cNvSpPr/>
            <p:nvPr/>
          </p:nvSpPr>
          <p:spPr>
            <a:xfrm>
              <a:off x="2781300" y="2641422"/>
              <a:ext cx="3492500" cy="329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מלבן 71"/>
            <p:cNvSpPr/>
            <p:nvPr/>
          </p:nvSpPr>
          <p:spPr>
            <a:xfrm>
              <a:off x="2781300" y="2971105"/>
              <a:ext cx="3492500" cy="82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_x :</a:t>
              </a:r>
              <a:r>
                <a:rPr lang="en-US" altLang="he-IL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_y :</a:t>
              </a:r>
              <a:r>
                <a:rPr lang="en-US" altLang="he-IL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_zone :</a:t>
              </a:r>
              <a:r>
                <a:rPr lang="he-IL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/>
              <a:r>
                <a:rPr lang="he-IL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deviation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מלבן 72"/>
            <p:cNvSpPr/>
            <p:nvPr/>
          </p:nvSpPr>
          <p:spPr>
            <a:xfrm>
              <a:off x="2768986" y="3795462"/>
              <a:ext cx="3504814" cy="766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Action(time)</a:t>
              </a:r>
            </a:p>
            <a:p>
              <a:pPr lvl="0"/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Joint(point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signalToDistance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singal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he-I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קבוצה 85"/>
          <p:cNvGrpSpPr/>
          <p:nvPr/>
        </p:nvGrpSpPr>
        <p:grpSpPr>
          <a:xfrm>
            <a:off x="238820" y="661035"/>
            <a:ext cx="2797786" cy="2189409"/>
            <a:chOff x="2775143" y="2641422"/>
            <a:chExt cx="3498657" cy="1847324"/>
          </a:xfrm>
        </p:grpSpPr>
        <p:sp>
          <p:nvSpPr>
            <p:cNvPr id="87" name="מלבן 86"/>
            <p:cNvSpPr/>
            <p:nvPr/>
          </p:nvSpPr>
          <p:spPr>
            <a:xfrm>
              <a:off x="2781301" y="2641422"/>
              <a:ext cx="3492499" cy="329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Simulation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מלבן 87"/>
            <p:cNvSpPr/>
            <p:nvPr/>
          </p:nvSpPr>
          <p:spPr>
            <a:xfrm>
              <a:off x="2781301" y="2971105"/>
              <a:ext cx="3492499" cy="82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_Air :</a:t>
              </a:r>
              <a:r>
                <a:rPr lang="en-US" altLang="he-IL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Air</a:t>
              </a:r>
            </a:p>
            <a:p>
              <a:r>
                <a:rPr lang="en-US" altLang="he-IL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Arena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:Arena</a:t>
              </a:r>
            </a:p>
          </p:txBody>
        </p:sp>
        <p:sp>
          <p:nvSpPr>
            <p:cNvPr id="89" name="מלבן 88"/>
            <p:cNvSpPr/>
            <p:nvPr/>
          </p:nvSpPr>
          <p:spPr>
            <a:xfrm>
              <a:off x="2775143" y="3795462"/>
              <a:ext cx="3492499" cy="693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Action(time)</a:t>
              </a:r>
            </a:p>
            <a:p>
              <a:pPr lvl="0"/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sortRandomRobotsArray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he-I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8" name="מחבר חץ ישר 47"/>
          <p:cNvCxnSpPr/>
          <p:nvPr/>
        </p:nvCxnSpPr>
        <p:spPr>
          <a:xfrm>
            <a:off x="1901371" y="1355705"/>
            <a:ext cx="2358002" cy="3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צורה חופשית 56"/>
          <p:cNvSpPr/>
          <p:nvPr/>
        </p:nvSpPr>
        <p:spPr>
          <a:xfrm rot="16200000">
            <a:off x="1649568" y="1865393"/>
            <a:ext cx="2852971" cy="2343018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583062 w 7620000"/>
              <a:gd name="connsiteY0" fmla="*/ -1 h 3828467"/>
              <a:gd name="connsiteX1" fmla="*/ 7620000 w 7620000"/>
              <a:gd name="connsiteY1" fmla="*/ 2678540 h 3828467"/>
              <a:gd name="connsiteX2" fmla="*/ 0 w 7620000"/>
              <a:gd name="connsiteY2" fmla="*/ 2678540 h 3828467"/>
              <a:gd name="connsiteX3" fmla="*/ 0 w 7620000"/>
              <a:gd name="connsiteY3" fmla="*/ 3828467 h 3828467"/>
              <a:gd name="connsiteX0" fmla="*/ 7659382 w 7659382"/>
              <a:gd name="connsiteY0" fmla="*/ 0 h 3823288"/>
              <a:gd name="connsiteX1" fmla="*/ 7620000 w 7659382"/>
              <a:gd name="connsiteY1" fmla="*/ 2673361 h 3823288"/>
              <a:gd name="connsiteX2" fmla="*/ 0 w 7659382"/>
              <a:gd name="connsiteY2" fmla="*/ 2673361 h 3823288"/>
              <a:gd name="connsiteX3" fmla="*/ 0 w 7659382"/>
              <a:gd name="connsiteY3" fmla="*/ 3823288 h 3823288"/>
              <a:gd name="connsiteX0" fmla="*/ 7616980 w 7620000"/>
              <a:gd name="connsiteY0" fmla="*/ 1 h 3823290"/>
              <a:gd name="connsiteX1" fmla="*/ 7620000 w 7620000"/>
              <a:gd name="connsiteY1" fmla="*/ 2673363 h 3823290"/>
              <a:gd name="connsiteX2" fmla="*/ 0 w 7620000"/>
              <a:gd name="connsiteY2" fmla="*/ 2673363 h 3823290"/>
              <a:gd name="connsiteX3" fmla="*/ 0 w 7620000"/>
              <a:gd name="connsiteY3" fmla="*/ 3823290 h 382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23290">
                <a:moveTo>
                  <a:pt x="7616980" y="1"/>
                </a:moveTo>
                <a:cubicBezTo>
                  <a:pt x="7617987" y="891122"/>
                  <a:pt x="7618993" y="1782242"/>
                  <a:pt x="7620000" y="2673363"/>
                </a:cubicBezTo>
                <a:lnTo>
                  <a:pt x="0" y="2673363"/>
                </a:lnTo>
                <a:lnTo>
                  <a:pt x="0" y="3823290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58" name="קבוצה 57"/>
          <p:cNvGrpSpPr/>
          <p:nvPr/>
        </p:nvGrpSpPr>
        <p:grpSpPr>
          <a:xfrm>
            <a:off x="8487480" y="3303020"/>
            <a:ext cx="3481815" cy="3287959"/>
            <a:chOff x="2781299" y="3075703"/>
            <a:chExt cx="3492501" cy="1849675"/>
          </a:xfrm>
        </p:grpSpPr>
        <p:sp>
          <p:nvSpPr>
            <p:cNvPr id="59" name="מלבן 58"/>
            <p:cNvSpPr/>
            <p:nvPr/>
          </p:nvSpPr>
          <p:spPr>
            <a:xfrm>
              <a:off x="2781300" y="3075703"/>
              <a:ext cx="3492500" cy="13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Robot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מלבן 59"/>
            <p:cNvSpPr/>
            <p:nvPr/>
          </p:nvSpPr>
          <p:spPr>
            <a:xfrm>
              <a:off x="2781300" y="3207361"/>
              <a:ext cx="3492500" cy="1029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_id :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real_location</a:t>
              </a:r>
              <a:endParaRPr lang="en-US" altLang="he-IL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he-IL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estimated_location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he-IL" sz="12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can_move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battery_status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message_log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[] </a:t>
              </a:r>
              <a:r>
                <a: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endParaRPr lang="en-US" altLang="he-IL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private_location_log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:[] </a:t>
              </a:r>
              <a:r>
                <a:rPr lang="en-US" altLang="he-IL" sz="12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</a:p>
            <a:p>
              <a:r>
                <a:rPr lang="en-US" altLang="he-IL" sz="1200" b="1" i="1" u="sng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neighbors_loc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[] </a:t>
              </a:r>
              <a:r>
                <a:rPr lang="en-US" altLang="he-IL" sz="12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</a:p>
            <a:p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_time :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current_zone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he-IL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מלבן 60"/>
            <p:cNvSpPr/>
            <p:nvPr/>
          </p:nvSpPr>
          <p:spPr>
            <a:xfrm>
              <a:off x="2781299" y="4236780"/>
              <a:ext cx="3492500" cy="68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doAction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lvl="0"/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[4] </a:t>
              </a:r>
              <a:r>
                <a:rPr lang="en-US" altLang="he-IL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getEnv</a:t>
              </a:r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lvl="0"/>
              <a:r>
                <a:rPr lang="en-US" altLang="he-IL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move(direction)</a:t>
              </a:r>
            </a:p>
            <a:p>
              <a:pPr lvl="0"/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SendNewMessage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(Message)</a:t>
              </a:r>
            </a:p>
            <a:p>
              <a:pPr lvl="0"/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 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getMessage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lvl="0"/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2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forwardMessage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he-IL" altLang="he-I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8487480" y="670025"/>
            <a:ext cx="3481816" cy="2329831"/>
            <a:chOff x="2781299" y="2760490"/>
            <a:chExt cx="3492501" cy="1302617"/>
          </a:xfrm>
        </p:grpSpPr>
        <p:sp>
          <p:nvSpPr>
            <p:cNvPr id="63" name="מלבן 62"/>
            <p:cNvSpPr/>
            <p:nvPr/>
          </p:nvSpPr>
          <p:spPr>
            <a:xfrm>
              <a:off x="2781300" y="2760490"/>
              <a:ext cx="3492500" cy="17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endParaRPr lang="he-IL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מלבן 63"/>
            <p:cNvSpPr/>
            <p:nvPr/>
          </p:nvSpPr>
          <p:spPr>
            <a:xfrm>
              <a:off x="2781299" y="2930990"/>
              <a:ext cx="3492500" cy="931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_message</a:t>
              </a:r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he-IL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id_source</a:t>
              </a:r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he-IL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create_time</a:t>
              </a:r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:time</a:t>
              </a:r>
              <a:endParaRPr lang="he-IL" altLang="he-IL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sender_history</a:t>
              </a:r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:[]</a:t>
              </a:r>
              <a:r>
                <a:rPr lang="he-IL" altLang="he-IL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altLang="he-IL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altLang="he-IL" sz="11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version</a:t>
              </a:r>
            </a:p>
            <a:p>
              <a:r>
                <a:rPr lang="en-US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real_location</a:t>
              </a:r>
              <a:r>
                <a:rPr lang="en-US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</a:t>
              </a:r>
              <a:r>
                <a:rPr lang="en-US" altLang="he-IL" sz="11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</a:p>
            <a:p>
              <a:r>
                <a:rPr lang="he-IL" altLang="he-IL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he-IL" altLang="he-IL" sz="11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sender_estimated_location</a:t>
              </a:r>
              <a:r>
                <a:rPr lang="he-IL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altLang="he-IL" sz="11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  <a:endParaRPr lang="en-US" altLang="he-IL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mat_distance</a:t>
              </a:r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he-IL" sz="1100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100" i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snn</a:t>
              </a:r>
              <a:r>
                <a:rPr lang="en-US" altLang="he-IL" sz="11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:[]</a:t>
              </a:r>
              <a:r>
                <a:rPr lang="he-IL" altLang="he-IL" sz="1100" i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en-US" altLang="he-IL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מלבן 64"/>
            <p:cNvSpPr/>
            <p:nvPr/>
          </p:nvSpPr>
          <p:spPr>
            <a:xfrm>
              <a:off x="2781300" y="3862912"/>
              <a:ext cx="3492500" cy="200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 equals(</a:t>
              </a:r>
              <a:r>
                <a:rPr lang="en-US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/>
              <a:r>
                <a:rPr lang="en-US" altLang="he-IL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US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lder </a:t>
              </a:r>
              <a:r>
                <a:rPr lang="en-US" altLang="he-IL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altLang="he-IL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he-IL" altLang="he-IL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6" name="מחבר חץ ישר 75"/>
          <p:cNvCxnSpPr/>
          <p:nvPr/>
        </p:nvCxnSpPr>
        <p:spPr>
          <a:xfrm>
            <a:off x="7219950" y="5181600"/>
            <a:ext cx="935831" cy="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חץ ישר 76"/>
          <p:cNvCxnSpPr/>
          <p:nvPr/>
        </p:nvCxnSpPr>
        <p:spPr>
          <a:xfrm>
            <a:off x="7262723" y="1988146"/>
            <a:ext cx="935831" cy="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קבוצה 77"/>
          <p:cNvGrpSpPr/>
          <p:nvPr/>
        </p:nvGrpSpPr>
        <p:grpSpPr>
          <a:xfrm>
            <a:off x="4294797" y="4169211"/>
            <a:ext cx="2919756" cy="2099256"/>
            <a:chOff x="2778918" y="2493497"/>
            <a:chExt cx="3494882" cy="1337234"/>
          </a:xfrm>
        </p:grpSpPr>
        <p:sp>
          <p:nvSpPr>
            <p:cNvPr id="79" name="מלבן 78"/>
            <p:cNvSpPr/>
            <p:nvPr/>
          </p:nvSpPr>
          <p:spPr>
            <a:xfrm>
              <a:off x="2781300" y="2493497"/>
              <a:ext cx="3492500" cy="275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Arena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מלבן 79"/>
            <p:cNvSpPr/>
            <p:nvPr/>
          </p:nvSpPr>
          <p:spPr>
            <a:xfrm>
              <a:off x="2781300" y="2771110"/>
              <a:ext cx="3492500" cy="444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mat_robot_id</a:t>
              </a:r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:[][]</a:t>
              </a:r>
              <a:r>
                <a:rPr lang="he-IL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4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altLang="he-IL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mat_zone</a:t>
              </a:r>
              <a:r>
                <a:rPr lang="en-US" altLang="he-IL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:[][]</a:t>
              </a:r>
              <a:r>
                <a:rPr lang="he-IL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he-IL" altLang="he-IL" sz="14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_Robots :</a:t>
              </a:r>
              <a:r>
                <a:rPr lang="en-US" altLang="he-IL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Robot</a:t>
              </a:r>
              <a:endParaRPr lang="he-IL" altLang="he-I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מלבן 80"/>
            <p:cNvSpPr/>
            <p:nvPr/>
          </p:nvSpPr>
          <p:spPr>
            <a:xfrm>
              <a:off x="2778918" y="3216766"/>
              <a:ext cx="3492500" cy="613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booleab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[4] </a:t>
              </a:r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getEnv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(id)</a:t>
              </a:r>
            </a:p>
            <a:p>
              <a:r>
                <a:rPr lang="en-US" altLang="he-IL" sz="14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getCurrentZone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altLang="he-IL" sz="14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moveRobot</a:t>
              </a:r>
              <a:r>
                <a:rPr lang="en-US" altLang="he-IL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he-IL" sz="1400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id,dir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82" name="קבוצה 81"/>
          <p:cNvGrpSpPr/>
          <p:nvPr/>
        </p:nvGrpSpPr>
        <p:grpSpPr>
          <a:xfrm>
            <a:off x="4352078" y="1128892"/>
            <a:ext cx="2910645" cy="2099256"/>
            <a:chOff x="2781300" y="2603388"/>
            <a:chExt cx="3492500" cy="1771256"/>
          </a:xfrm>
        </p:grpSpPr>
        <p:sp>
          <p:nvSpPr>
            <p:cNvPr id="83" name="מלבן 82"/>
            <p:cNvSpPr/>
            <p:nvPr/>
          </p:nvSpPr>
          <p:spPr>
            <a:xfrm>
              <a:off x="2781300" y="2603388"/>
              <a:ext cx="3492500" cy="367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Air</a:t>
              </a:r>
              <a:endParaRPr lang="he-IL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מלבן 83"/>
            <p:cNvSpPr/>
            <p:nvPr/>
          </p:nvSpPr>
          <p:spPr>
            <a:xfrm>
              <a:off x="2781300" y="2971105"/>
              <a:ext cx="3492500" cy="541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_messages :[]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endParaRPr lang="he-IL" altLang="he-IL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מלבן 84"/>
            <p:cNvSpPr/>
            <p:nvPr/>
          </p:nvSpPr>
          <p:spPr>
            <a:xfrm>
              <a:off x="2782316" y="3512257"/>
              <a:ext cx="3489687" cy="86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/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sendMessage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()/static</a:t>
              </a:r>
            </a:p>
            <a:p>
              <a:pPr lvl="0"/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 </a:t>
              </a:r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(id)</a:t>
              </a:r>
            </a:p>
            <a:p>
              <a:pPr lvl="0"/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canSend</a:t>
              </a:r>
              <a:r>
                <a:rPr lang="en-US" altLang="he-IL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(id)</a:t>
              </a:r>
              <a:endParaRPr lang="he-IL" altLang="he-I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27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828"/>
            <a:ext cx="12192000" cy="1246031"/>
          </a:xfrm>
        </p:spPr>
        <p:txBody>
          <a:bodyPr/>
          <a:lstStyle/>
          <a:p>
            <a:pPr rtl="0"/>
            <a:r>
              <a:rPr lang="en-US" altLang="he-IL" dirty="0"/>
              <a:t>Use cases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239612" y="1416676"/>
            <a:ext cx="10432368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</a:t>
            </a:r>
            <a:r>
              <a:rPr lang="en-US" dirty="0" smtClean="0"/>
              <a:t>Do simulation to </a:t>
            </a:r>
            <a:r>
              <a:rPr lang="en-US" dirty="0"/>
              <a:t>the software</a:t>
            </a:r>
            <a:endParaRPr lang="en-US" dirty="0" smtClean="0"/>
          </a:p>
          <a:p>
            <a:pPr algn="l" rtl="0"/>
            <a:r>
              <a:rPr lang="en-US" sz="2400" b="1" u="sng" dirty="0" smtClean="0"/>
              <a:t>Actors</a:t>
            </a:r>
            <a:r>
              <a:rPr lang="en-US" sz="2400" dirty="0"/>
              <a:t>: </a:t>
            </a:r>
            <a:r>
              <a:rPr lang="en-US" dirty="0"/>
              <a:t>Simulation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/>
              <a:t>correct simulation </a:t>
            </a:r>
            <a:r>
              <a:rPr lang="en-US" dirty="0" smtClean="0"/>
              <a:t>software</a:t>
            </a:r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Receiving requests from the robot and </a:t>
            </a:r>
            <a:r>
              <a:rPr lang="en-US" dirty="0" smtClean="0"/>
              <a:t> responding </a:t>
            </a:r>
            <a:r>
              <a:rPr lang="en-US" dirty="0"/>
              <a:t>accordingly. </a:t>
            </a:r>
            <a:r>
              <a:rPr lang="en-US" smtClean="0"/>
              <a:t>While preventing </a:t>
            </a:r>
            <a:r>
              <a:rPr lang="en-US" dirty="0" smtClean="0"/>
              <a:t>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67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239613" y="1046944"/>
            <a:ext cx="9446298" cy="5101674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</a:t>
            </a:r>
            <a:r>
              <a:rPr lang="en-US" dirty="0" smtClean="0"/>
              <a:t>Management </a:t>
            </a:r>
            <a:r>
              <a:rPr lang="en-US" dirty="0"/>
              <a:t>messages and </a:t>
            </a:r>
            <a:r>
              <a:rPr lang="en-US" dirty="0" smtClean="0"/>
              <a:t>signals </a:t>
            </a:r>
            <a:endParaRPr lang="en-US" sz="2400" dirty="0"/>
          </a:p>
          <a:p>
            <a:pPr algn="l" rtl="0"/>
            <a:r>
              <a:rPr lang="en-US" sz="2400" b="1" u="sng" dirty="0"/>
              <a:t>Actors</a:t>
            </a:r>
            <a:r>
              <a:rPr lang="en-US" sz="2400" dirty="0"/>
              <a:t>: </a:t>
            </a:r>
            <a:r>
              <a:rPr lang="en-US" dirty="0" smtClean="0"/>
              <a:t>Air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/>
              <a:t>Distribution of messages </a:t>
            </a:r>
            <a:r>
              <a:rPr lang="en-US" dirty="0" smtClean="0"/>
              <a:t>correctly</a:t>
            </a:r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Storing messages sent by robots, location, responsibility for preventing load, the distribution of posts according to criteria </a:t>
            </a:r>
            <a:r>
              <a:rPr lang="en-US" dirty="0" err="1"/>
              <a:t>Lrobtim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3828"/>
            <a:ext cx="12192000" cy="12460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altLang="he-IL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828"/>
            <a:ext cx="12192000" cy="1246031"/>
          </a:xfrm>
        </p:spPr>
        <p:txBody>
          <a:bodyPr/>
          <a:lstStyle/>
          <a:p>
            <a:pPr rtl="0"/>
            <a:r>
              <a:rPr lang="en-US" altLang="he-IL" dirty="0"/>
              <a:t>Use cases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239612" y="1416676"/>
            <a:ext cx="10432368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Data analysis decision </a:t>
            </a:r>
            <a:r>
              <a:rPr lang="en-US" dirty="0" smtClean="0"/>
              <a:t>to the </a:t>
            </a:r>
            <a:r>
              <a:rPr lang="en-US" dirty="0"/>
              <a:t>next step</a:t>
            </a:r>
            <a:endParaRPr lang="en-US" sz="2400" dirty="0"/>
          </a:p>
          <a:p>
            <a:pPr algn="l" rtl="0"/>
            <a:r>
              <a:rPr lang="en-US" sz="2400" b="1" u="sng" dirty="0"/>
              <a:t>Actors</a:t>
            </a:r>
            <a:r>
              <a:rPr lang="en-US" sz="2400" dirty="0"/>
              <a:t>: </a:t>
            </a:r>
            <a:r>
              <a:rPr lang="en-US" dirty="0"/>
              <a:t>Robot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/>
              <a:t>Survival robot performing the required </a:t>
            </a:r>
            <a:r>
              <a:rPr lang="en-US" dirty="0" smtClean="0"/>
              <a:t>actions, </a:t>
            </a:r>
            <a:r>
              <a:rPr lang="en-US" dirty="0"/>
              <a:t>and save battery</a:t>
            </a:r>
            <a:endParaRPr lang="en-US" dirty="0" smtClean="0"/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Robot analyze all the information collected (robots neighbors, the environment and </a:t>
            </a:r>
            <a:r>
              <a:rPr lang="en-US" dirty="0" smtClean="0"/>
              <a:t>messages) </a:t>
            </a:r>
            <a:r>
              <a:rPr lang="en-US" dirty="0"/>
              <a:t>to decide on the next </a:t>
            </a:r>
            <a:r>
              <a:rPr lang="en-US" dirty="0" smtClean="0"/>
              <a:t>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6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828"/>
            <a:ext cx="12192000" cy="1246031"/>
          </a:xfrm>
        </p:spPr>
        <p:txBody>
          <a:bodyPr/>
          <a:lstStyle/>
          <a:p>
            <a:pPr rtl="0"/>
            <a:r>
              <a:rPr lang="en-US" altLang="he-IL" dirty="0"/>
              <a:t>Use cases</a:t>
            </a:r>
            <a:endParaRPr lang="en-US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1239612" y="1416676"/>
            <a:ext cx="10432368" cy="4452335"/>
          </a:xfrm>
        </p:spPr>
        <p:txBody>
          <a:bodyPr>
            <a:noAutofit/>
          </a:bodyPr>
          <a:lstStyle/>
          <a:p>
            <a:pPr algn="l" rtl="0"/>
            <a:r>
              <a:rPr lang="en-US" sz="2400" b="1" u="sng" dirty="0"/>
              <a:t>Use </a:t>
            </a:r>
            <a:r>
              <a:rPr lang="en-US" sz="2400" b="1" u="sng" dirty="0" smtClean="0"/>
              <a:t>Case</a:t>
            </a:r>
            <a:r>
              <a:rPr lang="en-US" dirty="0"/>
              <a:t>: Analysis </a:t>
            </a:r>
            <a:r>
              <a:rPr lang="en-US" dirty="0" smtClean="0"/>
              <a:t>info from the messages</a:t>
            </a:r>
            <a:endParaRPr lang="en-US" sz="2400" dirty="0"/>
          </a:p>
          <a:p>
            <a:pPr algn="l" rtl="0"/>
            <a:r>
              <a:rPr lang="en-US" sz="2400" b="1" u="sng" dirty="0"/>
              <a:t>Actors</a:t>
            </a:r>
            <a:r>
              <a:rPr lang="en-US" sz="2400" dirty="0"/>
              <a:t>: </a:t>
            </a:r>
            <a:r>
              <a:rPr lang="en-US" dirty="0"/>
              <a:t>Robot</a:t>
            </a:r>
            <a:endParaRPr lang="en-US" sz="2400" dirty="0"/>
          </a:p>
          <a:p>
            <a:pPr algn="l" rtl="0"/>
            <a:r>
              <a:rPr lang="en-US" sz="2400" b="1" u="sng" dirty="0"/>
              <a:t>Purpose</a:t>
            </a:r>
            <a:r>
              <a:rPr lang="en-US" sz="2400" dirty="0"/>
              <a:t>: </a:t>
            </a:r>
            <a:r>
              <a:rPr lang="en-US" dirty="0"/>
              <a:t>The maximum extraction of information from </a:t>
            </a:r>
            <a:r>
              <a:rPr lang="en-US" dirty="0" smtClean="0"/>
              <a:t>messages</a:t>
            </a:r>
          </a:p>
          <a:p>
            <a:pPr algn="l" rtl="0"/>
            <a:r>
              <a:rPr lang="en-US" sz="2400" b="1" u="sng" dirty="0" smtClean="0"/>
              <a:t>Description</a:t>
            </a:r>
            <a:r>
              <a:rPr lang="en-US" sz="2400" b="1" dirty="0"/>
              <a:t>: </a:t>
            </a:r>
            <a:r>
              <a:rPr lang="en-US" dirty="0"/>
              <a:t>The robot analyzes the information received from a message (sender's location, intensity, zone, historic neighbors) and using the information in relation to appreciate the </a:t>
            </a:r>
            <a:r>
              <a:rPr lang="en-US" dirty="0" err="1"/>
              <a:t>estimated_location</a:t>
            </a:r>
            <a:r>
              <a:rPr lang="en-US" dirty="0"/>
              <a:t> and the distance to send any neighbors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78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5"/>
            <a:ext cx="12192000" cy="1345963"/>
          </a:xfrm>
        </p:spPr>
        <p:txBody>
          <a:bodyPr/>
          <a:lstStyle/>
          <a:p>
            <a:pPr rtl="0"/>
            <a:r>
              <a:rPr lang="en-US" altLang="he-IL" dirty="0"/>
              <a:t>Conceptual Model</a:t>
            </a:r>
            <a:endParaRPr lang="en-US" dirty="0"/>
          </a:p>
        </p:txBody>
      </p:sp>
      <p:sp>
        <p:nvSpPr>
          <p:cNvPr id="21" name="מלבן 20"/>
          <p:cNvSpPr/>
          <p:nvPr/>
        </p:nvSpPr>
        <p:spPr>
          <a:xfrm>
            <a:off x="174397" y="3120610"/>
            <a:ext cx="1130438" cy="161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operating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1567989" y="3543782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to N</a:t>
            </a:r>
            <a:endParaRPr lang="he-IL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1447381" y="3936352"/>
            <a:ext cx="13410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5679121" y="1642492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5695291" y="3570702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MSG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4" name="מחבר חץ ישר 33"/>
          <p:cNvCxnSpPr/>
          <p:nvPr/>
        </p:nvCxnSpPr>
        <p:spPr>
          <a:xfrm flipV="1">
            <a:off x="3907748" y="4146806"/>
            <a:ext cx="1629111" cy="17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 flipV="1">
            <a:off x="6837040" y="6114953"/>
            <a:ext cx="888189" cy="1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 flipV="1">
            <a:off x="8734045" y="6114932"/>
            <a:ext cx="805982" cy="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צורה חופשית 61"/>
          <p:cNvSpPr/>
          <p:nvPr/>
        </p:nvSpPr>
        <p:spPr>
          <a:xfrm>
            <a:off x="2076770" y="1492376"/>
            <a:ext cx="9368343" cy="1809303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149927">
                <a:moveTo>
                  <a:pt x="7620000" y="690880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5" name="מלבן 64"/>
          <p:cNvSpPr/>
          <p:nvPr/>
        </p:nvSpPr>
        <p:spPr>
          <a:xfrm>
            <a:off x="9606035" y="4731860"/>
            <a:ext cx="1301154" cy="195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Simulation makes sure that the action is permitted</a:t>
            </a:r>
          </a:p>
        </p:txBody>
      </p:sp>
      <p:sp>
        <p:nvSpPr>
          <p:cNvPr id="66" name="צורה חופשית 65"/>
          <p:cNvSpPr/>
          <p:nvPr/>
        </p:nvSpPr>
        <p:spPr>
          <a:xfrm rot="16200000">
            <a:off x="10242813" y="4897096"/>
            <a:ext cx="1915301" cy="520369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3" name="מחבר ישר 22"/>
          <p:cNvCxnSpPr/>
          <p:nvPr/>
        </p:nvCxnSpPr>
        <p:spPr>
          <a:xfrm>
            <a:off x="10229097" y="1492377"/>
            <a:ext cx="3475" cy="3093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/>
          <p:nvPr/>
        </p:nvCxnSpPr>
        <p:spPr>
          <a:xfrm>
            <a:off x="8403009" y="1492376"/>
            <a:ext cx="14288" cy="3093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מלבן 68"/>
          <p:cNvSpPr/>
          <p:nvPr/>
        </p:nvSpPr>
        <p:spPr>
          <a:xfrm>
            <a:off x="10736990" y="2782652"/>
            <a:ext cx="1301154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Making action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3" name="צורה חופשית 72"/>
          <p:cNvSpPr/>
          <p:nvPr/>
        </p:nvSpPr>
        <p:spPr>
          <a:xfrm flipV="1">
            <a:off x="661484" y="4194577"/>
            <a:ext cx="1465127" cy="1212816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1124703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2374056 h 2374056"/>
              <a:gd name="connsiteX1" fmla="*/ 7620000 w 7620000"/>
              <a:gd name="connsiteY1" fmla="*/ 0 h 2374056"/>
              <a:gd name="connsiteX2" fmla="*/ 0 w 7620000"/>
              <a:gd name="connsiteY2" fmla="*/ 0 h 2374056"/>
              <a:gd name="connsiteX3" fmla="*/ 0 w 7620000"/>
              <a:gd name="connsiteY3" fmla="*/ 1149927 h 23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2374056">
                <a:moveTo>
                  <a:pt x="7620000" y="2374056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4" name="מלבן 73"/>
          <p:cNvSpPr/>
          <p:nvPr/>
        </p:nvSpPr>
        <p:spPr>
          <a:xfrm>
            <a:off x="7844883" y="4737993"/>
            <a:ext cx="1130438" cy="1926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robot makes sure that the action is permitted</a:t>
            </a:r>
          </a:p>
        </p:txBody>
      </p:sp>
      <p:sp>
        <p:nvSpPr>
          <p:cNvPr id="76" name="צורה חופשית 75"/>
          <p:cNvSpPr/>
          <p:nvPr/>
        </p:nvSpPr>
        <p:spPr>
          <a:xfrm>
            <a:off x="6829073" y="4155308"/>
            <a:ext cx="476966" cy="1963760"/>
          </a:xfrm>
          <a:custGeom>
            <a:avLst/>
            <a:gdLst>
              <a:gd name="connsiteX0" fmla="*/ 0 w 489397"/>
              <a:gd name="connsiteY0" fmla="*/ 0 h 1957589"/>
              <a:gd name="connsiteX1" fmla="*/ 476518 w 489397"/>
              <a:gd name="connsiteY1" fmla="*/ 12879 h 1957589"/>
              <a:gd name="connsiteX2" fmla="*/ 489397 w 489397"/>
              <a:gd name="connsiteY2" fmla="*/ 1957589 h 1957589"/>
              <a:gd name="connsiteX0" fmla="*/ 0 w 492393"/>
              <a:gd name="connsiteY0" fmla="*/ 6171 h 1963760"/>
              <a:gd name="connsiteX1" fmla="*/ 492393 w 492393"/>
              <a:gd name="connsiteY1" fmla="*/ 0 h 1963760"/>
              <a:gd name="connsiteX2" fmla="*/ 489397 w 492393"/>
              <a:gd name="connsiteY2" fmla="*/ 1963760 h 1963760"/>
              <a:gd name="connsiteX0" fmla="*/ 0 w 489478"/>
              <a:gd name="connsiteY0" fmla="*/ 0 h 1957589"/>
              <a:gd name="connsiteX1" fmla="*/ 482868 w 489478"/>
              <a:gd name="connsiteY1" fmla="*/ 3354 h 1957589"/>
              <a:gd name="connsiteX2" fmla="*/ 489397 w 489478"/>
              <a:gd name="connsiteY2" fmla="*/ 1957589 h 1957589"/>
              <a:gd name="connsiteX0" fmla="*/ 0 w 489457"/>
              <a:gd name="connsiteY0" fmla="*/ 0 h 1957589"/>
              <a:gd name="connsiteX1" fmla="*/ 479693 w 489457"/>
              <a:gd name="connsiteY1" fmla="*/ 3354 h 1957589"/>
              <a:gd name="connsiteX2" fmla="*/ 489397 w 489457"/>
              <a:gd name="connsiteY2" fmla="*/ 1957589 h 1957589"/>
              <a:gd name="connsiteX0" fmla="*/ 0 w 489445"/>
              <a:gd name="connsiteY0" fmla="*/ 2996 h 1960585"/>
              <a:gd name="connsiteX1" fmla="*/ 476518 w 489445"/>
              <a:gd name="connsiteY1" fmla="*/ 0 h 1960585"/>
              <a:gd name="connsiteX2" fmla="*/ 489397 w 489445"/>
              <a:gd name="connsiteY2" fmla="*/ 1960585 h 1960585"/>
              <a:gd name="connsiteX0" fmla="*/ 0 w 476518"/>
              <a:gd name="connsiteY0" fmla="*/ 2996 h 1963760"/>
              <a:gd name="connsiteX1" fmla="*/ 476518 w 476518"/>
              <a:gd name="connsiteY1" fmla="*/ 0 h 1963760"/>
              <a:gd name="connsiteX2" fmla="*/ 470347 w 476518"/>
              <a:gd name="connsiteY2" fmla="*/ 1963760 h 1963760"/>
              <a:gd name="connsiteX0" fmla="*/ 0 w 476966"/>
              <a:gd name="connsiteY0" fmla="*/ 2996 h 1963760"/>
              <a:gd name="connsiteX1" fmla="*/ 476518 w 476966"/>
              <a:gd name="connsiteY1" fmla="*/ 0 h 1963760"/>
              <a:gd name="connsiteX2" fmla="*/ 476697 w 476966"/>
              <a:gd name="connsiteY2" fmla="*/ 1963760 h 19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66" h="1963760">
                <a:moveTo>
                  <a:pt x="0" y="2996"/>
                </a:moveTo>
                <a:lnTo>
                  <a:pt x="476518" y="0"/>
                </a:lnTo>
                <a:cubicBezTo>
                  <a:pt x="475519" y="654587"/>
                  <a:pt x="477696" y="1309173"/>
                  <a:pt x="476697" y="196376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צורה חופשית 76"/>
          <p:cNvSpPr/>
          <p:nvPr/>
        </p:nvSpPr>
        <p:spPr>
          <a:xfrm>
            <a:off x="6829073" y="2196922"/>
            <a:ext cx="476966" cy="1963760"/>
          </a:xfrm>
          <a:custGeom>
            <a:avLst/>
            <a:gdLst>
              <a:gd name="connsiteX0" fmla="*/ 0 w 489397"/>
              <a:gd name="connsiteY0" fmla="*/ 0 h 1957589"/>
              <a:gd name="connsiteX1" fmla="*/ 476518 w 489397"/>
              <a:gd name="connsiteY1" fmla="*/ 12879 h 1957589"/>
              <a:gd name="connsiteX2" fmla="*/ 489397 w 489397"/>
              <a:gd name="connsiteY2" fmla="*/ 1957589 h 1957589"/>
              <a:gd name="connsiteX0" fmla="*/ 0 w 492393"/>
              <a:gd name="connsiteY0" fmla="*/ 6171 h 1963760"/>
              <a:gd name="connsiteX1" fmla="*/ 492393 w 492393"/>
              <a:gd name="connsiteY1" fmla="*/ 0 h 1963760"/>
              <a:gd name="connsiteX2" fmla="*/ 489397 w 492393"/>
              <a:gd name="connsiteY2" fmla="*/ 1963760 h 1963760"/>
              <a:gd name="connsiteX0" fmla="*/ 0 w 489478"/>
              <a:gd name="connsiteY0" fmla="*/ 0 h 1957589"/>
              <a:gd name="connsiteX1" fmla="*/ 482868 w 489478"/>
              <a:gd name="connsiteY1" fmla="*/ 3354 h 1957589"/>
              <a:gd name="connsiteX2" fmla="*/ 489397 w 489478"/>
              <a:gd name="connsiteY2" fmla="*/ 1957589 h 1957589"/>
              <a:gd name="connsiteX0" fmla="*/ 0 w 489457"/>
              <a:gd name="connsiteY0" fmla="*/ 0 h 1957589"/>
              <a:gd name="connsiteX1" fmla="*/ 479693 w 489457"/>
              <a:gd name="connsiteY1" fmla="*/ 3354 h 1957589"/>
              <a:gd name="connsiteX2" fmla="*/ 489397 w 489457"/>
              <a:gd name="connsiteY2" fmla="*/ 1957589 h 1957589"/>
              <a:gd name="connsiteX0" fmla="*/ 0 w 489445"/>
              <a:gd name="connsiteY0" fmla="*/ 2996 h 1960585"/>
              <a:gd name="connsiteX1" fmla="*/ 476518 w 489445"/>
              <a:gd name="connsiteY1" fmla="*/ 0 h 1960585"/>
              <a:gd name="connsiteX2" fmla="*/ 489397 w 489445"/>
              <a:gd name="connsiteY2" fmla="*/ 1960585 h 1960585"/>
              <a:gd name="connsiteX0" fmla="*/ 0 w 476518"/>
              <a:gd name="connsiteY0" fmla="*/ 2996 h 1963760"/>
              <a:gd name="connsiteX1" fmla="*/ 476518 w 476518"/>
              <a:gd name="connsiteY1" fmla="*/ 0 h 1963760"/>
              <a:gd name="connsiteX2" fmla="*/ 470347 w 476518"/>
              <a:gd name="connsiteY2" fmla="*/ 1963760 h 1963760"/>
              <a:gd name="connsiteX0" fmla="*/ 0 w 476966"/>
              <a:gd name="connsiteY0" fmla="*/ 2996 h 1963760"/>
              <a:gd name="connsiteX1" fmla="*/ 476518 w 476966"/>
              <a:gd name="connsiteY1" fmla="*/ 0 h 1963760"/>
              <a:gd name="connsiteX2" fmla="*/ 476697 w 476966"/>
              <a:gd name="connsiteY2" fmla="*/ 1963760 h 19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66" h="1963760">
                <a:moveTo>
                  <a:pt x="0" y="2996"/>
                </a:moveTo>
                <a:lnTo>
                  <a:pt x="476518" y="0"/>
                </a:lnTo>
                <a:cubicBezTo>
                  <a:pt x="475519" y="654587"/>
                  <a:pt x="477696" y="1309173"/>
                  <a:pt x="476697" y="196376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מלבן 77"/>
          <p:cNvSpPr/>
          <p:nvPr/>
        </p:nvSpPr>
        <p:spPr>
          <a:xfrm>
            <a:off x="2834318" y="3175222"/>
            <a:ext cx="1130438" cy="1556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0" name="צורה חופשית 79"/>
          <p:cNvSpPr/>
          <p:nvPr/>
        </p:nvSpPr>
        <p:spPr>
          <a:xfrm>
            <a:off x="4972599" y="4163809"/>
            <a:ext cx="521640" cy="1963847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1" name="צורה חופשית 80"/>
          <p:cNvSpPr/>
          <p:nvPr/>
        </p:nvSpPr>
        <p:spPr>
          <a:xfrm flipV="1">
            <a:off x="4971413" y="2196920"/>
            <a:ext cx="522825" cy="1974139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3" name="מלבן 82"/>
          <p:cNvSpPr/>
          <p:nvPr/>
        </p:nvSpPr>
        <p:spPr>
          <a:xfrm>
            <a:off x="5706602" y="5498912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MSG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7" name="מלבן 86"/>
          <p:cNvSpPr/>
          <p:nvPr/>
        </p:nvSpPr>
        <p:spPr>
          <a:xfrm>
            <a:off x="8090103" y="424372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he-IL" dirty="0"/>
          </a:p>
        </p:txBody>
      </p:sp>
      <p:sp>
        <p:nvSpPr>
          <p:cNvPr id="88" name="מלבן 87"/>
          <p:cNvSpPr/>
          <p:nvPr/>
        </p:nvSpPr>
        <p:spPr>
          <a:xfrm>
            <a:off x="9811249" y="424372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89" name="מלבן 88"/>
          <p:cNvSpPr/>
          <p:nvPr/>
        </p:nvSpPr>
        <p:spPr>
          <a:xfrm>
            <a:off x="9081240" y="57011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90" name="מלבן 89"/>
          <p:cNvSpPr/>
          <p:nvPr/>
        </p:nvSpPr>
        <p:spPr>
          <a:xfrm>
            <a:off x="11038195" y="571022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91" name="מלבן 90"/>
          <p:cNvSpPr/>
          <p:nvPr/>
        </p:nvSpPr>
        <p:spPr>
          <a:xfrm>
            <a:off x="3944829" y="3794477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decision</a:t>
            </a:r>
            <a:endParaRPr lang="he-IL" dirty="0"/>
          </a:p>
        </p:txBody>
      </p:sp>
      <p:sp>
        <p:nvSpPr>
          <p:cNvPr id="96" name="צורה חופשית 95"/>
          <p:cNvSpPr/>
          <p:nvPr/>
        </p:nvSpPr>
        <p:spPr>
          <a:xfrm flipH="1" flipV="1">
            <a:off x="2365834" y="2539999"/>
            <a:ext cx="2616748" cy="1598302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מלבן 96"/>
          <p:cNvSpPr/>
          <p:nvPr/>
        </p:nvSpPr>
        <p:spPr>
          <a:xfrm>
            <a:off x="2490839" y="2133717"/>
            <a:ext cx="2145951" cy="37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Not to do any </a:t>
            </a:r>
            <a:r>
              <a:rPr lang="en-US" smtClean="0"/>
              <a:t>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מלבן 108"/>
          <p:cNvSpPr/>
          <p:nvPr/>
        </p:nvSpPr>
        <p:spPr>
          <a:xfrm>
            <a:off x="9440818" y="1243999"/>
            <a:ext cx="2687922" cy="5284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לבן 74"/>
          <p:cNvSpPr/>
          <p:nvPr/>
        </p:nvSpPr>
        <p:spPr>
          <a:xfrm>
            <a:off x="123912" y="1268756"/>
            <a:ext cx="2208604" cy="5284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2370111" y="1292606"/>
            <a:ext cx="5536893" cy="5284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5"/>
            <a:ext cx="12192000" cy="1027829"/>
          </a:xfrm>
        </p:spPr>
        <p:txBody>
          <a:bodyPr/>
          <a:lstStyle/>
          <a:p>
            <a:pPr rtl="0"/>
            <a:r>
              <a:rPr lang="en-US" altLang="he-IL" dirty="0"/>
              <a:t>Collaboration Diagrams</a:t>
            </a:r>
            <a:endParaRPr lang="en-US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947235" y="3935051"/>
            <a:ext cx="13410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6654609" y="1639218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6670779" y="3567428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MSG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4" name="מחבר חץ ישר 33"/>
          <p:cNvCxnSpPr/>
          <p:nvPr/>
        </p:nvCxnSpPr>
        <p:spPr>
          <a:xfrm>
            <a:off x="4651730" y="4172052"/>
            <a:ext cx="1841082" cy="7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צורה חופשית 61"/>
          <p:cNvSpPr/>
          <p:nvPr/>
        </p:nvSpPr>
        <p:spPr>
          <a:xfrm>
            <a:off x="2076770" y="1492376"/>
            <a:ext cx="9453481" cy="1951603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1149927">
                <a:moveTo>
                  <a:pt x="7620000" y="690880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10229097" y="4341962"/>
            <a:ext cx="1301154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Making action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3" name="צורה חופשית 72"/>
          <p:cNvSpPr/>
          <p:nvPr/>
        </p:nvSpPr>
        <p:spPr>
          <a:xfrm flipV="1">
            <a:off x="661484" y="4194577"/>
            <a:ext cx="956257" cy="1212816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523699"/>
              <a:gd name="connsiteX1" fmla="*/ 7620000 w 7620000"/>
              <a:gd name="connsiteY1" fmla="*/ 0 h 1523699"/>
              <a:gd name="connsiteX2" fmla="*/ 0 w 7620000"/>
              <a:gd name="connsiteY2" fmla="*/ 0 h 1523699"/>
              <a:gd name="connsiteX3" fmla="*/ 0 w 7620000"/>
              <a:gd name="connsiteY3" fmla="*/ 1149927 h 1523699"/>
              <a:gd name="connsiteX4" fmla="*/ 95799 w 7620000"/>
              <a:gd name="connsiteY4" fmla="*/ 1523699 h 1523699"/>
              <a:gd name="connsiteX0" fmla="*/ 7620000 w 7620000"/>
              <a:gd name="connsiteY0" fmla="*/ 928255 h 1174117"/>
              <a:gd name="connsiteX1" fmla="*/ 7620000 w 7620000"/>
              <a:gd name="connsiteY1" fmla="*/ 0 h 1174117"/>
              <a:gd name="connsiteX2" fmla="*/ 0 w 7620000"/>
              <a:gd name="connsiteY2" fmla="*/ 0 h 1174117"/>
              <a:gd name="connsiteX3" fmla="*/ 0 w 7620000"/>
              <a:gd name="connsiteY3" fmla="*/ 1149927 h 1174117"/>
              <a:gd name="connsiteX4" fmla="*/ 426908 w 7620000"/>
              <a:gd name="connsiteY4" fmla="*/ 1174115 h 117411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690880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1124703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0" fmla="*/ 7620000 w 7620000"/>
              <a:gd name="connsiteY0" fmla="*/ 2374056 h 2374056"/>
              <a:gd name="connsiteX1" fmla="*/ 7620000 w 7620000"/>
              <a:gd name="connsiteY1" fmla="*/ 0 h 2374056"/>
              <a:gd name="connsiteX2" fmla="*/ 0 w 7620000"/>
              <a:gd name="connsiteY2" fmla="*/ 0 h 2374056"/>
              <a:gd name="connsiteX3" fmla="*/ 0 w 7620000"/>
              <a:gd name="connsiteY3" fmla="*/ 1149927 h 23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2374056">
                <a:moveTo>
                  <a:pt x="7620000" y="2374056"/>
                </a:moveTo>
                <a:lnTo>
                  <a:pt x="7620000" y="0"/>
                </a:lnTo>
                <a:lnTo>
                  <a:pt x="0" y="0"/>
                </a:lnTo>
                <a:lnTo>
                  <a:pt x="0" y="1149927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8" name="מלבן 77"/>
          <p:cNvSpPr/>
          <p:nvPr/>
        </p:nvSpPr>
        <p:spPr>
          <a:xfrm>
            <a:off x="2411840" y="3190444"/>
            <a:ext cx="831277" cy="1556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he-IL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80" name="צורה חופשית 79"/>
          <p:cNvSpPr/>
          <p:nvPr/>
        </p:nvSpPr>
        <p:spPr>
          <a:xfrm>
            <a:off x="5337781" y="4736567"/>
            <a:ext cx="1305764" cy="1414631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1" name="צורה חופשית 80"/>
          <p:cNvSpPr/>
          <p:nvPr/>
        </p:nvSpPr>
        <p:spPr>
          <a:xfrm flipV="1">
            <a:off x="5318117" y="2047420"/>
            <a:ext cx="1174695" cy="1139624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3" name="מלבן 82"/>
          <p:cNvSpPr/>
          <p:nvPr/>
        </p:nvSpPr>
        <p:spPr>
          <a:xfrm>
            <a:off x="6697634" y="5242354"/>
            <a:ext cx="1130438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MSG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1" name="מלבן 90"/>
          <p:cNvSpPr/>
          <p:nvPr/>
        </p:nvSpPr>
        <p:spPr>
          <a:xfrm>
            <a:off x="3251894" y="3683839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doAction</a:t>
            </a:r>
            <a:r>
              <a:rPr lang="en-US" altLang="he-IL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sz="1200" dirty="0"/>
          </a:p>
        </p:txBody>
      </p:sp>
      <p:sp>
        <p:nvSpPr>
          <p:cNvPr id="96" name="צורה חופשית 95"/>
          <p:cNvSpPr/>
          <p:nvPr/>
        </p:nvSpPr>
        <p:spPr>
          <a:xfrm flipH="1" flipV="1">
            <a:off x="2119204" y="2539997"/>
            <a:ext cx="2634471" cy="580611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מלבן 96"/>
          <p:cNvSpPr/>
          <p:nvPr/>
        </p:nvSpPr>
        <p:spPr>
          <a:xfrm>
            <a:off x="2275312" y="2146671"/>
            <a:ext cx="2145951" cy="37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 to do any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5" name="מלבן 34"/>
          <p:cNvSpPr/>
          <p:nvPr/>
        </p:nvSpPr>
        <p:spPr>
          <a:xfrm>
            <a:off x="174397" y="3120610"/>
            <a:ext cx="1130438" cy="161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operating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36" name="מלבן 35"/>
          <p:cNvSpPr/>
          <p:nvPr/>
        </p:nvSpPr>
        <p:spPr>
          <a:xfrm>
            <a:off x="1259436" y="3572129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e-IL" altLang="he-IL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ction</a:t>
            </a:r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sz="1400" dirty="0"/>
          </a:p>
        </p:txBody>
      </p:sp>
      <p:sp>
        <p:nvSpPr>
          <p:cNvPr id="37" name="מלבן 36"/>
          <p:cNvSpPr/>
          <p:nvPr/>
        </p:nvSpPr>
        <p:spPr>
          <a:xfrm>
            <a:off x="4473978" y="3179930"/>
            <a:ext cx="938817" cy="1556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processing</a:t>
            </a:r>
            <a:endParaRPr lang="he-IL" sz="900" dirty="0">
              <a:solidFill>
                <a:schemeClr val="tx1"/>
              </a:solidFill>
            </a:endParaRPr>
          </a:p>
        </p:txBody>
      </p:sp>
      <p:cxnSp>
        <p:nvCxnSpPr>
          <p:cNvPr id="38" name="מחבר חץ ישר 37"/>
          <p:cNvCxnSpPr/>
          <p:nvPr/>
        </p:nvCxnSpPr>
        <p:spPr>
          <a:xfrm>
            <a:off x="3280811" y="3968763"/>
            <a:ext cx="1150596" cy="4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40"/>
          <p:cNvSpPr/>
          <p:nvPr/>
        </p:nvSpPr>
        <p:spPr>
          <a:xfrm>
            <a:off x="5431590" y="1708866"/>
            <a:ext cx="1131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he-IL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/>
          </a:p>
        </p:txBody>
      </p:sp>
      <p:sp>
        <p:nvSpPr>
          <p:cNvPr id="42" name="מלבן 41"/>
          <p:cNvSpPr/>
          <p:nvPr/>
        </p:nvSpPr>
        <p:spPr>
          <a:xfrm>
            <a:off x="5549335" y="3716491"/>
            <a:ext cx="9649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sendNew</a:t>
            </a:r>
            <a:endParaRPr lang="he-IL" altLang="he-IL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altLang="he-IL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he-IL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100" dirty="0"/>
          </a:p>
        </p:txBody>
      </p:sp>
      <p:sp>
        <p:nvSpPr>
          <p:cNvPr id="44" name="מלבן 43"/>
          <p:cNvSpPr/>
          <p:nvPr/>
        </p:nvSpPr>
        <p:spPr>
          <a:xfrm>
            <a:off x="5549831" y="5861562"/>
            <a:ext cx="13588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altLang="he-IL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100" dirty="0"/>
          </a:p>
        </p:txBody>
      </p:sp>
      <p:grpSp>
        <p:nvGrpSpPr>
          <p:cNvPr id="49" name="קבוצה 48"/>
          <p:cNvGrpSpPr/>
          <p:nvPr/>
        </p:nvGrpSpPr>
        <p:grpSpPr>
          <a:xfrm>
            <a:off x="2792760" y="4884332"/>
            <a:ext cx="2046173" cy="1278398"/>
            <a:chOff x="7498101" y="5801072"/>
            <a:chExt cx="2463593" cy="881803"/>
          </a:xfrm>
        </p:grpSpPr>
        <p:grpSp>
          <p:nvGrpSpPr>
            <p:cNvPr id="50" name="Group 30"/>
            <p:cNvGrpSpPr>
              <a:grpSpLocks/>
            </p:cNvGrpSpPr>
            <p:nvPr/>
          </p:nvGrpSpPr>
          <p:grpSpPr bwMode="auto">
            <a:xfrm>
              <a:off x="7498101" y="6086232"/>
              <a:ext cx="2463593" cy="596643"/>
              <a:chOff x="1248" y="2832"/>
              <a:chExt cx="1152" cy="520"/>
            </a:xfrm>
          </p:grpSpPr>
          <p:sp>
            <p:nvSpPr>
              <p:cNvPr id="54" name="Rectangle 31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1104" cy="4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The robot </a:t>
                </a:r>
                <a:r>
                  <a:rPr lang="en-US" sz="1400" dirty="0" smtClean="0"/>
                  <a:t>makes</a:t>
                </a:r>
              </a:p>
              <a:p>
                <a:pPr algn="ctr"/>
                <a:r>
                  <a:rPr lang="en-US" sz="1400" dirty="0" smtClean="0"/>
                  <a:t> </a:t>
                </a:r>
                <a:r>
                  <a:rPr lang="en-US" sz="1400" dirty="0"/>
                  <a:t>sure </a:t>
                </a:r>
                <a:r>
                  <a:rPr lang="en-US" sz="1400" dirty="0" smtClean="0"/>
                  <a:t>that </a:t>
                </a:r>
                <a:r>
                  <a:rPr lang="en-US" sz="1400" dirty="0"/>
                  <a:t>the </a:t>
                </a:r>
                <a:r>
                  <a:rPr lang="en-US" sz="1400" dirty="0" smtClean="0"/>
                  <a:t>action</a:t>
                </a:r>
              </a:p>
              <a:p>
                <a:pPr algn="ctr"/>
                <a:r>
                  <a:rPr lang="en-US" sz="1400" dirty="0" smtClean="0"/>
                  <a:t> </a:t>
                </a:r>
                <a:r>
                  <a:rPr lang="en-US" sz="1400" dirty="0"/>
                  <a:t>is permitted</a:t>
                </a:r>
              </a:p>
            </p:txBody>
          </p:sp>
          <p:grpSp>
            <p:nvGrpSpPr>
              <p:cNvPr id="55" name="Group 32"/>
              <p:cNvGrpSpPr>
                <a:grpSpLocks/>
              </p:cNvGrpSpPr>
              <p:nvPr/>
            </p:nvGrpSpPr>
            <p:grpSpPr bwMode="auto">
              <a:xfrm>
                <a:off x="2208" y="2832"/>
                <a:ext cx="192" cy="240"/>
                <a:chOff x="3264" y="2688"/>
                <a:chExt cx="240" cy="288"/>
              </a:xfrm>
            </p:grpSpPr>
            <p:sp>
              <p:nvSpPr>
                <p:cNvPr id="56" name="Rectangle 33"/>
                <p:cNvSpPr>
                  <a:spLocks noChangeArrowheads="1"/>
                </p:cNvSpPr>
                <p:nvPr/>
              </p:nvSpPr>
              <p:spPr bwMode="auto">
                <a:xfrm>
                  <a:off x="3264" y="2688"/>
                  <a:ext cx="240" cy="28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58" name="AutoShape 34"/>
                <p:cNvSpPr>
                  <a:spLocks noChangeArrowheads="1"/>
                </p:cNvSpPr>
                <p:nvPr/>
              </p:nvSpPr>
              <p:spPr bwMode="auto">
                <a:xfrm>
                  <a:off x="3264" y="2807"/>
                  <a:ext cx="180" cy="169"/>
                </a:xfrm>
                <a:prstGeom prst="rtTriangle">
                  <a:avLst/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</p:grpSp>
        <p:grpSp>
          <p:nvGrpSpPr>
            <p:cNvPr id="51" name="Group 46"/>
            <p:cNvGrpSpPr>
              <a:grpSpLocks/>
            </p:cNvGrpSpPr>
            <p:nvPr/>
          </p:nvGrpSpPr>
          <p:grpSpPr bwMode="auto">
            <a:xfrm flipV="1">
              <a:off x="8631382" y="5801072"/>
              <a:ext cx="1035142" cy="395309"/>
              <a:chOff x="1429" y="2137"/>
              <a:chExt cx="367" cy="178"/>
            </a:xfrm>
          </p:grpSpPr>
          <p:sp>
            <p:nvSpPr>
              <p:cNvPr id="52" name="Line 35"/>
              <p:cNvSpPr>
                <a:spLocks noChangeShapeType="1"/>
              </p:cNvSpPr>
              <p:nvPr/>
            </p:nvSpPr>
            <p:spPr bwMode="auto">
              <a:xfrm>
                <a:off x="1429" y="2137"/>
                <a:ext cx="32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53" name="Oval 45"/>
              <p:cNvSpPr>
                <a:spLocks noChangeArrowheads="1"/>
              </p:cNvSpPr>
              <p:nvPr/>
            </p:nvSpPr>
            <p:spPr bwMode="auto">
              <a:xfrm>
                <a:off x="1748" y="226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sp>
        <p:nvSpPr>
          <p:cNvPr id="61" name="מלבן 60"/>
          <p:cNvSpPr/>
          <p:nvPr/>
        </p:nvSpPr>
        <p:spPr>
          <a:xfrm>
            <a:off x="7871591" y="1705484"/>
            <a:ext cx="1358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moveRobot</a:t>
            </a:r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he-IL" altLang="he-IL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Arena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64" name="מלבן 63"/>
          <p:cNvSpPr/>
          <p:nvPr/>
        </p:nvSpPr>
        <p:spPr>
          <a:xfrm>
            <a:off x="7863434" y="4115415"/>
            <a:ext cx="1727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cxnSp>
        <p:nvCxnSpPr>
          <p:cNvPr id="67" name="מחבר חץ ישר 66"/>
          <p:cNvCxnSpPr/>
          <p:nvPr/>
        </p:nvCxnSpPr>
        <p:spPr>
          <a:xfrm>
            <a:off x="7801217" y="4711052"/>
            <a:ext cx="241091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 69"/>
          <p:cNvSpPr/>
          <p:nvPr/>
        </p:nvSpPr>
        <p:spPr>
          <a:xfrm>
            <a:off x="7865667" y="5609036"/>
            <a:ext cx="15988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72" name="מלבן 71"/>
          <p:cNvSpPr/>
          <p:nvPr/>
        </p:nvSpPr>
        <p:spPr>
          <a:xfrm>
            <a:off x="2823677" y="960980"/>
            <a:ext cx="1598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מלבן 78"/>
          <p:cNvSpPr/>
          <p:nvPr/>
        </p:nvSpPr>
        <p:spPr>
          <a:xfrm>
            <a:off x="123913" y="960980"/>
            <a:ext cx="20865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he-IL" altLang="he-I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מלבן 83"/>
          <p:cNvSpPr/>
          <p:nvPr/>
        </p:nvSpPr>
        <p:spPr>
          <a:xfrm>
            <a:off x="9976516" y="967486"/>
            <a:ext cx="2086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he-IL" altLang="he-I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he-IL" altLang="he-I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altLang="he-IL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צורה חופשית 85"/>
          <p:cNvSpPr/>
          <p:nvPr/>
        </p:nvSpPr>
        <p:spPr>
          <a:xfrm rot="16200000">
            <a:off x="8937629" y="4578414"/>
            <a:ext cx="712454" cy="2773697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2" name="צורה חופשית 91"/>
          <p:cNvSpPr/>
          <p:nvPr/>
        </p:nvSpPr>
        <p:spPr>
          <a:xfrm rot="5400000" flipV="1">
            <a:off x="7950668" y="2035019"/>
            <a:ext cx="2157496" cy="2456394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3" name="מלבן 92"/>
          <p:cNvSpPr/>
          <p:nvPr/>
        </p:nvSpPr>
        <p:spPr>
          <a:xfrm>
            <a:off x="10614042" y="2873359"/>
            <a:ext cx="1301154" cy="1257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to do any action</a:t>
            </a:r>
          </a:p>
        </p:txBody>
      </p:sp>
      <p:sp>
        <p:nvSpPr>
          <p:cNvPr id="94" name="צורה חופשית 93"/>
          <p:cNvSpPr/>
          <p:nvPr/>
        </p:nvSpPr>
        <p:spPr>
          <a:xfrm rot="5400000" flipV="1">
            <a:off x="10318586" y="2131514"/>
            <a:ext cx="651298" cy="773244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8" name="צורה חופשית 97"/>
          <p:cNvSpPr/>
          <p:nvPr/>
        </p:nvSpPr>
        <p:spPr>
          <a:xfrm rot="16200000">
            <a:off x="10174625" y="4725718"/>
            <a:ext cx="2127602" cy="1065320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9" name="מלבן 98"/>
          <p:cNvSpPr/>
          <p:nvPr/>
        </p:nvSpPr>
        <p:spPr>
          <a:xfrm>
            <a:off x="10847317" y="6016578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100" name="מלבן 99"/>
          <p:cNvSpPr/>
          <p:nvPr/>
        </p:nvSpPr>
        <p:spPr>
          <a:xfrm>
            <a:off x="10502351" y="1878143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101" name="מלבן 100"/>
          <p:cNvSpPr/>
          <p:nvPr/>
        </p:nvSpPr>
        <p:spPr>
          <a:xfrm>
            <a:off x="9928861" y="2269864"/>
            <a:ext cx="36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102" name="מלבן 101"/>
          <p:cNvSpPr/>
          <p:nvPr/>
        </p:nvSpPr>
        <p:spPr>
          <a:xfrm>
            <a:off x="10356750" y="57674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103" name="מלבן 102"/>
          <p:cNvSpPr/>
          <p:nvPr/>
        </p:nvSpPr>
        <p:spPr>
          <a:xfrm>
            <a:off x="9740313" y="468053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32" name="מלבן 31"/>
          <p:cNvSpPr/>
          <p:nvPr/>
        </p:nvSpPr>
        <p:spPr>
          <a:xfrm>
            <a:off x="10210218" y="3318172"/>
            <a:ext cx="85210" cy="2028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צורה חופשית 104"/>
          <p:cNvSpPr/>
          <p:nvPr/>
        </p:nvSpPr>
        <p:spPr>
          <a:xfrm flipV="1">
            <a:off x="9675892" y="3419163"/>
            <a:ext cx="903187" cy="1265678"/>
          </a:xfrm>
          <a:custGeom>
            <a:avLst/>
            <a:gdLst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1316182 h 1316182"/>
              <a:gd name="connsiteX4" fmla="*/ 332510 w 7620000"/>
              <a:gd name="connsiteY4" fmla="*/ 1316182 h 1316182"/>
              <a:gd name="connsiteX0" fmla="*/ 7620000 w 7620000"/>
              <a:gd name="connsiteY0" fmla="*/ 928255 h 1316182"/>
              <a:gd name="connsiteX1" fmla="*/ 7620000 w 7620000"/>
              <a:gd name="connsiteY1" fmla="*/ 0 h 1316182"/>
              <a:gd name="connsiteX2" fmla="*/ 0 w 7620000"/>
              <a:gd name="connsiteY2" fmla="*/ 0 h 1316182"/>
              <a:gd name="connsiteX3" fmla="*/ 0 w 7620000"/>
              <a:gd name="connsiteY3" fmla="*/ 845127 h 1316182"/>
              <a:gd name="connsiteX4" fmla="*/ 332510 w 7620000"/>
              <a:gd name="connsiteY4" fmla="*/ 1316182 h 1316182"/>
              <a:gd name="connsiteX0" fmla="*/ 7620000 w 7620000"/>
              <a:gd name="connsiteY0" fmla="*/ 928255 h 928255"/>
              <a:gd name="connsiteX1" fmla="*/ 7620000 w 7620000"/>
              <a:gd name="connsiteY1" fmla="*/ 0 h 928255"/>
              <a:gd name="connsiteX2" fmla="*/ 0 w 7620000"/>
              <a:gd name="connsiteY2" fmla="*/ 0 h 928255"/>
              <a:gd name="connsiteX3" fmla="*/ 0 w 7620000"/>
              <a:gd name="connsiteY3" fmla="*/ 845127 h 928255"/>
              <a:gd name="connsiteX4" fmla="*/ 374074 w 7620000"/>
              <a:gd name="connsiteY4" fmla="*/ 872837 h 928255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74074 w 7620000"/>
              <a:gd name="connsiteY4" fmla="*/ 872837 h 1149927"/>
              <a:gd name="connsiteX0" fmla="*/ 7620000 w 7620000"/>
              <a:gd name="connsiteY0" fmla="*/ 928255 h 1149927"/>
              <a:gd name="connsiteX1" fmla="*/ 7620000 w 7620000"/>
              <a:gd name="connsiteY1" fmla="*/ 0 h 1149927"/>
              <a:gd name="connsiteX2" fmla="*/ 0 w 7620000"/>
              <a:gd name="connsiteY2" fmla="*/ 0 h 1149927"/>
              <a:gd name="connsiteX3" fmla="*/ 0 w 7620000"/>
              <a:gd name="connsiteY3" fmla="*/ 1149927 h 1149927"/>
              <a:gd name="connsiteX4" fmla="*/ 320099 w 7620000"/>
              <a:gd name="connsiteY4" fmla="*/ 1149062 h 1149927"/>
              <a:gd name="connsiteX0" fmla="*/ 7620000 w 7620000"/>
              <a:gd name="connsiteY0" fmla="*/ 928255 h 1149927"/>
              <a:gd name="connsiteX1" fmla="*/ 0 w 7620000"/>
              <a:gd name="connsiteY1" fmla="*/ 0 h 1149927"/>
              <a:gd name="connsiteX2" fmla="*/ 0 w 7620000"/>
              <a:gd name="connsiteY2" fmla="*/ 1149927 h 1149927"/>
              <a:gd name="connsiteX3" fmla="*/ 320099 w 7620000"/>
              <a:gd name="connsiteY3" fmla="*/ 1149062 h 1149927"/>
              <a:gd name="connsiteX0" fmla="*/ 0 w 320099"/>
              <a:gd name="connsiteY0" fmla="*/ 0 h 1149927"/>
              <a:gd name="connsiteX1" fmla="*/ 0 w 320099"/>
              <a:gd name="connsiteY1" fmla="*/ 1149927 h 1149927"/>
              <a:gd name="connsiteX2" fmla="*/ 320099 w 320099"/>
              <a:gd name="connsiteY2" fmla="*/ 1149062 h 1149927"/>
              <a:gd name="connsiteX0" fmla="*/ 0 w 320099"/>
              <a:gd name="connsiteY0" fmla="*/ 0 h 243549"/>
              <a:gd name="connsiteX1" fmla="*/ 0 w 320099"/>
              <a:gd name="connsiteY1" fmla="*/ 243549 h 243549"/>
              <a:gd name="connsiteX2" fmla="*/ 320099 w 320099"/>
              <a:gd name="connsiteY2" fmla="*/ 242684 h 24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99" h="243549">
                <a:moveTo>
                  <a:pt x="0" y="0"/>
                </a:moveTo>
                <a:lnTo>
                  <a:pt x="0" y="243549"/>
                </a:lnTo>
                <a:lnTo>
                  <a:pt x="320099" y="242684"/>
                </a:lnTo>
              </a:path>
            </a:pathLst>
          </a:cu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6" name="מלבן 105"/>
          <p:cNvSpPr/>
          <p:nvPr/>
        </p:nvSpPr>
        <p:spPr>
          <a:xfrm>
            <a:off x="9637452" y="4186532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107" name="מלבן 106"/>
          <p:cNvSpPr/>
          <p:nvPr/>
        </p:nvSpPr>
        <p:spPr>
          <a:xfrm>
            <a:off x="11710937" y="4895760"/>
            <a:ext cx="85210" cy="2028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8" name="צורה חופשית 107"/>
          <p:cNvSpPr/>
          <p:nvPr/>
        </p:nvSpPr>
        <p:spPr>
          <a:xfrm>
            <a:off x="11530808" y="1496218"/>
            <a:ext cx="547686" cy="3507581"/>
          </a:xfrm>
          <a:custGeom>
            <a:avLst/>
            <a:gdLst>
              <a:gd name="connsiteX0" fmla="*/ 25400 w 558800"/>
              <a:gd name="connsiteY0" fmla="*/ 3492500 h 3505200"/>
              <a:gd name="connsiteX1" fmla="*/ 558800 w 558800"/>
              <a:gd name="connsiteY1" fmla="*/ 3505200 h 3505200"/>
              <a:gd name="connsiteX2" fmla="*/ 533400 w 558800"/>
              <a:gd name="connsiteY2" fmla="*/ 0 h 3505200"/>
              <a:gd name="connsiteX3" fmla="*/ 0 w 558800"/>
              <a:gd name="connsiteY3" fmla="*/ 12700 h 3505200"/>
              <a:gd name="connsiteX4" fmla="*/ 0 w 558800"/>
              <a:gd name="connsiteY4" fmla="*/ 12700 h 3505200"/>
              <a:gd name="connsiteX0" fmla="*/ 25400 w 559593"/>
              <a:gd name="connsiteY0" fmla="*/ 3494881 h 3507581"/>
              <a:gd name="connsiteX1" fmla="*/ 558800 w 559593"/>
              <a:gd name="connsiteY1" fmla="*/ 3507581 h 3507581"/>
              <a:gd name="connsiteX2" fmla="*/ 559593 w 559593"/>
              <a:gd name="connsiteY2" fmla="*/ 0 h 3507581"/>
              <a:gd name="connsiteX3" fmla="*/ 0 w 559593"/>
              <a:gd name="connsiteY3" fmla="*/ 15081 h 3507581"/>
              <a:gd name="connsiteX4" fmla="*/ 0 w 559593"/>
              <a:gd name="connsiteY4" fmla="*/ 15081 h 3507581"/>
              <a:gd name="connsiteX0" fmla="*/ 25400 w 559593"/>
              <a:gd name="connsiteY0" fmla="*/ 3494881 h 3507581"/>
              <a:gd name="connsiteX1" fmla="*/ 558800 w 559593"/>
              <a:gd name="connsiteY1" fmla="*/ 3507581 h 3507581"/>
              <a:gd name="connsiteX2" fmla="*/ 559593 w 559593"/>
              <a:gd name="connsiteY2" fmla="*/ 0 h 3507581"/>
              <a:gd name="connsiteX3" fmla="*/ 0 w 559593"/>
              <a:gd name="connsiteY3" fmla="*/ 15081 h 3507581"/>
              <a:gd name="connsiteX0" fmla="*/ 13493 w 547686"/>
              <a:gd name="connsiteY0" fmla="*/ 3494881 h 3507581"/>
              <a:gd name="connsiteX1" fmla="*/ 546893 w 547686"/>
              <a:gd name="connsiteY1" fmla="*/ 3507581 h 3507581"/>
              <a:gd name="connsiteX2" fmla="*/ 547686 w 547686"/>
              <a:gd name="connsiteY2" fmla="*/ 0 h 3507581"/>
              <a:gd name="connsiteX3" fmla="*/ 0 w 547686"/>
              <a:gd name="connsiteY3" fmla="*/ 794 h 350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86" h="3507581">
                <a:moveTo>
                  <a:pt x="13493" y="3494881"/>
                </a:moveTo>
                <a:lnTo>
                  <a:pt x="546893" y="3507581"/>
                </a:lnTo>
                <a:cubicBezTo>
                  <a:pt x="547157" y="2338387"/>
                  <a:pt x="547422" y="1169194"/>
                  <a:pt x="547686" y="0"/>
                </a:cubicBezTo>
                <a:lnTo>
                  <a:pt x="0" y="794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76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973</TotalTime>
  <Words>511</Words>
  <Application>Microsoft Office PowerPoint</Application>
  <PresentationFormat>מסך רחב</PresentationFormat>
  <Paragraphs>185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Miriam</vt:lpstr>
      <vt:lpstr>פרלקסה</vt:lpstr>
      <vt:lpstr>Robots Arena</vt:lpstr>
      <vt:lpstr>מצגת של PowerPoint‏</vt:lpstr>
      <vt:lpstr>Use cases</vt:lpstr>
      <vt:lpstr>מצגת של PowerPoint‏</vt:lpstr>
      <vt:lpstr>Use cases</vt:lpstr>
      <vt:lpstr>Use cases</vt:lpstr>
      <vt:lpstr>Conceptual Model</vt:lpstr>
      <vt:lpstr>Collaboration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Robots</dc:title>
  <dc:creator>Zvika1</dc:creator>
  <cp:lastModifiedBy>Zvika3</cp:lastModifiedBy>
  <cp:revision>83</cp:revision>
  <dcterms:created xsi:type="dcterms:W3CDTF">2016-05-09T09:16:44Z</dcterms:created>
  <dcterms:modified xsi:type="dcterms:W3CDTF">2016-09-28T19:59:37Z</dcterms:modified>
</cp:coreProperties>
</file>