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7" name="" descr=""/>
          <p:cNvPicPr/>
          <p:nvPr/>
        </p:nvPicPr>
        <p:blipFill>
          <a:blip r:embed="rId2"/>
          <a:stretch>
            <a:fillRect/>
          </a:stretch>
        </p:blipFill>
        <p:spPr>
          <a:xfrm>
            <a:off x="3368880" y="1825560"/>
            <a:ext cx="5452920" cy="4350960"/>
          </a:xfrm>
          <a:prstGeom prst="rect">
            <a:avLst/>
          </a:prstGeom>
          <a:ln>
            <a:noFill/>
          </a:ln>
        </p:spPr>
      </p:pic>
      <p:pic>
        <p:nvPicPr>
          <p:cNvPr id="38"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5" name="PlaceHolder 2"/>
          <p:cNvSpPr>
            <a:spLocks noGrp="1"/>
          </p:cNvSpPr>
          <p:nvPr>
            <p:ph type="subTitle"/>
          </p:nvPr>
        </p:nvSpPr>
        <p:spPr>
          <a:xfrm>
            <a:off x="838080" y="1825560"/>
            <a:ext cx="10515240" cy="4351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5240" cy="4351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6" name="" descr=""/>
          <p:cNvPicPr/>
          <p:nvPr/>
        </p:nvPicPr>
        <p:blipFill>
          <a:blip r:embed="rId2"/>
          <a:stretch>
            <a:fillRect/>
          </a:stretch>
        </p:blipFill>
        <p:spPr>
          <a:xfrm>
            <a:off x="3368880" y="1825560"/>
            <a:ext cx="5452920" cy="4350960"/>
          </a:xfrm>
          <a:prstGeom prst="rect">
            <a:avLst/>
          </a:prstGeom>
          <a:ln>
            <a:noFill/>
          </a:ln>
        </p:spPr>
      </p:pic>
      <p:pic>
        <p:nvPicPr>
          <p:cNvPr id="77" name="" descr=""/>
          <p:cNvPicPr/>
          <p:nvPr/>
        </p:nvPicPr>
        <p:blipFill>
          <a:blip r:embed="rId3"/>
          <a:stretch>
            <a:fillRect/>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US" sz="1200">
                <a:solidFill>
                  <a:srgbClr val="8b8b8b"/>
                </a:solidFill>
                <a:latin typeface="Calibri"/>
              </a:rPr>
              <a:t>1/20/17</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E7A5EE2B-7DE8-4E52-A6F3-FE9343250320}" type="slidenum">
              <a:rPr lang="en-US" sz="1200">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US" sz="1200">
                <a:solidFill>
                  <a:srgbClr val="8b8b8b"/>
                </a:solidFill>
                <a:latin typeface="Calibri"/>
              </a:rPr>
              <a:t>1/20/17</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6F332AEA-24F1-4FFB-A41A-23EB8B4EFE57}"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 </a:t>
            </a:r>
            <a:r>
              <a:rPr lang="en-US" sz="6000">
                <a:solidFill>
                  <a:srgbClr val="000000"/>
                </a:solidFill>
                <a:latin typeface="Calibri Light"/>
              </a:rPr>
              <a:t>Spoken language identification with deep learning</a:t>
            </a:r>
            <a:r>
              <a:rPr lang="en-US" sz="6000">
                <a:solidFill>
                  <a:srgbClr val="000000"/>
                </a:solidFill>
                <a:latin typeface="Calibri Light"/>
              </a:rPr>
              <a:t>
</a:t>
            </a:r>
            <a:endParaRPr/>
          </a:p>
        </p:txBody>
      </p:sp>
      <p:sp>
        <p:nvSpPr>
          <p:cNvPr id="79" name="TextShape 2"/>
          <p:cNvSpPr txBox="1"/>
          <p:nvPr/>
        </p:nvSpPr>
        <p:spPr>
          <a:xfrm>
            <a:off x="1523880" y="3602160"/>
            <a:ext cx="9143640" cy="1655280"/>
          </a:xfrm>
          <a:prstGeom prst="rect">
            <a:avLst/>
          </a:prstGeom>
        </p:spPr>
        <p:txBody>
          <a:bodyPr/>
          <a:p>
            <a:pPr algn="ctr">
              <a:lnSpc>
                <a:spcPct val="100000"/>
              </a:lnSpc>
            </a:pPr>
            <a:r>
              <a:rPr lang="en-US" sz="2400">
                <a:solidFill>
                  <a:srgbClr val="767171"/>
                </a:solidFill>
                <a:latin typeface="Calibri"/>
              </a:rPr>
              <a:t>Akiva Gubbay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Goal</a:t>
            </a:r>
            <a:endParaRPr/>
          </a:p>
        </p:txBody>
      </p:sp>
      <p:sp>
        <p:nvSpPr>
          <p:cNvPr id="81"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The goal of this project is to develop a system that can identify the spoken language within an audio file(s) using varius deep learing techneques.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Dataset</a:t>
            </a:r>
            <a:endParaRPr/>
          </a:p>
        </p:txBody>
      </p:sp>
      <p:sp>
        <p:nvSpPr>
          <p:cNvPr id="83" name="TextShape 2"/>
          <p:cNvSpPr txBox="1"/>
          <p:nvPr/>
        </p:nvSpPr>
        <p:spPr>
          <a:xfrm>
            <a:off x="838080" y="1690560"/>
            <a:ext cx="10515240" cy="4485960"/>
          </a:xfrm>
          <a:prstGeom prst="rect">
            <a:avLst/>
          </a:prstGeom>
        </p:spPr>
        <p:txBody>
          <a:bodyPr/>
          <a:p>
            <a:pPr>
              <a:lnSpc>
                <a:spcPct val="90000"/>
              </a:lnSpc>
              <a:buFont typeface="Arial"/>
              <a:buChar char="•"/>
            </a:pPr>
            <a:r>
              <a:rPr lang="en-US" sz="2800">
                <a:solidFill>
                  <a:srgbClr val="000000"/>
                </a:solidFill>
                <a:latin typeface="Calibri"/>
              </a:rPr>
              <a:t>Four languages were used: English, German, French and Spanish.</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I train and tested the model on data from The VoxForge dataset.</a:t>
            </a:r>
            <a:endParaRPr/>
          </a:p>
          <a:p>
            <a:pPr>
              <a:lnSpc>
                <a:spcPct val="90000"/>
              </a:lnSpc>
              <a:buFont typeface="Arial"/>
              <a:buChar char="•"/>
            </a:pPr>
            <a:r>
              <a:rPr lang="en-US" sz="2800">
                <a:solidFill>
                  <a:srgbClr val="000000"/>
                </a:solidFill>
                <a:latin typeface="Calibri"/>
              </a:rPr>
              <a:t>The VoxForge dataset consists of multilingual speech samples available on the VoxForge website.</a:t>
            </a:r>
            <a:endParaRPr/>
          </a:p>
          <a:p>
            <a:pPr>
              <a:lnSpc>
                <a:spcPct val="90000"/>
              </a:lnSpc>
              <a:buFont typeface="Arial"/>
              <a:buChar char="•"/>
            </a:pPr>
            <a:r>
              <a:rPr lang="en-US" sz="2800">
                <a:solidFill>
                  <a:srgbClr val="000000"/>
                </a:solidFill>
                <a:latin typeface="Calibri"/>
              </a:rPr>
              <a:t> </a:t>
            </a:r>
            <a:r>
              <a:rPr lang="en-US" sz="2800">
                <a:solidFill>
                  <a:srgbClr val="000000"/>
                </a:solidFill>
                <a:latin typeface="Calibri"/>
              </a:rPr>
              <a:t>This dataset contains short speech samples. Given that the speech samples are recorded by users with their own microphones, quality varies significantly between different samples.</a:t>
            </a:r>
            <a:endParaRPr/>
          </a:p>
          <a:p>
            <a:pPr>
              <a:lnSpc>
                <a:spcPct val="90000"/>
              </a:lnSpc>
              <a:buFont typeface="Arial"/>
              <a:buChar char="•"/>
            </a:pPr>
            <a:r>
              <a:rPr lang="en-US" sz="2800">
                <a:solidFill>
                  <a:srgbClr val="000000"/>
                </a:solidFill>
                <a:latin typeface="Calibri"/>
              </a:rPr>
              <a:t>In contrast to song audio, which combines background music, instruments and the several singer’s voices into a complex mix. Each audio file in the dataset records one speaker that  speaks in one language. </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Feature extraction</a:t>
            </a:r>
            <a:endParaRPr/>
          </a:p>
        </p:txBody>
      </p:sp>
      <p:sp>
        <p:nvSpPr>
          <p:cNvPr id="85"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The first step in any automatic speech recognition system is to extract features i.e. identify the components of the audio signal that are good for identifying the linguistic content and discarding redundant information like background noise.</a:t>
            </a:r>
            <a:endParaRPr/>
          </a:p>
          <a:p>
            <a:pPr>
              <a:lnSpc>
                <a:spcPct val="90000"/>
              </a:lnSpc>
              <a:buFont typeface="Arial"/>
              <a:buChar char="•"/>
            </a:pPr>
            <a:r>
              <a:rPr lang="en-US" sz="2800">
                <a:solidFill>
                  <a:srgbClr val="000000"/>
                </a:solidFill>
                <a:latin typeface="Calibri"/>
              </a:rPr>
              <a:t>Two approaches:</a:t>
            </a:r>
            <a:endParaRPr/>
          </a:p>
          <a:p>
            <a:pPr>
              <a:lnSpc>
                <a:spcPct val="100000"/>
              </a:lnSpc>
            </a:pPr>
            <a:r>
              <a:rPr lang="en-US" sz="2800">
                <a:solidFill>
                  <a:srgbClr val="000000"/>
                </a:solidFill>
                <a:latin typeface="Calibri"/>
              </a:rPr>
              <a:t>   </a:t>
            </a:r>
            <a:r>
              <a:rPr lang="en-US" sz="2800">
                <a:solidFill>
                  <a:srgbClr val="000000"/>
                </a:solidFill>
                <a:latin typeface="Calibri"/>
              </a:rPr>
              <a:t>1) Spectrograms</a:t>
            </a:r>
            <a:endParaRPr/>
          </a:p>
          <a:p>
            <a:pPr>
              <a:lnSpc>
                <a:spcPct val="100000"/>
              </a:lnSpc>
            </a:pPr>
            <a:r>
              <a:rPr lang="en-US" sz="2800">
                <a:solidFill>
                  <a:srgbClr val="000000"/>
                </a:solidFill>
                <a:latin typeface="Calibri"/>
              </a:rPr>
              <a:t>   </a:t>
            </a:r>
            <a:r>
              <a:rPr lang="en-US" sz="2800">
                <a:solidFill>
                  <a:srgbClr val="000000"/>
                </a:solidFill>
                <a:latin typeface="Calibri"/>
              </a:rPr>
              <a:t>2)  MFCCs</a:t>
            </a:r>
            <a:endParaRPr/>
          </a:p>
          <a:p>
            <a:pPr>
              <a:lnSpc>
                <a:spcPct val="100000"/>
              </a:lnSpc>
            </a:pPr>
            <a:endParaRPr/>
          </a:p>
          <a:p>
            <a:pPr>
              <a:lnSpc>
                <a:spcPct val="9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838080" y="321120"/>
            <a:ext cx="10515240" cy="1369080"/>
          </a:xfrm>
          <a:prstGeom prst="rect">
            <a:avLst/>
          </a:prstGeom>
        </p:spPr>
        <p:txBody>
          <a:bodyPr anchor="ctr"/>
          <a:p>
            <a:pPr>
              <a:lnSpc>
                <a:spcPct val="90000"/>
              </a:lnSpc>
            </a:pPr>
            <a:r>
              <a:rPr lang="en-US" sz="4400">
                <a:solidFill>
                  <a:srgbClr val="000000"/>
                </a:solidFill>
                <a:latin typeface="Calibri Light"/>
              </a:rPr>
              <a:t>Spectrograms</a:t>
            </a:r>
            <a:endParaRPr/>
          </a:p>
        </p:txBody>
      </p:sp>
      <p:sp>
        <p:nvSpPr>
          <p:cNvPr id="87" name="TextShape 2"/>
          <p:cNvSpPr txBox="1"/>
          <p:nvPr/>
        </p:nvSpPr>
        <p:spPr>
          <a:xfrm>
            <a:off x="838080" y="1445760"/>
            <a:ext cx="10515240" cy="4730760"/>
          </a:xfrm>
          <a:prstGeom prst="rect">
            <a:avLst/>
          </a:prstGeom>
        </p:spPr>
        <p:txBody>
          <a:bodyPr/>
          <a:p>
            <a:pPr>
              <a:lnSpc>
                <a:spcPct val="100000"/>
              </a:lnSpc>
            </a:pPr>
            <a:r>
              <a:rPr lang="en-US" sz="2800">
                <a:solidFill>
                  <a:srgbClr val="000000"/>
                </a:solidFill>
                <a:latin typeface="Calibri"/>
              </a:rPr>
              <a:t>Spectrograms are a visual representation of the audio signal.</a:t>
            </a:r>
            <a:endParaRPr/>
          </a:p>
          <a:p>
            <a:pPr>
              <a:lnSpc>
                <a:spcPct val="100000"/>
              </a:lnSpc>
            </a:pPr>
            <a:endParaRPr/>
          </a:p>
        </p:txBody>
      </p:sp>
      <p:pic>
        <p:nvPicPr>
          <p:cNvPr id="88" name="Picture 3" descr=""/>
          <p:cNvPicPr/>
          <p:nvPr/>
        </p:nvPicPr>
        <p:blipFill>
          <a:blip r:embed="rId1"/>
          <a:stretch>
            <a:fillRect/>
          </a:stretch>
        </p:blipFill>
        <p:spPr>
          <a:xfrm>
            <a:off x="1902960" y="2434320"/>
            <a:ext cx="7397280" cy="34581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MFCCs</a:t>
            </a:r>
            <a:endParaRPr/>
          </a:p>
        </p:txBody>
      </p:sp>
      <p:sp>
        <p:nvSpPr>
          <p:cNvPr id="90" name="TextShape 2"/>
          <p:cNvSpPr txBox="1"/>
          <p:nvPr/>
        </p:nvSpPr>
        <p:spPr>
          <a:xfrm>
            <a:off x="838080" y="1791720"/>
            <a:ext cx="10515240" cy="2483280"/>
          </a:xfrm>
          <a:prstGeom prst="rect">
            <a:avLst/>
          </a:prstGeom>
        </p:spPr>
        <p:txBody>
          <a:bodyPr/>
          <a:p>
            <a:pPr>
              <a:lnSpc>
                <a:spcPct val="90000"/>
              </a:lnSpc>
              <a:buFont typeface="Arial"/>
              <a:buChar char="•"/>
            </a:pPr>
            <a:r>
              <a:rPr lang="en-US" sz="2800">
                <a:solidFill>
                  <a:srgbClr val="000000"/>
                </a:solidFill>
                <a:latin typeface="Calibri"/>
              </a:rPr>
              <a:t>Mel Frequency Cepstral Coefficients (MFCCs) are a feature widely used in automatic speech recognition.</a:t>
            </a:r>
            <a:endParaRPr/>
          </a:p>
          <a:p>
            <a:pPr>
              <a:lnSpc>
                <a:spcPct val="90000"/>
              </a:lnSpc>
              <a:buFont typeface="Arial"/>
              <a:buChar char="•"/>
            </a:pPr>
            <a:r>
              <a:rPr lang="en-US" sz="2800">
                <a:solidFill>
                  <a:srgbClr val="000000"/>
                </a:solidFill>
                <a:latin typeface="Calibri"/>
              </a:rPr>
              <a:t>39 coefficients</a:t>
            </a:r>
            <a:endParaRPr/>
          </a:p>
          <a:p>
            <a:pPr>
              <a:lnSpc>
                <a:spcPct val="90000"/>
              </a:lnSpc>
              <a:buFont typeface="Arial"/>
              <a:buChar char="•"/>
            </a:pPr>
            <a:r>
              <a:rPr lang="en-US" sz="2800">
                <a:solidFill>
                  <a:srgbClr val="000000"/>
                </a:solidFill>
                <a:latin typeface="Calibri"/>
              </a:rPr>
              <a:t>10-13 first coefficients used for human voice.</a:t>
            </a:r>
            <a:endParaRPr/>
          </a:p>
          <a:p>
            <a:pPr>
              <a:lnSpc>
                <a:spcPct val="90000"/>
              </a:lnSpc>
              <a:buFont typeface="Arial"/>
              <a:buChar char="•"/>
            </a:pPr>
            <a:r>
              <a:rPr lang="en-US" sz="2800">
                <a:solidFill>
                  <a:srgbClr val="000000"/>
                </a:solidFill>
                <a:latin typeface="Calibri"/>
              </a:rPr>
              <a:t>LibROSA python package.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Model</a:t>
            </a:r>
            <a:endParaRPr/>
          </a:p>
        </p:txBody>
      </p:sp>
      <p:sp>
        <p:nvSpPr>
          <p:cNvPr id="92"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Recurrent neural network (RNN).</a:t>
            </a:r>
            <a:endParaRPr/>
          </a:p>
          <a:p>
            <a:pPr>
              <a:lnSpc>
                <a:spcPct val="90000"/>
              </a:lnSpc>
              <a:buFont typeface="Arial"/>
              <a:buChar char="•"/>
            </a:pPr>
            <a:r>
              <a:rPr lang="en-US" sz="2800">
                <a:solidFill>
                  <a:srgbClr val="000000"/>
                </a:solidFill>
                <a:latin typeface="Calibri"/>
              </a:rPr>
              <a:t>128 Bidirectional LSTM cells.</a:t>
            </a:r>
            <a:endParaRPr/>
          </a:p>
          <a:p>
            <a:pPr>
              <a:lnSpc>
                <a:spcPct val="90000"/>
              </a:lnSpc>
              <a:buFont typeface="Arial"/>
              <a:buChar char="•"/>
            </a:pPr>
            <a:r>
              <a:rPr lang="en-US" sz="2800">
                <a:solidFill>
                  <a:srgbClr val="000000"/>
                </a:solidFill>
                <a:latin typeface="Calibri"/>
              </a:rPr>
              <a:t>One fully connected layer after the rnn cells that results in two or four labels, depending on the number of languages used for training. The layer is activated using the ReLU function.</a:t>
            </a:r>
            <a:endParaRPr/>
          </a:p>
          <a:p>
            <a:pPr>
              <a:lnSpc>
                <a:spcPct val="90000"/>
              </a:lnSpc>
              <a:buFont typeface="Arial"/>
              <a:buChar char="•"/>
            </a:pPr>
            <a:r>
              <a:rPr lang="en-US" sz="2800">
                <a:solidFill>
                  <a:srgbClr val="000000"/>
                </a:solidFill>
                <a:latin typeface="Calibri"/>
              </a:rPr>
              <a:t>Dropout is preformed on the added layer.</a:t>
            </a:r>
            <a:endParaRPr/>
          </a:p>
          <a:p>
            <a:pPr>
              <a:lnSpc>
                <a:spcPct val="90000"/>
              </a:lnSpc>
              <a:buFont typeface="Arial"/>
              <a:buChar char="•"/>
            </a:pPr>
            <a:r>
              <a:rPr lang="en-US" sz="2800">
                <a:solidFill>
                  <a:srgbClr val="000000"/>
                </a:solidFill>
                <a:latin typeface="Calibri"/>
              </a:rPr>
              <a:t>Classification is done using SoftMax.</a:t>
            </a:r>
            <a:endParaRPr/>
          </a:p>
          <a:p>
            <a:pPr>
              <a:lnSpc>
                <a:spcPct val="90000"/>
              </a:lnSpc>
              <a:buFont typeface="Arial"/>
              <a:buChar char="•"/>
            </a:pPr>
            <a:r>
              <a:rPr lang="en-US" sz="2800">
                <a:solidFill>
                  <a:srgbClr val="000000"/>
                </a:solidFill>
                <a:latin typeface="Calibri"/>
              </a:rPr>
              <a:t>AdamOptimizer for the loss function.</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Parameters</a:t>
            </a:r>
            <a:endParaRPr/>
          </a:p>
        </p:txBody>
      </p:sp>
      <p:sp>
        <p:nvSpPr>
          <p:cNvPr id="94" name="TextShape 2"/>
          <p:cNvSpPr txBox="1"/>
          <p:nvPr/>
        </p:nvSpPr>
        <p:spPr>
          <a:xfrm>
            <a:off x="838080" y="1825560"/>
            <a:ext cx="10515240" cy="4350960"/>
          </a:xfrm>
          <a:prstGeom prst="rect">
            <a:avLst/>
          </a:prstGeom>
        </p:spPr>
        <p:txBody>
          <a:bodyPr/>
          <a:p>
            <a:pPr>
              <a:lnSpc>
                <a:spcPct val="90000"/>
              </a:lnSpc>
              <a:buFont typeface="Arial"/>
              <a:buChar char="•"/>
            </a:pPr>
            <a:r>
              <a:rPr lang="en-US" sz="2800">
                <a:solidFill>
                  <a:srgbClr val="000000"/>
                </a:solidFill>
                <a:latin typeface="Calibri"/>
              </a:rPr>
              <a:t>The values of these parameters were reached through (a lot a lot of) trial and error.  </a:t>
            </a:r>
            <a:endParaRPr/>
          </a:p>
          <a:p>
            <a:pPr>
              <a:lnSpc>
                <a:spcPct val="90000"/>
              </a:lnSpc>
              <a:buFont typeface="Arial"/>
              <a:buChar char="•"/>
            </a:pPr>
            <a:r>
              <a:rPr lang="en-US" sz="2800">
                <a:solidFill>
                  <a:srgbClr val="000000"/>
                </a:solidFill>
                <a:latin typeface="Calibri"/>
              </a:rPr>
              <a:t>Batch: </a:t>
            </a:r>
            <a:endParaRPr/>
          </a:p>
          <a:p>
            <a:pPr>
              <a:lnSpc>
                <a:spcPct val="90000"/>
              </a:lnSpc>
              <a:buFont typeface="Arial"/>
              <a:buChar char="•"/>
            </a:pPr>
            <a:r>
              <a:rPr lang="en-US" sz="2800">
                <a:solidFill>
                  <a:srgbClr val="000000"/>
                </a:solidFill>
                <a:latin typeface="Calibri"/>
              </a:rPr>
              <a:t>Learning rate(alpha): 0.001 (usually). Varius according to: 1) amount of data 2) dropout.</a:t>
            </a:r>
            <a:endParaRPr/>
          </a:p>
          <a:p>
            <a:pPr>
              <a:lnSpc>
                <a:spcPct val="90000"/>
              </a:lnSpc>
              <a:buFont typeface="Arial"/>
              <a:buChar char="•"/>
            </a:pPr>
            <a:r>
              <a:rPr lang="en-US" sz="2800">
                <a:solidFill>
                  <a:srgbClr val="000000"/>
                </a:solidFill>
                <a:latin typeface="Calibri"/>
              </a:rPr>
              <a:t>Time: 80 (start – 50, end 130).  Out of roughly 250.</a:t>
            </a:r>
            <a:endParaRPr/>
          </a:p>
          <a:p>
            <a:pPr>
              <a:lnSpc>
                <a:spcPct val="90000"/>
              </a:lnSpc>
              <a:buFont typeface="Arial"/>
              <a:buChar char="•"/>
            </a:pPr>
            <a:r>
              <a:rPr lang="en-US" sz="2800">
                <a:solidFill>
                  <a:srgbClr val="000000"/>
                </a:solidFill>
                <a:latin typeface="Calibri"/>
              </a:rPr>
              <a:t>Dropout: 0.6-0.9 </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Accuracy results</a:t>
            </a:r>
            <a:endParaRPr/>
          </a:p>
        </p:txBody>
      </p:sp>
      <p:graphicFrame>
        <p:nvGraphicFramePr>
          <p:cNvPr id="96" name="Table 2"/>
          <p:cNvGraphicFramePr/>
          <p:nvPr/>
        </p:nvGraphicFramePr>
        <p:xfrm>
          <a:off x="838080" y="1825560"/>
          <a:ext cx="9372240" cy="3752280"/>
        </p:xfrm>
        <a:graphic>
          <a:graphicData uri="http://schemas.openxmlformats.org/drawingml/2006/table">
            <a:tbl>
              <a:tblPr/>
              <a:tblGrid>
                <a:gridCol w="2342880"/>
                <a:gridCol w="2342880"/>
                <a:gridCol w="2342880"/>
                <a:gridCol w="2343600"/>
              </a:tblGrid>
              <a:tr h="937800">
                <a:tc>
                  <a:txBody>
                    <a:bodyPr/>
                    <a:p>
                      <a:pPr>
                        <a:lnSpc>
                          <a:spcPct val="100000"/>
                        </a:lnSpc>
                      </a:pPr>
                      <a:r>
                        <a:rPr b="1" lang="en-US">
                          <a:solidFill>
                            <a:srgbClr val="ffffff"/>
                          </a:solidFill>
                          <a:latin typeface="Calibri"/>
                        </a:rPr>
                        <a:t>Languages</a:t>
                      </a:r>
                      <a:endParaRPr/>
                    </a:p>
                  </a:txBody>
                  <a:tcPr/>
                </a:tc>
                <a:tc>
                  <a:txBody>
                    <a:bodyPr/>
                    <a:p>
                      <a:pPr>
                        <a:lnSpc>
                          <a:spcPct val="100000"/>
                        </a:lnSpc>
                      </a:pPr>
                      <a:r>
                        <a:rPr b="1" lang="en-US">
                          <a:solidFill>
                            <a:srgbClr val="ffffff"/>
                          </a:solidFill>
                          <a:latin typeface="Calibri"/>
                        </a:rPr>
                        <a:t>Number of Training files (per language)</a:t>
                      </a:r>
                      <a:endParaRPr/>
                    </a:p>
                  </a:txBody>
                  <a:tcPr/>
                </a:tc>
                <a:tc>
                  <a:txBody>
                    <a:bodyPr/>
                    <a:p>
                      <a:pPr>
                        <a:lnSpc>
                          <a:spcPct val="100000"/>
                        </a:lnSpc>
                      </a:pPr>
                      <a:r>
                        <a:rPr b="1" lang="en-US">
                          <a:solidFill>
                            <a:srgbClr val="ffffff"/>
                          </a:solidFill>
                          <a:latin typeface="Calibri"/>
                        </a:rPr>
                        <a:t>Number of Testing files (per language)</a:t>
                      </a:r>
                      <a:endParaRPr/>
                    </a:p>
                  </a:txBody>
                  <a:tcPr/>
                </a:tc>
                <a:tc>
                  <a:txBody>
                    <a:bodyPr/>
                    <a:p>
                      <a:pPr>
                        <a:lnSpc>
                          <a:spcPct val="100000"/>
                        </a:lnSpc>
                      </a:pPr>
                      <a:r>
                        <a:rPr b="1" lang="en-US">
                          <a:solidFill>
                            <a:srgbClr val="ffffff"/>
                          </a:solidFill>
                          <a:latin typeface="Calibri"/>
                        </a:rPr>
                        <a:t>Accuracy</a:t>
                      </a:r>
                      <a:endParaRPr/>
                    </a:p>
                  </a:txBody>
                  <a:tcPr/>
                </a:tc>
              </a:tr>
              <a:tr h="500040">
                <a:tc>
                  <a:txBody>
                    <a:bodyPr/>
                    <a:p>
                      <a:pPr>
                        <a:lnSpc>
                          <a:spcPct val="100000"/>
                        </a:lnSpc>
                      </a:pPr>
                      <a:r>
                        <a:rPr lang="en-US">
                          <a:solidFill>
                            <a:srgbClr val="000000"/>
                          </a:solidFill>
                          <a:latin typeface="Calibri"/>
                        </a:rPr>
                        <a:t>GER, FRE</a:t>
                      </a:r>
                      <a:endParaRPr/>
                    </a:p>
                  </a:txBody>
                  <a:tcPr/>
                </a:tc>
                <a:tc>
                  <a:txBody>
                    <a:bodyPr/>
                    <a:p>
                      <a:pPr>
                        <a:lnSpc>
                          <a:spcPct val="100000"/>
                        </a:lnSpc>
                      </a:pPr>
                      <a:r>
                        <a:rPr lang="en-US">
                          <a:solidFill>
                            <a:srgbClr val="000000"/>
                          </a:solidFill>
                          <a:latin typeface="Calibri"/>
                        </a:rPr>
                        <a:t>150</a:t>
                      </a:r>
                      <a:endParaRPr/>
                    </a:p>
                  </a:txBody>
                  <a:tcPr/>
                </a:tc>
                <a:tc>
                  <a:txBody>
                    <a:bodyPr/>
                    <a:p>
                      <a:pPr>
                        <a:lnSpc>
                          <a:spcPct val="100000"/>
                        </a:lnSpc>
                      </a:pPr>
                      <a:r>
                        <a:rPr lang="en-US">
                          <a:solidFill>
                            <a:srgbClr val="000000"/>
                          </a:solidFill>
                          <a:latin typeface="Calibri"/>
                        </a:rPr>
                        <a:t>100</a:t>
                      </a:r>
                      <a:endParaRPr/>
                    </a:p>
                  </a:txBody>
                  <a:tcPr/>
                </a:tc>
                <a:tc>
                  <a:txBody>
                    <a:bodyPr/>
                    <a:p>
                      <a:pPr>
                        <a:lnSpc>
                          <a:spcPct val="100000"/>
                        </a:lnSpc>
                      </a:pPr>
                      <a:r>
                        <a:rPr lang="en-US">
                          <a:solidFill>
                            <a:srgbClr val="000000"/>
                          </a:solidFill>
                          <a:latin typeface="Calibri"/>
                        </a:rPr>
                        <a:t>77.5%</a:t>
                      </a:r>
                      <a:endParaRPr/>
                    </a:p>
                  </a:txBody>
                  <a:tcPr/>
                </a:tc>
              </a:tr>
              <a:tr h="657000">
                <a:tc>
                  <a:txBody>
                    <a:bodyPr/>
                    <a:p>
                      <a:pPr>
                        <a:lnSpc>
                          <a:spcPct val="100000"/>
                        </a:lnSpc>
                      </a:pPr>
                      <a:r>
                        <a:rPr lang="en-US">
                          <a:solidFill>
                            <a:srgbClr val="000000"/>
                          </a:solidFill>
                          <a:latin typeface="Calibri"/>
                        </a:rPr>
                        <a:t>GER, FRE</a:t>
                      </a:r>
                      <a:endParaRPr/>
                    </a:p>
                    <a:p>
                      <a:pPr>
                        <a:lnSpc>
                          <a:spcPct val="100000"/>
                        </a:lnSpc>
                      </a:pPr>
                      <a:endParaRPr/>
                    </a:p>
                  </a:txBody>
                  <a:tcPr/>
                </a:tc>
                <a:tc>
                  <a:txBody>
                    <a:bodyPr/>
                    <a:p>
                      <a:r>
                        <a:rPr lang="en-US" sz="2400">
                          <a:latin typeface="Times New Roman"/>
                        </a:rPr>
                        <a:t>1500</a:t>
                      </a:r>
                      <a:endParaRPr/>
                    </a:p>
                  </a:txBody>
                  <a:tcPr/>
                </a:tc>
                <a:tc>
                  <a:txBody>
                    <a:bodyPr/>
                    <a:p>
                      <a:r>
                        <a:rPr lang="en-US" sz="2400">
                          <a:latin typeface="Times New Roman"/>
                        </a:rPr>
                        <a:t>100</a:t>
                      </a:r>
                      <a:endParaRPr/>
                    </a:p>
                  </a:txBody>
                  <a:tcPr/>
                </a:tc>
                <a:tc>
                  <a:txBody>
                    <a:bodyPr/>
                    <a:p>
                      <a:r>
                        <a:rPr lang="en-US" sz="2400">
                          <a:latin typeface="Times New Roman"/>
                        </a:rPr>
                        <a:t>68%</a:t>
                      </a:r>
                      <a:endParaRPr/>
                    </a:p>
                  </a:txBody>
                  <a:tcPr/>
                </a:tc>
              </a:tr>
              <a:tr h="500040">
                <a:tc>
                  <a:txBody>
                    <a:bodyPr/>
                    <a:p>
                      <a:pPr>
                        <a:lnSpc>
                          <a:spcPct val="100000"/>
                        </a:lnSpc>
                      </a:pPr>
                      <a:r>
                        <a:rPr lang="en-US">
                          <a:solidFill>
                            <a:srgbClr val="000000"/>
                          </a:solidFill>
                          <a:latin typeface="Calibri"/>
                        </a:rPr>
                        <a:t>GER, FRE</a:t>
                      </a:r>
                      <a:endParaRPr/>
                    </a:p>
                  </a:txBody>
                  <a:tcPr/>
                </a:tc>
                <a:tc>
                  <a:txBody>
                    <a:bodyPr/>
                    <a:p>
                      <a:r>
                        <a:rPr lang="en-US">
                          <a:latin typeface="Arial"/>
                        </a:rPr>
                        <a:t>10000</a:t>
                      </a:r>
                      <a:endParaRPr/>
                    </a:p>
                  </a:txBody>
                  <a:tcPr/>
                </a:tc>
                <a:tc>
                  <a:txBody>
                    <a:bodyPr/>
                    <a:p>
                      <a:r>
                        <a:rPr lang="en-US" sz="2400">
                          <a:latin typeface="Times New Roman"/>
                        </a:rPr>
                        <a:t>5000</a:t>
                      </a:r>
                      <a:endParaRPr/>
                    </a:p>
                  </a:txBody>
                  <a:tcPr/>
                </a:tc>
                <a:tc>
                  <a:txBody>
                    <a:bodyPr/>
                    <a:p>
                      <a:r>
                        <a:rPr lang="en-US" sz="2400">
                          <a:latin typeface="Times New Roman"/>
                        </a:rPr>
                        <a:t>68.4%</a:t>
                      </a:r>
                      <a:endParaRPr/>
                    </a:p>
                  </a:txBody>
                  <a:tcPr/>
                </a:tc>
              </a:tr>
              <a:tr h="500040">
                <a:tc>
                  <a:txBody>
                    <a:bodyPr lIns="0" rIns="0" tIns="0" bIns="0"/>
                    <a:p>
                      <a:pPr>
                        <a:lnSpc>
                          <a:spcPct val="100000"/>
                        </a:lnSpc>
                      </a:pPr>
                      <a:r>
                        <a:rPr lang="en-US">
                          <a:solidFill>
                            <a:srgbClr val="000000"/>
                          </a:solidFill>
                          <a:latin typeface="Calibri"/>
                        </a:rPr>
                        <a:t>ENG, GER, FRE,</a:t>
                      </a:r>
                      <a:endParaRPr/>
                    </a:p>
                    <a:p>
                      <a:pPr>
                        <a:lnSpc>
                          <a:spcPct val="100000"/>
                        </a:lnSpc>
                      </a:pPr>
                      <a:r>
                        <a:rPr lang="en-US">
                          <a:solidFill>
                            <a:srgbClr val="000000"/>
                          </a:solidFill>
                          <a:latin typeface="Calibri"/>
                        </a:rPr>
                        <a:t>SPA</a:t>
                      </a:r>
                      <a:endParaRPr/>
                    </a:p>
                  </a:txBody>
                  <a:tcPr/>
                </a:tc>
                <a:tc>
                  <a:txBody>
                    <a:bodyPr lIns="0" rIns="0" tIns="0" bIns="0"/>
                    <a:p>
                      <a:r>
                        <a:rPr lang="en-US">
                          <a:latin typeface="Arial"/>
                        </a:rPr>
                        <a:t>1500</a:t>
                      </a:r>
                      <a:endParaRPr/>
                    </a:p>
                  </a:txBody>
                  <a:tcPr/>
                </a:tc>
                <a:tc>
                  <a:txBody>
                    <a:bodyPr lIns="0" rIns="0" tIns="0" bIns="0"/>
                    <a:p>
                      <a:r>
                        <a:rPr lang="en-US">
                          <a:latin typeface="Arial"/>
                        </a:rPr>
                        <a:t>100</a:t>
                      </a:r>
                      <a:endParaRPr/>
                    </a:p>
                  </a:txBody>
                  <a:tcPr/>
                </a:tc>
                <a:tc>
                  <a:txBody>
                    <a:bodyPr lIns="0" rIns="0" tIns="0" bIns="0"/>
                    <a:p>
                      <a:r>
                        <a:rPr lang="en-US" sz="2400">
                          <a:latin typeface="Times New Roman"/>
                        </a:rPr>
                        <a:t>35%</a:t>
                      </a:r>
                      <a:endParaRPr/>
                    </a:p>
                  </a:txBody>
                  <a:tcPr/>
                </a:tc>
              </a:tr>
              <a:tr h="657000">
                <a:tc>
                  <a:txBody>
                    <a:bodyPr/>
                    <a:p>
                      <a:pPr>
                        <a:lnSpc>
                          <a:spcPct val="100000"/>
                        </a:lnSpc>
                      </a:pPr>
                      <a:r>
                        <a:rPr lang="en-US">
                          <a:solidFill>
                            <a:srgbClr val="000000"/>
                          </a:solidFill>
                          <a:latin typeface="Calibri"/>
                        </a:rPr>
                        <a:t>ENG, GER, FRE,</a:t>
                      </a:r>
                      <a:endParaRPr/>
                    </a:p>
                    <a:p>
                      <a:pPr>
                        <a:lnSpc>
                          <a:spcPct val="100000"/>
                        </a:lnSpc>
                      </a:pPr>
                      <a:r>
                        <a:rPr lang="en-US">
                          <a:solidFill>
                            <a:srgbClr val="000000"/>
                          </a:solidFill>
                          <a:latin typeface="Calibri"/>
                        </a:rPr>
                        <a:t>SPA</a:t>
                      </a:r>
                      <a:endParaRPr/>
                    </a:p>
                  </a:txBody>
                  <a:tcPr/>
                </a:tc>
                <a:tc>
                  <a:txBody>
                    <a:bodyPr/>
                    <a:p>
                      <a:r>
                        <a:rPr lang="en-US" sz="2400">
                          <a:latin typeface="Times New Roman"/>
                        </a:rPr>
                        <a:t>1500</a:t>
                      </a:r>
                      <a:endParaRPr/>
                    </a:p>
                  </a:txBody>
                  <a:tcPr/>
                </a:tc>
                <a:tc>
                  <a:txBody>
                    <a:bodyPr/>
                    <a:p>
                      <a:r>
                        <a:rPr lang="en-US" sz="2400">
                          <a:latin typeface="Times New Roman"/>
                        </a:rPr>
                        <a:t>100</a:t>
                      </a:r>
                      <a:endParaRPr/>
                    </a:p>
                  </a:txBody>
                  <a:tcPr/>
                </a:tc>
                <a:tc>
                  <a:txBody>
                    <a:bodyPr/>
                    <a:p>
                      <a:r>
                        <a:rPr lang="en-US" sz="2400">
                          <a:latin typeface="Times New Roman"/>
                        </a:rPr>
                        <a:t>40%</a:t>
                      </a:r>
                      <a:endParaRPr/>
                    </a:p>
                  </a:txBody>
                  <a:tcPr/>
                </a:tc>
              </a:tr>
              <a:tr h="500400">
                <a:tc>
                  <a:txBody>
                    <a:bodyPr/>
                    <a:p>
                      <a:pPr>
                        <a:lnSpc>
                          <a:spcPct val="100000"/>
                        </a:lnSpc>
                      </a:pPr>
                      <a:r>
                        <a:rPr lang="en-US">
                          <a:solidFill>
                            <a:srgbClr val="000000"/>
                          </a:solidFill>
                          <a:latin typeface="Calibri"/>
                        </a:rPr>
                        <a:t>ENG, GER, FRE,</a:t>
                      </a:r>
                      <a:endParaRPr/>
                    </a:p>
                    <a:p>
                      <a:pPr>
                        <a:lnSpc>
                          <a:spcPct val="100000"/>
                        </a:lnSpc>
                      </a:pPr>
                      <a:r>
                        <a:rPr lang="en-US">
                          <a:solidFill>
                            <a:srgbClr val="000000"/>
                          </a:solidFill>
                          <a:latin typeface="Calibri"/>
                        </a:rPr>
                        <a:t>SPA</a:t>
                      </a:r>
                      <a:endParaRPr/>
                    </a:p>
                  </a:txBody>
                  <a:tcPr/>
                </a:tc>
                <a:tc>
                  <a:txBody>
                    <a:bodyPr/>
                    <a:p>
                      <a:r>
                        <a:rPr lang="en-US">
                          <a:latin typeface="Arial"/>
                        </a:rPr>
                        <a:t>10000</a:t>
                      </a:r>
                      <a:endParaRPr/>
                    </a:p>
                  </a:txBody>
                  <a:tcPr/>
                </a:tc>
                <a:tc>
                  <a:txBody>
                    <a:bodyPr/>
                    <a:p>
                      <a:r>
                        <a:rPr lang="en-US">
                          <a:latin typeface="Arial"/>
                        </a:rPr>
                        <a:t>5000</a:t>
                      </a:r>
                      <a:endParaRPr/>
                    </a:p>
                  </a:txBody>
                  <a:tcPr/>
                </a:tc>
                <a:tc>
                  <a:txBody>
                    <a:bodyPr/>
                    <a:p>
                      <a:r>
                        <a:rPr lang="en-US" sz="2400">
                          <a:latin typeface="Times New Roman"/>
                        </a:rPr>
                        <a:t>37.2%</a:t>
                      </a:r>
                      <a:endParaRPr/>
                    </a:p>
                  </a:txBody>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