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D3BFBC-F104-4CAF-BAE1-07FC38CF16A7}">
          <p14:sldIdLst>
            <p14:sldId id="256"/>
            <p14:sldId id="261"/>
            <p14:sldId id="257"/>
            <p14:sldId id="260"/>
            <p14:sldId id="258"/>
            <p14:sldId id="259"/>
            <p14:sldId id="263"/>
            <p14:sldId id="264"/>
            <p14:sldId id="265"/>
          </p14:sldIdLst>
        </p14:section>
        <p14:section name="Untitled Section" id="{4DE881D2-18E3-4BC1-A47C-56417B2942C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5" d="100"/>
          <a:sy n="75"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B531AD-419D-49C7-BE92-F45DCDFC59E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341439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531AD-419D-49C7-BE92-F45DCDFC59E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169935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531AD-419D-49C7-BE92-F45DCDFC59E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55992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531AD-419D-49C7-BE92-F45DCDFC59E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355944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531AD-419D-49C7-BE92-F45DCDFC59E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278113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B531AD-419D-49C7-BE92-F45DCDFC59E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221255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B531AD-419D-49C7-BE92-F45DCDFC59ED}"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98670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531AD-419D-49C7-BE92-F45DCDFC59ED}"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264393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531AD-419D-49C7-BE92-F45DCDFC59ED}"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172620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B531AD-419D-49C7-BE92-F45DCDFC59E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76264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B531AD-419D-49C7-BE92-F45DCDFC59E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00D02-2989-443A-BE4E-FC66A0B0AF34}" type="slidenum">
              <a:rPr lang="en-US" smtClean="0"/>
              <a:t>‹#›</a:t>
            </a:fld>
            <a:endParaRPr lang="en-US"/>
          </a:p>
        </p:txBody>
      </p:sp>
    </p:spTree>
    <p:extLst>
      <p:ext uri="{BB962C8B-B14F-4D97-AF65-F5344CB8AC3E}">
        <p14:creationId xmlns:p14="http://schemas.microsoft.com/office/powerpoint/2010/main" val="263811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531AD-419D-49C7-BE92-F45DCDFC59ED}" type="datetimeFigureOut">
              <a:rPr lang="en-US" smtClean="0"/>
              <a:t>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00D02-2989-443A-BE4E-FC66A0B0AF34}" type="slidenum">
              <a:rPr lang="en-US" smtClean="0"/>
              <a:t>‹#›</a:t>
            </a:fld>
            <a:endParaRPr lang="en-US"/>
          </a:p>
        </p:txBody>
      </p:sp>
    </p:spTree>
    <p:extLst>
      <p:ext uri="{BB962C8B-B14F-4D97-AF65-F5344CB8AC3E}">
        <p14:creationId xmlns:p14="http://schemas.microsoft.com/office/powerpoint/2010/main" val="119197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 Spoken language identification with deep learning</a:t>
            </a:r>
            <a:br>
              <a:rPr lang="en-GB" dirty="0"/>
            </a:br>
            <a:endParaRPr lang="en-US" dirty="0"/>
          </a:p>
        </p:txBody>
      </p:sp>
      <p:sp>
        <p:nvSpPr>
          <p:cNvPr id="3" name="Subtitle 2"/>
          <p:cNvSpPr>
            <a:spLocks noGrp="1"/>
          </p:cNvSpPr>
          <p:nvPr>
            <p:ph type="subTitle" idx="1"/>
          </p:nvPr>
        </p:nvSpPr>
        <p:spPr/>
        <p:txBody>
          <a:bodyPr/>
          <a:lstStyle/>
          <a:p>
            <a:r>
              <a:rPr lang="en-US" dirty="0">
                <a:solidFill>
                  <a:schemeClr val="bg2">
                    <a:lumMod val="50000"/>
                  </a:schemeClr>
                </a:solidFill>
              </a:rPr>
              <a:t>Akiva Gubbay </a:t>
            </a:r>
          </a:p>
        </p:txBody>
      </p:sp>
    </p:spTree>
    <p:extLst>
      <p:ext uri="{BB962C8B-B14F-4D97-AF65-F5344CB8AC3E}">
        <p14:creationId xmlns:p14="http://schemas.microsoft.com/office/powerpoint/2010/main" val="65360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GB" dirty="0"/>
              <a:t>The goal of this project is to develop a system that can identify the spoken language within an audio file(s) using </a:t>
            </a:r>
            <a:r>
              <a:rPr lang="en-GB" dirty="0" err="1"/>
              <a:t>varius</a:t>
            </a:r>
            <a:r>
              <a:rPr lang="en-GB" dirty="0"/>
              <a:t> deep </a:t>
            </a:r>
            <a:r>
              <a:rPr lang="en-GB" dirty="0" err="1"/>
              <a:t>learing</a:t>
            </a:r>
            <a:r>
              <a:rPr lang="en-GB" dirty="0"/>
              <a:t> </a:t>
            </a:r>
            <a:r>
              <a:rPr lang="en-GB" dirty="0" err="1"/>
              <a:t>techneques</a:t>
            </a:r>
            <a:r>
              <a:rPr lang="en-GB" dirty="0"/>
              <a:t>.</a:t>
            </a:r>
            <a:endParaRPr lang="en-US" dirty="0"/>
          </a:p>
        </p:txBody>
      </p:sp>
    </p:spTree>
    <p:extLst>
      <p:ext uri="{BB962C8B-B14F-4D97-AF65-F5344CB8AC3E}">
        <p14:creationId xmlns:p14="http://schemas.microsoft.com/office/powerpoint/2010/main" val="160760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Four languages were used: English, German, French and Spanish.</a:t>
            </a:r>
          </a:p>
          <a:p>
            <a:r>
              <a:rPr lang="en-US" dirty="0"/>
              <a:t> I train and tested the model on data from The VoxForge dataset.</a:t>
            </a:r>
          </a:p>
          <a:p>
            <a:r>
              <a:rPr lang="en-US" dirty="0"/>
              <a:t>The VoxForge dataset consists of multilingual speech samples available on the VoxForge website.</a:t>
            </a:r>
          </a:p>
          <a:p>
            <a:r>
              <a:rPr lang="en-US" dirty="0"/>
              <a:t> This dataset contains short speech samples. Given that the speech samples are recorded by users with their own microphones, quality varies significantly between different samples.</a:t>
            </a:r>
          </a:p>
          <a:p>
            <a:r>
              <a:rPr lang="en-US" dirty="0"/>
              <a:t>In contrast to song audio, which combines background music, instruments and the several singer’s voices into a complex mix. Each audio file in the dataset records one speaker that  speaks in one language. </a:t>
            </a:r>
          </a:p>
          <a:p>
            <a:endParaRPr lang="en-US" dirty="0"/>
          </a:p>
        </p:txBody>
      </p:sp>
    </p:spTree>
    <p:extLst>
      <p:ext uri="{BB962C8B-B14F-4D97-AF65-F5344CB8AC3E}">
        <p14:creationId xmlns:p14="http://schemas.microsoft.com/office/powerpoint/2010/main" val="310066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idx="1"/>
          </p:nvPr>
        </p:nvSpPr>
        <p:spPr/>
        <p:txBody>
          <a:bodyPr/>
          <a:lstStyle/>
          <a:p>
            <a:r>
              <a:rPr lang="en-GB" dirty="0"/>
              <a:t>The first step in any automatic speech recognition system is to extract features i.e. identify the components of the audio signal that are good for identifying the linguistic content and discarding </a:t>
            </a:r>
            <a:r>
              <a:rPr lang="en-GB" dirty="0"/>
              <a:t>redundant</a:t>
            </a:r>
            <a:r>
              <a:rPr lang="en-GB" dirty="0"/>
              <a:t> information like background noise.</a:t>
            </a:r>
          </a:p>
          <a:p>
            <a:r>
              <a:rPr lang="en-US" dirty="0"/>
              <a:t>Two approaches:</a:t>
            </a:r>
          </a:p>
          <a:p>
            <a:pPr marL="0" indent="0">
              <a:buNone/>
            </a:pPr>
            <a:r>
              <a:rPr lang="en-GB" dirty="0"/>
              <a:t>   1) </a:t>
            </a:r>
            <a:r>
              <a:rPr lang="en-GB" dirty="0"/>
              <a:t>Spectrograms</a:t>
            </a:r>
            <a:endParaRPr lang="en-GB" dirty="0"/>
          </a:p>
          <a:p>
            <a:pPr marL="0" indent="0">
              <a:buNone/>
            </a:pPr>
            <a:r>
              <a:rPr lang="en-GB" dirty="0"/>
              <a:t>   2)  MFCCs</a:t>
            </a:r>
          </a:p>
          <a:p>
            <a:pPr marL="0" indent="0">
              <a:buNone/>
            </a:pPr>
            <a:endParaRPr lang="en-GB" dirty="0"/>
          </a:p>
          <a:p>
            <a:endParaRPr lang="en-GB" dirty="0"/>
          </a:p>
          <a:p>
            <a:pPr marL="0" indent="0">
              <a:buNone/>
            </a:pPr>
            <a:endParaRPr lang="en-US" dirty="0"/>
          </a:p>
        </p:txBody>
      </p:sp>
    </p:spTree>
    <p:extLst>
      <p:ext uri="{BB962C8B-B14F-4D97-AF65-F5344CB8AC3E}">
        <p14:creationId xmlns:p14="http://schemas.microsoft.com/office/powerpoint/2010/main" val="260773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277"/>
            <a:ext cx="10515600" cy="1369412"/>
          </a:xfrm>
        </p:spPr>
        <p:txBody>
          <a:bodyPr/>
          <a:lstStyle/>
          <a:p>
            <a:r>
              <a:rPr lang="en-GB" dirty="0"/>
              <a:t>Spectrograms</a:t>
            </a:r>
            <a:endParaRPr lang="en-US" dirty="0"/>
          </a:p>
        </p:txBody>
      </p:sp>
      <p:sp>
        <p:nvSpPr>
          <p:cNvPr id="3" name="Content Placeholder 2"/>
          <p:cNvSpPr>
            <a:spLocks noGrp="1"/>
          </p:cNvSpPr>
          <p:nvPr>
            <p:ph idx="1"/>
          </p:nvPr>
        </p:nvSpPr>
        <p:spPr>
          <a:xfrm>
            <a:off x="838200" y="1445741"/>
            <a:ext cx="10515600" cy="4731222"/>
          </a:xfrm>
        </p:spPr>
        <p:txBody>
          <a:bodyPr/>
          <a:lstStyle/>
          <a:p>
            <a:pPr marL="0" indent="0">
              <a:buNone/>
            </a:pPr>
            <a:r>
              <a:rPr lang="en-GB" dirty="0"/>
              <a:t>Spectrograms are a visual representation of the audio signal.</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941" y="2434281"/>
            <a:ext cx="7397520" cy="3458477"/>
          </a:xfrm>
          <a:prstGeom prst="rect">
            <a:avLst/>
          </a:prstGeom>
        </p:spPr>
      </p:pic>
    </p:spTree>
    <p:extLst>
      <p:ext uri="{BB962C8B-B14F-4D97-AF65-F5344CB8AC3E}">
        <p14:creationId xmlns:p14="http://schemas.microsoft.com/office/powerpoint/2010/main" val="38765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MFCCs</a:t>
            </a:r>
          </a:p>
        </p:txBody>
      </p:sp>
      <p:sp>
        <p:nvSpPr>
          <p:cNvPr id="3" name="Content Placeholder 2"/>
          <p:cNvSpPr>
            <a:spLocks noGrp="1"/>
          </p:cNvSpPr>
          <p:nvPr>
            <p:ph idx="1"/>
          </p:nvPr>
        </p:nvSpPr>
        <p:spPr>
          <a:xfrm>
            <a:off x="838200" y="1791730"/>
            <a:ext cx="10515600" cy="2483708"/>
          </a:xfrm>
        </p:spPr>
        <p:txBody>
          <a:bodyPr/>
          <a:lstStyle/>
          <a:p>
            <a:r>
              <a:rPr lang="en-GB" dirty="0"/>
              <a:t>Mel Frequency Cepstral </a:t>
            </a:r>
            <a:r>
              <a:rPr lang="en-GB" dirty="0"/>
              <a:t>Coefficients</a:t>
            </a:r>
            <a:r>
              <a:rPr lang="en-GB" dirty="0"/>
              <a:t> (MFCCs) are a feature widely used in automatic speech recognition.</a:t>
            </a:r>
          </a:p>
          <a:p>
            <a:r>
              <a:rPr lang="en-GB" dirty="0"/>
              <a:t>39 </a:t>
            </a:r>
            <a:r>
              <a:rPr lang="en-GB" dirty="0"/>
              <a:t>coefficients</a:t>
            </a:r>
            <a:endParaRPr lang="en-GB" dirty="0"/>
          </a:p>
          <a:p>
            <a:r>
              <a:rPr lang="en-GB" dirty="0"/>
              <a:t>10-13 first </a:t>
            </a:r>
            <a:r>
              <a:rPr lang="en-GB" dirty="0"/>
              <a:t>coefficients</a:t>
            </a:r>
            <a:r>
              <a:rPr lang="en-GB" dirty="0"/>
              <a:t> used for human voice.</a:t>
            </a:r>
          </a:p>
          <a:p>
            <a:r>
              <a:rPr lang="en-GB" dirty="0" err="1"/>
              <a:t>LibROSA</a:t>
            </a:r>
            <a:r>
              <a:rPr lang="en-GB" dirty="0"/>
              <a:t> python package. </a:t>
            </a:r>
            <a:endParaRPr lang="en-GB" dirty="0"/>
          </a:p>
        </p:txBody>
      </p:sp>
    </p:spTree>
    <p:extLst>
      <p:ext uri="{BB962C8B-B14F-4D97-AF65-F5344CB8AC3E}">
        <p14:creationId xmlns:p14="http://schemas.microsoft.com/office/powerpoint/2010/main" val="399764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p:txBody>
          <a:bodyPr/>
          <a:lstStyle/>
          <a:p>
            <a:r>
              <a:rPr lang="en-GB" dirty="0"/>
              <a:t>Recurrent neural network (RNN).</a:t>
            </a:r>
          </a:p>
          <a:p>
            <a:r>
              <a:rPr lang="en-GB" dirty="0"/>
              <a:t>128 Bidirectional LSTM cells.</a:t>
            </a:r>
          </a:p>
          <a:p>
            <a:r>
              <a:rPr lang="en-GB" dirty="0"/>
              <a:t>One fully connected layer after the </a:t>
            </a:r>
            <a:r>
              <a:rPr lang="en-GB" dirty="0" err="1"/>
              <a:t>rnn</a:t>
            </a:r>
            <a:r>
              <a:rPr lang="en-GB" dirty="0"/>
              <a:t> cells that results in two or four labels, depending on the number of languages used for training. The layer is activated using the </a:t>
            </a:r>
            <a:r>
              <a:rPr lang="en-GB" dirty="0" err="1"/>
              <a:t>ReLU</a:t>
            </a:r>
            <a:r>
              <a:rPr lang="en-GB" dirty="0"/>
              <a:t> function.</a:t>
            </a:r>
          </a:p>
          <a:p>
            <a:r>
              <a:rPr lang="en-GB" dirty="0"/>
              <a:t>Dropout is preformed on the added layer.</a:t>
            </a:r>
          </a:p>
          <a:p>
            <a:r>
              <a:rPr lang="en-US" dirty="0"/>
              <a:t>Classification is done using SoftMax.</a:t>
            </a:r>
          </a:p>
          <a:p>
            <a:r>
              <a:rPr lang="en-US" dirty="0" err="1"/>
              <a:t>AdamOptimizer</a:t>
            </a:r>
            <a:r>
              <a:rPr lang="en-US" dirty="0"/>
              <a:t> for the loss function.</a:t>
            </a:r>
            <a:endParaRPr lang="en-US" dirty="0"/>
          </a:p>
        </p:txBody>
      </p:sp>
    </p:spTree>
    <p:extLst>
      <p:ext uri="{BB962C8B-B14F-4D97-AF65-F5344CB8AC3E}">
        <p14:creationId xmlns:p14="http://schemas.microsoft.com/office/powerpoint/2010/main" val="206197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lstStyle/>
          <a:p>
            <a:r>
              <a:rPr lang="en-US" dirty="0"/>
              <a:t>The values of these parameters were reached through (a lot a lot of) </a:t>
            </a:r>
            <a:r>
              <a:rPr lang="en-US" dirty="0"/>
              <a:t>trial and error.</a:t>
            </a:r>
            <a:r>
              <a:rPr lang="en-US" dirty="0"/>
              <a:t>  </a:t>
            </a:r>
          </a:p>
          <a:p>
            <a:r>
              <a:rPr lang="en-US" dirty="0"/>
              <a:t>Batch: </a:t>
            </a:r>
          </a:p>
          <a:p>
            <a:r>
              <a:rPr lang="en-US" dirty="0"/>
              <a:t>Learning rate(alpha): 0.001</a:t>
            </a:r>
            <a:r>
              <a:rPr lang="en-US" dirty="0"/>
              <a:t> (usually)</a:t>
            </a:r>
            <a:r>
              <a:rPr lang="en-US" dirty="0"/>
              <a:t>. </a:t>
            </a:r>
            <a:r>
              <a:rPr lang="en-US" dirty="0" err="1"/>
              <a:t>Varius</a:t>
            </a:r>
            <a:r>
              <a:rPr lang="en-US" dirty="0"/>
              <a:t> according to: 1) amount of data 2) dropout.</a:t>
            </a:r>
          </a:p>
          <a:p>
            <a:r>
              <a:rPr lang="en-US" dirty="0"/>
              <a:t>Time: 110 (start – 30, end 110).  Out of roughly 250.</a:t>
            </a:r>
          </a:p>
          <a:p>
            <a:r>
              <a:rPr lang="en-US" dirty="0"/>
              <a:t>Dropout: 0.9 </a:t>
            </a:r>
          </a:p>
          <a:p>
            <a:pPr marL="0" indent="0">
              <a:buNone/>
            </a:pPr>
            <a:endParaRPr lang="en-US" dirty="0"/>
          </a:p>
        </p:txBody>
      </p:sp>
    </p:spTree>
    <p:extLst>
      <p:ext uri="{BB962C8B-B14F-4D97-AF65-F5344CB8AC3E}">
        <p14:creationId xmlns:p14="http://schemas.microsoft.com/office/powerpoint/2010/main" val="38826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Accuracy results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16415368"/>
              </p:ext>
            </p:extLst>
          </p:nvPr>
        </p:nvGraphicFramePr>
        <p:xfrm>
          <a:off x="838200" y="1825625"/>
          <a:ext cx="9372600" cy="3436620"/>
        </p:xfrm>
        <a:graphic>
          <a:graphicData uri="http://schemas.openxmlformats.org/drawingml/2006/table">
            <a:tbl>
              <a:tblPr firstRow="1" bandRow="1">
                <a:tableStyleId>{5C22544A-7EE6-4342-B048-85BDC9FD1C3A}</a:tableStyleId>
              </a:tblPr>
              <a:tblGrid>
                <a:gridCol w="2343150">
                  <a:extLst>
                    <a:ext uri="{9D8B030D-6E8A-4147-A177-3AD203B41FA5}">
                      <a16:colId xmlns:a16="http://schemas.microsoft.com/office/drawing/2014/main" val="2583759400"/>
                    </a:ext>
                  </a:extLst>
                </a:gridCol>
                <a:gridCol w="2343150">
                  <a:extLst>
                    <a:ext uri="{9D8B030D-6E8A-4147-A177-3AD203B41FA5}">
                      <a16:colId xmlns:a16="http://schemas.microsoft.com/office/drawing/2014/main" val="3442894966"/>
                    </a:ext>
                  </a:extLst>
                </a:gridCol>
                <a:gridCol w="2343150">
                  <a:extLst>
                    <a:ext uri="{9D8B030D-6E8A-4147-A177-3AD203B41FA5}">
                      <a16:colId xmlns:a16="http://schemas.microsoft.com/office/drawing/2014/main" val="1965186278"/>
                    </a:ext>
                  </a:extLst>
                </a:gridCol>
                <a:gridCol w="2343150">
                  <a:extLst>
                    <a:ext uri="{9D8B030D-6E8A-4147-A177-3AD203B41FA5}">
                      <a16:colId xmlns:a16="http://schemas.microsoft.com/office/drawing/2014/main" val="4207969147"/>
                    </a:ext>
                  </a:extLst>
                </a:gridCol>
              </a:tblGrid>
              <a:tr h="539115">
                <a:tc>
                  <a:txBody>
                    <a:bodyPr/>
                    <a:lstStyle/>
                    <a:p>
                      <a:r>
                        <a:rPr lang="en-US" dirty="0"/>
                        <a:t>Languages</a:t>
                      </a:r>
                    </a:p>
                  </a:txBody>
                  <a:tcPr/>
                </a:tc>
                <a:tc>
                  <a:txBody>
                    <a:bodyPr/>
                    <a:lstStyle/>
                    <a:p>
                      <a:r>
                        <a:rPr lang="en-US" dirty="0"/>
                        <a:t>Number of </a:t>
                      </a:r>
                      <a:r>
                        <a:rPr lang="en-US" dirty="0"/>
                        <a:t>Training files (per language )</a:t>
                      </a:r>
                    </a:p>
                  </a:txBody>
                  <a:tcPr/>
                </a:tc>
                <a:tc>
                  <a:txBody>
                    <a:bodyPr/>
                    <a:lstStyle/>
                    <a:p>
                      <a:r>
                        <a:rPr lang="en-US" dirty="0"/>
                        <a:t>Number of Testing files (per language )</a:t>
                      </a:r>
                    </a:p>
                  </a:txBody>
                  <a:tcPr/>
                </a:tc>
                <a:tc>
                  <a:txBody>
                    <a:bodyPr/>
                    <a:lstStyle/>
                    <a:p>
                      <a:r>
                        <a:rPr lang="en-US" dirty="0"/>
                        <a:t>Accuracy</a:t>
                      </a:r>
                    </a:p>
                  </a:txBody>
                  <a:tcPr/>
                </a:tc>
                <a:extLst>
                  <a:ext uri="{0D108BD9-81ED-4DB2-BD59-A6C34878D82A}">
                    <a16:rowId xmlns:a16="http://schemas.microsoft.com/office/drawing/2014/main" val="760226485"/>
                  </a:ext>
                </a:extLst>
              </a:tr>
              <a:tr h="539115">
                <a:tc>
                  <a:txBody>
                    <a:bodyPr/>
                    <a:lstStyle/>
                    <a:p>
                      <a:r>
                        <a:rPr lang="en-US" dirty="0"/>
                        <a:t>GER, FRE</a:t>
                      </a:r>
                    </a:p>
                  </a:txBody>
                  <a:tcPr/>
                </a:tc>
                <a:tc>
                  <a:txBody>
                    <a:bodyPr/>
                    <a:lstStyle/>
                    <a:p>
                      <a:r>
                        <a:rPr lang="en-US" dirty="0"/>
                        <a:t>150</a:t>
                      </a:r>
                    </a:p>
                  </a:txBody>
                  <a:tcPr/>
                </a:tc>
                <a:tc>
                  <a:txBody>
                    <a:bodyPr/>
                    <a:lstStyle/>
                    <a:p>
                      <a:r>
                        <a:rPr lang="en-US" dirty="0"/>
                        <a:t>100</a:t>
                      </a:r>
                    </a:p>
                  </a:txBody>
                  <a:tcPr/>
                </a:tc>
                <a:tc>
                  <a:txBody>
                    <a:bodyPr/>
                    <a:lstStyle/>
                    <a:p>
                      <a:r>
                        <a:rPr lang="en-US" dirty="0"/>
                        <a:t>77.5</a:t>
                      </a:r>
                    </a:p>
                  </a:txBody>
                  <a:tcPr/>
                </a:tc>
                <a:extLst>
                  <a:ext uri="{0D108BD9-81ED-4DB2-BD59-A6C34878D82A}">
                    <a16:rowId xmlns:a16="http://schemas.microsoft.com/office/drawing/2014/main" val="2293011593"/>
                  </a:ext>
                </a:extLst>
              </a:tr>
              <a:tr h="539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GER, FRE</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422839"/>
                  </a:ext>
                </a:extLst>
              </a:tr>
              <a:tr h="53911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33429970"/>
                  </a:ext>
                </a:extLst>
              </a:tr>
              <a:tr h="53911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35749663"/>
                  </a:ext>
                </a:extLst>
              </a:tr>
              <a:tr h="53911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98187501"/>
                  </a:ext>
                </a:extLst>
              </a:tr>
            </a:tbl>
          </a:graphicData>
        </a:graphic>
      </p:graphicFrame>
    </p:spTree>
    <p:extLst>
      <p:ext uri="{BB962C8B-B14F-4D97-AF65-F5344CB8AC3E}">
        <p14:creationId xmlns:p14="http://schemas.microsoft.com/office/powerpoint/2010/main" val="2998947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402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Spoken language identification with deep learning </vt:lpstr>
      <vt:lpstr>Goal</vt:lpstr>
      <vt:lpstr>Dataset</vt:lpstr>
      <vt:lpstr>Feature extraction</vt:lpstr>
      <vt:lpstr>Spectrograms</vt:lpstr>
      <vt:lpstr>MFCCs</vt:lpstr>
      <vt:lpstr>Model</vt:lpstr>
      <vt:lpstr>Parameters</vt:lpstr>
      <vt:lpstr>Accuracy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Spoken language identification with deep learning </dc:title>
  <dc:creator>Akiva Gubbay</dc:creator>
  <cp:lastModifiedBy>Akiva Gubbay</cp:lastModifiedBy>
  <cp:revision>12</cp:revision>
  <dcterms:created xsi:type="dcterms:W3CDTF">2017-01-18T14:47:56Z</dcterms:created>
  <dcterms:modified xsi:type="dcterms:W3CDTF">2017-01-20T08:18:23Z</dcterms:modified>
</cp:coreProperties>
</file>