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1562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" name="组合 45"/>
          <p:cNvGrpSpPr/>
          <p:nvPr/>
        </p:nvGrpSpPr>
        <p:grpSpPr>
          <a:xfrm>
            <a:off x="1466215" y="758190"/>
            <a:ext cx="7957820" cy="5341620"/>
            <a:chOff x="1552" y="955"/>
            <a:chExt cx="12532" cy="8412"/>
          </a:xfrm>
        </p:grpSpPr>
        <p:sp>
          <p:nvSpPr>
            <p:cNvPr id="45" name="矩形 44"/>
            <p:cNvSpPr/>
            <p:nvPr/>
          </p:nvSpPr>
          <p:spPr>
            <a:xfrm>
              <a:off x="1552" y="955"/>
              <a:ext cx="12532" cy="8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 rot="0">
              <a:off x="3888" y="1861"/>
              <a:ext cx="7389" cy="6772"/>
              <a:chOff x="2579" y="2032"/>
              <a:chExt cx="7389" cy="677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579" y="2032"/>
                <a:ext cx="18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 b="1"/>
                  <a:t>(2, 0)</a:t>
                </a:r>
                <a:endParaRPr lang="en-US" altLang="zh-CN" sz="3600" b="1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579" y="3462"/>
                <a:ext cx="18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 b="1"/>
                  <a:t>(1, 0)</a:t>
                </a:r>
                <a:endParaRPr lang="en-US" altLang="zh-CN" sz="3600" b="1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579" y="4892"/>
                <a:ext cx="18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 b="1"/>
                  <a:t>(0, 0)</a:t>
                </a:r>
                <a:endParaRPr lang="en-US" altLang="zh-CN" sz="3600" b="1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321" y="4892"/>
                <a:ext cx="18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 b="1"/>
                  <a:t>(1, 1)</a:t>
                </a:r>
                <a:endParaRPr lang="en-US" altLang="zh-CN" sz="3600" b="1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072" y="4892"/>
                <a:ext cx="18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 b="1"/>
                  <a:t>(2, 2)</a:t>
                </a:r>
                <a:endParaRPr lang="en-US" altLang="zh-CN" sz="3600" b="1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8072" y="6411"/>
                <a:ext cx="18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 b="1"/>
                  <a:t>(1, 2)</a:t>
                </a:r>
                <a:endParaRPr lang="en-US" altLang="zh-CN" sz="3600" b="1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068" y="7788"/>
                <a:ext cx="189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600" b="1"/>
                  <a:t>(0, 2)</a:t>
                </a:r>
                <a:endParaRPr lang="en-US" altLang="zh-CN" sz="3600" b="1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8497" y="5139"/>
              <a:ext cx="1012" cy="314"/>
              <a:chOff x="8497" y="5139"/>
              <a:chExt cx="1012" cy="314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8497" y="5139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8497" y="5441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 rot="0">
              <a:off x="5646" y="5150"/>
              <a:ext cx="1012" cy="314"/>
              <a:chOff x="5646" y="5150"/>
              <a:chExt cx="1012" cy="314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 rot="16200000">
              <a:off x="4491" y="4435"/>
              <a:ext cx="743" cy="314"/>
              <a:chOff x="5646" y="5150"/>
              <a:chExt cx="1012" cy="314"/>
            </a:xfrm>
          </p:grpSpPr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rot="16200000">
              <a:off x="4464" y="2983"/>
              <a:ext cx="743" cy="314"/>
              <a:chOff x="5646" y="5150"/>
              <a:chExt cx="1012" cy="314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6200000">
              <a:off x="10024" y="5807"/>
              <a:ext cx="743" cy="314"/>
              <a:chOff x="5646" y="5150"/>
              <a:chExt cx="1012" cy="314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 rot="16200000">
              <a:off x="10012" y="7313"/>
              <a:ext cx="743" cy="314"/>
              <a:chOff x="5646" y="5150"/>
              <a:chExt cx="1012" cy="314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 rot="0">
              <a:off x="5784" y="2284"/>
              <a:ext cx="4544" cy="2352"/>
              <a:chOff x="5784" y="2284"/>
              <a:chExt cx="4544" cy="2352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578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5886" y="2648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 rot="0">
              <a:off x="4716" y="5829"/>
              <a:ext cx="4545" cy="2352"/>
              <a:chOff x="5524" y="2284"/>
              <a:chExt cx="4545" cy="2352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552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>
                <a:off x="6162" y="2315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 rot="0">
              <a:off x="5755" y="3832"/>
              <a:ext cx="1967" cy="1029"/>
              <a:chOff x="5784" y="2284"/>
              <a:chExt cx="4545" cy="2379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 flipH="1" flipV="1">
                <a:off x="578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5994" y="2681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 rot="0">
              <a:off x="7445" y="5798"/>
              <a:ext cx="1967" cy="1018"/>
              <a:chOff x="5784" y="2284"/>
              <a:chExt cx="4545" cy="2352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 flipH="1" flipV="1">
                <a:off x="578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>
                <a:off x="6361" y="2344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 rot="0">
              <a:off x="11237" y="5041"/>
              <a:ext cx="1404" cy="3286"/>
              <a:chOff x="13894" y="4985"/>
              <a:chExt cx="1404" cy="3286"/>
            </a:xfrm>
          </p:grpSpPr>
          <p:sp>
            <p:nvSpPr>
              <p:cNvPr id="64" name="右弧形箭头 63"/>
              <p:cNvSpPr/>
              <p:nvPr/>
            </p:nvSpPr>
            <p:spPr>
              <a:xfrm>
                <a:off x="13894" y="5400"/>
                <a:ext cx="1094" cy="2697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chemeClr val="accent1"/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右弧形箭头 64"/>
              <p:cNvSpPr/>
              <p:nvPr/>
            </p:nvSpPr>
            <p:spPr>
              <a:xfrm rot="10800000" flipH="1">
                <a:off x="13894" y="4985"/>
                <a:ext cx="1405" cy="3286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10800000">
              <a:off x="2550" y="2244"/>
              <a:ext cx="1404" cy="3286"/>
              <a:chOff x="13894" y="4985"/>
              <a:chExt cx="1404" cy="3286"/>
            </a:xfrm>
          </p:grpSpPr>
          <p:sp>
            <p:nvSpPr>
              <p:cNvPr id="74" name="右弧形箭头 73"/>
              <p:cNvSpPr/>
              <p:nvPr/>
            </p:nvSpPr>
            <p:spPr>
              <a:xfrm>
                <a:off x="13894" y="5400"/>
                <a:ext cx="1094" cy="2697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右弧形箭头 74"/>
              <p:cNvSpPr/>
              <p:nvPr/>
            </p:nvSpPr>
            <p:spPr>
              <a:xfrm rot="10800000" flipH="1">
                <a:off x="13894" y="4985"/>
                <a:ext cx="1405" cy="3286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0" name="图片 79" descr="C题：运筹学期末题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48" y="6452"/>
              <a:ext cx="465" cy="465"/>
            </a:xfrm>
            <a:prstGeom prst="rect">
              <a:avLst/>
            </a:prstGeom>
          </p:spPr>
        </p:pic>
        <p:pic>
          <p:nvPicPr>
            <p:cNvPr id="81" name="图片 80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" y="7256"/>
              <a:ext cx="476" cy="476"/>
            </a:xfrm>
            <a:prstGeom prst="rect">
              <a:avLst/>
            </a:prstGeom>
          </p:spPr>
        </p:pic>
        <p:pic>
          <p:nvPicPr>
            <p:cNvPr id="83" name="图片 82" descr="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4" y="4999"/>
              <a:ext cx="465" cy="465"/>
            </a:xfrm>
            <a:prstGeom prst="rect">
              <a:avLst/>
            </a:prstGeom>
          </p:spPr>
        </p:pic>
        <p:pic>
          <p:nvPicPr>
            <p:cNvPr id="84" name="图片 83" descr="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2" y="2921"/>
              <a:ext cx="464" cy="464"/>
            </a:xfrm>
            <a:prstGeom prst="rect">
              <a:avLst/>
            </a:prstGeom>
          </p:spPr>
        </p:pic>
        <p:pic>
          <p:nvPicPr>
            <p:cNvPr id="85" name="图片 84" descr="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3" y="3532"/>
              <a:ext cx="478" cy="478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 rot="0">
              <a:off x="5552" y="4220"/>
              <a:ext cx="4088" cy="2116"/>
              <a:chOff x="5784" y="2284"/>
              <a:chExt cx="4545" cy="2352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578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5922" y="2576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170305" y="233045"/>
            <a:ext cx="8954770" cy="6283960"/>
            <a:chOff x="1843" y="367"/>
            <a:chExt cx="14102" cy="9896"/>
          </a:xfrm>
        </p:grpSpPr>
        <p:sp>
          <p:nvSpPr>
            <p:cNvPr id="2" name="矩形 1"/>
            <p:cNvSpPr/>
            <p:nvPr/>
          </p:nvSpPr>
          <p:spPr>
            <a:xfrm>
              <a:off x="1843" y="367"/>
              <a:ext cx="14102" cy="9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254" y="438"/>
              <a:ext cx="13045" cy="9572"/>
              <a:chOff x="2254" y="438"/>
              <a:chExt cx="13045" cy="9572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3888" y="438"/>
                <a:ext cx="10140" cy="9573"/>
                <a:chOff x="2579" y="609"/>
                <a:chExt cx="10140" cy="9573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2579" y="609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(3, 0)</a:t>
                  </a:r>
                  <a:endParaRPr lang="en-US" altLang="zh-CN" sz="3600" b="1"/>
                </a:p>
              </p:txBody>
            </p:sp>
            <p:sp>
              <p:nvSpPr>
                <p:cNvPr id="5" name="文本框 4"/>
                <p:cNvSpPr txBox="1"/>
                <p:nvPr/>
              </p:nvSpPr>
              <p:spPr>
                <a:xfrm>
                  <a:off x="2579" y="2032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(2, 0)</a:t>
                  </a:r>
                  <a:endParaRPr lang="en-US" altLang="zh-CN" sz="3600" b="1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2579" y="3462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(1, 0)</a:t>
                  </a:r>
                  <a:endParaRPr lang="en-US" altLang="zh-CN" sz="3600" b="1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579" y="4892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(0, 0)</a:t>
                  </a:r>
                  <a:endParaRPr lang="en-US" altLang="zh-CN" sz="3600" b="1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5321" y="4892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(1, 1)</a:t>
                  </a:r>
                  <a:endParaRPr lang="en-US" altLang="zh-CN" sz="3600" b="1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8072" y="4892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(2, 2)</a:t>
                  </a:r>
                  <a:endParaRPr lang="en-US" altLang="zh-CN" sz="3600" b="1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0823" y="4892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(3, 3)</a:t>
                  </a:r>
                  <a:endParaRPr lang="en-US" altLang="zh-CN" sz="3600" b="1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0823" y="6310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(2, 3)</a:t>
                  </a:r>
                  <a:endParaRPr lang="en-US" altLang="zh-CN" sz="3600" b="1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0823" y="7744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(1, 3)</a:t>
                  </a:r>
                  <a:endParaRPr lang="en-US" altLang="zh-CN" sz="3600" b="1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0823" y="9166"/>
                  <a:ext cx="1896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3600" b="1"/>
                    <a:t>(0, 3)</a:t>
                  </a:r>
                  <a:endParaRPr lang="en-US" altLang="zh-CN" sz="3600" b="1"/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1174" y="5127"/>
                <a:ext cx="1012" cy="314"/>
                <a:chOff x="11174" y="5127"/>
                <a:chExt cx="1012" cy="314"/>
              </a:xfrm>
            </p:grpSpPr>
            <p:cxnSp>
              <p:nvCxnSpPr>
                <p:cNvPr id="18" name="直接箭头连接符 17"/>
                <p:cNvCxnSpPr/>
                <p:nvPr/>
              </p:nvCxnSpPr>
              <p:spPr>
                <a:xfrm flipH="1" flipV="1">
                  <a:off x="11174" y="5127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11174" y="5429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/>
              <p:cNvGrpSpPr/>
              <p:nvPr/>
            </p:nvGrpSpPr>
            <p:grpSpPr>
              <a:xfrm>
                <a:off x="8497" y="5139"/>
                <a:ext cx="1012" cy="314"/>
                <a:chOff x="8497" y="5139"/>
                <a:chExt cx="1012" cy="314"/>
              </a:xfrm>
            </p:grpSpPr>
            <p:cxnSp>
              <p:nvCxnSpPr>
                <p:cNvPr id="20" name="直接箭头连接符 19"/>
                <p:cNvCxnSpPr/>
                <p:nvPr/>
              </p:nvCxnSpPr>
              <p:spPr>
                <a:xfrm flipH="1" flipV="1">
                  <a:off x="8497" y="5139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V="1">
                  <a:off x="8497" y="5441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/>
              <p:cNvGrpSpPr/>
              <p:nvPr/>
            </p:nvGrpSpPr>
            <p:grpSpPr>
              <a:xfrm>
                <a:off x="5646" y="5150"/>
                <a:ext cx="1012" cy="314"/>
                <a:chOff x="5646" y="5150"/>
                <a:chExt cx="1012" cy="314"/>
              </a:xfrm>
            </p:grpSpPr>
            <p:cxnSp>
              <p:nvCxnSpPr>
                <p:cNvPr id="22" name="直接箭头连接符 21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/>
              <p:cNvGrpSpPr/>
              <p:nvPr/>
            </p:nvGrpSpPr>
            <p:grpSpPr>
              <a:xfrm rot="16200000">
                <a:off x="4491" y="4435"/>
                <a:ext cx="743" cy="314"/>
                <a:chOff x="5646" y="5150"/>
                <a:chExt cx="1012" cy="314"/>
              </a:xfrm>
            </p:grpSpPr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/>
              <p:cNvGrpSpPr/>
              <p:nvPr/>
            </p:nvGrpSpPr>
            <p:grpSpPr>
              <a:xfrm rot="16200000">
                <a:off x="4464" y="2983"/>
                <a:ext cx="743" cy="314"/>
                <a:chOff x="5646" y="5150"/>
                <a:chExt cx="1012" cy="314"/>
              </a:xfrm>
            </p:grpSpPr>
            <p:cxnSp>
              <p:nvCxnSpPr>
                <p:cNvPr id="31" name="直接箭头连接符 30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/>
              <p:cNvGrpSpPr/>
              <p:nvPr/>
            </p:nvGrpSpPr>
            <p:grpSpPr>
              <a:xfrm rot="16200000">
                <a:off x="4452" y="1552"/>
                <a:ext cx="743" cy="314"/>
                <a:chOff x="5646" y="5150"/>
                <a:chExt cx="1012" cy="314"/>
              </a:xfrm>
            </p:grpSpPr>
            <p:cxnSp>
              <p:nvCxnSpPr>
                <p:cNvPr id="34" name="直接箭头连接符 33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/>
              <p:cNvGrpSpPr/>
              <p:nvPr/>
            </p:nvGrpSpPr>
            <p:grpSpPr>
              <a:xfrm rot="16200000">
                <a:off x="12708" y="5806"/>
                <a:ext cx="743" cy="314"/>
                <a:chOff x="5646" y="5150"/>
                <a:chExt cx="1012" cy="314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 rot="16200000">
                <a:off x="12708" y="7282"/>
                <a:ext cx="743" cy="314"/>
                <a:chOff x="5646" y="5150"/>
                <a:chExt cx="1012" cy="314"/>
              </a:xfrm>
            </p:grpSpPr>
            <p:cxnSp>
              <p:nvCxnSpPr>
                <p:cNvPr id="40" name="直接箭头连接符 39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/>
              <p:cNvGrpSpPr/>
              <p:nvPr/>
            </p:nvGrpSpPr>
            <p:grpSpPr>
              <a:xfrm rot="16200000">
                <a:off x="12696" y="8687"/>
                <a:ext cx="743" cy="314"/>
                <a:chOff x="5646" y="5150"/>
                <a:chExt cx="1012" cy="314"/>
              </a:xfrm>
            </p:grpSpPr>
            <p:cxnSp>
              <p:nvCxnSpPr>
                <p:cNvPr id="43" name="直接箭头连接符 42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组合 50"/>
              <p:cNvGrpSpPr/>
              <p:nvPr/>
            </p:nvGrpSpPr>
            <p:grpSpPr>
              <a:xfrm>
                <a:off x="5784" y="2284"/>
                <a:ext cx="4544" cy="2352"/>
                <a:chOff x="5784" y="2284"/>
                <a:chExt cx="4544" cy="2352"/>
              </a:xfrm>
            </p:grpSpPr>
            <p:cxnSp>
              <p:nvCxnSpPr>
                <p:cNvPr id="49" name="直接箭头连接符 48"/>
                <p:cNvCxnSpPr/>
                <p:nvPr/>
              </p:nvCxnSpPr>
              <p:spPr>
                <a:xfrm flipH="1" flipV="1">
                  <a:off x="5784" y="2284"/>
                  <a:ext cx="4545" cy="2352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/>
                <p:nvPr/>
              </p:nvCxnSpPr>
              <p:spPr>
                <a:xfrm>
                  <a:off x="5886" y="2648"/>
                  <a:ext cx="3876" cy="198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/>
              <p:cNvGrpSpPr/>
              <p:nvPr/>
            </p:nvGrpSpPr>
            <p:grpSpPr>
              <a:xfrm>
                <a:off x="7587" y="5896"/>
                <a:ext cx="4545" cy="2352"/>
                <a:chOff x="5524" y="2284"/>
                <a:chExt cx="4545" cy="2352"/>
              </a:xfrm>
            </p:grpSpPr>
            <p:cxnSp>
              <p:nvCxnSpPr>
                <p:cNvPr id="53" name="直接箭头连接符 52"/>
                <p:cNvCxnSpPr/>
                <p:nvPr/>
              </p:nvCxnSpPr>
              <p:spPr>
                <a:xfrm flipH="1" flipV="1">
                  <a:off x="5524" y="2284"/>
                  <a:ext cx="4545" cy="2352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箭头连接符 53"/>
                <p:cNvCxnSpPr/>
                <p:nvPr/>
              </p:nvCxnSpPr>
              <p:spPr>
                <a:xfrm>
                  <a:off x="6193" y="2284"/>
                  <a:ext cx="3876" cy="198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/>
              <p:cNvGrpSpPr/>
              <p:nvPr/>
            </p:nvGrpSpPr>
            <p:grpSpPr>
              <a:xfrm>
                <a:off x="5755" y="3832"/>
                <a:ext cx="1967" cy="1102"/>
                <a:chOff x="5784" y="2284"/>
                <a:chExt cx="4545" cy="2547"/>
              </a:xfrm>
            </p:grpSpPr>
            <p:cxnSp>
              <p:nvCxnSpPr>
                <p:cNvPr id="56" name="直接箭头连接符 55"/>
                <p:cNvCxnSpPr/>
                <p:nvPr/>
              </p:nvCxnSpPr>
              <p:spPr>
                <a:xfrm flipH="1" flipV="1">
                  <a:off x="5784" y="2284"/>
                  <a:ext cx="4545" cy="2352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>
                  <a:off x="5784" y="2849"/>
                  <a:ext cx="3876" cy="198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/>
              <p:cNvGrpSpPr/>
              <p:nvPr/>
            </p:nvGrpSpPr>
            <p:grpSpPr>
              <a:xfrm>
                <a:off x="10165" y="5679"/>
                <a:ext cx="1967" cy="1119"/>
                <a:chOff x="5784" y="2050"/>
                <a:chExt cx="4545" cy="2586"/>
              </a:xfrm>
            </p:grpSpPr>
            <p:cxnSp>
              <p:nvCxnSpPr>
                <p:cNvPr id="59" name="直接箭头连接符 58"/>
                <p:cNvCxnSpPr/>
                <p:nvPr/>
              </p:nvCxnSpPr>
              <p:spPr>
                <a:xfrm flipH="1" flipV="1">
                  <a:off x="5784" y="2284"/>
                  <a:ext cx="4545" cy="2352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6445" y="2050"/>
                  <a:ext cx="3876" cy="198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组合 65"/>
              <p:cNvGrpSpPr/>
              <p:nvPr/>
            </p:nvGrpSpPr>
            <p:grpSpPr>
              <a:xfrm>
                <a:off x="13894" y="4985"/>
                <a:ext cx="1404" cy="3286"/>
                <a:chOff x="13894" y="4985"/>
                <a:chExt cx="1404" cy="3286"/>
              </a:xfrm>
            </p:grpSpPr>
            <p:sp>
              <p:nvSpPr>
                <p:cNvPr id="64" name="右弧形箭头 63"/>
                <p:cNvSpPr/>
                <p:nvPr/>
              </p:nvSpPr>
              <p:spPr>
                <a:xfrm>
                  <a:off x="13894" y="5400"/>
                  <a:ext cx="1094" cy="2697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chemeClr val="accent1"/>
                </a:solidFill>
                <a:ln w="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右弧形箭头 64"/>
                <p:cNvSpPr/>
                <p:nvPr/>
              </p:nvSpPr>
              <p:spPr>
                <a:xfrm rot="10800000" flipH="1">
                  <a:off x="13894" y="4985"/>
                  <a:ext cx="1405" cy="3286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13895" y="6537"/>
                <a:ext cx="1404" cy="3286"/>
                <a:chOff x="13894" y="4985"/>
                <a:chExt cx="1404" cy="3286"/>
              </a:xfrm>
            </p:grpSpPr>
            <p:sp>
              <p:nvSpPr>
                <p:cNvPr id="68" name="右弧形箭头 67"/>
                <p:cNvSpPr/>
                <p:nvPr/>
              </p:nvSpPr>
              <p:spPr>
                <a:xfrm>
                  <a:off x="13894" y="5400"/>
                  <a:ext cx="1094" cy="2697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chemeClr val="accent1"/>
                </a:solidFill>
                <a:ln w="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右弧形箭头 68"/>
                <p:cNvSpPr/>
                <p:nvPr/>
              </p:nvSpPr>
              <p:spPr>
                <a:xfrm rot="10800000" flipH="1">
                  <a:off x="13894" y="4985"/>
                  <a:ext cx="1405" cy="3286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 rot="10800000">
                <a:off x="2506" y="817"/>
                <a:ext cx="1404" cy="3286"/>
                <a:chOff x="13894" y="4985"/>
                <a:chExt cx="1404" cy="3286"/>
              </a:xfrm>
            </p:grpSpPr>
            <p:sp>
              <p:nvSpPr>
                <p:cNvPr id="71" name="右弧形箭头 70"/>
                <p:cNvSpPr/>
                <p:nvPr/>
              </p:nvSpPr>
              <p:spPr>
                <a:xfrm>
                  <a:off x="13894" y="5400"/>
                  <a:ext cx="1094" cy="2697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右弧形箭头 71"/>
                <p:cNvSpPr/>
                <p:nvPr/>
              </p:nvSpPr>
              <p:spPr>
                <a:xfrm rot="10800000" flipH="1">
                  <a:off x="13894" y="4985"/>
                  <a:ext cx="1405" cy="3286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chemeClr val="accent1">
                    <a:lumMod val="75000"/>
                  </a:schemeClr>
                </a:solidFill>
                <a:ln w="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 rot="10800000">
                <a:off x="2550" y="2244"/>
                <a:ext cx="1404" cy="3286"/>
                <a:chOff x="13894" y="4985"/>
                <a:chExt cx="1404" cy="3286"/>
              </a:xfrm>
            </p:grpSpPr>
            <p:sp>
              <p:nvSpPr>
                <p:cNvPr id="74" name="右弧形箭头 73"/>
                <p:cNvSpPr/>
                <p:nvPr/>
              </p:nvSpPr>
              <p:spPr>
                <a:xfrm>
                  <a:off x="13894" y="5400"/>
                  <a:ext cx="1094" cy="2697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右弧形箭头 74"/>
                <p:cNvSpPr/>
                <p:nvPr/>
              </p:nvSpPr>
              <p:spPr>
                <a:xfrm rot="10800000" flipH="1">
                  <a:off x="13894" y="4985"/>
                  <a:ext cx="1405" cy="3286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chemeClr val="accent1">
                    <a:lumMod val="75000"/>
                  </a:schemeClr>
                </a:solidFill>
                <a:ln w="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80" name="图片 79" descr="C题：运筹学期末题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700" y="6335"/>
                <a:ext cx="465" cy="465"/>
              </a:xfrm>
              <a:prstGeom prst="rect">
                <a:avLst/>
              </a:prstGeom>
            </p:spPr>
          </p:pic>
          <p:pic>
            <p:nvPicPr>
              <p:cNvPr id="81" name="图片 80" descr="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93" y="7221"/>
                <a:ext cx="476" cy="476"/>
              </a:xfrm>
              <a:prstGeom prst="rect">
                <a:avLst/>
              </a:prstGeom>
            </p:spPr>
          </p:pic>
          <p:pic>
            <p:nvPicPr>
              <p:cNvPr id="83" name="图片 82" descr="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00" y="8097"/>
                <a:ext cx="465" cy="465"/>
              </a:xfrm>
              <a:prstGeom prst="rect">
                <a:avLst/>
              </a:prstGeom>
            </p:spPr>
          </p:pic>
          <p:pic>
            <p:nvPicPr>
              <p:cNvPr id="84" name="图片 83" descr="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9" y="8632"/>
                <a:ext cx="464" cy="464"/>
              </a:xfrm>
              <a:prstGeom prst="rect">
                <a:avLst/>
              </a:prstGeom>
            </p:spPr>
          </p:pic>
          <p:pic>
            <p:nvPicPr>
              <p:cNvPr id="85" name="图片 84" descr="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3" y="7023"/>
                <a:ext cx="478" cy="478"/>
              </a:xfrm>
              <a:prstGeom prst="rect">
                <a:avLst/>
              </a:prstGeom>
            </p:spPr>
          </p:pic>
          <p:pic>
            <p:nvPicPr>
              <p:cNvPr id="86" name="图片 85" descr="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3" y="5204"/>
                <a:ext cx="462" cy="462"/>
              </a:xfrm>
              <a:prstGeom prst="rect">
                <a:avLst/>
              </a:prstGeom>
            </p:spPr>
          </p:pic>
          <p:pic>
            <p:nvPicPr>
              <p:cNvPr id="87" name="图片 86" descr="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7" y="3202"/>
                <a:ext cx="464" cy="464"/>
              </a:xfrm>
              <a:prstGeom prst="rect">
                <a:avLst/>
              </a:prstGeom>
            </p:spPr>
          </p:pic>
          <p:pic>
            <p:nvPicPr>
              <p:cNvPr id="88" name="图片 87" descr="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" y="1486"/>
                <a:ext cx="485" cy="485"/>
              </a:xfrm>
              <a:prstGeom prst="rect">
                <a:avLst/>
              </a:prstGeom>
            </p:spPr>
          </p:pic>
          <p:pic>
            <p:nvPicPr>
              <p:cNvPr id="89" name="图片 88" descr="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7" y="2111"/>
                <a:ext cx="458" cy="458"/>
              </a:xfrm>
              <a:prstGeom prst="rect">
                <a:avLst/>
              </a:prstGeom>
            </p:spPr>
          </p:pic>
          <p:pic>
            <p:nvPicPr>
              <p:cNvPr id="90" name="图片 89" descr="1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28" y="2922"/>
                <a:ext cx="480" cy="475"/>
              </a:xfrm>
              <a:prstGeom prst="rect">
                <a:avLst/>
              </a:prstGeom>
            </p:spPr>
          </p:pic>
          <p:pic>
            <p:nvPicPr>
              <p:cNvPr id="91" name="图片 90" descr="1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4" y="3794"/>
                <a:ext cx="471" cy="46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3" name="组合 172"/>
          <p:cNvGrpSpPr/>
          <p:nvPr/>
        </p:nvGrpSpPr>
        <p:grpSpPr>
          <a:xfrm>
            <a:off x="791210" y="-1099820"/>
            <a:ext cx="10897870" cy="9057640"/>
            <a:chOff x="1576" y="0"/>
            <a:chExt cx="17162" cy="14264"/>
          </a:xfrm>
        </p:grpSpPr>
        <p:sp>
          <p:nvSpPr>
            <p:cNvPr id="172" name="矩形 171"/>
            <p:cNvSpPr/>
            <p:nvPr/>
          </p:nvSpPr>
          <p:spPr>
            <a:xfrm>
              <a:off x="1576" y="0"/>
              <a:ext cx="17163" cy="14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51" y="2344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(3, 0)</a:t>
              </a:r>
              <a:endParaRPr lang="en-US" altLang="zh-CN" sz="36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51" y="3767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(2, 0)</a:t>
              </a:r>
              <a:endParaRPr lang="en-US" altLang="zh-CN" sz="36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1" y="5197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(1, 0)</a:t>
              </a:r>
              <a:endParaRPr lang="en-US" altLang="zh-CN" sz="36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51" y="6627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(0, 0)</a:t>
              </a:r>
              <a:endParaRPr lang="en-US" altLang="zh-CN" sz="36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93" y="6627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(1, 1)</a:t>
              </a:r>
              <a:endParaRPr lang="en-US" altLang="zh-CN" sz="36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044" y="6627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(2, 2)</a:t>
              </a:r>
              <a:endParaRPr lang="en-US" altLang="zh-CN" sz="3600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795" y="6627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(3, 3)</a:t>
              </a:r>
              <a:endParaRPr lang="en-US" altLang="zh-CN" sz="36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537" y="8039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(3, 4)</a:t>
              </a:r>
              <a:endParaRPr lang="en-US" altLang="zh-CN" sz="3600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581" y="9573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(2, 4)</a:t>
              </a:r>
              <a:endParaRPr lang="en-US" altLang="zh-CN" sz="36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625" y="11072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(1, 4)</a:t>
              </a:r>
              <a:endParaRPr lang="en-US" altLang="zh-CN" sz="3600" b="1"/>
            </a:p>
          </p:txBody>
        </p:sp>
        <p:grpSp>
          <p:nvGrpSpPr>
            <p:cNvPr id="24" name="组合 23"/>
            <p:cNvGrpSpPr/>
            <p:nvPr/>
          </p:nvGrpSpPr>
          <p:grpSpPr>
            <a:xfrm rot="0">
              <a:off x="10837" y="7033"/>
              <a:ext cx="1012" cy="314"/>
              <a:chOff x="11174" y="5127"/>
              <a:chExt cx="1012" cy="314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11174" y="5127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1174" y="5429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 rot="0">
              <a:off x="8160" y="7045"/>
              <a:ext cx="1012" cy="314"/>
              <a:chOff x="8497" y="5139"/>
              <a:chExt cx="1012" cy="314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8497" y="5139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8497" y="5441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 rot="0">
              <a:off x="5309" y="7056"/>
              <a:ext cx="1012" cy="314"/>
              <a:chOff x="5646" y="5150"/>
              <a:chExt cx="1012" cy="314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 rot="16200000">
              <a:off x="4154" y="6341"/>
              <a:ext cx="743" cy="314"/>
              <a:chOff x="5646" y="5150"/>
              <a:chExt cx="1012" cy="314"/>
            </a:xfrm>
          </p:grpSpPr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rot="16200000">
              <a:off x="4127" y="4889"/>
              <a:ext cx="743" cy="314"/>
              <a:chOff x="5646" y="5150"/>
              <a:chExt cx="1012" cy="314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 rot="16200000">
              <a:off x="4115" y="3458"/>
              <a:ext cx="743" cy="314"/>
              <a:chOff x="5646" y="5150"/>
              <a:chExt cx="1012" cy="314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6200000">
              <a:off x="15148" y="7766"/>
              <a:ext cx="743" cy="314"/>
              <a:chOff x="5646" y="5150"/>
              <a:chExt cx="1012" cy="314"/>
            </a:xfrm>
          </p:grpSpPr>
          <p:cxnSp>
            <p:nvCxnSpPr>
              <p:cNvPr id="37" name="直接箭头连接符 36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 rot="16200000">
              <a:off x="15172" y="9202"/>
              <a:ext cx="743" cy="314"/>
              <a:chOff x="5646" y="5150"/>
              <a:chExt cx="1012" cy="314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 rot="16200000">
              <a:off x="15184" y="10770"/>
              <a:ext cx="743" cy="314"/>
              <a:chOff x="5646" y="5150"/>
              <a:chExt cx="1012" cy="314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 rot="0">
              <a:off x="5447" y="4190"/>
              <a:ext cx="4544" cy="2352"/>
              <a:chOff x="5784" y="2284"/>
              <a:chExt cx="4544" cy="2352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578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5886" y="2648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 rot="0">
              <a:off x="9962" y="7749"/>
              <a:ext cx="4545" cy="2352"/>
              <a:chOff x="5524" y="2284"/>
              <a:chExt cx="4545" cy="2352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552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>
                <a:off x="6193" y="2284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 rot="0">
              <a:off x="5418" y="5738"/>
              <a:ext cx="1967" cy="1102"/>
              <a:chOff x="5784" y="2284"/>
              <a:chExt cx="4545" cy="2547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 flipH="1" flipV="1">
                <a:off x="578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5784" y="2849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 rot="0">
              <a:off x="12540" y="7580"/>
              <a:ext cx="1967" cy="1119"/>
              <a:chOff x="5784" y="2050"/>
              <a:chExt cx="4545" cy="2586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 flipH="1" flipV="1">
                <a:off x="5784" y="2284"/>
                <a:ext cx="4545" cy="2352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>
                <a:off x="6445" y="2050"/>
                <a:ext cx="3876" cy="19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 rot="0">
              <a:off x="16555" y="6955"/>
              <a:ext cx="1404" cy="3286"/>
              <a:chOff x="13894" y="4985"/>
              <a:chExt cx="1404" cy="3286"/>
            </a:xfrm>
          </p:grpSpPr>
          <p:sp>
            <p:nvSpPr>
              <p:cNvPr id="64" name="右弧形箭头 63"/>
              <p:cNvSpPr/>
              <p:nvPr/>
            </p:nvSpPr>
            <p:spPr>
              <a:xfrm>
                <a:off x="13894" y="5400"/>
                <a:ext cx="1094" cy="2697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chemeClr val="accent1"/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右弧形箭头 64"/>
              <p:cNvSpPr/>
              <p:nvPr/>
            </p:nvSpPr>
            <p:spPr>
              <a:xfrm rot="10800000" flipH="1">
                <a:off x="13894" y="4985"/>
                <a:ext cx="1405" cy="3286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6555" y="8438"/>
              <a:ext cx="1404" cy="3286"/>
              <a:chOff x="13894" y="4985"/>
              <a:chExt cx="1404" cy="3286"/>
            </a:xfrm>
          </p:grpSpPr>
          <p:sp>
            <p:nvSpPr>
              <p:cNvPr id="68" name="右弧形箭头 67"/>
              <p:cNvSpPr/>
              <p:nvPr/>
            </p:nvSpPr>
            <p:spPr>
              <a:xfrm>
                <a:off x="13894" y="5400"/>
                <a:ext cx="1094" cy="2697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chemeClr val="accent1"/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右弧形箭头 68"/>
              <p:cNvSpPr/>
              <p:nvPr/>
            </p:nvSpPr>
            <p:spPr>
              <a:xfrm rot="10800000" flipH="1">
                <a:off x="13894" y="4985"/>
                <a:ext cx="1405" cy="3286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 rot="10800000">
              <a:off x="2169" y="2723"/>
              <a:ext cx="1404" cy="3286"/>
              <a:chOff x="13894" y="4985"/>
              <a:chExt cx="1404" cy="3286"/>
            </a:xfrm>
          </p:grpSpPr>
          <p:sp>
            <p:nvSpPr>
              <p:cNvPr id="71" name="右弧形箭头 70"/>
              <p:cNvSpPr/>
              <p:nvPr/>
            </p:nvSpPr>
            <p:spPr>
              <a:xfrm>
                <a:off x="13894" y="5400"/>
                <a:ext cx="1094" cy="2697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右弧形箭头 71"/>
              <p:cNvSpPr/>
              <p:nvPr/>
            </p:nvSpPr>
            <p:spPr>
              <a:xfrm rot="10800000" flipH="1">
                <a:off x="13894" y="4985"/>
                <a:ext cx="1405" cy="3286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10800000">
              <a:off x="2213" y="4150"/>
              <a:ext cx="1404" cy="3286"/>
              <a:chOff x="13894" y="4985"/>
              <a:chExt cx="1404" cy="3286"/>
            </a:xfrm>
          </p:grpSpPr>
          <p:sp>
            <p:nvSpPr>
              <p:cNvPr id="74" name="右弧形箭头 73"/>
              <p:cNvSpPr/>
              <p:nvPr/>
            </p:nvSpPr>
            <p:spPr>
              <a:xfrm>
                <a:off x="13894" y="5400"/>
                <a:ext cx="1094" cy="2697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右弧形箭头 74"/>
              <p:cNvSpPr/>
              <p:nvPr/>
            </p:nvSpPr>
            <p:spPr>
              <a:xfrm rot="10800000" flipH="1">
                <a:off x="13894" y="4985"/>
                <a:ext cx="1405" cy="3286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文本框 152"/>
            <p:cNvSpPr txBox="1"/>
            <p:nvPr/>
          </p:nvSpPr>
          <p:spPr>
            <a:xfrm>
              <a:off x="3517" y="946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(4, 0)</a:t>
              </a:r>
              <a:endParaRPr lang="en-US" altLang="zh-CN" sz="3600" b="1"/>
            </a:p>
          </p:txBody>
        </p:sp>
        <p:grpSp>
          <p:nvGrpSpPr>
            <p:cNvPr id="154" name="组合 153"/>
            <p:cNvGrpSpPr/>
            <p:nvPr/>
          </p:nvGrpSpPr>
          <p:grpSpPr>
            <a:xfrm rot="16200000">
              <a:off x="4121" y="2064"/>
              <a:ext cx="743" cy="314"/>
              <a:chOff x="5646" y="5150"/>
              <a:chExt cx="1012" cy="314"/>
            </a:xfrm>
          </p:grpSpPr>
          <p:cxnSp>
            <p:nvCxnSpPr>
              <p:cNvPr id="155" name="直接箭头连接符 154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组合 156"/>
            <p:cNvGrpSpPr/>
            <p:nvPr/>
          </p:nvGrpSpPr>
          <p:grpSpPr>
            <a:xfrm rot="10800000">
              <a:off x="2169" y="1268"/>
              <a:ext cx="1404" cy="3286"/>
              <a:chOff x="13894" y="4985"/>
              <a:chExt cx="1404" cy="3286"/>
            </a:xfrm>
          </p:grpSpPr>
          <p:sp>
            <p:nvSpPr>
              <p:cNvPr id="158" name="右弧形箭头 157"/>
              <p:cNvSpPr/>
              <p:nvPr/>
            </p:nvSpPr>
            <p:spPr>
              <a:xfrm>
                <a:off x="13894" y="5400"/>
                <a:ext cx="1094" cy="2697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右弧形箭头 158"/>
              <p:cNvSpPr/>
              <p:nvPr/>
            </p:nvSpPr>
            <p:spPr>
              <a:xfrm rot="10800000" flipH="1">
                <a:off x="13894" y="4985"/>
                <a:ext cx="1405" cy="3286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chemeClr val="accent1">
                  <a:lumMod val="75000"/>
                </a:schemeClr>
              </a:solidFill>
              <a:ln w="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0" name="文本框 159"/>
            <p:cNvSpPr txBox="1"/>
            <p:nvPr/>
          </p:nvSpPr>
          <p:spPr>
            <a:xfrm>
              <a:off x="14503" y="6636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(4, 4)</a:t>
              </a:r>
              <a:endParaRPr lang="en-US" altLang="zh-CN" sz="3600" b="1"/>
            </a:p>
          </p:txBody>
        </p:sp>
        <p:grpSp>
          <p:nvGrpSpPr>
            <p:cNvPr id="161" name="组合 160"/>
            <p:cNvGrpSpPr/>
            <p:nvPr/>
          </p:nvGrpSpPr>
          <p:grpSpPr>
            <a:xfrm rot="0">
              <a:off x="13589" y="7021"/>
              <a:ext cx="1012" cy="314"/>
              <a:chOff x="11174" y="5127"/>
              <a:chExt cx="1012" cy="314"/>
            </a:xfrm>
          </p:grpSpPr>
          <p:cxnSp>
            <p:nvCxnSpPr>
              <p:cNvPr id="162" name="直接箭头连接符 161"/>
              <p:cNvCxnSpPr/>
              <p:nvPr/>
            </p:nvCxnSpPr>
            <p:spPr>
              <a:xfrm flipH="1" flipV="1">
                <a:off x="11174" y="5127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/>
              <p:cNvCxnSpPr/>
              <p:nvPr/>
            </p:nvCxnSpPr>
            <p:spPr>
              <a:xfrm flipV="1">
                <a:off x="11174" y="5429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文本框 163"/>
            <p:cNvSpPr txBox="1"/>
            <p:nvPr/>
          </p:nvSpPr>
          <p:spPr>
            <a:xfrm>
              <a:off x="14659" y="12515"/>
              <a:ext cx="189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600" b="1"/>
                <a:t>(0, 4)</a:t>
              </a:r>
              <a:endParaRPr lang="en-US" altLang="zh-CN" sz="3600" b="1"/>
            </a:p>
          </p:txBody>
        </p:sp>
        <p:grpSp>
          <p:nvGrpSpPr>
            <p:cNvPr id="165" name="组合 164"/>
            <p:cNvGrpSpPr/>
            <p:nvPr/>
          </p:nvGrpSpPr>
          <p:grpSpPr>
            <a:xfrm rot="16200000">
              <a:off x="15180" y="12228"/>
              <a:ext cx="743" cy="314"/>
              <a:chOff x="5646" y="5150"/>
              <a:chExt cx="1012" cy="314"/>
            </a:xfrm>
          </p:grpSpPr>
          <p:cxnSp>
            <p:nvCxnSpPr>
              <p:cNvPr id="166" name="直接箭头连接符 165"/>
              <p:cNvCxnSpPr/>
              <p:nvPr/>
            </p:nvCxnSpPr>
            <p:spPr>
              <a:xfrm flipH="1" flipV="1">
                <a:off x="5646" y="5150"/>
                <a:ext cx="958" cy="10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/>
              <p:cNvCxnSpPr/>
              <p:nvPr/>
            </p:nvCxnSpPr>
            <p:spPr>
              <a:xfrm flipV="1">
                <a:off x="5646" y="5452"/>
                <a:ext cx="1013" cy="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组合 167"/>
            <p:cNvGrpSpPr/>
            <p:nvPr/>
          </p:nvGrpSpPr>
          <p:grpSpPr>
            <a:xfrm rot="0">
              <a:off x="16555" y="9937"/>
              <a:ext cx="1404" cy="3286"/>
              <a:chOff x="13894" y="4985"/>
              <a:chExt cx="1404" cy="3286"/>
            </a:xfrm>
          </p:grpSpPr>
          <p:sp>
            <p:nvSpPr>
              <p:cNvPr id="169" name="右弧形箭头 168"/>
              <p:cNvSpPr/>
              <p:nvPr/>
            </p:nvSpPr>
            <p:spPr>
              <a:xfrm>
                <a:off x="13894" y="5400"/>
                <a:ext cx="1094" cy="2697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chemeClr val="accent1"/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右弧形箭头 169"/>
              <p:cNvSpPr/>
              <p:nvPr/>
            </p:nvSpPr>
            <p:spPr>
              <a:xfrm rot="10800000" flipH="1">
                <a:off x="13894" y="4985"/>
                <a:ext cx="1405" cy="3286"/>
              </a:xfrm>
              <a:prstGeom prst="curvedLeftArrow">
                <a:avLst>
                  <a:gd name="adj1" fmla="val 0"/>
                  <a:gd name="adj2" fmla="val 17264"/>
                  <a:gd name="adj3" fmla="val 8683"/>
                </a:avLst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0" name="组合 89"/>
          <p:cNvGrpSpPr/>
          <p:nvPr/>
        </p:nvGrpSpPr>
        <p:grpSpPr>
          <a:xfrm>
            <a:off x="-371475" y="469900"/>
            <a:ext cx="13224510" cy="6388100"/>
            <a:chOff x="945" y="813"/>
            <a:chExt cx="20826" cy="10060"/>
          </a:xfrm>
        </p:grpSpPr>
        <p:grpSp>
          <p:nvGrpSpPr>
            <p:cNvPr id="45" name="组合 44"/>
            <p:cNvGrpSpPr/>
            <p:nvPr/>
          </p:nvGrpSpPr>
          <p:grpSpPr>
            <a:xfrm>
              <a:off x="945" y="1027"/>
              <a:ext cx="20827" cy="9847"/>
              <a:chOff x="-3232" y="1618"/>
              <a:chExt cx="20827" cy="984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-3232" y="1618"/>
                <a:ext cx="20827" cy="98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-592" y="2942"/>
                <a:ext cx="3535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b="1"/>
                  <a:t>(m-3, m-3)</a:t>
                </a:r>
                <a:endParaRPr lang="en-US" altLang="zh-CN" sz="3200" b="1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684" y="2969"/>
                <a:ext cx="3227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b="1"/>
                  <a:t>(m-2, m-2)</a:t>
                </a:r>
                <a:endParaRPr lang="en-US" altLang="zh-CN" sz="3200" b="1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7845" y="2969"/>
                <a:ext cx="3246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b="1"/>
                  <a:t>(m-1, m-1)</a:t>
                </a:r>
                <a:endParaRPr lang="en-US" altLang="zh-CN" sz="3200" b="1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2011" y="4383"/>
                <a:ext cx="312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b="1"/>
                  <a:t>(m-1, m)</a:t>
                </a:r>
                <a:endParaRPr lang="en-US" altLang="zh-CN" sz="3200" b="1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 rot="0">
                <a:off x="6941" y="3348"/>
                <a:ext cx="1012" cy="314"/>
                <a:chOff x="11174" y="5127"/>
                <a:chExt cx="1012" cy="314"/>
              </a:xfrm>
            </p:grpSpPr>
            <p:cxnSp>
              <p:nvCxnSpPr>
                <p:cNvPr id="18" name="直接箭头连接符 17"/>
                <p:cNvCxnSpPr/>
                <p:nvPr/>
              </p:nvCxnSpPr>
              <p:spPr>
                <a:xfrm flipH="1" flipV="1">
                  <a:off x="11174" y="5127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11174" y="5429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/>
              <p:cNvGrpSpPr/>
              <p:nvPr/>
            </p:nvGrpSpPr>
            <p:grpSpPr>
              <a:xfrm rot="0">
                <a:off x="2779" y="3333"/>
                <a:ext cx="1012" cy="314"/>
                <a:chOff x="8497" y="5139"/>
                <a:chExt cx="1012" cy="314"/>
              </a:xfrm>
            </p:grpSpPr>
            <p:cxnSp>
              <p:nvCxnSpPr>
                <p:cNvPr id="20" name="直接箭头连接符 19"/>
                <p:cNvCxnSpPr/>
                <p:nvPr/>
              </p:nvCxnSpPr>
              <p:spPr>
                <a:xfrm flipH="1" flipV="1">
                  <a:off x="8497" y="5139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V="1">
                  <a:off x="8497" y="5441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组合 25"/>
              <p:cNvGrpSpPr/>
              <p:nvPr/>
            </p:nvGrpSpPr>
            <p:grpSpPr>
              <a:xfrm rot="0">
                <a:off x="-1550" y="3270"/>
                <a:ext cx="1012" cy="314"/>
                <a:chOff x="5646" y="5150"/>
                <a:chExt cx="1012" cy="314"/>
              </a:xfrm>
            </p:grpSpPr>
            <p:cxnSp>
              <p:nvCxnSpPr>
                <p:cNvPr id="22" name="直接箭头连接符 21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/>
              <p:cNvGrpSpPr/>
              <p:nvPr/>
            </p:nvGrpSpPr>
            <p:grpSpPr>
              <a:xfrm rot="16200000">
                <a:off x="12656" y="4081"/>
                <a:ext cx="743" cy="314"/>
                <a:chOff x="5646" y="5150"/>
                <a:chExt cx="1012" cy="314"/>
              </a:xfrm>
            </p:grpSpPr>
            <p:cxnSp>
              <p:nvCxnSpPr>
                <p:cNvPr id="37" name="直接箭头连接符 36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组合 38"/>
              <p:cNvGrpSpPr/>
              <p:nvPr/>
            </p:nvGrpSpPr>
            <p:grpSpPr>
              <a:xfrm rot="16200000">
                <a:off x="12680" y="5517"/>
                <a:ext cx="743" cy="314"/>
                <a:chOff x="5646" y="5150"/>
                <a:chExt cx="1012" cy="314"/>
              </a:xfrm>
            </p:grpSpPr>
            <p:cxnSp>
              <p:nvCxnSpPr>
                <p:cNvPr id="40" name="直接箭头连接符 39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/>
              <p:cNvGrpSpPr/>
              <p:nvPr/>
            </p:nvGrpSpPr>
            <p:grpSpPr>
              <a:xfrm rot="16200000">
                <a:off x="12692" y="7085"/>
                <a:ext cx="743" cy="314"/>
                <a:chOff x="5646" y="5150"/>
                <a:chExt cx="1012" cy="314"/>
              </a:xfrm>
            </p:grpSpPr>
            <p:cxnSp>
              <p:nvCxnSpPr>
                <p:cNvPr id="43" name="直接箭头连接符 42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>
                <a:off x="5027" y="4021"/>
                <a:ext cx="6984" cy="2620"/>
                <a:chOff x="5027" y="4021"/>
                <a:chExt cx="6984" cy="2620"/>
              </a:xfrm>
            </p:grpSpPr>
            <p:cxnSp>
              <p:nvCxnSpPr>
                <p:cNvPr id="53" name="直接箭头连接符 52"/>
                <p:cNvCxnSpPr/>
                <p:nvPr/>
              </p:nvCxnSpPr>
              <p:spPr>
                <a:xfrm flipH="1" flipV="1">
                  <a:off x="5027" y="4021"/>
                  <a:ext cx="6984" cy="262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箭头连接符 53"/>
                <p:cNvCxnSpPr/>
                <p:nvPr/>
              </p:nvCxnSpPr>
              <p:spPr>
                <a:xfrm>
                  <a:off x="5857" y="4094"/>
                  <a:ext cx="5977" cy="221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/>
              <p:cNvGrpSpPr/>
              <p:nvPr/>
            </p:nvGrpSpPr>
            <p:grpSpPr>
              <a:xfrm>
                <a:off x="9468" y="3866"/>
                <a:ext cx="2546" cy="1148"/>
                <a:chOff x="9468" y="3866"/>
                <a:chExt cx="2546" cy="1148"/>
              </a:xfrm>
            </p:grpSpPr>
            <p:cxnSp>
              <p:nvCxnSpPr>
                <p:cNvPr id="59" name="直接箭头连接符 58"/>
                <p:cNvCxnSpPr>
                  <a:endCxn id="10" idx="2"/>
                </p:cNvCxnSpPr>
                <p:nvPr/>
              </p:nvCxnSpPr>
              <p:spPr>
                <a:xfrm flipH="1" flipV="1">
                  <a:off x="9468" y="3888"/>
                  <a:ext cx="2547" cy="112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/>
                <p:nvPr/>
              </p:nvCxnSpPr>
              <p:spPr>
                <a:xfrm>
                  <a:off x="9903" y="3866"/>
                  <a:ext cx="2013" cy="89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组合 65"/>
              <p:cNvGrpSpPr/>
              <p:nvPr/>
            </p:nvGrpSpPr>
            <p:grpSpPr>
              <a:xfrm rot="0">
                <a:off x="14836" y="3270"/>
                <a:ext cx="1404" cy="3286"/>
                <a:chOff x="13894" y="4985"/>
                <a:chExt cx="1404" cy="3286"/>
              </a:xfrm>
            </p:grpSpPr>
            <p:sp>
              <p:nvSpPr>
                <p:cNvPr id="64" name="右弧形箭头 63"/>
                <p:cNvSpPr/>
                <p:nvPr/>
              </p:nvSpPr>
              <p:spPr>
                <a:xfrm>
                  <a:off x="13894" y="5400"/>
                  <a:ext cx="1094" cy="2697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chemeClr val="accent1"/>
                </a:solidFill>
                <a:ln w="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右弧形箭头 64"/>
                <p:cNvSpPr/>
                <p:nvPr/>
              </p:nvSpPr>
              <p:spPr>
                <a:xfrm rot="10800000" flipH="1">
                  <a:off x="13894" y="4985"/>
                  <a:ext cx="1405" cy="3286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 rot="0">
                <a:off x="14836" y="4718"/>
                <a:ext cx="1404" cy="3286"/>
                <a:chOff x="13894" y="4985"/>
                <a:chExt cx="1404" cy="3286"/>
              </a:xfrm>
            </p:grpSpPr>
            <p:sp>
              <p:nvSpPr>
                <p:cNvPr id="68" name="右弧形箭头 67"/>
                <p:cNvSpPr/>
                <p:nvPr/>
              </p:nvSpPr>
              <p:spPr>
                <a:xfrm>
                  <a:off x="13894" y="5400"/>
                  <a:ext cx="1094" cy="2697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chemeClr val="accent1"/>
                </a:solidFill>
                <a:ln w="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右弧形箭头 68"/>
                <p:cNvSpPr/>
                <p:nvPr/>
              </p:nvSpPr>
              <p:spPr>
                <a:xfrm rot="10800000" flipH="1">
                  <a:off x="13894" y="4985"/>
                  <a:ext cx="1405" cy="3286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0" name="文本框 159"/>
              <p:cNvSpPr txBox="1"/>
              <p:nvPr/>
            </p:nvSpPr>
            <p:spPr>
              <a:xfrm>
                <a:off x="12011" y="2951"/>
                <a:ext cx="205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b="1"/>
                  <a:t>(m, m)</a:t>
                </a:r>
                <a:endParaRPr lang="en-US" altLang="zh-CN" sz="3200" b="1"/>
              </a:p>
            </p:txBody>
          </p:sp>
          <p:grpSp>
            <p:nvGrpSpPr>
              <p:cNvPr id="161" name="组合 160"/>
              <p:cNvGrpSpPr/>
              <p:nvPr/>
            </p:nvGrpSpPr>
            <p:grpSpPr>
              <a:xfrm rot="0">
                <a:off x="11097" y="3336"/>
                <a:ext cx="1012" cy="314"/>
                <a:chOff x="11174" y="5127"/>
                <a:chExt cx="1012" cy="314"/>
              </a:xfrm>
            </p:grpSpPr>
            <p:cxnSp>
              <p:nvCxnSpPr>
                <p:cNvPr id="162" name="直接箭头连接符 161"/>
                <p:cNvCxnSpPr/>
                <p:nvPr/>
              </p:nvCxnSpPr>
              <p:spPr>
                <a:xfrm flipH="1" flipV="1">
                  <a:off x="11174" y="5127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箭头连接符 162"/>
                <p:cNvCxnSpPr/>
                <p:nvPr/>
              </p:nvCxnSpPr>
              <p:spPr>
                <a:xfrm flipV="1">
                  <a:off x="11174" y="5429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组合 164"/>
              <p:cNvGrpSpPr/>
              <p:nvPr/>
            </p:nvGrpSpPr>
            <p:grpSpPr>
              <a:xfrm rot="16200000">
                <a:off x="12688" y="8543"/>
                <a:ext cx="743" cy="314"/>
                <a:chOff x="5646" y="5150"/>
                <a:chExt cx="1012" cy="314"/>
              </a:xfrm>
            </p:grpSpPr>
            <p:cxnSp>
              <p:nvCxnSpPr>
                <p:cNvPr id="166" name="直接箭头连接符 165"/>
                <p:cNvCxnSpPr/>
                <p:nvPr/>
              </p:nvCxnSpPr>
              <p:spPr>
                <a:xfrm flipH="1" flipV="1">
                  <a:off x="5646" y="5150"/>
                  <a:ext cx="958" cy="1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/>
                <p:cNvCxnSpPr/>
                <p:nvPr/>
              </p:nvCxnSpPr>
              <p:spPr>
                <a:xfrm flipV="1">
                  <a:off x="5646" y="5452"/>
                  <a:ext cx="1013" cy="1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组合 167"/>
              <p:cNvGrpSpPr/>
              <p:nvPr/>
            </p:nvGrpSpPr>
            <p:grpSpPr>
              <a:xfrm rot="0">
                <a:off x="14836" y="6226"/>
                <a:ext cx="1404" cy="3286"/>
                <a:chOff x="13894" y="4985"/>
                <a:chExt cx="1404" cy="3286"/>
              </a:xfrm>
            </p:grpSpPr>
            <p:sp>
              <p:nvSpPr>
                <p:cNvPr id="169" name="右弧形箭头 168"/>
                <p:cNvSpPr/>
                <p:nvPr/>
              </p:nvSpPr>
              <p:spPr>
                <a:xfrm>
                  <a:off x="13894" y="5400"/>
                  <a:ext cx="1094" cy="2697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chemeClr val="accent1"/>
                </a:solidFill>
                <a:ln w="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右弧形箭头 169"/>
                <p:cNvSpPr/>
                <p:nvPr/>
              </p:nvSpPr>
              <p:spPr>
                <a:xfrm rot="10800000" flipH="1">
                  <a:off x="13894" y="4985"/>
                  <a:ext cx="1405" cy="3286"/>
                </a:xfrm>
                <a:prstGeom prst="curvedLeftArrow">
                  <a:avLst>
                    <a:gd name="adj1" fmla="val 0"/>
                    <a:gd name="adj2" fmla="val 17264"/>
                    <a:gd name="adj3" fmla="val 8683"/>
                  </a:avLst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" name="文本框 1"/>
              <p:cNvSpPr txBox="1"/>
              <p:nvPr/>
            </p:nvSpPr>
            <p:spPr>
              <a:xfrm>
                <a:off x="12015" y="5951"/>
                <a:ext cx="312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b="1"/>
                  <a:t>(m-2, m)</a:t>
                </a:r>
                <a:endParaRPr lang="en-US" altLang="zh-CN" sz="3200" b="1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2055" y="7409"/>
                <a:ext cx="312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b="1"/>
                  <a:t>(m-3, m)</a:t>
                </a:r>
                <a:endParaRPr lang="en-US" altLang="zh-CN" sz="3200" b="1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110" y="8963"/>
                <a:ext cx="312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b="1"/>
                  <a:t>(m-4, m)</a:t>
                </a:r>
                <a:endParaRPr lang="en-US" altLang="zh-CN" sz="3200" b="1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7193" y="9373"/>
              <a:ext cx="172" cy="766"/>
              <a:chOff x="15695" y="9339"/>
              <a:chExt cx="172" cy="766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15695" y="9339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5697" y="9638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5697" y="9935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 rot="16200000">
              <a:off x="2084" y="2444"/>
              <a:ext cx="172" cy="766"/>
              <a:chOff x="15695" y="9339"/>
              <a:chExt cx="172" cy="766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5695" y="9339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5697" y="9638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5697" y="9935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18120000">
              <a:off x="4255" y="1617"/>
              <a:ext cx="187" cy="766"/>
              <a:chOff x="15680" y="9339"/>
              <a:chExt cx="187" cy="76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5695" y="9339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5680" y="9610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5697" y="9935"/>
                <a:ext cx="170" cy="1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连接符 84"/>
            <p:cNvCxnSpPr/>
            <p:nvPr/>
          </p:nvCxnSpPr>
          <p:spPr>
            <a:xfrm flipH="1">
              <a:off x="7453" y="1752"/>
              <a:ext cx="26" cy="2155"/>
            </a:xfrm>
            <a:prstGeom prst="line">
              <a:avLst/>
            </a:prstGeom>
            <a:ln w="5715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图片 85" descr="C题：运筹学期末题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34" y="2411"/>
              <a:ext cx="465" cy="465"/>
            </a:xfrm>
            <a:prstGeom prst="rect">
              <a:avLst/>
            </a:prstGeom>
          </p:spPr>
        </p:pic>
        <p:pic>
          <p:nvPicPr>
            <p:cNvPr id="87" name="图片 86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2" y="2878"/>
              <a:ext cx="476" cy="476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7969" y="813"/>
              <a:ext cx="1110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60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en-US" altLang="zh-CN" sz="6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720" y="813"/>
              <a:ext cx="1133" cy="15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60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altLang="zh-CN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文字</Application>
  <PresentationFormat>宽屏</PresentationFormat>
  <Paragraphs>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paradox</dc:creator>
  <cp:lastModifiedBy>paradox</cp:lastModifiedBy>
  <cp:revision>3</cp:revision>
  <dcterms:created xsi:type="dcterms:W3CDTF">2020-05-22T06:53:47Z</dcterms:created>
  <dcterms:modified xsi:type="dcterms:W3CDTF">2020-05-22T06:53:47Z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