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6" r:id="rId10"/>
    <p:sldId id="26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7" autoAdjust="0"/>
  </p:normalViewPr>
  <p:slideViewPr>
    <p:cSldViewPr>
      <p:cViewPr>
        <p:scale>
          <a:sx n="100" d="100"/>
          <a:sy n="100" d="100"/>
        </p:scale>
        <p:origin x="-5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2015/4/29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pPr/>
              <a:t>2015/4/29</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pPr/>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文件的显示</a:t>
            </a:r>
            <a:endParaRPr lang="zh-CN" alt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副标题 2"/>
          <p:cNvSpPr>
            <a:spLocks noGrp="1"/>
          </p:cNvSpPr>
          <p:nvPr>
            <p:ph type="subTitle" idx="1"/>
          </p:nvPr>
        </p:nvSpPr>
        <p:spPr/>
        <p:txBody>
          <a:bodyPr/>
          <a:lstStyle/>
          <a:p>
            <a:r>
              <a:rPr lang="zh-CN" altLang="en-US" b="1" dirty="0" smtClean="0">
                <a:solidFill>
                  <a:schemeClr val="tx1"/>
                </a:solidFill>
              </a:rPr>
              <a:t>设计者：武书韬</a:t>
            </a:r>
            <a:endParaRPr lang="en-US" altLang="zh-CN" b="1" dirty="0">
              <a:solidFill>
                <a:schemeClr val="tx1"/>
              </a:solidFill>
            </a:endParaRPr>
          </a:p>
          <a:p>
            <a:r>
              <a:rPr lang="zh-CN" altLang="en-US" b="1" dirty="0" smtClean="0">
                <a:solidFill>
                  <a:schemeClr val="tx1"/>
                </a:solidFill>
              </a:rPr>
              <a:t>指导老师：罗涛华</a:t>
            </a:r>
            <a:endParaRPr lang="zh-CN" altLang="en-US" b="1" dirty="0">
              <a:solidFill>
                <a:schemeClr val="tx1"/>
              </a:solidFill>
            </a:endParaRPr>
          </a:p>
        </p:txBody>
      </p:sp>
    </p:spTree>
    <p:extLst>
      <p:ext uri="{BB962C8B-B14F-4D97-AF65-F5344CB8AC3E}">
        <p14:creationId xmlns="" xmlns:p14="http://schemas.microsoft.com/office/powerpoint/2010/main" val="55133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4" name="文本占位符 3"/>
          <p:cNvSpPr>
            <a:spLocks noGrp="1"/>
          </p:cNvSpPr>
          <p:nvPr>
            <p:ph type="body" idx="1"/>
          </p:nvPr>
        </p:nvSpPr>
        <p:spPr/>
        <p:txBody>
          <a:bodyPr/>
          <a:lstStyle/>
          <a:p>
            <a:r>
              <a:rPr lang="zh-CN" altLang="en-US" dirty="0"/>
              <a:t>收获与体会</a:t>
            </a:r>
          </a:p>
        </p:txBody>
      </p:sp>
      <p:sp>
        <p:nvSpPr>
          <p:cNvPr id="5" name="内容占位符 4"/>
          <p:cNvSpPr>
            <a:spLocks noGrp="1"/>
          </p:cNvSpPr>
          <p:nvPr>
            <p:ph sz="half" idx="2"/>
          </p:nvPr>
        </p:nvSpPr>
        <p:spPr/>
        <p:txBody>
          <a:bodyPr/>
          <a:lstStyle/>
          <a:p>
            <a:pPr marL="0" indent="0">
              <a:buNone/>
            </a:pPr>
            <a:r>
              <a:rPr lang="zh-CN" altLang="zh-CN" dirty="0"/>
              <a:t>通过这次</a:t>
            </a:r>
            <a:r>
              <a:rPr lang="en-US" altLang="zh-CN" dirty="0"/>
              <a:t>C</a:t>
            </a:r>
            <a:r>
              <a:rPr lang="zh-CN" altLang="zh-CN" dirty="0"/>
              <a:t>语言课程设计，很大程度上锻炼了我们写程序的动手能力和自主思考能力。利用所学知识，开发小型实用的应用系统并进行数据处理的综合能力是一个很大的提高。</a:t>
            </a:r>
            <a:endParaRPr lang="zh-CN" altLang="en-US" dirty="0"/>
          </a:p>
        </p:txBody>
      </p:sp>
      <p:sp>
        <p:nvSpPr>
          <p:cNvPr id="6" name="文本占位符 5"/>
          <p:cNvSpPr>
            <a:spLocks noGrp="1"/>
          </p:cNvSpPr>
          <p:nvPr>
            <p:ph type="body" sz="quarter" idx="3"/>
          </p:nvPr>
        </p:nvSpPr>
        <p:spPr/>
        <p:txBody>
          <a:bodyPr/>
          <a:lstStyle/>
          <a:p>
            <a:r>
              <a:rPr lang="zh-CN" altLang="en-US" dirty="0"/>
              <a:t>不足与努力方向</a:t>
            </a:r>
          </a:p>
        </p:txBody>
      </p:sp>
      <p:sp>
        <p:nvSpPr>
          <p:cNvPr id="7" name="内容占位符 6"/>
          <p:cNvSpPr>
            <a:spLocks noGrp="1"/>
          </p:cNvSpPr>
          <p:nvPr>
            <p:ph sz="quarter" idx="4"/>
          </p:nvPr>
        </p:nvSpPr>
        <p:spPr/>
        <p:txBody>
          <a:bodyPr/>
          <a:lstStyle/>
          <a:p>
            <a:r>
              <a:rPr lang="zh-CN" altLang="zh-CN" dirty="0"/>
              <a:t>如何灵活运用函数，加强理论应用于实际，提高创新能力。</a:t>
            </a:r>
            <a:endParaRPr lang="zh-CN" altLang="en-US" dirty="0"/>
          </a:p>
        </p:txBody>
      </p:sp>
    </p:spTree>
    <p:extLst>
      <p:ext uri="{BB962C8B-B14F-4D97-AF65-F5344CB8AC3E}">
        <p14:creationId xmlns="" xmlns:p14="http://schemas.microsoft.com/office/powerpoint/2010/main" val="4178240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a:t>掌握所学语言程序设计的方法，熟悉 所学语言的开发环境及调试过程，熟悉所学语言中的数据类型，数据结构、语句结构、运算方法，巩固和加深对理论课中知识的理解，提高学生对所学知识的综合运用能力。通过综合设计要求达到下列基本技能：</a:t>
            </a:r>
          </a:p>
          <a:p>
            <a:r>
              <a:rPr lang="en-US" altLang="zh-CN" dirty="0"/>
              <a:t>1</a:t>
            </a:r>
            <a:r>
              <a:rPr lang="zh-CN" altLang="en-US" dirty="0"/>
              <a:t>．培养查阅参考资料、手册的自学能力，通过独立思考深入钻研问题，学会自己分析、解决问题。 </a:t>
            </a:r>
          </a:p>
          <a:p>
            <a:r>
              <a:rPr lang="en-US" altLang="zh-CN" dirty="0"/>
              <a:t>2</a:t>
            </a:r>
            <a:r>
              <a:rPr lang="zh-CN" altLang="en-US" dirty="0"/>
              <a:t>．通过对所选题目方案分析比较，确立方案，编制与调试程序，初步掌握程序设计的方法，能熟练调试程序。 </a:t>
            </a:r>
          </a:p>
          <a:p>
            <a:r>
              <a:rPr lang="en-US" altLang="zh-CN" dirty="0"/>
              <a:t>3</a:t>
            </a:r>
            <a:r>
              <a:rPr lang="zh-CN" altLang="en-US" dirty="0"/>
              <a:t>．系统设计编程简练，可用，功能全面，并有一定的容错能力。用户界面良好，有较好的输出功能。在完成课题基本要求后，具有创新型设计，具有一定的实用价值。</a:t>
            </a:r>
          </a:p>
          <a:p>
            <a:r>
              <a:rPr lang="en-US" altLang="zh-CN" dirty="0"/>
              <a:t>4</a:t>
            </a:r>
            <a:r>
              <a:rPr lang="zh-CN" altLang="en-US" dirty="0"/>
              <a:t>．根据个人的设计调试过程，撰写设计报告。 </a:t>
            </a:r>
          </a:p>
          <a:p>
            <a:endParaRPr lang="zh-CN" altLang="en-US" dirty="0"/>
          </a:p>
        </p:txBody>
      </p:sp>
      <p:sp>
        <p:nvSpPr>
          <p:cNvPr id="2" name="标题 1"/>
          <p:cNvSpPr>
            <a:spLocks noGrp="1"/>
          </p:cNvSpPr>
          <p:nvPr>
            <p:ph type="title"/>
          </p:nvPr>
        </p:nvSpPr>
        <p:spPr/>
        <p:txBody>
          <a:bodyPr/>
          <a:lstStyle/>
          <a:p>
            <a:r>
              <a:rPr lang="zh-CN" altLang="en-US" dirty="0" smtClean="0"/>
              <a:t>课程设计目标</a:t>
            </a:r>
            <a:endParaRPr lang="zh-CN" altLang="en-US" dirty="0"/>
          </a:p>
        </p:txBody>
      </p:sp>
    </p:spTree>
    <p:extLst>
      <p:ext uri="{BB962C8B-B14F-4D97-AF65-F5344CB8AC3E}">
        <p14:creationId xmlns="" xmlns:p14="http://schemas.microsoft.com/office/powerpoint/2010/main" val="89066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1.	</a:t>
            </a:r>
            <a:r>
              <a:rPr lang="zh-CN" altLang="en-US" dirty="0"/>
              <a:t>要求每个同学都要认真对待，积极参与。</a:t>
            </a:r>
          </a:p>
          <a:p>
            <a:r>
              <a:rPr lang="en-US" altLang="zh-CN" dirty="0"/>
              <a:t>2.	</a:t>
            </a:r>
            <a:r>
              <a:rPr lang="zh-CN" altLang="en-US" dirty="0"/>
              <a:t>课程设计结束时，提交完成的所有源程序、相关文件和可执行文件。同时填写并完成</a:t>
            </a:r>
            <a:r>
              <a:rPr lang="en-US" altLang="zh-CN" dirty="0"/>
              <a:t>《</a:t>
            </a:r>
            <a:r>
              <a:rPr lang="zh-CN" altLang="en-US" dirty="0"/>
              <a:t>课程设计报告册</a:t>
            </a:r>
            <a:r>
              <a:rPr lang="en-US" altLang="zh-CN" dirty="0"/>
              <a:t>》</a:t>
            </a:r>
            <a:r>
              <a:rPr lang="zh-CN" altLang="en-US" dirty="0"/>
              <a:t>。</a:t>
            </a:r>
          </a:p>
          <a:p>
            <a:r>
              <a:rPr lang="en-US" altLang="zh-CN" dirty="0"/>
              <a:t>3.	</a:t>
            </a:r>
            <a:r>
              <a:rPr lang="zh-CN" altLang="en-US" dirty="0"/>
              <a:t>不符合要求的程序、设计报告、抄袭的设计报告或源程序代码、在设计中完全未参与的将作不及格处理。</a:t>
            </a:r>
          </a:p>
          <a:p>
            <a:endParaRPr lang="zh-CN" altLang="en-US" dirty="0"/>
          </a:p>
        </p:txBody>
      </p:sp>
      <p:sp>
        <p:nvSpPr>
          <p:cNvPr id="2" name="标题 1"/>
          <p:cNvSpPr>
            <a:spLocks noGrp="1"/>
          </p:cNvSpPr>
          <p:nvPr>
            <p:ph type="title"/>
          </p:nvPr>
        </p:nvSpPr>
        <p:spPr/>
        <p:txBody>
          <a:bodyPr/>
          <a:lstStyle/>
          <a:p>
            <a:r>
              <a:rPr lang="zh-CN" altLang="en-US" dirty="0" smtClean="0"/>
              <a:t>课程设计要求</a:t>
            </a:r>
            <a:endParaRPr lang="zh-CN" altLang="en-US" dirty="0"/>
          </a:p>
        </p:txBody>
      </p:sp>
    </p:spTree>
    <p:extLst>
      <p:ext uri="{BB962C8B-B14F-4D97-AF65-F5344CB8AC3E}">
        <p14:creationId xmlns="" xmlns:p14="http://schemas.microsoft.com/office/powerpoint/2010/main" val="132067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lvl="0"/>
            <a:r>
              <a:rPr lang="en-US" altLang="zh-CN" dirty="0" smtClean="0"/>
              <a:t>1. </a:t>
            </a:r>
            <a:r>
              <a:rPr lang="zh-CN" altLang="zh-CN" dirty="0" smtClean="0"/>
              <a:t>在同一文件夹中分别建立两个格式为</a:t>
            </a:r>
            <a:r>
              <a:rPr lang="en-US" altLang="zh-CN" dirty="0" smtClean="0"/>
              <a:t>TXT</a:t>
            </a:r>
            <a:r>
              <a:rPr lang="zh-CN" altLang="zh-CN" dirty="0" smtClean="0"/>
              <a:t>的文本文件，输入想要显示的内容，分别命名为</a:t>
            </a:r>
            <a:r>
              <a:rPr lang="en-US" altLang="zh-CN" dirty="0" smtClean="0"/>
              <a:t>file1,file2.</a:t>
            </a:r>
            <a:endParaRPr lang="zh-CN" altLang="zh-CN" dirty="0" smtClean="0"/>
          </a:p>
          <a:p>
            <a:pPr lvl="0"/>
            <a:r>
              <a:rPr lang="en-US" altLang="zh-CN" dirty="0" smtClean="0"/>
              <a:t>2. </a:t>
            </a:r>
            <a:r>
              <a:rPr lang="zh-CN" altLang="zh-CN" dirty="0" smtClean="0"/>
              <a:t>用</a:t>
            </a:r>
            <a:r>
              <a:rPr lang="en-US" altLang="zh-CN" dirty="0" smtClean="0"/>
              <a:t>fopen</a:t>
            </a:r>
            <a:r>
              <a:rPr lang="zh-CN" altLang="zh-CN" dirty="0" smtClean="0"/>
              <a:t>函数打开文本文件，将两个文本文件读入，存入数组。用“</a:t>
            </a:r>
            <a:r>
              <a:rPr lang="en-US" altLang="zh-CN" dirty="0" smtClean="0"/>
              <a:t>r</a:t>
            </a:r>
            <a:r>
              <a:rPr lang="zh-CN" altLang="zh-CN" dirty="0" smtClean="0"/>
              <a:t>”方式打开的文件只能用于向计算机输入而不能用作向该文件输出数据，从文件中读数据。不能用“</a:t>
            </a:r>
            <a:r>
              <a:rPr lang="en-US" altLang="zh-CN" dirty="0" smtClean="0"/>
              <a:t>r”</a:t>
            </a:r>
            <a:r>
              <a:rPr lang="zh-CN" altLang="zh-CN" dirty="0" smtClean="0"/>
              <a:t>方式打开一个并不存在的文件，否则出错。</a:t>
            </a:r>
          </a:p>
          <a:p>
            <a:pPr lvl="0"/>
            <a:r>
              <a:rPr lang="en-US" altLang="zh-CN" dirty="0" smtClean="0"/>
              <a:t>3. </a:t>
            </a:r>
            <a:r>
              <a:rPr lang="zh-CN" altLang="zh-CN" dirty="0" smtClean="0"/>
              <a:t>用</a:t>
            </a:r>
            <a:r>
              <a:rPr lang="en-US" altLang="zh-CN" dirty="0" smtClean="0"/>
              <a:t>fgetc</a:t>
            </a:r>
            <a:r>
              <a:rPr lang="zh-CN" altLang="zh-CN" dirty="0" smtClean="0"/>
              <a:t>函数读写两个文本部文件，从</a:t>
            </a:r>
            <a:r>
              <a:rPr lang="en-US" altLang="zh-CN" dirty="0" smtClean="0"/>
              <a:t>fp</a:t>
            </a:r>
            <a:r>
              <a:rPr lang="zh-CN" altLang="zh-CN" dirty="0" smtClean="0"/>
              <a:t>指向的两个文本文件中读取字符。这个函数的返回值是返回所读取的一个字节，如果读到文件末尾或者读取出错时返回</a:t>
            </a:r>
            <a:r>
              <a:rPr lang="en-US" altLang="zh-CN" dirty="0" smtClean="0"/>
              <a:t>EOF.</a:t>
            </a:r>
            <a:endParaRPr lang="zh-CN" altLang="zh-CN" dirty="0" smtClean="0"/>
          </a:p>
          <a:p>
            <a:r>
              <a:rPr lang="en-US" altLang="zh-CN" dirty="0" smtClean="0"/>
              <a:t>4. </a:t>
            </a:r>
            <a:r>
              <a:rPr lang="zh-CN" altLang="zh-CN" dirty="0" smtClean="0"/>
              <a:t>在屏幕上同时显示两个文本文件的内容，两个文本文件的内容分别在屏幕上的两边左右对照显示。</a:t>
            </a:r>
            <a:endParaRPr lang="zh-CN" altLang="en-US" dirty="0">
              <a:latin typeface="华文楷体" pitchFamily="2" charset="-122"/>
              <a:ea typeface="华文楷体" pitchFamily="2" charset="-122"/>
            </a:endParaRPr>
          </a:p>
        </p:txBody>
      </p:sp>
      <p:sp>
        <p:nvSpPr>
          <p:cNvPr id="2" name="标题 1"/>
          <p:cNvSpPr>
            <a:spLocks noGrp="1"/>
          </p:cNvSpPr>
          <p:nvPr>
            <p:ph type="title"/>
          </p:nvPr>
        </p:nvSpPr>
        <p:spPr/>
        <p:txBody>
          <a:bodyPr/>
          <a:lstStyle/>
          <a:p>
            <a:r>
              <a:rPr lang="zh-CN" altLang="en-US" dirty="0"/>
              <a:t>系统功能需求分析</a:t>
            </a:r>
          </a:p>
        </p:txBody>
      </p:sp>
    </p:spTree>
    <p:extLst>
      <p:ext uri="{BB962C8B-B14F-4D97-AF65-F5344CB8AC3E}">
        <p14:creationId xmlns="" xmlns:p14="http://schemas.microsoft.com/office/powerpoint/2010/main" val="286237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7931224" cy="786416"/>
          </a:xfrm>
        </p:spPr>
        <p:txBody>
          <a:bodyPr/>
          <a:lstStyle/>
          <a:p>
            <a:r>
              <a:rPr lang="zh-CN" altLang="en-US" smtClean="0"/>
              <a:t>系统总体设计框架</a:t>
            </a:r>
            <a:endParaRPr lang="zh-CN" altLang="en-US" dirty="0"/>
          </a:p>
        </p:txBody>
      </p:sp>
      <p:sp>
        <p:nvSpPr>
          <p:cNvPr id="1024" name="圆角矩形 1023"/>
          <p:cNvSpPr/>
          <p:nvPr/>
        </p:nvSpPr>
        <p:spPr>
          <a:xfrm>
            <a:off x="4198454" y="1052736"/>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sp>
        <p:nvSpPr>
          <p:cNvPr id="1026" name="圆角矩形 1025"/>
          <p:cNvSpPr/>
          <p:nvPr/>
        </p:nvSpPr>
        <p:spPr>
          <a:xfrm>
            <a:off x="3023828" y="1772816"/>
            <a:ext cx="338437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建立两个格式为</a:t>
            </a:r>
            <a:r>
              <a:rPr lang="en-US" altLang="zh-CN" dirty="0" smtClean="0"/>
              <a:t>TXT</a:t>
            </a:r>
            <a:r>
              <a:rPr lang="zh-CN" altLang="en-US" dirty="0" smtClean="0"/>
              <a:t>的文件</a:t>
            </a:r>
            <a:endParaRPr lang="zh-CN" altLang="en-US" dirty="0"/>
          </a:p>
        </p:txBody>
      </p:sp>
      <p:sp>
        <p:nvSpPr>
          <p:cNvPr id="1033" name="圆角矩形 1032"/>
          <p:cNvSpPr/>
          <p:nvPr/>
        </p:nvSpPr>
        <p:spPr>
          <a:xfrm>
            <a:off x="3347864" y="2896591"/>
            <a:ext cx="914400" cy="499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file1</a:t>
            </a:r>
            <a:endParaRPr lang="zh-CN" altLang="en-US" dirty="0"/>
          </a:p>
        </p:txBody>
      </p:sp>
      <p:sp>
        <p:nvSpPr>
          <p:cNvPr id="1046" name="圆角矩形 1045"/>
          <p:cNvSpPr/>
          <p:nvPr/>
        </p:nvSpPr>
        <p:spPr>
          <a:xfrm>
            <a:off x="5302932" y="2896591"/>
            <a:ext cx="914400" cy="499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file2</a:t>
            </a:r>
            <a:endParaRPr lang="zh-CN" altLang="en-US" dirty="0"/>
          </a:p>
        </p:txBody>
      </p:sp>
      <p:sp>
        <p:nvSpPr>
          <p:cNvPr id="1066" name="圆角矩形 1065"/>
          <p:cNvSpPr/>
          <p:nvPr/>
        </p:nvSpPr>
        <p:spPr>
          <a:xfrm>
            <a:off x="3225366" y="3717032"/>
            <a:ext cx="3002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将两个文件读入数组</a:t>
            </a:r>
            <a:endParaRPr lang="zh-CN" altLang="en-US" dirty="0"/>
          </a:p>
        </p:txBody>
      </p:sp>
      <p:sp>
        <p:nvSpPr>
          <p:cNvPr id="1068" name="圆角矩形 1067"/>
          <p:cNvSpPr/>
          <p:nvPr/>
        </p:nvSpPr>
        <p:spPr>
          <a:xfrm>
            <a:off x="3691892" y="4725144"/>
            <a:ext cx="206957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读写两个文件</a:t>
            </a:r>
            <a:endParaRPr lang="zh-CN" altLang="en-US" dirty="0"/>
          </a:p>
        </p:txBody>
      </p:sp>
      <p:sp>
        <p:nvSpPr>
          <p:cNvPr id="1073" name="圆角矩形 1072"/>
          <p:cNvSpPr/>
          <p:nvPr/>
        </p:nvSpPr>
        <p:spPr>
          <a:xfrm>
            <a:off x="2458430" y="5445224"/>
            <a:ext cx="453650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两个文件同时对照显示在屏幕上</a:t>
            </a:r>
            <a:endParaRPr lang="zh-CN" altLang="en-US" dirty="0"/>
          </a:p>
        </p:txBody>
      </p:sp>
      <p:sp>
        <p:nvSpPr>
          <p:cNvPr id="1074" name="圆角矩形 1073"/>
          <p:cNvSpPr/>
          <p:nvPr/>
        </p:nvSpPr>
        <p:spPr>
          <a:xfrm>
            <a:off x="3880588" y="6314180"/>
            <a:ext cx="1692188" cy="3551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cxnSp>
        <p:nvCxnSpPr>
          <p:cNvPr id="1076" name="直接箭头连接符 1075"/>
          <p:cNvCxnSpPr>
            <a:stCxn id="1024" idx="2"/>
            <a:endCxn id="1026" idx="0"/>
          </p:cNvCxnSpPr>
          <p:nvPr/>
        </p:nvCxnSpPr>
        <p:spPr>
          <a:xfrm>
            <a:off x="4655654" y="1484784"/>
            <a:ext cx="6036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9" name="直接箭头连接符 1078"/>
          <p:cNvCxnSpPr>
            <a:stCxn id="1024" idx="2"/>
            <a:endCxn id="1026" idx="0"/>
          </p:cNvCxnSpPr>
          <p:nvPr/>
        </p:nvCxnSpPr>
        <p:spPr>
          <a:xfrm>
            <a:off x="4655654" y="1484784"/>
            <a:ext cx="6036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1" name="直接箭头连接符 1080"/>
          <p:cNvCxnSpPr>
            <a:stCxn id="1024" idx="2"/>
            <a:endCxn id="1026" idx="0"/>
          </p:cNvCxnSpPr>
          <p:nvPr/>
        </p:nvCxnSpPr>
        <p:spPr>
          <a:xfrm>
            <a:off x="4655654" y="1484784"/>
            <a:ext cx="6036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2" name="下箭头 1081"/>
          <p:cNvSpPr/>
          <p:nvPr/>
        </p:nvSpPr>
        <p:spPr>
          <a:xfrm>
            <a:off x="4549328" y="1484809"/>
            <a:ext cx="29869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下箭头 1082"/>
          <p:cNvSpPr/>
          <p:nvPr/>
        </p:nvSpPr>
        <p:spPr>
          <a:xfrm flipH="1">
            <a:off x="3720297" y="2492896"/>
            <a:ext cx="275638" cy="403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4" name="下箭头 1083"/>
          <p:cNvSpPr/>
          <p:nvPr/>
        </p:nvSpPr>
        <p:spPr>
          <a:xfrm>
            <a:off x="5617162" y="2491231"/>
            <a:ext cx="252029" cy="403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5" name="下箭头 1084"/>
          <p:cNvSpPr/>
          <p:nvPr/>
        </p:nvSpPr>
        <p:spPr>
          <a:xfrm>
            <a:off x="3720355" y="3395710"/>
            <a:ext cx="275580" cy="321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6" name="下箭头 1085"/>
          <p:cNvSpPr/>
          <p:nvPr/>
        </p:nvSpPr>
        <p:spPr>
          <a:xfrm>
            <a:off x="5611055" y="3408782"/>
            <a:ext cx="298154" cy="308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7" name="下箭头 1086"/>
          <p:cNvSpPr/>
          <p:nvPr/>
        </p:nvSpPr>
        <p:spPr>
          <a:xfrm>
            <a:off x="4698677" y="4365104"/>
            <a:ext cx="282327"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 name="下箭头 3071"/>
          <p:cNvSpPr/>
          <p:nvPr/>
        </p:nvSpPr>
        <p:spPr>
          <a:xfrm>
            <a:off x="4646544" y="5182344"/>
            <a:ext cx="382750" cy="26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3" name="下箭头 3072"/>
          <p:cNvSpPr/>
          <p:nvPr/>
        </p:nvSpPr>
        <p:spPr>
          <a:xfrm>
            <a:off x="4555487" y="6093296"/>
            <a:ext cx="484632" cy="220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17348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主要功能</a:t>
            </a:r>
            <a:r>
              <a:rPr lang="zh-CN" altLang="en-US" dirty="0" smtClean="0"/>
              <a:t>模块的</a:t>
            </a:r>
            <a:r>
              <a:rPr lang="zh-CN" altLang="en-US" dirty="0"/>
              <a:t>算法设计</a:t>
            </a:r>
          </a:p>
        </p:txBody>
      </p:sp>
      <p:sp>
        <p:nvSpPr>
          <p:cNvPr id="4" name="内容占位符 3"/>
          <p:cNvSpPr>
            <a:spLocks noGrp="1"/>
          </p:cNvSpPr>
          <p:nvPr>
            <p:ph sz="quarter" idx="13"/>
          </p:nvPr>
        </p:nvSpPr>
        <p:spPr/>
        <p:txBody>
          <a:bodyPr>
            <a:normAutofit fontScale="47500" lnSpcReduction="20000"/>
          </a:bodyPr>
          <a:lstStyle/>
          <a:p>
            <a:pPr lvl="0"/>
            <a:r>
              <a:rPr lang="zh-CN" altLang="zh-CN" b="1" dirty="0"/>
              <a:t>定义指向</a:t>
            </a:r>
            <a:r>
              <a:rPr lang="en-US" altLang="zh-CN" b="1" dirty="0"/>
              <a:t>FILE</a:t>
            </a:r>
            <a:r>
              <a:rPr lang="zh-CN" altLang="zh-CN" b="1" dirty="0"/>
              <a:t>类型文件的指针变量</a:t>
            </a:r>
            <a:r>
              <a:rPr lang="en-US" altLang="zh-CN" b="1" dirty="0"/>
              <a:t> FILE*fp1=NULL     FILE*fp2=NULL</a:t>
            </a:r>
            <a:endParaRPr lang="zh-CN" altLang="zh-CN" dirty="0"/>
          </a:p>
          <a:p>
            <a:pPr lvl="0"/>
            <a:r>
              <a:rPr lang="zh-CN" altLang="zh-CN" b="1" dirty="0"/>
              <a:t>用</a:t>
            </a:r>
            <a:r>
              <a:rPr lang="en-US" altLang="zh-CN" b="1" dirty="0" err="1"/>
              <a:t>fopen</a:t>
            </a:r>
            <a:r>
              <a:rPr lang="zh-CN" altLang="zh-CN" b="1" dirty="0"/>
              <a:t>函数打开数据文件，</a:t>
            </a:r>
            <a:r>
              <a:rPr lang="en-US" altLang="zh-CN" b="1" dirty="0"/>
              <a:t>ANCI C</a:t>
            </a:r>
            <a:r>
              <a:rPr lang="zh-CN" altLang="zh-CN" b="1" dirty="0"/>
              <a:t>规定了用标准输入输出函数</a:t>
            </a:r>
            <a:r>
              <a:rPr lang="en-US" altLang="zh-CN" b="1" dirty="0" err="1"/>
              <a:t>fopen</a:t>
            </a:r>
            <a:r>
              <a:rPr lang="zh-CN" altLang="zh-CN" b="1" dirty="0"/>
              <a:t>来实现打开文件。</a:t>
            </a:r>
            <a:endParaRPr lang="zh-CN" altLang="zh-CN" dirty="0"/>
          </a:p>
          <a:p>
            <a:r>
              <a:rPr lang="zh-CN" altLang="zh-CN" b="1" dirty="0"/>
              <a:t>打开文件一</a:t>
            </a:r>
            <a:endParaRPr lang="zh-CN" altLang="zh-CN" dirty="0"/>
          </a:p>
          <a:p>
            <a:r>
              <a:rPr lang="en-US" altLang="zh-CN" b="1" dirty="0"/>
              <a:t>if( NULL == ( fp1 = </a:t>
            </a:r>
            <a:r>
              <a:rPr lang="en-US" altLang="zh-CN" b="1" dirty="0" err="1"/>
              <a:t>fopen</a:t>
            </a:r>
            <a:r>
              <a:rPr lang="en-US" altLang="zh-CN" b="1" dirty="0"/>
              <a:t>( file1_name , "</a:t>
            </a:r>
            <a:r>
              <a:rPr lang="en-US" altLang="zh-CN" b="1" dirty="0" err="1"/>
              <a:t>rb</a:t>
            </a:r>
            <a:r>
              <a:rPr lang="en-US" altLang="zh-CN" b="1" dirty="0"/>
              <a:t>" ) ) ) </a:t>
            </a:r>
            <a:endParaRPr lang="zh-CN" altLang="zh-CN" dirty="0"/>
          </a:p>
          <a:p>
            <a:r>
              <a:rPr lang="en-US" altLang="zh-CN" b="1" dirty="0"/>
              <a:t> { </a:t>
            </a:r>
            <a:endParaRPr lang="zh-CN" altLang="zh-CN" dirty="0"/>
          </a:p>
          <a:p>
            <a:r>
              <a:rPr lang="en-US" altLang="zh-CN" b="1" dirty="0"/>
              <a:t>  </a:t>
            </a:r>
            <a:r>
              <a:rPr lang="en-US" altLang="zh-CN" b="1" dirty="0" err="1"/>
              <a:t>printf</a:t>
            </a:r>
            <a:r>
              <a:rPr lang="en-US" altLang="zh-CN" b="1" dirty="0"/>
              <a:t>( "can not open the file1\n" ) ; </a:t>
            </a:r>
            <a:endParaRPr lang="zh-CN" altLang="zh-CN" dirty="0"/>
          </a:p>
          <a:p>
            <a:r>
              <a:rPr lang="en-US" altLang="zh-CN" b="1" dirty="0"/>
              <a:t>  exit( 0 ) ; </a:t>
            </a:r>
            <a:endParaRPr lang="zh-CN" altLang="zh-CN" dirty="0"/>
          </a:p>
          <a:p>
            <a:r>
              <a:rPr lang="en-US" altLang="zh-CN" b="1" dirty="0"/>
              <a:t> }</a:t>
            </a:r>
            <a:endParaRPr lang="zh-CN" altLang="zh-CN" dirty="0"/>
          </a:p>
          <a:p>
            <a:r>
              <a:rPr lang="zh-CN" altLang="zh-CN" b="1" dirty="0"/>
              <a:t>打开文件二</a:t>
            </a:r>
            <a:endParaRPr lang="zh-CN" altLang="zh-CN" dirty="0"/>
          </a:p>
          <a:p>
            <a:r>
              <a:rPr lang="en-US" altLang="zh-CN" b="1" dirty="0"/>
              <a:t>if( NULL == ( fp2 = </a:t>
            </a:r>
            <a:r>
              <a:rPr lang="en-US" altLang="zh-CN" b="1" dirty="0" err="1"/>
              <a:t>fopen</a:t>
            </a:r>
            <a:r>
              <a:rPr lang="en-US" altLang="zh-CN" b="1" dirty="0"/>
              <a:t>( file2_name , "</a:t>
            </a:r>
            <a:r>
              <a:rPr lang="en-US" altLang="zh-CN" b="1" dirty="0" err="1"/>
              <a:t>rb</a:t>
            </a:r>
            <a:r>
              <a:rPr lang="en-US" altLang="zh-CN" b="1" dirty="0"/>
              <a:t>" ) ) ) </a:t>
            </a:r>
            <a:endParaRPr lang="zh-CN" altLang="zh-CN" dirty="0"/>
          </a:p>
          <a:p>
            <a:r>
              <a:rPr lang="en-US" altLang="zh-CN" b="1" dirty="0"/>
              <a:t> { </a:t>
            </a:r>
            <a:endParaRPr lang="zh-CN" altLang="zh-CN" dirty="0"/>
          </a:p>
          <a:p>
            <a:r>
              <a:rPr lang="en-US" altLang="zh-CN" b="1" dirty="0"/>
              <a:t>  </a:t>
            </a:r>
            <a:r>
              <a:rPr lang="en-US" altLang="zh-CN" b="1" dirty="0" err="1"/>
              <a:t>printf</a:t>
            </a:r>
            <a:r>
              <a:rPr lang="en-US" altLang="zh-CN" b="1" dirty="0"/>
              <a:t>( "can not open the file2\n" ) ; </a:t>
            </a:r>
            <a:endParaRPr lang="zh-CN" altLang="zh-CN" dirty="0"/>
          </a:p>
          <a:p>
            <a:r>
              <a:rPr lang="en-US" altLang="zh-CN" b="1" dirty="0"/>
              <a:t>  exit( 0 ) ; </a:t>
            </a:r>
            <a:endParaRPr lang="zh-CN" altLang="zh-CN" dirty="0"/>
          </a:p>
          <a:p>
            <a:r>
              <a:rPr lang="en-US" altLang="zh-CN" b="1" dirty="0"/>
              <a:t> }</a:t>
            </a:r>
            <a:endParaRPr lang="zh-CN" altLang="zh-CN" dirty="0"/>
          </a:p>
          <a:p>
            <a:r>
              <a:rPr lang="zh-CN" altLang="zh-CN" b="1" dirty="0"/>
              <a:t>用“</a:t>
            </a:r>
            <a:r>
              <a:rPr lang="en-US" altLang="zh-CN" b="1" dirty="0"/>
              <a:t>r</a:t>
            </a:r>
            <a:r>
              <a:rPr lang="zh-CN" altLang="zh-CN" b="1" dirty="0"/>
              <a:t>”方式打开的文件只能用于向计算机输入而不能用作向该文件输出数据。</a:t>
            </a:r>
            <a:endParaRPr lang="zh-CN" altLang="en-US" dirty="0"/>
          </a:p>
        </p:txBody>
      </p:sp>
      <p:sp>
        <p:nvSpPr>
          <p:cNvPr id="5" name="内容占位符 4"/>
          <p:cNvSpPr>
            <a:spLocks noGrp="1"/>
          </p:cNvSpPr>
          <p:nvPr>
            <p:ph sz="quarter" idx="14"/>
          </p:nvPr>
        </p:nvSpPr>
        <p:spPr/>
        <p:txBody>
          <a:bodyPr>
            <a:normAutofit fontScale="40000" lnSpcReduction="20000"/>
          </a:bodyPr>
          <a:lstStyle/>
          <a:p>
            <a:pPr lvl="0"/>
            <a:r>
              <a:rPr lang="zh-CN" altLang="zh-CN" b="1" dirty="0"/>
              <a:t>文件打开之后，需要对它进行读写了。用</a:t>
            </a:r>
            <a:r>
              <a:rPr lang="en-US" altLang="zh-CN" b="1" dirty="0" err="1"/>
              <a:t>fgetc</a:t>
            </a:r>
            <a:r>
              <a:rPr lang="zh-CN" altLang="zh-CN" b="1" dirty="0"/>
              <a:t>函数实现向文件读写字符的功能，从</a:t>
            </a:r>
            <a:r>
              <a:rPr lang="en-US" altLang="zh-CN" b="1" dirty="0" err="1"/>
              <a:t>fp</a:t>
            </a:r>
            <a:r>
              <a:rPr lang="zh-CN" altLang="zh-CN" b="1" dirty="0"/>
              <a:t>指向的文件读入一个字符。</a:t>
            </a:r>
            <a:endParaRPr lang="zh-CN" altLang="zh-CN" dirty="0"/>
          </a:p>
          <a:p>
            <a:r>
              <a:rPr lang="zh-CN" altLang="zh-CN" b="1" dirty="0"/>
              <a:t>读些文件一</a:t>
            </a:r>
            <a:endParaRPr lang="zh-CN" altLang="zh-CN" dirty="0"/>
          </a:p>
          <a:p>
            <a:r>
              <a:rPr lang="en-US" altLang="zh-CN" b="1" dirty="0"/>
              <a:t>while( '~' != ( acc_file1 = </a:t>
            </a:r>
            <a:r>
              <a:rPr lang="en-US" altLang="zh-CN" b="1" dirty="0" err="1"/>
              <a:t>fgetc</a:t>
            </a:r>
            <a:r>
              <a:rPr lang="en-US" altLang="zh-CN" b="1" dirty="0"/>
              <a:t>( fp1) ) ) </a:t>
            </a:r>
            <a:endParaRPr lang="zh-CN" altLang="zh-CN" dirty="0"/>
          </a:p>
          <a:p>
            <a:r>
              <a:rPr lang="en-US" altLang="zh-CN" b="1" dirty="0"/>
              <a:t>      { </a:t>
            </a:r>
            <a:endParaRPr lang="zh-CN" altLang="zh-CN" dirty="0"/>
          </a:p>
          <a:p>
            <a:r>
              <a:rPr lang="en-US" altLang="zh-CN" b="1" dirty="0"/>
              <a:t>       if( '\r' == acc_file1 ) </a:t>
            </a:r>
            <a:endParaRPr lang="zh-CN" altLang="zh-CN" dirty="0"/>
          </a:p>
          <a:p>
            <a:r>
              <a:rPr lang="en-US" altLang="zh-CN" b="1" dirty="0"/>
              <a:t>       { </a:t>
            </a:r>
            <a:endParaRPr lang="zh-CN" altLang="zh-CN" dirty="0"/>
          </a:p>
          <a:p>
            <a:r>
              <a:rPr lang="en-US" altLang="zh-CN" b="1" dirty="0"/>
              <a:t>         acc_file1 = </a:t>
            </a:r>
            <a:r>
              <a:rPr lang="en-US" altLang="zh-CN" b="1" dirty="0" err="1"/>
              <a:t>fgetc</a:t>
            </a:r>
            <a:r>
              <a:rPr lang="en-US" altLang="zh-CN" b="1" dirty="0"/>
              <a:t>( fp1)  ; </a:t>
            </a:r>
            <a:endParaRPr lang="zh-CN" altLang="zh-CN" dirty="0"/>
          </a:p>
          <a:p>
            <a:r>
              <a:rPr lang="en-US" altLang="zh-CN" b="1" dirty="0"/>
              <a:t>                     file1[ file1_count ]= '\0' ;                                 </a:t>
            </a:r>
            <a:endParaRPr lang="zh-CN" altLang="zh-CN" dirty="0"/>
          </a:p>
          <a:p>
            <a:r>
              <a:rPr lang="en-US" altLang="zh-CN" b="1" dirty="0"/>
              <a:t>                     break ; </a:t>
            </a:r>
            <a:endParaRPr lang="zh-CN" altLang="zh-CN" dirty="0"/>
          </a:p>
          <a:p>
            <a:r>
              <a:rPr lang="en-US" altLang="zh-CN" b="1" dirty="0"/>
              <a:t>       }</a:t>
            </a:r>
            <a:endParaRPr lang="zh-CN" altLang="zh-CN" dirty="0"/>
          </a:p>
          <a:p>
            <a:r>
              <a:rPr lang="zh-CN" altLang="zh-CN" b="1" dirty="0"/>
              <a:t>读写文件二</a:t>
            </a:r>
            <a:endParaRPr lang="zh-CN" altLang="zh-CN" dirty="0"/>
          </a:p>
          <a:p>
            <a:r>
              <a:rPr lang="en-US" altLang="zh-CN" b="1" dirty="0"/>
              <a:t>while( '~' != ( acc_file2 = </a:t>
            </a:r>
            <a:r>
              <a:rPr lang="en-US" altLang="zh-CN" b="1" dirty="0" err="1"/>
              <a:t>fgetc</a:t>
            </a:r>
            <a:r>
              <a:rPr lang="en-US" altLang="zh-CN" b="1" dirty="0"/>
              <a:t>( fp2) ) ) </a:t>
            </a:r>
            <a:endParaRPr lang="zh-CN" altLang="zh-CN" dirty="0"/>
          </a:p>
          <a:p>
            <a:r>
              <a:rPr lang="en-US" altLang="zh-CN" b="1" dirty="0"/>
              <a:t>      { </a:t>
            </a:r>
            <a:endParaRPr lang="zh-CN" altLang="zh-CN" dirty="0"/>
          </a:p>
          <a:p>
            <a:r>
              <a:rPr lang="en-US" altLang="zh-CN" b="1" dirty="0"/>
              <a:t>       if( '\r' == acc_file2) </a:t>
            </a:r>
            <a:endParaRPr lang="zh-CN" altLang="zh-CN" dirty="0"/>
          </a:p>
          <a:p>
            <a:r>
              <a:rPr lang="en-US" altLang="zh-CN" b="1" dirty="0"/>
              <a:t>       { </a:t>
            </a:r>
            <a:endParaRPr lang="zh-CN" altLang="zh-CN" dirty="0"/>
          </a:p>
          <a:p>
            <a:r>
              <a:rPr lang="en-US" altLang="zh-CN" b="1" dirty="0"/>
              <a:t>         acc_file1 = </a:t>
            </a:r>
            <a:r>
              <a:rPr lang="en-US" altLang="zh-CN" b="1" dirty="0" err="1"/>
              <a:t>fgetc</a:t>
            </a:r>
            <a:r>
              <a:rPr lang="en-US" altLang="zh-CN" b="1" dirty="0"/>
              <a:t>( fp2)  ; </a:t>
            </a:r>
            <a:endParaRPr lang="zh-CN" altLang="zh-CN" dirty="0"/>
          </a:p>
          <a:p>
            <a:r>
              <a:rPr lang="en-US" altLang="zh-CN" b="1" dirty="0"/>
              <a:t>                     file1[ file2_count ]= '\0' ;                                 </a:t>
            </a:r>
            <a:endParaRPr lang="zh-CN" altLang="zh-CN" dirty="0"/>
          </a:p>
          <a:p>
            <a:r>
              <a:rPr lang="en-US" altLang="zh-CN" b="1" dirty="0"/>
              <a:t>                     break ; </a:t>
            </a:r>
            <a:endParaRPr lang="zh-CN" altLang="zh-CN" dirty="0"/>
          </a:p>
          <a:p>
            <a:r>
              <a:rPr lang="en-US" altLang="zh-CN" b="1" dirty="0"/>
              <a:t>       }</a:t>
            </a:r>
            <a:endParaRPr lang="zh-CN" altLang="zh-CN" dirty="0"/>
          </a:p>
          <a:p>
            <a:r>
              <a:rPr lang="en-US" altLang="zh-CN" b="1" dirty="0"/>
              <a:t>4.</a:t>
            </a:r>
            <a:r>
              <a:rPr lang="zh-CN" altLang="zh-CN" b="1" dirty="0"/>
              <a:t>读写文件后，两个文件的内容在屏幕上左右两边对照显示。</a:t>
            </a:r>
            <a:endParaRPr lang="zh-CN" altLang="en-US" dirty="0"/>
          </a:p>
        </p:txBody>
      </p:sp>
    </p:spTree>
    <p:extLst>
      <p:ext uri="{BB962C8B-B14F-4D97-AF65-F5344CB8AC3E}">
        <p14:creationId xmlns="" xmlns:p14="http://schemas.microsoft.com/office/powerpoint/2010/main" val="1086515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3284984"/>
            <a:ext cx="7408333" cy="2121686"/>
          </a:xfrm>
        </p:spPr>
        <p:txBody>
          <a:bodyPr/>
          <a:lstStyle/>
          <a:p>
            <a:r>
              <a:rPr lang="en-US" altLang="zh-CN" sz="1700" dirty="0" smtClean="0">
                <a:latin typeface="+mn-ea"/>
              </a:rPr>
              <a:t>1.	</a:t>
            </a:r>
            <a:r>
              <a:rPr lang="zh-CN" altLang="en-US" sz="1700" dirty="0" smtClean="0">
                <a:latin typeface="+mn-ea"/>
              </a:rPr>
              <a:t>函数的定义出现错误，遗漏的函数的声明。先写出函数，再进行函数的声明补全主函数。</a:t>
            </a:r>
          </a:p>
          <a:p>
            <a:r>
              <a:rPr lang="en-US" altLang="zh-CN" sz="1700" dirty="0" smtClean="0">
                <a:latin typeface="+mn-ea"/>
              </a:rPr>
              <a:t>2.	</a:t>
            </a:r>
            <a:r>
              <a:rPr lang="zh-CN" altLang="en-US" sz="1700" dirty="0" smtClean="0">
                <a:latin typeface="+mn-ea"/>
              </a:rPr>
              <a:t>定义的精度出现问题，习惯定义成整型，导致除算法不精确外的错误，重新定义精度。</a:t>
            </a:r>
          </a:p>
          <a:p>
            <a:pPr marL="0" indent="0">
              <a:buNone/>
            </a:pPr>
            <a:r>
              <a:rPr lang="en-US" altLang="zh-CN" sz="1700" dirty="0" smtClean="0">
                <a:latin typeface="+mn-ea"/>
              </a:rPr>
              <a:t>	</a:t>
            </a:r>
          </a:p>
          <a:p>
            <a:endParaRPr lang="zh-CN" altLang="en-US" dirty="0"/>
          </a:p>
        </p:txBody>
      </p:sp>
      <p:sp>
        <p:nvSpPr>
          <p:cNvPr id="2" name="标题 1"/>
          <p:cNvSpPr>
            <a:spLocks noGrp="1"/>
          </p:cNvSpPr>
          <p:nvPr>
            <p:ph type="title"/>
          </p:nvPr>
        </p:nvSpPr>
        <p:spPr/>
        <p:txBody>
          <a:bodyPr>
            <a:normAutofit fontScale="90000"/>
          </a:bodyPr>
          <a:lstStyle/>
          <a:p>
            <a:r>
              <a:rPr lang="zh-CN" altLang="en-US" dirty="0"/>
              <a:t>调试过程出现的</a:t>
            </a:r>
            <a:r>
              <a:rPr lang="zh-CN" altLang="en-US" dirty="0" smtClean="0"/>
              <a:t>问题及</a:t>
            </a:r>
            <a:r>
              <a:rPr lang="zh-CN" altLang="en-US" dirty="0"/>
              <a:t>解决方法</a:t>
            </a:r>
            <a:br>
              <a:rPr lang="zh-CN" altLang="en-US" dirty="0"/>
            </a:br>
            <a:endParaRPr lang="zh-CN" altLang="en-US" dirty="0"/>
          </a:p>
        </p:txBody>
      </p:sp>
    </p:spTree>
    <p:extLst>
      <p:ext uri="{BB962C8B-B14F-4D97-AF65-F5344CB8AC3E}">
        <p14:creationId xmlns="" xmlns:p14="http://schemas.microsoft.com/office/powerpoint/2010/main" val="218068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dirty="0" smtClean="0"/>
              <a:t>                                                                         </a:t>
            </a:r>
            <a:r>
              <a:rPr lang="zh-CN" altLang="en-US" dirty="0" smtClean="0"/>
              <a:t>测试数据及</a:t>
            </a:r>
            <a:r>
              <a:rPr lang="zh-CN" altLang="en-US" dirty="0"/>
              <a:t>测试结果</a:t>
            </a:r>
            <a:br>
              <a:rPr lang="zh-CN" altLang="en-US" dirty="0"/>
            </a:b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2276872"/>
            <a:ext cx="7848872" cy="408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03271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altLang="zh-CN" dirty="0" smtClean="0"/>
              <a:t>1.</a:t>
            </a:r>
            <a:r>
              <a:rPr lang="en-US" altLang="zh-CN" dirty="0"/>
              <a:t>	</a:t>
            </a:r>
            <a:r>
              <a:rPr lang="zh-CN" altLang="zh-CN" dirty="0"/>
              <a:t>谭浩强著</a:t>
            </a:r>
            <a:r>
              <a:rPr lang="en-US" altLang="zh-CN" dirty="0"/>
              <a:t>. C</a:t>
            </a:r>
            <a:r>
              <a:rPr lang="zh-CN" altLang="zh-CN" dirty="0"/>
              <a:t>程序设计（第</a:t>
            </a:r>
            <a:r>
              <a:rPr lang="en-US" altLang="zh-CN" dirty="0"/>
              <a:t>3</a:t>
            </a:r>
            <a:r>
              <a:rPr lang="zh-CN" altLang="zh-CN" dirty="0"/>
              <a:t>版）</a:t>
            </a:r>
            <a:r>
              <a:rPr lang="en-US" altLang="zh-CN" dirty="0"/>
              <a:t>. </a:t>
            </a:r>
            <a:r>
              <a:rPr lang="zh-CN" altLang="zh-CN" dirty="0"/>
              <a:t>北京：清华大学出版社，</a:t>
            </a:r>
            <a:r>
              <a:rPr lang="en-US" altLang="zh-CN" dirty="0"/>
              <a:t>2005.7</a:t>
            </a:r>
            <a:endParaRPr lang="zh-CN" altLang="zh-CN" dirty="0"/>
          </a:p>
          <a:p>
            <a:r>
              <a:rPr lang="en-US" altLang="zh-CN" dirty="0"/>
              <a:t>2.	</a:t>
            </a:r>
            <a:r>
              <a:rPr lang="zh-CN" altLang="zh-CN" dirty="0"/>
              <a:t>刘光蓉、汪靖、陆登波主编</a:t>
            </a:r>
            <a:r>
              <a:rPr lang="en-US" altLang="zh-CN" dirty="0"/>
              <a:t>. C</a:t>
            </a:r>
            <a:r>
              <a:rPr lang="zh-CN" altLang="zh-CN" dirty="0"/>
              <a:t>程序设计实验与实践教程</a:t>
            </a:r>
            <a:r>
              <a:rPr lang="en-US" altLang="zh-CN" dirty="0"/>
              <a:t>. </a:t>
            </a:r>
            <a:r>
              <a:rPr lang="zh-CN" altLang="zh-CN" dirty="0"/>
              <a:t>北京：清华大学出版社，</a:t>
            </a:r>
            <a:r>
              <a:rPr lang="en-US" altLang="zh-CN" dirty="0"/>
              <a:t>2011.2.</a:t>
            </a:r>
            <a:endParaRPr lang="zh-CN" altLang="zh-CN" dirty="0"/>
          </a:p>
          <a:p>
            <a:r>
              <a:rPr lang="en-US" altLang="zh-CN" dirty="0"/>
              <a:t>3.	</a:t>
            </a:r>
            <a:r>
              <a:rPr lang="zh-CN" altLang="zh-CN" dirty="0"/>
              <a:t>游洪跃主编</a:t>
            </a:r>
            <a:r>
              <a:rPr lang="en-US" altLang="zh-CN" dirty="0"/>
              <a:t>. C</a:t>
            </a:r>
            <a:r>
              <a:rPr lang="zh-CN" altLang="zh-CN" dirty="0"/>
              <a:t>语言程序设计实验与课程设计教程</a:t>
            </a:r>
            <a:r>
              <a:rPr lang="en-US" altLang="zh-CN" dirty="0"/>
              <a:t>. </a:t>
            </a:r>
            <a:r>
              <a:rPr lang="zh-CN" altLang="zh-CN" dirty="0"/>
              <a:t>北京：清华大学出版社，</a:t>
            </a:r>
            <a:r>
              <a:rPr lang="en-US" altLang="zh-CN" dirty="0"/>
              <a:t>2011.5</a:t>
            </a:r>
            <a:endParaRPr lang="zh-CN" altLang="zh-CN" dirty="0"/>
          </a:p>
          <a:p>
            <a:r>
              <a:rPr lang="en-US" altLang="zh-CN" dirty="0"/>
              <a:t>4.	</a:t>
            </a:r>
            <a:r>
              <a:rPr lang="zh-CN" altLang="zh-CN" dirty="0"/>
              <a:t>（美）</a:t>
            </a:r>
            <a:r>
              <a:rPr lang="en-US" altLang="zh-CN" dirty="0"/>
              <a:t> </a:t>
            </a:r>
            <a:r>
              <a:rPr lang="en-US" altLang="zh-CN" dirty="0" err="1"/>
              <a:t>Perter</a:t>
            </a:r>
            <a:r>
              <a:rPr lang="en-US" altLang="zh-CN" dirty="0"/>
              <a:t> Van Der Linden</a:t>
            </a:r>
            <a:r>
              <a:rPr lang="zh-CN" altLang="zh-CN" dirty="0"/>
              <a:t>著，徐波 译</a:t>
            </a:r>
            <a:r>
              <a:rPr lang="en-US" altLang="zh-CN" dirty="0"/>
              <a:t>. C </a:t>
            </a:r>
            <a:r>
              <a:rPr lang="zh-CN" altLang="zh-CN" dirty="0"/>
              <a:t>专家编程</a:t>
            </a:r>
            <a:r>
              <a:rPr lang="en-US" altLang="zh-CN" dirty="0"/>
              <a:t>(C</a:t>
            </a:r>
            <a:r>
              <a:rPr lang="zh-CN" altLang="zh-CN" dirty="0"/>
              <a:t>编程语言经典之作</a:t>
            </a:r>
            <a:r>
              <a:rPr lang="en-US" altLang="zh-CN" dirty="0"/>
              <a:t>) . </a:t>
            </a:r>
            <a:r>
              <a:rPr lang="zh-CN" altLang="zh-CN" dirty="0"/>
              <a:t>北京：人民邮电出版社，</a:t>
            </a:r>
            <a:r>
              <a:rPr lang="en-US" altLang="zh-CN" dirty="0"/>
              <a:t>2008.2</a:t>
            </a:r>
            <a:endParaRPr lang="zh-CN" altLang="zh-CN" dirty="0"/>
          </a:p>
          <a:p>
            <a:r>
              <a:rPr lang="en-US" altLang="zh-CN" dirty="0"/>
              <a:t>5.	</a:t>
            </a:r>
            <a:r>
              <a:rPr lang="zh-CN" altLang="zh-CN" dirty="0"/>
              <a:t>凯尼格 著，高巍 译</a:t>
            </a:r>
            <a:r>
              <a:rPr lang="en-US" altLang="zh-CN" dirty="0"/>
              <a:t>. C</a:t>
            </a:r>
            <a:r>
              <a:rPr lang="zh-CN" altLang="zh-CN" dirty="0"/>
              <a:t>陷阱与缺陷</a:t>
            </a:r>
            <a:r>
              <a:rPr lang="en-US" altLang="zh-CN" dirty="0"/>
              <a:t>. </a:t>
            </a:r>
            <a:r>
              <a:rPr lang="zh-CN" altLang="zh-CN" dirty="0"/>
              <a:t>北京：人民邮电出版社，</a:t>
            </a:r>
            <a:r>
              <a:rPr lang="en-US" altLang="zh-CN" dirty="0"/>
              <a:t>2008.2</a:t>
            </a:r>
            <a:endParaRPr lang="zh-CN" altLang="zh-CN" dirty="0"/>
          </a:p>
          <a:p>
            <a:r>
              <a:rPr lang="en-US" altLang="zh-CN" dirty="0"/>
              <a:t>6.	Mark de Berg</a:t>
            </a:r>
            <a:r>
              <a:rPr lang="zh-CN" altLang="zh-CN" dirty="0"/>
              <a:t>等著，邓俊辉译，《计算几何</a:t>
            </a:r>
            <a:r>
              <a:rPr lang="en-US" altLang="zh-CN" dirty="0"/>
              <a:t>-</a:t>
            </a:r>
            <a:r>
              <a:rPr lang="zh-CN" altLang="zh-CN" dirty="0"/>
              <a:t>算法与应用（第</a:t>
            </a:r>
            <a:r>
              <a:rPr lang="en-US" altLang="zh-CN" dirty="0"/>
              <a:t>3</a:t>
            </a:r>
            <a:r>
              <a:rPr lang="zh-CN" altLang="zh-CN" dirty="0"/>
              <a:t>版）》，清华大学出版社，</a:t>
            </a:r>
            <a:r>
              <a:rPr lang="en-US" altLang="zh-CN" dirty="0"/>
              <a:t>2009</a:t>
            </a:r>
            <a:r>
              <a:rPr lang="zh-CN" altLang="zh-CN" dirty="0"/>
              <a:t>年</a:t>
            </a:r>
            <a:r>
              <a:rPr lang="en-US" altLang="zh-CN" dirty="0"/>
              <a:t>8</a:t>
            </a:r>
            <a:r>
              <a:rPr lang="zh-CN" altLang="zh-CN" dirty="0"/>
              <a:t>月</a:t>
            </a:r>
          </a:p>
          <a:p>
            <a:r>
              <a:rPr lang="en-US" altLang="zh-CN" dirty="0"/>
              <a:t>7.	</a:t>
            </a:r>
            <a:r>
              <a:rPr lang="zh-CN" altLang="zh-CN" dirty="0"/>
              <a:t>杨克昌编著，《计算机程序设计典型例题精解》，国防科技大学大学出版社，</a:t>
            </a:r>
            <a:r>
              <a:rPr lang="en-US" altLang="zh-CN" dirty="0"/>
              <a:t>1999</a:t>
            </a:r>
            <a:r>
              <a:rPr lang="zh-CN" altLang="zh-CN" dirty="0"/>
              <a:t>年</a:t>
            </a:r>
            <a:r>
              <a:rPr lang="en-US" altLang="zh-CN" dirty="0"/>
              <a:t>3</a:t>
            </a:r>
            <a:r>
              <a:rPr lang="zh-CN" altLang="zh-CN" dirty="0"/>
              <a:t>月</a:t>
            </a:r>
            <a:endParaRPr lang="zh-CN" altLang="en-US" dirty="0"/>
          </a:p>
        </p:txBody>
      </p:sp>
      <p:sp>
        <p:nvSpPr>
          <p:cNvPr id="3" name="标题 2"/>
          <p:cNvSpPr>
            <a:spLocks noGrp="1"/>
          </p:cNvSpPr>
          <p:nvPr>
            <p:ph type="title"/>
          </p:nvPr>
        </p:nvSpPr>
        <p:spPr/>
        <p:txBody>
          <a:bodyPr/>
          <a:lstStyle/>
          <a:p>
            <a:r>
              <a:rPr lang="zh-CN" altLang="en-US" dirty="0"/>
              <a:t>六、参考文献</a:t>
            </a:r>
          </a:p>
        </p:txBody>
      </p:sp>
    </p:spTree>
    <p:extLst>
      <p:ext uri="{BB962C8B-B14F-4D97-AF65-F5344CB8AC3E}">
        <p14:creationId xmlns="" xmlns:p14="http://schemas.microsoft.com/office/powerpoint/2010/main" val="348874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124</TotalTime>
  <Words>1155</Words>
  <Application>Microsoft Office PowerPoint</Application>
  <PresentationFormat>全屏显示(4:3)</PresentationFormat>
  <Paragraphs>81</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波形</vt:lpstr>
      <vt:lpstr>文件的显示</vt:lpstr>
      <vt:lpstr>课程设计目标</vt:lpstr>
      <vt:lpstr>课程设计要求</vt:lpstr>
      <vt:lpstr>系统功能需求分析</vt:lpstr>
      <vt:lpstr>系统总体设计框架</vt:lpstr>
      <vt:lpstr>主要功能模块的算法设计</vt:lpstr>
      <vt:lpstr>调试过程出现的问题及解决方法 </vt:lpstr>
      <vt:lpstr>                                                                          测试数据及测试结果  </vt:lpstr>
      <vt:lpstr>六、参考文献</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计算圆周率π</dc:title>
  <dc:creator>Administrator</dc:creator>
  <cp:lastModifiedBy>USER</cp:lastModifiedBy>
  <cp:revision>19</cp:revision>
  <dcterms:created xsi:type="dcterms:W3CDTF">2007-01-22T01:37:19Z</dcterms:created>
  <dcterms:modified xsi:type="dcterms:W3CDTF">2015-04-29T12:53:37Z</dcterms:modified>
</cp:coreProperties>
</file>