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309" r:id="rId2"/>
    <p:sldId id="278" r:id="rId3"/>
    <p:sldId id="279" r:id="rId4"/>
    <p:sldId id="294" r:id="rId5"/>
    <p:sldId id="281" r:id="rId6"/>
    <p:sldId id="298" r:id="rId7"/>
    <p:sldId id="284" r:id="rId8"/>
    <p:sldId id="282" r:id="rId9"/>
    <p:sldId id="300" r:id="rId10"/>
    <p:sldId id="295" r:id="rId11"/>
    <p:sldId id="311" r:id="rId12"/>
    <p:sldId id="297" r:id="rId13"/>
    <p:sldId id="305" r:id="rId14"/>
    <p:sldId id="307" r:id="rId15"/>
    <p:sldId id="306" r:id="rId16"/>
    <p:sldId id="290" r:id="rId17"/>
    <p:sldId id="301" r:id="rId18"/>
    <p:sldId id="310" r:id="rId19"/>
    <p:sldId id="313" r:id="rId20"/>
    <p:sldId id="312" r:id="rId21"/>
    <p:sldId id="322" r:id="rId22"/>
    <p:sldId id="316" r:id="rId23"/>
    <p:sldId id="291" r:id="rId24"/>
    <p:sldId id="318" r:id="rId25"/>
    <p:sldId id="315" r:id="rId26"/>
    <p:sldId id="317" r:id="rId27"/>
    <p:sldId id="323" r:id="rId28"/>
    <p:sldId id="324" r:id="rId29"/>
    <p:sldId id="314" r:id="rId30"/>
    <p:sldId id="320" r:id="rId31"/>
    <p:sldId id="319" r:id="rId32"/>
    <p:sldId id="321"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23" autoAdjust="0"/>
  </p:normalViewPr>
  <p:slideViewPr>
    <p:cSldViewPr snapToGrid="0" snapToObjects="1">
      <p:cViewPr varScale="1">
        <p:scale>
          <a:sx n="75" d="100"/>
          <a:sy n="75" d="100"/>
        </p:scale>
        <p:origin x="974"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image" Target="../media/image15.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4C2DBE-9A11-414A-9FDA-3346663467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23FDD7A-3416-46B3-9760-09255635EAB4}">
      <dgm:prSet/>
      <dgm:spPr/>
      <dgm:t>
        <a:bodyPr/>
        <a:lstStyle/>
        <a:p>
          <a:r>
            <a:rPr lang="en-US" b="1" dirty="0">
              <a:solidFill>
                <a:schemeClr val="accent6">
                  <a:lumMod val="75000"/>
                </a:schemeClr>
              </a:solidFill>
            </a:rPr>
            <a:t>BUSINESS UNDERSTANDING</a:t>
          </a:r>
          <a:endParaRPr lang="en-IN" dirty="0">
            <a:solidFill>
              <a:schemeClr val="accent6">
                <a:lumMod val="75000"/>
              </a:schemeClr>
            </a:solidFill>
          </a:endParaRPr>
        </a:p>
      </dgm:t>
    </dgm:pt>
    <dgm:pt modelId="{72682A20-94FD-4712-99E2-56CFDF9DB860}" type="parTrans" cxnId="{4E6F240A-FD21-437F-97E8-FD8FA45478BB}">
      <dgm:prSet/>
      <dgm:spPr/>
      <dgm:t>
        <a:bodyPr/>
        <a:lstStyle/>
        <a:p>
          <a:endParaRPr lang="en-IN"/>
        </a:p>
      </dgm:t>
    </dgm:pt>
    <dgm:pt modelId="{00E12645-CB46-4313-BC71-C23B21C977DE}" type="sibTrans" cxnId="{4E6F240A-FD21-437F-97E8-FD8FA45478BB}">
      <dgm:prSet/>
      <dgm:spPr/>
      <dgm:t>
        <a:bodyPr/>
        <a:lstStyle/>
        <a:p>
          <a:endParaRPr lang="en-IN"/>
        </a:p>
      </dgm:t>
    </dgm:pt>
    <dgm:pt modelId="{4AF0B532-13B3-41BC-BF24-FEF1E687914E}" type="pres">
      <dgm:prSet presAssocID="{D94C2DBE-9A11-414A-9FDA-3346663467A8}" presName="linear" presStyleCnt="0">
        <dgm:presLayoutVars>
          <dgm:animLvl val="lvl"/>
          <dgm:resizeHandles val="exact"/>
        </dgm:presLayoutVars>
      </dgm:prSet>
      <dgm:spPr/>
    </dgm:pt>
    <dgm:pt modelId="{0DFFF020-1617-46C9-926E-A558168AF0E1}" type="pres">
      <dgm:prSet presAssocID="{C23FDD7A-3416-46B3-9760-09255635EAB4}" presName="parentText" presStyleLbl="node1" presStyleIdx="0" presStyleCnt="1" custScaleY="143277">
        <dgm:presLayoutVars>
          <dgm:chMax val="0"/>
          <dgm:bulletEnabled val="1"/>
        </dgm:presLayoutVars>
      </dgm:prSet>
      <dgm:spPr/>
    </dgm:pt>
  </dgm:ptLst>
  <dgm:cxnLst>
    <dgm:cxn modelId="{4E6F240A-FD21-437F-97E8-FD8FA45478BB}" srcId="{D94C2DBE-9A11-414A-9FDA-3346663467A8}" destId="{C23FDD7A-3416-46B3-9760-09255635EAB4}" srcOrd="0" destOrd="0" parTransId="{72682A20-94FD-4712-99E2-56CFDF9DB860}" sibTransId="{00E12645-CB46-4313-BC71-C23B21C977DE}"/>
    <dgm:cxn modelId="{B5F3732C-B785-4E70-89CC-F1C8406A5AB5}" type="presOf" srcId="{C23FDD7A-3416-46B3-9760-09255635EAB4}" destId="{0DFFF020-1617-46C9-926E-A558168AF0E1}" srcOrd="0" destOrd="0" presId="urn:microsoft.com/office/officeart/2005/8/layout/vList2"/>
    <dgm:cxn modelId="{BCB6F8B7-655D-48EC-90CB-DFDE66D780AB}" type="presOf" srcId="{D94C2DBE-9A11-414A-9FDA-3346663467A8}" destId="{4AF0B532-13B3-41BC-BF24-FEF1E687914E}" srcOrd="0" destOrd="0" presId="urn:microsoft.com/office/officeart/2005/8/layout/vList2"/>
    <dgm:cxn modelId="{19A8F17E-A2D4-46A5-8F73-8ECE4C7B7530}" type="presParOf" srcId="{4AF0B532-13B3-41BC-BF24-FEF1E687914E}" destId="{0DFFF020-1617-46C9-926E-A558168AF0E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3DF8FE-43A7-44C9-AB71-694B3354A723}" type="doc">
      <dgm:prSet loTypeId="urn:microsoft.com/office/officeart/2005/8/layout/vList4" loCatId="list" qsTypeId="urn:microsoft.com/office/officeart/2005/8/quickstyle/simple1" qsCatId="simple" csTypeId="urn:microsoft.com/office/officeart/2005/8/colors/colorful2" csCatId="colorful" phldr="1"/>
      <dgm:spPr/>
      <dgm:t>
        <a:bodyPr/>
        <a:lstStyle/>
        <a:p>
          <a:endParaRPr lang="en-IN"/>
        </a:p>
      </dgm:t>
    </dgm:pt>
    <dgm:pt modelId="{B556DA74-F73A-497C-8B60-43C90AEF6860}">
      <dgm:prSet/>
      <dgm:spPr/>
      <dgm:t>
        <a:bodyPr/>
        <a:lstStyle/>
        <a:p>
          <a:r>
            <a:rPr lang="en-IN" b="1" dirty="0">
              <a:solidFill>
                <a:schemeClr val="accent6">
                  <a:lumMod val="50000"/>
                </a:schemeClr>
              </a:solidFill>
            </a:rPr>
            <a:t>Description:</a:t>
          </a:r>
          <a:r>
            <a:rPr lang="en-IN" b="1" dirty="0"/>
            <a:t>                        </a:t>
          </a:r>
          <a:endParaRPr lang="en-IN" dirty="0"/>
        </a:p>
      </dgm:t>
    </dgm:pt>
    <dgm:pt modelId="{DBADDBCB-8BB8-4503-82FB-16E002F31E44}" type="parTrans" cxnId="{C3B27BB6-F072-443B-81C8-2D272820279A}">
      <dgm:prSet/>
      <dgm:spPr/>
      <dgm:t>
        <a:bodyPr/>
        <a:lstStyle/>
        <a:p>
          <a:endParaRPr lang="en-IN"/>
        </a:p>
      </dgm:t>
    </dgm:pt>
    <dgm:pt modelId="{C20374B3-58A5-4078-82AF-B4F1F63D7325}" type="sibTrans" cxnId="{C3B27BB6-F072-443B-81C8-2D272820279A}">
      <dgm:prSet/>
      <dgm:spPr/>
      <dgm:t>
        <a:bodyPr/>
        <a:lstStyle/>
        <a:p>
          <a:endParaRPr lang="en-IN"/>
        </a:p>
      </dgm:t>
    </dgm:pt>
    <dgm:pt modelId="{4380DB68-11BF-4906-A1AA-7A1943629F34}">
      <dgm:prSet/>
      <dgm:spPr/>
      <dgm:t>
        <a:bodyPr/>
        <a:lstStyle/>
        <a:p>
          <a:r>
            <a:rPr lang="en-IN" dirty="0"/>
            <a:t>The data is extracted fromKaggle.com, data has 2019501 columns and 12 columns.</a:t>
          </a:r>
          <a:endParaRPr lang="en-IN" dirty="0">
            <a:solidFill>
              <a:schemeClr val="accent6">
                <a:lumMod val="50000"/>
              </a:schemeClr>
            </a:solidFill>
          </a:endParaRPr>
        </a:p>
      </dgm:t>
    </dgm:pt>
    <dgm:pt modelId="{37801D04-5683-4FAB-999E-ACF76D02C078}" type="parTrans" cxnId="{38FCDADD-4CE1-480A-9046-36B8B6996F41}">
      <dgm:prSet/>
      <dgm:spPr/>
      <dgm:t>
        <a:bodyPr/>
        <a:lstStyle/>
        <a:p>
          <a:endParaRPr lang="en-IN"/>
        </a:p>
      </dgm:t>
    </dgm:pt>
    <dgm:pt modelId="{285E6F44-C3DB-4096-93B0-1539CCC03269}" type="sibTrans" cxnId="{38FCDADD-4CE1-480A-9046-36B8B6996F41}">
      <dgm:prSet/>
      <dgm:spPr/>
      <dgm:t>
        <a:bodyPr/>
        <a:lstStyle/>
        <a:p>
          <a:endParaRPr lang="en-IN"/>
        </a:p>
      </dgm:t>
    </dgm:pt>
    <dgm:pt modelId="{7CB34CE9-51C3-4E93-A138-9307892C5006}" type="pres">
      <dgm:prSet presAssocID="{1E3DF8FE-43A7-44C9-AB71-694B3354A723}" presName="linear" presStyleCnt="0">
        <dgm:presLayoutVars>
          <dgm:dir/>
          <dgm:resizeHandles val="exact"/>
        </dgm:presLayoutVars>
      </dgm:prSet>
      <dgm:spPr/>
    </dgm:pt>
    <dgm:pt modelId="{256C9DB0-B802-4678-AA10-E339FD061DA6}" type="pres">
      <dgm:prSet presAssocID="{B556DA74-F73A-497C-8B60-43C90AEF6860}" presName="comp" presStyleCnt="0"/>
      <dgm:spPr/>
    </dgm:pt>
    <dgm:pt modelId="{044E2F6E-4386-44F9-9C55-FA0A506F6A10}" type="pres">
      <dgm:prSet presAssocID="{B556DA74-F73A-497C-8B60-43C90AEF6860}" presName="box" presStyleLbl="node1" presStyleIdx="0" presStyleCnt="2" custLinFactNeighborY="1431"/>
      <dgm:spPr/>
    </dgm:pt>
    <dgm:pt modelId="{08CCD8E6-987E-4151-8827-34809F8E3BC2}" type="pres">
      <dgm:prSet presAssocID="{B556DA74-F73A-497C-8B60-43C90AEF6860}" presName="img"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193988DE-84C4-455F-977D-6595333607AA}" type="pres">
      <dgm:prSet presAssocID="{B556DA74-F73A-497C-8B60-43C90AEF6860}" presName="text" presStyleLbl="node1" presStyleIdx="0" presStyleCnt="2">
        <dgm:presLayoutVars>
          <dgm:bulletEnabled val="1"/>
        </dgm:presLayoutVars>
      </dgm:prSet>
      <dgm:spPr/>
    </dgm:pt>
    <dgm:pt modelId="{8E538A38-46CC-4E12-9A75-FACF75A324BF}" type="pres">
      <dgm:prSet presAssocID="{C20374B3-58A5-4078-82AF-B4F1F63D7325}" presName="spacer" presStyleCnt="0"/>
      <dgm:spPr/>
    </dgm:pt>
    <dgm:pt modelId="{65733C7F-7F77-41B5-8B04-AD70B670FF80}" type="pres">
      <dgm:prSet presAssocID="{4380DB68-11BF-4906-A1AA-7A1943629F34}" presName="comp" presStyleCnt="0"/>
      <dgm:spPr/>
    </dgm:pt>
    <dgm:pt modelId="{44E39F28-511D-4AD6-BCC2-FE8C3C1956EE}" type="pres">
      <dgm:prSet presAssocID="{4380DB68-11BF-4906-A1AA-7A1943629F34}" presName="box" presStyleLbl="node1" presStyleIdx="1" presStyleCnt="2"/>
      <dgm:spPr/>
    </dgm:pt>
    <dgm:pt modelId="{8B497836-1906-49E2-8ADE-5C92239D8D0B}" type="pres">
      <dgm:prSet presAssocID="{4380DB68-11BF-4906-A1AA-7A1943629F34}"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49000" r="-49000"/>
          </a:stretch>
        </a:blipFill>
      </dgm:spPr>
    </dgm:pt>
    <dgm:pt modelId="{93E27E6A-97D7-41EA-91F1-A250195C58BA}" type="pres">
      <dgm:prSet presAssocID="{4380DB68-11BF-4906-A1AA-7A1943629F34}" presName="text" presStyleLbl="node1" presStyleIdx="1" presStyleCnt="2">
        <dgm:presLayoutVars>
          <dgm:bulletEnabled val="1"/>
        </dgm:presLayoutVars>
      </dgm:prSet>
      <dgm:spPr/>
    </dgm:pt>
  </dgm:ptLst>
  <dgm:cxnLst>
    <dgm:cxn modelId="{D51C2729-9CAC-43C5-B98D-79E5A3E3D893}" type="presOf" srcId="{1E3DF8FE-43A7-44C9-AB71-694B3354A723}" destId="{7CB34CE9-51C3-4E93-A138-9307892C5006}" srcOrd="0" destOrd="0" presId="urn:microsoft.com/office/officeart/2005/8/layout/vList4"/>
    <dgm:cxn modelId="{627AE93E-0041-41F6-B27F-8E80F98AE3E7}" type="presOf" srcId="{4380DB68-11BF-4906-A1AA-7A1943629F34}" destId="{44E39F28-511D-4AD6-BCC2-FE8C3C1956EE}" srcOrd="0" destOrd="0" presId="urn:microsoft.com/office/officeart/2005/8/layout/vList4"/>
    <dgm:cxn modelId="{C3B27BB6-F072-443B-81C8-2D272820279A}" srcId="{1E3DF8FE-43A7-44C9-AB71-694B3354A723}" destId="{B556DA74-F73A-497C-8B60-43C90AEF6860}" srcOrd="0" destOrd="0" parTransId="{DBADDBCB-8BB8-4503-82FB-16E002F31E44}" sibTransId="{C20374B3-58A5-4078-82AF-B4F1F63D7325}"/>
    <dgm:cxn modelId="{D4D798BC-1987-4F12-8CA2-6691962B023E}" type="presOf" srcId="{4380DB68-11BF-4906-A1AA-7A1943629F34}" destId="{93E27E6A-97D7-41EA-91F1-A250195C58BA}" srcOrd="1" destOrd="0" presId="urn:microsoft.com/office/officeart/2005/8/layout/vList4"/>
    <dgm:cxn modelId="{C73D01C4-558D-4B37-B166-B8796091B3A4}" type="presOf" srcId="{B556DA74-F73A-497C-8B60-43C90AEF6860}" destId="{193988DE-84C4-455F-977D-6595333607AA}" srcOrd="1" destOrd="0" presId="urn:microsoft.com/office/officeart/2005/8/layout/vList4"/>
    <dgm:cxn modelId="{38FCDADD-4CE1-480A-9046-36B8B6996F41}" srcId="{1E3DF8FE-43A7-44C9-AB71-694B3354A723}" destId="{4380DB68-11BF-4906-A1AA-7A1943629F34}" srcOrd="1" destOrd="0" parTransId="{37801D04-5683-4FAB-999E-ACF76D02C078}" sibTransId="{285E6F44-C3DB-4096-93B0-1539CCC03269}"/>
    <dgm:cxn modelId="{6B0DCFE2-CAF4-4F55-A988-CDB1253E5B87}" type="presOf" srcId="{B556DA74-F73A-497C-8B60-43C90AEF6860}" destId="{044E2F6E-4386-44F9-9C55-FA0A506F6A10}" srcOrd="0" destOrd="0" presId="urn:microsoft.com/office/officeart/2005/8/layout/vList4"/>
    <dgm:cxn modelId="{4F28C98A-7F3A-483D-878E-5222EEE6F3E9}" type="presParOf" srcId="{7CB34CE9-51C3-4E93-A138-9307892C5006}" destId="{256C9DB0-B802-4678-AA10-E339FD061DA6}" srcOrd="0" destOrd="0" presId="urn:microsoft.com/office/officeart/2005/8/layout/vList4"/>
    <dgm:cxn modelId="{DDCF35BD-4DA7-42A6-AD23-842D4617B000}" type="presParOf" srcId="{256C9DB0-B802-4678-AA10-E339FD061DA6}" destId="{044E2F6E-4386-44F9-9C55-FA0A506F6A10}" srcOrd="0" destOrd="0" presId="urn:microsoft.com/office/officeart/2005/8/layout/vList4"/>
    <dgm:cxn modelId="{F5BFB0A3-D89B-4E87-B2D2-1747F87D6470}" type="presParOf" srcId="{256C9DB0-B802-4678-AA10-E339FD061DA6}" destId="{08CCD8E6-987E-4151-8827-34809F8E3BC2}" srcOrd="1" destOrd="0" presId="urn:microsoft.com/office/officeart/2005/8/layout/vList4"/>
    <dgm:cxn modelId="{3161512A-74ED-4272-8908-A7FEC73408CD}" type="presParOf" srcId="{256C9DB0-B802-4678-AA10-E339FD061DA6}" destId="{193988DE-84C4-455F-977D-6595333607AA}" srcOrd="2" destOrd="0" presId="urn:microsoft.com/office/officeart/2005/8/layout/vList4"/>
    <dgm:cxn modelId="{0DA013F3-7C77-42EB-BDD6-A1E4FD94DBBF}" type="presParOf" srcId="{7CB34CE9-51C3-4E93-A138-9307892C5006}" destId="{8E538A38-46CC-4E12-9A75-FACF75A324BF}" srcOrd="1" destOrd="0" presId="urn:microsoft.com/office/officeart/2005/8/layout/vList4"/>
    <dgm:cxn modelId="{8092D941-B3F2-47BF-8FE3-EF09CBB05E0F}" type="presParOf" srcId="{7CB34CE9-51C3-4E93-A138-9307892C5006}" destId="{65733C7F-7F77-41B5-8B04-AD70B670FF80}" srcOrd="2" destOrd="0" presId="urn:microsoft.com/office/officeart/2005/8/layout/vList4"/>
    <dgm:cxn modelId="{294379DA-29CB-4A5E-9BFA-F7DD84726E60}" type="presParOf" srcId="{65733C7F-7F77-41B5-8B04-AD70B670FF80}" destId="{44E39F28-511D-4AD6-BCC2-FE8C3C1956EE}" srcOrd="0" destOrd="0" presId="urn:microsoft.com/office/officeart/2005/8/layout/vList4"/>
    <dgm:cxn modelId="{A425FA72-1B30-4797-B003-070EF59F655D}" type="presParOf" srcId="{65733C7F-7F77-41B5-8B04-AD70B670FF80}" destId="{8B497836-1906-49E2-8ADE-5C92239D8D0B}" srcOrd="1" destOrd="0" presId="urn:microsoft.com/office/officeart/2005/8/layout/vList4"/>
    <dgm:cxn modelId="{5BFBCB74-0AC2-4B18-8913-4FE6AE407CE1}" type="presParOf" srcId="{65733C7F-7F77-41B5-8B04-AD70B670FF80}" destId="{93E27E6A-97D7-41EA-91F1-A250195C58B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D50A6-2286-4E8E-89B4-53CA638DFD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E12889C-3E96-43BF-AC6B-170D706C72B9}">
      <dgm:prSet/>
      <dgm:spPr/>
      <dgm:t>
        <a:bodyPr/>
        <a:lstStyle/>
        <a:p>
          <a:r>
            <a:rPr lang="en-IN" b="1" baseline="0"/>
            <a:t>DATA UNDERSTANDING </a:t>
          </a:r>
          <a:endParaRPr lang="en-IN"/>
        </a:p>
      </dgm:t>
    </dgm:pt>
    <dgm:pt modelId="{19EBD45A-77AD-4C8D-8405-D7E93DB0668D}" type="parTrans" cxnId="{19D29FBE-010A-4E21-BB2B-3EB993FC594B}">
      <dgm:prSet/>
      <dgm:spPr/>
      <dgm:t>
        <a:bodyPr/>
        <a:lstStyle/>
        <a:p>
          <a:endParaRPr lang="en-IN"/>
        </a:p>
      </dgm:t>
    </dgm:pt>
    <dgm:pt modelId="{1F728492-F472-4744-9D2D-E8EF8334E4F1}" type="sibTrans" cxnId="{19D29FBE-010A-4E21-BB2B-3EB993FC594B}">
      <dgm:prSet/>
      <dgm:spPr/>
      <dgm:t>
        <a:bodyPr/>
        <a:lstStyle/>
        <a:p>
          <a:endParaRPr lang="en-IN"/>
        </a:p>
      </dgm:t>
    </dgm:pt>
    <dgm:pt modelId="{DC45F4FF-6B52-4906-A809-4649C63B439B}" type="pres">
      <dgm:prSet presAssocID="{7B4D50A6-2286-4E8E-89B4-53CA638DFD61}" presName="linear" presStyleCnt="0">
        <dgm:presLayoutVars>
          <dgm:animLvl val="lvl"/>
          <dgm:resizeHandles val="exact"/>
        </dgm:presLayoutVars>
      </dgm:prSet>
      <dgm:spPr/>
    </dgm:pt>
    <dgm:pt modelId="{6B7C7457-890D-4F73-8024-252994BFAC0C}" type="pres">
      <dgm:prSet presAssocID="{8E12889C-3E96-43BF-AC6B-170D706C72B9}" presName="parentText" presStyleLbl="node1" presStyleIdx="0" presStyleCnt="1">
        <dgm:presLayoutVars>
          <dgm:chMax val="0"/>
          <dgm:bulletEnabled val="1"/>
        </dgm:presLayoutVars>
      </dgm:prSet>
      <dgm:spPr/>
    </dgm:pt>
  </dgm:ptLst>
  <dgm:cxnLst>
    <dgm:cxn modelId="{7C9A4B76-848A-48F3-BB0E-F52BCD47FA37}" type="presOf" srcId="{7B4D50A6-2286-4E8E-89B4-53CA638DFD61}" destId="{DC45F4FF-6B52-4906-A809-4649C63B439B}" srcOrd="0" destOrd="0" presId="urn:microsoft.com/office/officeart/2005/8/layout/vList2"/>
    <dgm:cxn modelId="{8B0B4E97-AF4F-4A38-87E8-E04A86C1307F}" type="presOf" srcId="{8E12889C-3E96-43BF-AC6B-170D706C72B9}" destId="{6B7C7457-890D-4F73-8024-252994BFAC0C}" srcOrd="0" destOrd="0" presId="urn:microsoft.com/office/officeart/2005/8/layout/vList2"/>
    <dgm:cxn modelId="{19D29FBE-010A-4E21-BB2B-3EB993FC594B}" srcId="{7B4D50A6-2286-4E8E-89B4-53CA638DFD61}" destId="{8E12889C-3E96-43BF-AC6B-170D706C72B9}" srcOrd="0" destOrd="0" parTransId="{19EBD45A-77AD-4C8D-8405-D7E93DB0668D}" sibTransId="{1F728492-F472-4744-9D2D-E8EF8334E4F1}"/>
    <dgm:cxn modelId="{ACA02549-3567-41ED-82C5-4AA0DA6FC2CE}" type="presParOf" srcId="{DC45F4FF-6B52-4906-A809-4649C63B439B}" destId="{6B7C7457-890D-4F73-8024-252994BFAC0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FF020-1617-46C9-926E-A558168AF0E1}">
      <dsp:nvSpPr>
        <dsp:cNvPr id="0" name=""/>
        <dsp:cNvSpPr/>
      </dsp:nvSpPr>
      <dsp:spPr>
        <a:xfrm>
          <a:off x="0" y="1"/>
          <a:ext cx="7501128" cy="15036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kern="1200" dirty="0">
              <a:solidFill>
                <a:schemeClr val="accent6">
                  <a:lumMod val="75000"/>
                </a:schemeClr>
              </a:solidFill>
            </a:rPr>
            <a:t>BUSINESS UNDERSTANDING</a:t>
          </a:r>
          <a:endParaRPr lang="en-IN" sz="3900" kern="1200" dirty="0">
            <a:solidFill>
              <a:schemeClr val="accent6">
                <a:lumMod val="75000"/>
              </a:schemeClr>
            </a:solidFill>
          </a:endParaRPr>
        </a:p>
      </dsp:txBody>
      <dsp:txXfrm>
        <a:off x="73403" y="73404"/>
        <a:ext cx="7354322" cy="1356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E2F6E-4386-44F9-9C55-FA0A506F6A10}">
      <dsp:nvSpPr>
        <dsp:cNvPr id="0" name=""/>
        <dsp:cNvSpPr/>
      </dsp:nvSpPr>
      <dsp:spPr>
        <a:xfrm>
          <a:off x="0" y="29195"/>
          <a:ext cx="10932159" cy="20402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kern="1200" dirty="0">
              <a:solidFill>
                <a:schemeClr val="accent6">
                  <a:lumMod val="50000"/>
                </a:schemeClr>
              </a:solidFill>
            </a:rPr>
            <a:t>Description:</a:t>
          </a:r>
          <a:r>
            <a:rPr lang="en-IN" sz="3600" b="1" kern="1200" dirty="0"/>
            <a:t>                        </a:t>
          </a:r>
          <a:endParaRPr lang="en-IN" sz="3600" kern="1200" dirty="0"/>
        </a:p>
      </dsp:txBody>
      <dsp:txXfrm>
        <a:off x="2390453" y="29195"/>
        <a:ext cx="8541706" cy="2040210"/>
      </dsp:txXfrm>
    </dsp:sp>
    <dsp:sp modelId="{08CCD8E6-987E-4151-8827-34809F8E3BC2}">
      <dsp:nvSpPr>
        <dsp:cNvPr id="0" name=""/>
        <dsp:cNvSpPr/>
      </dsp:nvSpPr>
      <dsp:spPr>
        <a:xfrm>
          <a:off x="204021" y="204021"/>
          <a:ext cx="2186432" cy="163216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E39F28-511D-4AD6-BCC2-FE8C3C1956EE}">
      <dsp:nvSpPr>
        <dsp:cNvPr id="0" name=""/>
        <dsp:cNvSpPr/>
      </dsp:nvSpPr>
      <dsp:spPr>
        <a:xfrm>
          <a:off x="0" y="2244231"/>
          <a:ext cx="10932159" cy="2040210"/>
        </a:xfrm>
        <a:prstGeom prst="roundRect">
          <a:avLst>
            <a:gd name="adj" fmla="val 10000"/>
          </a:avLst>
        </a:prstGeom>
        <a:solidFill>
          <a:schemeClr val="accent2">
            <a:hueOff val="12948438"/>
            <a:satOff val="2002"/>
            <a:lumOff val="784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The data is extracted fromKaggle.com, data has 2019501 columns and 12 columns.</a:t>
          </a:r>
          <a:endParaRPr lang="en-IN" sz="3600" kern="1200" dirty="0">
            <a:solidFill>
              <a:schemeClr val="accent6">
                <a:lumMod val="50000"/>
              </a:schemeClr>
            </a:solidFill>
          </a:endParaRPr>
        </a:p>
      </dsp:txBody>
      <dsp:txXfrm>
        <a:off x="2390453" y="2244231"/>
        <a:ext cx="8541706" cy="2040210"/>
      </dsp:txXfrm>
    </dsp:sp>
    <dsp:sp modelId="{8B497836-1906-49E2-8ADE-5C92239D8D0B}">
      <dsp:nvSpPr>
        <dsp:cNvPr id="0" name=""/>
        <dsp:cNvSpPr/>
      </dsp:nvSpPr>
      <dsp:spPr>
        <a:xfrm>
          <a:off x="204021" y="2448252"/>
          <a:ext cx="2186432" cy="163216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9000" r="-4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C7457-890D-4F73-8024-252994BFAC0C}">
      <dsp:nvSpPr>
        <dsp:cNvPr id="0" name=""/>
        <dsp:cNvSpPr/>
      </dsp:nvSpPr>
      <dsp:spPr>
        <a:xfrm>
          <a:off x="0" y="7136"/>
          <a:ext cx="5787343" cy="8611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baseline="0"/>
            <a:t>DATA UNDERSTANDING </a:t>
          </a:r>
          <a:endParaRPr lang="en-IN" sz="3200" kern="1200"/>
        </a:p>
      </dsp:txBody>
      <dsp:txXfrm>
        <a:off x="42036" y="49172"/>
        <a:ext cx="5703271" cy="7770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378591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7.jpe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wm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What is Data Mining and Is it Really All That Bad? | Data Science by WOZ">
            <a:extLst>
              <a:ext uri="{FF2B5EF4-FFF2-40B4-BE49-F238E27FC236}">
                <a16:creationId xmlns:a16="http://schemas.microsoft.com/office/drawing/2014/main" id="{68485171-2A68-CE95-7B9C-6D3D64267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7002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8788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pattFill prst="pct8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A0A8-92E1-858A-689B-35865A6418B9}"/>
              </a:ext>
            </a:extLst>
          </p:cNvPr>
          <p:cNvSpPr>
            <a:spLocks noGrp="1"/>
          </p:cNvSpPr>
          <p:nvPr>
            <p:ph type="title"/>
          </p:nvPr>
        </p:nvSpPr>
        <p:spPr/>
        <p:txBody>
          <a:bodyPr/>
          <a:lstStyle/>
          <a:p>
            <a:r>
              <a:rPr lang="en-IN" sz="1800" b="0" dirty="0"/>
              <a:t>Source: https://www.kaggle.com/datasets/hunter0007/ecommerce-dataset-for-predictive-marketing-2023</a:t>
            </a:r>
          </a:p>
        </p:txBody>
      </p:sp>
      <p:sp>
        <p:nvSpPr>
          <p:cNvPr id="3" name="Footer Placeholder 2">
            <a:extLst>
              <a:ext uri="{FF2B5EF4-FFF2-40B4-BE49-F238E27FC236}">
                <a16:creationId xmlns:a16="http://schemas.microsoft.com/office/drawing/2014/main" id="{B5ECFAB6-2C2C-0FA4-08D6-DA6D4CBB3224}"/>
              </a:ext>
            </a:extLst>
          </p:cNvPr>
          <p:cNvSpPr>
            <a:spLocks noGrp="1"/>
          </p:cNvSpPr>
          <p:nvPr>
            <p:ph type="ftr" sz="quarter" idx="11"/>
          </p:nvPr>
        </p:nvSpPr>
        <p:spPr>
          <a:xfrm>
            <a:off x="259080" y="203200"/>
            <a:ext cx="3200400" cy="274320"/>
          </a:xfrm>
        </p:spPr>
        <p:txBody>
          <a:bodyPr/>
          <a:lstStyle/>
          <a:p>
            <a:r>
              <a:rPr lang="en-US" sz="1800" dirty="0">
                <a:latin typeface="+mn-lt"/>
              </a:rPr>
              <a:t>Predictive Analysis </a:t>
            </a:r>
          </a:p>
        </p:txBody>
      </p:sp>
      <p:sp>
        <p:nvSpPr>
          <p:cNvPr id="4" name="Slide Number Placeholder 3">
            <a:extLst>
              <a:ext uri="{FF2B5EF4-FFF2-40B4-BE49-F238E27FC236}">
                <a16:creationId xmlns:a16="http://schemas.microsoft.com/office/drawing/2014/main" id="{7A1D67A9-6A46-492B-F639-4CB46F584D2E}"/>
              </a:ext>
            </a:extLst>
          </p:cNvPr>
          <p:cNvSpPr>
            <a:spLocks noGrp="1"/>
          </p:cNvSpPr>
          <p:nvPr>
            <p:ph type="sldNum" sz="quarter" idx="12"/>
          </p:nvPr>
        </p:nvSpPr>
        <p:spPr/>
        <p:txBody>
          <a:bodyPr/>
          <a:lstStyle/>
          <a:p>
            <a:fld id="{48F63A3B-78C7-47BE-AE5E-E10140E04643}" type="slidenum">
              <a:rPr lang="en-US" smtClean="0"/>
              <a:pPr/>
              <a:t>10</a:t>
            </a:fld>
            <a:endParaRPr lang="en-US" dirty="0"/>
          </a:p>
        </p:txBody>
      </p:sp>
      <p:graphicFrame>
        <p:nvGraphicFramePr>
          <p:cNvPr id="26" name="Diagram 25">
            <a:extLst>
              <a:ext uri="{FF2B5EF4-FFF2-40B4-BE49-F238E27FC236}">
                <a16:creationId xmlns:a16="http://schemas.microsoft.com/office/drawing/2014/main" id="{768DDECD-CC8C-A6F6-E5D8-FD8078FAF17A}"/>
              </a:ext>
            </a:extLst>
          </p:cNvPr>
          <p:cNvGraphicFramePr/>
          <p:nvPr>
            <p:extLst>
              <p:ext uri="{D42A27DB-BD31-4B8C-83A1-F6EECF244321}">
                <p14:modId xmlns:p14="http://schemas.microsoft.com/office/powerpoint/2010/main" val="1221133952"/>
              </p:ext>
            </p:extLst>
          </p:nvPr>
        </p:nvGraphicFramePr>
        <p:xfrm>
          <a:off x="758952" y="1731264"/>
          <a:ext cx="10932160" cy="4285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13318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dashUpDiag">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C91F8925-D288-431F-4063-0E15C33EB69E}"/>
              </a:ext>
            </a:extLst>
          </p:cNvPr>
          <p:cNvGraphicFramePr/>
          <p:nvPr>
            <p:extLst>
              <p:ext uri="{D42A27DB-BD31-4B8C-83A1-F6EECF244321}">
                <p14:modId xmlns:p14="http://schemas.microsoft.com/office/powerpoint/2010/main" val="3743156710"/>
              </p:ext>
            </p:extLst>
          </p:nvPr>
        </p:nvGraphicFramePr>
        <p:xfrm>
          <a:off x="-1" y="294141"/>
          <a:ext cx="5787343" cy="875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 Placeholder 20">
            <a:extLst>
              <a:ext uri="{FF2B5EF4-FFF2-40B4-BE49-F238E27FC236}">
                <a16:creationId xmlns:a16="http://schemas.microsoft.com/office/drawing/2014/main" id="{7474304B-9AEE-C3E0-EC09-BFCBB300DEF9}"/>
              </a:ext>
            </a:extLst>
          </p:cNvPr>
          <p:cNvSpPr>
            <a:spLocks noGrp="1"/>
          </p:cNvSpPr>
          <p:nvPr>
            <p:ph type="body" idx="1"/>
          </p:nvPr>
        </p:nvSpPr>
        <p:spPr>
          <a:xfrm>
            <a:off x="4084397" y="3149294"/>
            <a:ext cx="5854408" cy="1384121"/>
          </a:xfrm>
        </p:spPr>
        <p:txBody>
          <a:bodyPr/>
          <a:lstStyle/>
          <a:p>
            <a:endParaRPr lang="en-IN" dirty="0"/>
          </a:p>
        </p:txBody>
      </p:sp>
      <p:sp>
        <p:nvSpPr>
          <p:cNvPr id="4" name="Slide Number Placeholder 3">
            <a:extLst>
              <a:ext uri="{FF2B5EF4-FFF2-40B4-BE49-F238E27FC236}">
                <a16:creationId xmlns:a16="http://schemas.microsoft.com/office/drawing/2014/main" id="{1ED67150-EC72-FF5C-65ED-4F37009585A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11</a:t>
            </a:fld>
            <a:endParaRPr lang="en-US" dirty="0"/>
          </a:p>
        </p:txBody>
      </p:sp>
      <p:pic>
        <p:nvPicPr>
          <p:cNvPr id="2050" name="Picture 2" descr="Step 2 - Understanding About the Data (CRISP DM)">
            <a:extLst>
              <a:ext uri="{FF2B5EF4-FFF2-40B4-BE49-F238E27FC236}">
                <a16:creationId xmlns:a16="http://schemas.microsoft.com/office/drawing/2014/main" id="{70FCF150-371A-9E7F-44E4-CFAEC5063A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4142" y="1262392"/>
            <a:ext cx="9147858" cy="513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8183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8951-6C46-7D05-B651-3BB2E24AFB7A}"/>
              </a:ext>
            </a:extLst>
          </p:cNvPr>
          <p:cNvSpPr>
            <a:spLocks noGrp="1"/>
          </p:cNvSpPr>
          <p:nvPr>
            <p:ph type="title"/>
          </p:nvPr>
        </p:nvSpPr>
        <p:spPr>
          <a:xfrm>
            <a:off x="768096" y="525272"/>
            <a:ext cx="10671048" cy="768096"/>
          </a:xfrm>
        </p:spPr>
        <p:txBody>
          <a:bodyPr>
            <a:normAutofit fontScale="90000"/>
          </a:bodyPr>
          <a:lstStyle/>
          <a:p>
            <a:r>
              <a:rPr lang="en-IN" dirty="0"/>
              <a:t>Description</a:t>
            </a:r>
            <a:br>
              <a:rPr lang="en-IN" dirty="0"/>
            </a:br>
            <a:endParaRPr lang="en-IN" dirty="0"/>
          </a:p>
        </p:txBody>
      </p:sp>
      <p:sp>
        <p:nvSpPr>
          <p:cNvPr id="3" name="Slide Number Placeholder 2">
            <a:extLst>
              <a:ext uri="{FF2B5EF4-FFF2-40B4-BE49-F238E27FC236}">
                <a16:creationId xmlns:a16="http://schemas.microsoft.com/office/drawing/2014/main" id="{FFF745F2-28A0-B287-1D0D-BBBECA8F508D}"/>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17" name="TextBox 16">
            <a:extLst>
              <a:ext uri="{FF2B5EF4-FFF2-40B4-BE49-F238E27FC236}">
                <a16:creationId xmlns:a16="http://schemas.microsoft.com/office/drawing/2014/main" id="{22E99651-F552-5316-A48C-328F662AAC9C}"/>
              </a:ext>
            </a:extLst>
          </p:cNvPr>
          <p:cNvSpPr txBox="1"/>
          <p:nvPr/>
        </p:nvSpPr>
        <p:spPr>
          <a:xfrm>
            <a:off x="853440" y="1838960"/>
            <a:ext cx="10332720" cy="4524315"/>
          </a:xfrm>
          <a:prstGeom prst="rect">
            <a:avLst/>
          </a:prstGeom>
          <a:noFill/>
        </p:spPr>
        <p:txBody>
          <a:bodyPr wrap="square">
            <a:spAutoFit/>
          </a:bodyPr>
          <a:lstStyle/>
          <a:p>
            <a:pPr marL="342900" indent="-342900"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order_id – (A unique number to identity the order)</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user_id - (A unique number to identify the user)</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order_number – (Number of the order)</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order_dow – (Day of the Week the order was made)</a:t>
            </a:r>
          </a:p>
          <a:p>
            <a:pPr marL="342900" indent="-342900"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order_hour_of_day – (Time of the order)</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days_since_prior_order - (History of the order)</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product_id – (Id of the product)</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add_to_cart_order – (Number of items added to cart)</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reordered – (If the reorder took place)</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department_id - (Unique number allocated to each department)</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department – (Names of the departments)</a:t>
            </a:r>
          </a:p>
          <a:p>
            <a:pPr marL="342900" indent="-342900" algn="l" fontAlgn="base">
              <a:buFont typeface="Wingdings" panose="05000000000000000000" pitchFamily="2" charset="2"/>
              <a:buChar char="Ø"/>
            </a:pPr>
            <a:r>
              <a:rPr lang="en-US" sz="2400" b="0" i="0" dirty="0">
                <a:solidFill>
                  <a:srgbClr val="002060"/>
                </a:solidFill>
                <a:effectLst/>
                <a:latin typeface="Arial" panose="020B0604020202020204" pitchFamily="34" charset="0"/>
                <a:cs typeface="Arial" panose="020B0604020202020204" pitchFamily="34" charset="0"/>
              </a:rPr>
              <a:t>product_name – (Name of the products)</a:t>
            </a:r>
          </a:p>
        </p:txBody>
      </p:sp>
      <p:pic>
        <p:nvPicPr>
          <p:cNvPr id="4098" name="Picture 2" descr="Data Preparation | Guide to Market Research | Q Research Software">
            <a:extLst>
              <a:ext uri="{FF2B5EF4-FFF2-40B4-BE49-F238E27FC236}">
                <a16:creationId xmlns:a16="http://schemas.microsoft.com/office/drawing/2014/main" id="{2F2A6E70-2DF6-40CD-AC9E-58CC5FE41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43" y="49460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12E58E-678D-6E74-7B06-C41F9CF90884}"/>
              </a:ext>
            </a:extLst>
          </p:cNvPr>
          <p:cNvSpPr txBox="1"/>
          <p:nvPr/>
        </p:nvSpPr>
        <p:spPr>
          <a:xfrm>
            <a:off x="182880" y="132064"/>
            <a:ext cx="6096000" cy="369332"/>
          </a:xfrm>
          <a:prstGeom prst="rect">
            <a:avLst/>
          </a:prstGeom>
          <a:noFill/>
        </p:spPr>
        <p:txBody>
          <a:bodyPr wrap="square">
            <a:spAutoFit/>
          </a:bodyPr>
          <a:lstStyle/>
          <a:p>
            <a:r>
              <a:rPr lang="en-US" dirty="0">
                <a:solidFill>
                  <a:srgbClr val="002060"/>
                </a:solidFill>
              </a:rPr>
              <a:t>Predictive </a:t>
            </a:r>
            <a:r>
              <a:rPr lang="en-US" sz="1800" dirty="0">
                <a:latin typeface="+mn-lt"/>
              </a:rPr>
              <a:t>Analysis </a:t>
            </a:r>
            <a:endParaRPr lang="en-US" dirty="0">
              <a:solidFill>
                <a:srgbClr val="002060"/>
              </a:solidFill>
            </a:endParaRPr>
          </a:p>
        </p:txBody>
      </p:sp>
    </p:spTree>
    <p:extLst>
      <p:ext uri="{BB962C8B-B14F-4D97-AF65-F5344CB8AC3E}">
        <p14:creationId xmlns:p14="http://schemas.microsoft.com/office/powerpoint/2010/main" val="2775358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wdDnDiag">
          <a:fgClr>
            <a:schemeClr val="accent1"/>
          </a:fgClr>
          <a:bgClr>
            <a:schemeClr val="bg1"/>
          </a:bgClr>
        </a:patt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5D02FA-AC47-7CB4-D9C8-E3AD58339641}"/>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 name="Picture Placeholder 79" descr="chain link icon">
            <a:extLst>
              <a:ext uri="{FF2B5EF4-FFF2-40B4-BE49-F238E27FC236}">
                <a16:creationId xmlns:a16="http://schemas.microsoft.com/office/drawing/2014/main" id="{FE97B3EA-FEB6-4511-1485-CE59441BC34B}"/>
              </a:ext>
            </a:extLst>
          </p:cNvPr>
          <p:cNvPicPr>
            <a:picLocks noChangeAspect="1"/>
          </p:cNvPicPr>
          <p:nvPr/>
        </p:nvPicPr>
        <p:blipFill rotWithShape="1">
          <a:blip r:embed="rId2"/>
          <a:srcRect t="85" b="85"/>
          <a:stretch/>
        </p:blipFill>
        <p:spPr>
          <a:xfrm>
            <a:off x="10859008" y="0"/>
            <a:ext cx="1332992" cy="993396"/>
          </a:xfrm>
          <a:prstGeom prst="rect">
            <a:avLst/>
          </a:prstGeom>
        </p:spPr>
      </p:pic>
      <p:graphicFrame>
        <p:nvGraphicFramePr>
          <p:cNvPr id="9" name="Content Placeholder 8">
            <a:extLst>
              <a:ext uri="{FF2B5EF4-FFF2-40B4-BE49-F238E27FC236}">
                <a16:creationId xmlns:a16="http://schemas.microsoft.com/office/drawing/2014/main" id="{34E70222-81FE-10B2-8100-D68BD542B15E}"/>
              </a:ext>
            </a:extLst>
          </p:cNvPr>
          <p:cNvGraphicFramePr>
            <a:graphicFrameLocks noGrp="1"/>
          </p:cNvGraphicFramePr>
          <p:nvPr>
            <p:ph sz="half" idx="1"/>
            <p:extLst>
              <p:ext uri="{D42A27DB-BD31-4B8C-83A1-F6EECF244321}">
                <p14:modId xmlns:p14="http://schemas.microsoft.com/office/powerpoint/2010/main" val="283422919"/>
              </p:ext>
            </p:extLst>
          </p:nvPr>
        </p:nvGraphicFramePr>
        <p:xfrm>
          <a:off x="416689" y="-104172"/>
          <a:ext cx="11076968" cy="6863792"/>
        </p:xfrm>
        <a:graphic>
          <a:graphicData uri="http://schemas.openxmlformats.org/drawingml/2006/table">
            <a:tbl>
              <a:tblPr/>
              <a:tblGrid>
                <a:gridCol w="954911">
                  <a:extLst>
                    <a:ext uri="{9D8B030D-6E8A-4147-A177-3AD203B41FA5}">
                      <a16:colId xmlns:a16="http://schemas.microsoft.com/office/drawing/2014/main" val="1635881940"/>
                    </a:ext>
                  </a:extLst>
                </a:gridCol>
                <a:gridCol w="954911">
                  <a:extLst>
                    <a:ext uri="{9D8B030D-6E8A-4147-A177-3AD203B41FA5}">
                      <a16:colId xmlns:a16="http://schemas.microsoft.com/office/drawing/2014/main" val="1076443571"/>
                    </a:ext>
                  </a:extLst>
                </a:gridCol>
                <a:gridCol w="954911">
                  <a:extLst>
                    <a:ext uri="{9D8B030D-6E8A-4147-A177-3AD203B41FA5}">
                      <a16:colId xmlns:a16="http://schemas.microsoft.com/office/drawing/2014/main" val="3490282070"/>
                    </a:ext>
                  </a:extLst>
                </a:gridCol>
                <a:gridCol w="954911">
                  <a:extLst>
                    <a:ext uri="{9D8B030D-6E8A-4147-A177-3AD203B41FA5}">
                      <a16:colId xmlns:a16="http://schemas.microsoft.com/office/drawing/2014/main" val="3938098203"/>
                    </a:ext>
                  </a:extLst>
                </a:gridCol>
                <a:gridCol w="954911">
                  <a:extLst>
                    <a:ext uri="{9D8B030D-6E8A-4147-A177-3AD203B41FA5}">
                      <a16:colId xmlns:a16="http://schemas.microsoft.com/office/drawing/2014/main" val="4103363356"/>
                    </a:ext>
                  </a:extLst>
                </a:gridCol>
                <a:gridCol w="954911">
                  <a:extLst>
                    <a:ext uri="{9D8B030D-6E8A-4147-A177-3AD203B41FA5}">
                      <a16:colId xmlns:a16="http://schemas.microsoft.com/office/drawing/2014/main" val="1798321260"/>
                    </a:ext>
                  </a:extLst>
                </a:gridCol>
                <a:gridCol w="954911">
                  <a:extLst>
                    <a:ext uri="{9D8B030D-6E8A-4147-A177-3AD203B41FA5}">
                      <a16:colId xmlns:a16="http://schemas.microsoft.com/office/drawing/2014/main" val="3090874056"/>
                    </a:ext>
                  </a:extLst>
                </a:gridCol>
                <a:gridCol w="954911">
                  <a:extLst>
                    <a:ext uri="{9D8B030D-6E8A-4147-A177-3AD203B41FA5}">
                      <a16:colId xmlns:a16="http://schemas.microsoft.com/office/drawing/2014/main" val="2328422113"/>
                    </a:ext>
                  </a:extLst>
                </a:gridCol>
                <a:gridCol w="954911">
                  <a:extLst>
                    <a:ext uri="{9D8B030D-6E8A-4147-A177-3AD203B41FA5}">
                      <a16:colId xmlns:a16="http://schemas.microsoft.com/office/drawing/2014/main" val="1161348034"/>
                    </a:ext>
                  </a:extLst>
                </a:gridCol>
                <a:gridCol w="954911">
                  <a:extLst>
                    <a:ext uri="{9D8B030D-6E8A-4147-A177-3AD203B41FA5}">
                      <a16:colId xmlns:a16="http://schemas.microsoft.com/office/drawing/2014/main" val="3011108094"/>
                    </a:ext>
                  </a:extLst>
                </a:gridCol>
                <a:gridCol w="763929">
                  <a:extLst>
                    <a:ext uri="{9D8B030D-6E8A-4147-A177-3AD203B41FA5}">
                      <a16:colId xmlns:a16="http://schemas.microsoft.com/office/drawing/2014/main" val="2596116464"/>
                    </a:ext>
                  </a:extLst>
                </a:gridCol>
                <a:gridCol w="763929">
                  <a:extLst>
                    <a:ext uri="{9D8B030D-6E8A-4147-A177-3AD203B41FA5}">
                      <a16:colId xmlns:a16="http://schemas.microsoft.com/office/drawing/2014/main" val="1341043318"/>
                    </a:ext>
                  </a:extLst>
                </a:gridCol>
              </a:tblGrid>
              <a:tr h="753890">
                <a:tc>
                  <a:txBody>
                    <a:bodyPr/>
                    <a:lstStyle/>
                    <a:p>
                      <a:pPr algn="l" fontAlgn="b"/>
                      <a:r>
                        <a:rPr lang="en-IN" sz="1100" b="0" i="0" u="none" strike="noStrike">
                          <a:solidFill>
                            <a:srgbClr val="000000"/>
                          </a:solidFill>
                          <a:effectLst/>
                          <a:latin typeface="Calibri" panose="020F0502020204030204" pitchFamily="34" charset="0"/>
                        </a:rPr>
                        <a:t>user_id</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order_number</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order_dow</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order_hour_of_day</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days_since_prior_order</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product_id</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add_to_cart_order</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reordered</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department_id</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department</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product_name</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139500424"/>
                  </a:ext>
                </a:extLst>
              </a:tr>
              <a:tr h="506345">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pantry</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baking ingredients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561584948"/>
                  </a:ext>
                </a:extLst>
              </a:tr>
              <a:tr h="270051">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soy lactosefree</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632196687"/>
                  </a:ext>
                </a:extLst>
              </a:tr>
              <a:tr h="270051">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butter</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929050902"/>
                  </a:ext>
                </a:extLst>
              </a:tr>
              <a:tr h="270051">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vegetables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723320085"/>
                  </a:ext>
                </a:extLst>
              </a:tr>
              <a:tr h="270051">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vegetables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26050673"/>
                  </a:ext>
                </a:extLst>
              </a:tr>
              <a:tr h="270051">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soy lactosefree</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399701296"/>
                  </a:ext>
                </a:extLst>
              </a:tr>
              <a:tr h="270051">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yogurt</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66786178"/>
                  </a:ext>
                </a:extLst>
              </a:tr>
              <a:tr h="506345">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canned goods</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canned meals beans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385638752"/>
                  </a:ext>
                </a:extLst>
              </a:tr>
              <a:tr h="506345">
                <a:tc>
                  <a:txBody>
                    <a:bodyPr/>
                    <a:lstStyle/>
                    <a:p>
                      <a:pPr algn="r" fontAlgn="b"/>
                      <a:r>
                        <a:rPr lang="en-IN" sz="1100" b="0" i="0" u="none" strike="noStrike">
                          <a:solidFill>
                            <a:srgbClr val="000000"/>
                          </a:solidFill>
                          <a:effectLst/>
                          <a:latin typeface="Calibri" panose="020F0502020204030204" pitchFamily="34" charset="0"/>
                        </a:rPr>
                        <a:t>49125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meat seafood</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poultry counter</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3526910615"/>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frozen</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ice cream ice</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3242234335"/>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3298927524"/>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vegetables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3920018"/>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milk</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39203409"/>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soy lactosefree</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308941816"/>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4033580224"/>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1625219966"/>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035235410"/>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packaged cheese</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3196420385"/>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bakery</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bread</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86947114"/>
                  </a:ext>
                </a:extLst>
              </a:tr>
              <a:tr h="270051">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dirty="0">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59599901"/>
                  </a:ext>
                </a:extLst>
              </a:tr>
            </a:tbl>
          </a:graphicData>
        </a:graphic>
      </p:graphicFrame>
    </p:spTree>
    <p:extLst>
      <p:ext uri="{BB962C8B-B14F-4D97-AF65-F5344CB8AC3E}">
        <p14:creationId xmlns:p14="http://schemas.microsoft.com/office/powerpoint/2010/main" val="1202588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wdDnDiag">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4CF1E207-D3D0-17F4-5ED4-912250975DE9}"/>
              </a:ext>
            </a:extLst>
          </p:cNvPr>
          <p:cNvGraphicFramePr>
            <a:graphicFrameLocks noGrp="1"/>
          </p:cNvGraphicFramePr>
          <p:nvPr>
            <p:ph sz="half" idx="1"/>
            <p:extLst>
              <p:ext uri="{D42A27DB-BD31-4B8C-83A1-F6EECF244321}">
                <p14:modId xmlns:p14="http://schemas.microsoft.com/office/powerpoint/2010/main" val="4250292"/>
              </p:ext>
            </p:extLst>
          </p:nvPr>
        </p:nvGraphicFramePr>
        <p:xfrm>
          <a:off x="259080" y="185195"/>
          <a:ext cx="11824885" cy="6412367"/>
        </p:xfrm>
        <a:graphic>
          <a:graphicData uri="http://schemas.openxmlformats.org/drawingml/2006/table">
            <a:tbl>
              <a:tblPr/>
              <a:tblGrid>
                <a:gridCol w="938483">
                  <a:extLst>
                    <a:ext uri="{9D8B030D-6E8A-4147-A177-3AD203B41FA5}">
                      <a16:colId xmlns:a16="http://schemas.microsoft.com/office/drawing/2014/main" val="2180810332"/>
                    </a:ext>
                  </a:extLst>
                </a:gridCol>
                <a:gridCol w="938483">
                  <a:extLst>
                    <a:ext uri="{9D8B030D-6E8A-4147-A177-3AD203B41FA5}">
                      <a16:colId xmlns:a16="http://schemas.microsoft.com/office/drawing/2014/main" val="1045350084"/>
                    </a:ext>
                  </a:extLst>
                </a:gridCol>
                <a:gridCol w="938483">
                  <a:extLst>
                    <a:ext uri="{9D8B030D-6E8A-4147-A177-3AD203B41FA5}">
                      <a16:colId xmlns:a16="http://schemas.microsoft.com/office/drawing/2014/main" val="2349809798"/>
                    </a:ext>
                  </a:extLst>
                </a:gridCol>
                <a:gridCol w="938483">
                  <a:extLst>
                    <a:ext uri="{9D8B030D-6E8A-4147-A177-3AD203B41FA5}">
                      <a16:colId xmlns:a16="http://schemas.microsoft.com/office/drawing/2014/main" val="2452229016"/>
                    </a:ext>
                  </a:extLst>
                </a:gridCol>
                <a:gridCol w="938483">
                  <a:extLst>
                    <a:ext uri="{9D8B030D-6E8A-4147-A177-3AD203B41FA5}">
                      <a16:colId xmlns:a16="http://schemas.microsoft.com/office/drawing/2014/main" val="49485216"/>
                    </a:ext>
                  </a:extLst>
                </a:gridCol>
                <a:gridCol w="938483">
                  <a:extLst>
                    <a:ext uri="{9D8B030D-6E8A-4147-A177-3AD203B41FA5}">
                      <a16:colId xmlns:a16="http://schemas.microsoft.com/office/drawing/2014/main" val="4114682840"/>
                    </a:ext>
                  </a:extLst>
                </a:gridCol>
                <a:gridCol w="938483">
                  <a:extLst>
                    <a:ext uri="{9D8B030D-6E8A-4147-A177-3AD203B41FA5}">
                      <a16:colId xmlns:a16="http://schemas.microsoft.com/office/drawing/2014/main" val="1030804207"/>
                    </a:ext>
                  </a:extLst>
                </a:gridCol>
                <a:gridCol w="938483">
                  <a:extLst>
                    <a:ext uri="{9D8B030D-6E8A-4147-A177-3AD203B41FA5}">
                      <a16:colId xmlns:a16="http://schemas.microsoft.com/office/drawing/2014/main" val="2609679417"/>
                    </a:ext>
                  </a:extLst>
                </a:gridCol>
                <a:gridCol w="938483">
                  <a:extLst>
                    <a:ext uri="{9D8B030D-6E8A-4147-A177-3AD203B41FA5}">
                      <a16:colId xmlns:a16="http://schemas.microsoft.com/office/drawing/2014/main" val="479755797"/>
                    </a:ext>
                  </a:extLst>
                </a:gridCol>
                <a:gridCol w="938483">
                  <a:extLst>
                    <a:ext uri="{9D8B030D-6E8A-4147-A177-3AD203B41FA5}">
                      <a16:colId xmlns:a16="http://schemas.microsoft.com/office/drawing/2014/main" val="3495098242"/>
                    </a:ext>
                  </a:extLst>
                </a:gridCol>
                <a:gridCol w="750786">
                  <a:extLst>
                    <a:ext uri="{9D8B030D-6E8A-4147-A177-3AD203B41FA5}">
                      <a16:colId xmlns:a16="http://schemas.microsoft.com/office/drawing/2014/main" val="2164322836"/>
                    </a:ext>
                  </a:extLst>
                </a:gridCol>
                <a:gridCol w="750786">
                  <a:extLst>
                    <a:ext uri="{9D8B030D-6E8A-4147-A177-3AD203B41FA5}">
                      <a16:colId xmlns:a16="http://schemas.microsoft.com/office/drawing/2014/main" val="3262962606"/>
                    </a:ext>
                  </a:extLst>
                </a:gridCol>
                <a:gridCol w="938483">
                  <a:extLst>
                    <a:ext uri="{9D8B030D-6E8A-4147-A177-3AD203B41FA5}">
                      <a16:colId xmlns:a16="http://schemas.microsoft.com/office/drawing/2014/main" val="1746156209"/>
                    </a:ext>
                  </a:extLst>
                </a:gridCol>
              </a:tblGrid>
              <a:tr h="337493">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192279102"/>
                  </a:ext>
                </a:extLst>
              </a:tr>
              <a:tr h="337493">
                <a:tc>
                  <a:txBody>
                    <a:bodyPr/>
                    <a:lstStyle/>
                    <a:p>
                      <a:pPr algn="r" fontAlgn="b"/>
                      <a:r>
                        <a:rPr lang="en-IN" sz="1100" b="0" i="0" u="none" strike="noStrike">
                          <a:solidFill>
                            <a:srgbClr val="000000"/>
                          </a:solidFill>
                          <a:effectLst/>
                          <a:latin typeface="Calibri" panose="020F0502020204030204" pitchFamily="34" charset="0"/>
                        </a:rPr>
                        <a:t>162867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684081654"/>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beverages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tea</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047479741"/>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vegetables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208813116"/>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vegetables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255589331"/>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759069136"/>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yogurt</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079703012"/>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yogurt</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312863199"/>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soy lactosefree</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453913272"/>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yogurt</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551729204"/>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yogurt</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07580866"/>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bakery</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bakery desserts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452013173"/>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fruits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22085065"/>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frozen</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frozen breakfast</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096318324"/>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butter</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108360947"/>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breakfast</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cereal</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542834767"/>
                  </a:ext>
                </a:extLst>
              </a:tr>
              <a:tr h="337493">
                <a:tc>
                  <a:txBody>
                    <a:bodyPr/>
                    <a:lstStyle/>
                    <a:p>
                      <a:pPr algn="r" fontAlgn="b"/>
                      <a:r>
                        <a:rPr lang="en-IN" sz="1100" b="0" i="0" u="none" strike="noStrike">
                          <a:solidFill>
                            <a:srgbClr val="000000"/>
                          </a:solidFill>
                          <a:effectLst/>
                          <a:latin typeface="Calibri" panose="020F0502020204030204" pitchFamily="34" charset="0"/>
                        </a:rPr>
                        <a:t>147243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eggs</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189813543"/>
                  </a:ext>
                </a:extLst>
              </a:tr>
              <a:tr h="337493">
                <a:tc>
                  <a:txBody>
                    <a:bodyPr/>
                    <a:lstStyle/>
                    <a:p>
                      <a:pPr algn="r" fontAlgn="b"/>
                      <a:r>
                        <a:rPr lang="en-IN" sz="1100" b="0" i="0" u="none" strike="noStrike">
                          <a:solidFill>
                            <a:srgbClr val="000000"/>
                          </a:solidFill>
                          <a:effectLst/>
                          <a:latin typeface="Calibri" panose="020F0502020204030204" pitchFamily="34" charset="0"/>
                        </a:rPr>
                        <a:t>195275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produce</a:t>
                      </a:r>
                    </a:p>
                  </a:txBody>
                  <a:tcPr marL="7620" marR="7620" marT="7620" marB="0" anchor="b">
                    <a:lnL>
                      <a:noFill/>
                    </a:lnL>
                    <a:lnR>
                      <a:noFill/>
                    </a:lnR>
                    <a:lnT>
                      <a:noFill/>
                    </a:lnT>
                    <a:lnB>
                      <a:noFill/>
                    </a:lnB>
                  </a:tcPr>
                </a:tc>
                <a:tc gridSpan="2">
                  <a:txBody>
                    <a:bodyPr/>
                    <a:lstStyle/>
                    <a:p>
                      <a:pPr algn="l" fontAlgn="b"/>
                      <a:r>
                        <a:rPr lang="en-IN" sz="1100" b="0" i="0" u="none" strike="noStrike">
                          <a:solidFill>
                            <a:srgbClr val="000000"/>
                          </a:solidFill>
                          <a:effectLst/>
                          <a:latin typeface="Calibri" panose="020F0502020204030204" pitchFamily="34" charset="0"/>
                        </a:rPr>
                        <a:t>fresh vegetables</a:t>
                      </a:r>
                    </a:p>
                  </a:txBody>
                  <a:tcPr marL="7620" marR="7620" marT="7620" marB="0" anchor="b">
                    <a:lnL>
                      <a:noFill/>
                    </a:lnL>
                    <a:lnR>
                      <a:noFill/>
                    </a:lnR>
                    <a:lnT>
                      <a:noFill/>
                    </a:lnT>
                    <a:lnB>
                      <a:noFill/>
                    </a:lnB>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890531179"/>
                  </a:ext>
                </a:extLst>
              </a:tr>
              <a:tr h="337493">
                <a:tc>
                  <a:txBody>
                    <a:bodyPr/>
                    <a:lstStyle/>
                    <a:p>
                      <a:pPr algn="r" fontAlgn="b"/>
                      <a:r>
                        <a:rPr lang="en-IN" sz="1100" b="0" i="0" u="none" strike="noStrike">
                          <a:solidFill>
                            <a:srgbClr val="000000"/>
                          </a:solidFill>
                          <a:effectLst/>
                          <a:latin typeface="Calibri" panose="020F0502020204030204" pitchFamily="34" charset="0"/>
                        </a:rPr>
                        <a:t>195275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dairy eggs</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eggs</a:t>
                      </a:r>
                    </a:p>
                  </a:txBody>
                  <a:tcPr marL="7620" marR="7620" marT="762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516234746"/>
                  </a:ext>
                </a:extLst>
              </a:tr>
            </a:tbl>
          </a:graphicData>
        </a:graphic>
      </p:graphicFrame>
      <p:sp>
        <p:nvSpPr>
          <p:cNvPr id="5" name="Slide Number Placeholder 4">
            <a:extLst>
              <a:ext uri="{FF2B5EF4-FFF2-40B4-BE49-F238E27FC236}">
                <a16:creationId xmlns:a16="http://schemas.microsoft.com/office/drawing/2014/main" id="{1C44A012-7966-B942-6E47-C55ED4B4761E}"/>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Placeholder 79" descr="chain link icon">
            <a:extLst>
              <a:ext uri="{FF2B5EF4-FFF2-40B4-BE49-F238E27FC236}">
                <a16:creationId xmlns:a16="http://schemas.microsoft.com/office/drawing/2014/main" id="{2608C785-0C6D-2265-2B4B-9EC7DF4D715C}"/>
              </a:ext>
            </a:extLst>
          </p:cNvPr>
          <p:cNvPicPr>
            <a:picLocks noChangeAspect="1"/>
          </p:cNvPicPr>
          <p:nvPr/>
        </p:nvPicPr>
        <p:blipFill rotWithShape="1">
          <a:blip r:embed="rId2"/>
          <a:srcRect t="85" b="85"/>
          <a:stretch/>
        </p:blipFill>
        <p:spPr>
          <a:xfrm>
            <a:off x="10599928" y="97662"/>
            <a:ext cx="1332992" cy="993396"/>
          </a:xfrm>
          <a:prstGeom prst="rect">
            <a:avLst/>
          </a:prstGeom>
        </p:spPr>
      </p:pic>
    </p:spTree>
    <p:extLst>
      <p:ext uri="{BB962C8B-B14F-4D97-AF65-F5344CB8AC3E}">
        <p14:creationId xmlns:p14="http://schemas.microsoft.com/office/powerpoint/2010/main" val="35439951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wdDnDiag">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86CAEE3-107A-EA93-71D0-E5395B0307F0}"/>
              </a:ext>
            </a:extLst>
          </p:cNvPr>
          <p:cNvGraphicFramePr>
            <a:graphicFrameLocks noGrp="1"/>
          </p:cNvGraphicFramePr>
          <p:nvPr>
            <p:extLst>
              <p:ext uri="{D42A27DB-BD31-4B8C-83A1-F6EECF244321}">
                <p14:modId xmlns:p14="http://schemas.microsoft.com/office/powerpoint/2010/main" val="1227110363"/>
              </p:ext>
            </p:extLst>
          </p:nvPr>
        </p:nvGraphicFramePr>
        <p:xfrm>
          <a:off x="127321" y="118714"/>
          <a:ext cx="11810675" cy="6640888"/>
        </p:xfrm>
        <a:graphic>
          <a:graphicData uri="http://schemas.openxmlformats.org/drawingml/2006/table">
            <a:tbl>
              <a:tblPr/>
              <a:tblGrid>
                <a:gridCol w="937355">
                  <a:extLst>
                    <a:ext uri="{9D8B030D-6E8A-4147-A177-3AD203B41FA5}">
                      <a16:colId xmlns:a16="http://schemas.microsoft.com/office/drawing/2014/main" val="365861488"/>
                    </a:ext>
                  </a:extLst>
                </a:gridCol>
                <a:gridCol w="937355">
                  <a:extLst>
                    <a:ext uri="{9D8B030D-6E8A-4147-A177-3AD203B41FA5}">
                      <a16:colId xmlns:a16="http://schemas.microsoft.com/office/drawing/2014/main" val="2200124191"/>
                    </a:ext>
                  </a:extLst>
                </a:gridCol>
                <a:gridCol w="937355">
                  <a:extLst>
                    <a:ext uri="{9D8B030D-6E8A-4147-A177-3AD203B41FA5}">
                      <a16:colId xmlns:a16="http://schemas.microsoft.com/office/drawing/2014/main" val="247950298"/>
                    </a:ext>
                  </a:extLst>
                </a:gridCol>
                <a:gridCol w="937355">
                  <a:extLst>
                    <a:ext uri="{9D8B030D-6E8A-4147-A177-3AD203B41FA5}">
                      <a16:colId xmlns:a16="http://schemas.microsoft.com/office/drawing/2014/main" val="2195118847"/>
                    </a:ext>
                  </a:extLst>
                </a:gridCol>
                <a:gridCol w="937355">
                  <a:extLst>
                    <a:ext uri="{9D8B030D-6E8A-4147-A177-3AD203B41FA5}">
                      <a16:colId xmlns:a16="http://schemas.microsoft.com/office/drawing/2014/main" val="1560931063"/>
                    </a:ext>
                  </a:extLst>
                </a:gridCol>
                <a:gridCol w="937355">
                  <a:extLst>
                    <a:ext uri="{9D8B030D-6E8A-4147-A177-3AD203B41FA5}">
                      <a16:colId xmlns:a16="http://schemas.microsoft.com/office/drawing/2014/main" val="881112333"/>
                    </a:ext>
                  </a:extLst>
                </a:gridCol>
                <a:gridCol w="937355">
                  <a:extLst>
                    <a:ext uri="{9D8B030D-6E8A-4147-A177-3AD203B41FA5}">
                      <a16:colId xmlns:a16="http://schemas.microsoft.com/office/drawing/2014/main" val="429261805"/>
                    </a:ext>
                  </a:extLst>
                </a:gridCol>
                <a:gridCol w="937355">
                  <a:extLst>
                    <a:ext uri="{9D8B030D-6E8A-4147-A177-3AD203B41FA5}">
                      <a16:colId xmlns:a16="http://schemas.microsoft.com/office/drawing/2014/main" val="1790338312"/>
                    </a:ext>
                  </a:extLst>
                </a:gridCol>
                <a:gridCol w="937355">
                  <a:extLst>
                    <a:ext uri="{9D8B030D-6E8A-4147-A177-3AD203B41FA5}">
                      <a16:colId xmlns:a16="http://schemas.microsoft.com/office/drawing/2014/main" val="1891064847"/>
                    </a:ext>
                  </a:extLst>
                </a:gridCol>
                <a:gridCol w="937355">
                  <a:extLst>
                    <a:ext uri="{9D8B030D-6E8A-4147-A177-3AD203B41FA5}">
                      <a16:colId xmlns:a16="http://schemas.microsoft.com/office/drawing/2014/main" val="3468317392"/>
                    </a:ext>
                  </a:extLst>
                </a:gridCol>
                <a:gridCol w="749885">
                  <a:extLst>
                    <a:ext uri="{9D8B030D-6E8A-4147-A177-3AD203B41FA5}">
                      <a16:colId xmlns:a16="http://schemas.microsoft.com/office/drawing/2014/main" val="2096673934"/>
                    </a:ext>
                  </a:extLst>
                </a:gridCol>
                <a:gridCol w="749885">
                  <a:extLst>
                    <a:ext uri="{9D8B030D-6E8A-4147-A177-3AD203B41FA5}">
                      <a16:colId xmlns:a16="http://schemas.microsoft.com/office/drawing/2014/main" val="1844092725"/>
                    </a:ext>
                  </a:extLst>
                </a:gridCol>
                <a:gridCol w="937355">
                  <a:extLst>
                    <a:ext uri="{9D8B030D-6E8A-4147-A177-3AD203B41FA5}">
                      <a16:colId xmlns:a16="http://schemas.microsoft.com/office/drawing/2014/main" val="2471096454"/>
                    </a:ext>
                  </a:extLst>
                </a:gridCol>
              </a:tblGrid>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fruits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186924537"/>
                  </a:ext>
                </a:extLst>
              </a:tr>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fruits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3532720808"/>
                  </a:ext>
                </a:extLst>
              </a:tr>
              <a:tr h="476620">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bakery</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buns rolls</a:t>
                      </a:r>
                    </a:p>
                  </a:txBody>
                  <a:tcPr marL="6940" marR="6940" marT="69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940" marR="6940" marT="6940" marB="0" anchor="b">
                    <a:lnL>
                      <a:noFill/>
                    </a:lnL>
                    <a:lnR>
                      <a:noFill/>
                    </a:lnR>
                    <a:lnT>
                      <a:noFill/>
                    </a:lnT>
                    <a:lnB>
                      <a:noFill/>
                    </a:lnB>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3182301404"/>
                  </a:ext>
                </a:extLst>
              </a:tr>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dairy eggs</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yogurt</a:t>
                      </a: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3176838972"/>
                  </a:ext>
                </a:extLst>
              </a:tr>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fruits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822584528"/>
                  </a:ext>
                </a:extLst>
              </a:tr>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vegetables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1263570717"/>
                  </a:ext>
                </a:extLst>
              </a:tr>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vegetables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3123119023"/>
                  </a:ext>
                </a:extLst>
              </a:tr>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vegetables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1562955697"/>
                  </a:ext>
                </a:extLst>
              </a:tr>
              <a:tr h="254196">
                <a:tc>
                  <a:txBody>
                    <a:bodyPr/>
                    <a:lstStyle/>
                    <a:p>
                      <a:pPr algn="r" fontAlgn="b"/>
                      <a:r>
                        <a:rPr lang="en-IN" sz="1000" b="0" i="0" u="none" strike="noStrike">
                          <a:solidFill>
                            <a:srgbClr val="000000"/>
                          </a:solidFill>
                          <a:effectLst/>
                          <a:latin typeface="Calibri" panose="020F0502020204030204" pitchFamily="34" charset="0"/>
                        </a:rPr>
                        <a:t>195275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fruits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916940769"/>
                  </a:ext>
                </a:extLst>
              </a:tr>
              <a:tr h="254196">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dairy eggs</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cream</a:t>
                      </a: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1868780959"/>
                  </a:ext>
                </a:extLst>
              </a:tr>
              <a:tr h="254196">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dairy eggs</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eggs</a:t>
                      </a: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2193123701"/>
                  </a:ext>
                </a:extLst>
              </a:tr>
              <a:tr h="476620">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beverages</a:t>
                      </a:r>
                    </a:p>
                  </a:txBody>
                  <a:tcPr marL="6940" marR="6940" marT="6940" marB="0" anchor="b">
                    <a:lnL>
                      <a:noFill/>
                    </a:lnL>
                    <a:lnR>
                      <a:noFill/>
                    </a:lnR>
                    <a:lnT>
                      <a:noFill/>
                    </a:lnT>
                    <a:lnB>
                      <a:noFill/>
                    </a:lnB>
                  </a:tcPr>
                </a:tc>
                <a:tc gridSpan="3">
                  <a:txBody>
                    <a:bodyPr/>
                    <a:lstStyle/>
                    <a:p>
                      <a:pPr algn="l" fontAlgn="b"/>
                      <a:r>
                        <a:rPr lang="en-IN" sz="1000" b="0" i="0" u="none" strike="noStrike">
                          <a:solidFill>
                            <a:srgbClr val="000000"/>
                          </a:solidFill>
                          <a:effectLst/>
                          <a:latin typeface="Calibri" panose="020F0502020204030204" pitchFamily="34" charset="0"/>
                        </a:rPr>
                        <a:t>water seltzer sparkling water</a:t>
                      </a:r>
                    </a:p>
                  </a:txBody>
                  <a:tcPr marL="6940" marR="6940" marT="6940" marB="0" anchor="b">
                    <a:lnL>
                      <a:noFill/>
                    </a:lnL>
                    <a:lnR>
                      <a:noFill/>
                    </a:lnR>
                    <a:lnT>
                      <a:noFill/>
                    </a:lnT>
                    <a:lnB>
                      <a:noFill/>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5647942"/>
                  </a:ext>
                </a:extLst>
              </a:tr>
              <a:tr h="254196">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16</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dairy eggs</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yogurt</a:t>
                      </a: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1879202304"/>
                  </a:ext>
                </a:extLst>
              </a:tr>
              <a:tr h="476620">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5</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pantry</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baking ingredients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739837483"/>
                  </a:ext>
                </a:extLst>
              </a:tr>
              <a:tr h="476620">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pantry</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baking ingredients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3448648381"/>
                  </a:ext>
                </a:extLst>
              </a:tr>
              <a:tr h="476620">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17</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7</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pantry</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baking ingredients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4267741055"/>
                  </a:ext>
                </a:extLst>
              </a:tr>
              <a:tr h="254196">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24</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fruits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3827685650"/>
                  </a:ext>
                </a:extLst>
              </a:tr>
              <a:tr h="476620">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9</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13</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pantry</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pickled goods olives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1512469682"/>
                  </a:ext>
                </a:extLst>
              </a:tr>
              <a:tr h="476620">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49</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12</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meat seafood</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packaged poultry</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771449769"/>
                  </a:ext>
                </a:extLst>
              </a:tr>
              <a:tr h="254196">
                <a:tc>
                  <a:txBody>
                    <a:bodyPr/>
                    <a:lstStyle/>
                    <a:p>
                      <a:pPr algn="r" fontAlgn="b"/>
                      <a:r>
                        <a:rPr lang="en-IN" sz="1000" b="0" i="0" u="none" strike="noStrike">
                          <a:solidFill>
                            <a:srgbClr val="000000"/>
                          </a:solidFill>
                          <a:effectLst/>
                          <a:latin typeface="Calibri" panose="020F0502020204030204" pitchFamily="34" charset="0"/>
                        </a:rPr>
                        <a:t>58222</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6</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83</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11</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0</a:t>
                      </a:r>
                    </a:p>
                  </a:txBody>
                  <a:tcPr marL="6940" marR="6940" marT="6940" marB="0" anchor="b">
                    <a:lnL>
                      <a:noFill/>
                    </a:lnL>
                    <a:lnR>
                      <a:noFill/>
                    </a:lnR>
                    <a:lnT>
                      <a:noFill/>
                    </a:lnT>
                    <a:lnB>
                      <a:noFill/>
                    </a:lnB>
                  </a:tcPr>
                </a:tc>
                <a:tc>
                  <a:txBody>
                    <a:bodyPr/>
                    <a:lstStyle/>
                    <a:p>
                      <a:pPr algn="r" fontAlgn="b"/>
                      <a:r>
                        <a:rPr lang="en-IN" sz="1000" b="0" i="0" u="none" strike="noStrike">
                          <a:solidFill>
                            <a:srgbClr val="000000"/>
                          </a:solidFill>
                          <a:effectLst/>
                          <a:latin typeface="Calibri" panose="020F0502020204030204" pitchFamily="34" charset="0"/>
                        </a:rPr>
                        <a:t>4</a:t>
                      </a:r>
                    </a:p>
                  </a:txBody>
                  <a:tcPr marL="6940" marR="6940" marT="6940" marB="0" anchor="b">
                    <a:lnL>
                      <a:noFill/>
                    </a:lnL>
                    <a:lnR>
                      <a:noFill/>
                    </a:lnR>
                    <a:lnT>
                      <a:noFill/>
                    </a:lnT>
                    <a:lnB>
                      <a:noFill/>
                    </a:lnB>
                  </a:tcPr>
                </a:tc>
                <a:tc>
                  <a:txBody>
                    <a:bodyPr/>
                    <a:lstStyle/>
                    <a:p>
                      <a:pPr algn="l" fontAlgn="b"/>
                      <a:r>
                        <a:rPr lang="en-IN" sz="1000" b="0" i="0" u="none" strike="noStrike">
                          <a:solidFill>
                            <a:srgbClr val="000000"/>
                          </a:solidFill>
                          <a:effectLst/>
                          <a:latin typeface="Calibri" panose="020F0502020204030204" pitchFamily="34" charset="0"/>
                        </a:rPr>
                        <a:t>produce</a:t>
                      </a:r>
                    </a:p>
                  </a:txBody>
                  <a:tcPr marL="6940" marR="6940" marT="6940" marB="0" anchor="b">
                    <a:lnL>
                      <a:noFill/>
                    </a:lnL>
                    <a:lnR>
                      <a:noFill/>
                    </a:lnR>
                    <a:lnT>
                      <a:noFill/>
                    </a:lnT>
                    <a:lnB>
                      <a:noFill/>
                    </a:lnB>
                  </a:tcPr>
                </a:tc>
                <a:tc gridSpan="2">
                  <a:txBody>
                    <a:bodyPr/>
                    <a:lstStyle/>
                    <a:p>
                      <a:pPr algn="l" fontAlgn="b"/>
                      <a:r>
                        <a:rPr lang="en-IN" sz="1000" b="0" i="0" u="none" strike="noStrike">
                          <a:solidFill>
                            <a:srgbClr val="000000"/>
                          </a:solidFill>
                          <a:effectLst/>
                          <a:latin typeface="Calibri" panose="020F0502020204030204" pitchFamily="34" charset="0"/>
                        </a:rPr>
                        <a:t>fresh vegetables</a:t>
                      </a:r>
                    </a:p>
                  </a:txBody>
                  <a:tcPr marL="6940" marR="6940" marT="6940" marB="0" anchor="b">
                    <a:lnL>
                      <a:noFill/>
                    </a:lnL>
                    <a:lnR>
                      <a:noFill/>
                    </a:lnR>
                    <a:lnT>
                      <a:noFill/>
                    </a:lnT>
                    <a:lnB>
                      <a:noFill/>
                    </a:lnB>
                  </a:tcPr>
                </a:tc>
                <a:tc hMerge="1">
                  <a:txBody>
                    <a:bodyPr/>
                    <a:lstStyle/>
                    <a:p>
                      <a:endParaRPr lang="en-IN"/>
                    </a:p>
                  </a:txBody>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940" marR="6940" marT="6940" marB="0" anchor="b">
                    <a:lnL>
                      <a:noFill/>
                    </a:lnL>
                    <a:lnR>
                      <a:noFill/>
                    </a:lnR>
                    <a:lnT>
                      <a:noFill/>
                    </a:lnT>
                    <a:lnB>
                      <a:noFill/>
                    </a:lnB>
                  </a:tcPr>
                </a:tc>
                <a:extLst>
                  <a:ext uri="{0D108BD9-81ED-4DB2-BD59-A6C34878D82A}">
                    <a16:rowId xmlns:a16="http://schemas.microsoft.com/office/drawing/2014/main" val="1721429666"/>
                  </a:ext>
                </a:extLst>
              </a:tr>
            </a:tbl>
          </a:graphicData>
        </a:graphic>
      </p:graphicFrame>
      <p:sp>
        <p:nvSpPr>
          <p:cNvPr id="3" name="Slide Number Placeholder 4">
            <a:extLst>
              <a:ext uri="{FF2B5EF4-FFF2-40B4-BE49-F238E27FC236}">
                <a16:creationId xmlns:a16="http://schemas.microsoft.com/office/drawing/2014/main" id="{9A88CB72-A4A4-3FBA-A5A6-FED9D86761CA}"/>
              </a:ext>
            </a:extLst>
          </p:cNvPr>
          <p:cNvSpPr txBox="1">
            <a:spLocks/>
          </p:cNvSpPr>
          <p:nvPr/>
        </p:nvSpPr>
        <p:spPr>
          <a:xfrm>
            <a:off x="11097768" y="6096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15</a:t>
            </a:fld>
            <a:endParaRPr lang="en-US" dirty="0"/>
          </a:p>
        </p:txBody>
      </p:sp>
      <p:pic>
        <p:nvPicPr>
          <p:cNvPr id="4" name="Picture Placeholder 79" descr="chain link icon">
            <a:extLst>
              <a:ext uri="{FF2B5EF4-FFF2-40B4-BE49-F238E27FC236}">
                <a16:creationId xmlns:a16="http://schemas.microsoft.com/office/drawing/2014/main" id="{A9E30EA3-B32E-AA95-3C17-0F18129441CC}"/>
              </a:ext>
            </a:extLst>
          </p:cNvPr>
          <p:cNvPicPr>
            <a:picLocks noChangeAspect="1"/>
          </p:cNvPicPr>
          <p:nvPr/>
        </p:nvPicPr>
        <p:blipFill rotWithShape="1">
          <a:blip r:embed="rId2"/>
          <a:srcRect t="85" b="85"/>
          <a:stretch/>
        </p:blipFill>
        <p:spPr>
          <a:xfrm>
            <a:off x="10925048" y="118713"/>
            <a:ext cx="1332992" cy="993396"/>
          </a:xfrm>
          <a:prstGeom prst="rect">
            <a:avLst/>
          </a:prstGeom>
        </p:spPr>
      </p:pic>
    </p:spTree>
    <p:extLst>
      <p:ext uri="{BB962C8B-B14F-4D97-AF65-F5344CB8AC3E}">
        <p14:creationId xmlns:p14="http://schemas.microsoft.com/office/powerpoint/2010/main" val="26816698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dkVert">
          <a:fgClr>
            <a:schemeClr val="accent1"/>
          </a:fgClr>
          <a:bgClr>
            <a:schemeClr val="bg1"/>
          </a:bgClr>
        </a:pattFill>
        <a:effectLst/>
      </p:bgPr>
    </p:bg>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4" name="Title 3">
            <a:extLst>
              <a:ext uri="{FF2B5EF4-FFF2-40B4-BE49-F238E27FC236}">
                <a16:creationId xmlns:a16="http://schemas.microsoft.com/office/drawing/2014/main" id="{8BD95660-9511-4EEF-3C76-7AA156367A2A}"/>
              </a:ext>
            </a:extLst>
          </p:cNvPr>
          <p:cNvSpPr>
            <a:spLocks noGrp="1"/>
          </p:cNvSpPr>
          <p:nvPr>
            <p:ph type="title"/>
          </p:nvPr>
        </p:nvSpPr>
        <p:spPr>
          <a:xfrm>
            <a:off x="3986784" y="457200"/>
            <a:ext cx="8165592" cy="751840"/>
          </a:xfrm>
          <a:pattFill prst="smConfetti">
            <a:fgClr>
              <a:srgbClr val="F5CDCE"/>
            </a:fgClr>
            <a:bgClr>
              <a:schemeClr val="bg1"/>
            </a:bgClr>
          </a:pattFill>
        </p:spPr>
        <p:txBody>
          <a:bodyPr/>
          <a:lstStyle/>
          <a:p>
            <a:r>
              <a:rPr lang="en-IN" dirty="0"/>
              <a:t>Data PREPARATION </a:t>
            </a:r>
          </a:p>
        </p:txBody>
      </p:sp>
      <p:pic>
        <p:nvPicPr>
          <p:cNvPr id="3074" name="Picture 2" descr="Six Steps to Master Machine Learning with Data Preparation ...">
            <a:extLst>
              <a:ext uri="{FF2B5EF4-FFF2-40B4-BE49-F238E27FC236}">
                <a16:creationId xmlns:a16="http://schemas.microsoft.com/office/drawing/2014/main" id="{1DB879B1-C6EE-BD32-3FD6-84F0E6534A99}"/>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3586480" y="1300480"/>
            <a:ext cx="8565896" cy="534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803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lgConfetti">
          <a:fgClr>
            <a:schemeClr val="accent1"/>
          </a:fgClr>
          <a:bgClr>
            <a:schemeClr val="bg1"/>
          </a:bgClr>
        </a:patt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172748D-75C6-DA70-4EE1-E5E5C21D8F22}"/>
              </a:ext>
            </a:extLst>
          </p:cNvPr>
          <p:cNvSpPr>
            <a:spLocks noGrp="1"/>
          </p:cNvSpPr>
          <p:nvPr>
            <p:ph idx="1"/>
          </p:nvPr>
        </p:nvSpPr>
        <p:spPr>
          <a:xfrm>
            <a:off x="694481" y="457200"/>
            <a:ext cx="10154367" cy="2783711"/>
          </a:xfrm>
        </p:spPr>
        <p:txBody>
          <a:bodyPr/>
          <a:lstStyle/>
          <a:p>
            <a:pPr marL="457200" indent="-457200">
              <a:buFont typeface="Wingdings" panose="05000000000000000000" pitchFamily="2" charset="2"/>
              <a:buChar char="v"/>
            </a:pPr>
            <a:r>
              <a:rPr lang="en-US" sz="3200" dirty="0">
                <a:solidFill>
                  <a:schemeClr val="accent6">
                    <a:lumMod val="75000"/>
                  </a:schemeClr>
                </a:solidFill>
              </a:rPr>
              <a:t>Checking the dimensions of the data: </a:t>
            </a:r>
            <a:br>
              <a:rPr lang="en-US" sz="3200" dirty="0">
                <a:solidFill>
                  <a:srgbClr val="FFFFFF"/>
                </a:solidFill>
              </a:rPr>
            </a:br>
            <a:br>
              <a:rPr lang="en-US" sz="1800" dirty="0">
                <a:solidFill>
                  <a:srgbClr val="FFFFFF"/>
                </a:solidFill>
              </a:rPr>
            </a:br>
            <a:r>
              <a:rPr lang="en-US" sz="2800" dirty="0">
                <a:solidFill>
                  <a:schemeClr val="accent6">
                    <a:lumMod val="50000"/>
                  </a:schemeClr>
                </a:solidFill>
                <a:latin typeface="+mj-lt"/>
              </a:rPr>
              <a:t>dataset.shape:</a:t>
            </a:r>
          </a:p>
          <a:p>
            <a:pPr marL="457200" indent="-457200">
              <a:buFont typeface="Wingdings" panose="05000000000000000000" pitchFamily="2" charset="2"/>
              <a:buChar char="v"/>
            </a:pPr>
            <a:endParaRPr lang="en-US" sz="1600" dirty="0">
              <a:solidFill>
                <a:schemeClr val="accent6">
                  <a:lumMod val="75000"/>
                </a:schemeClr>
              </a:solidFill>
            </a:endParaRPr>
          </a:p>
          <a:p>
            <a:pPr marL="457200" indent="-457200">
              <a:buFont typeface="Wingdings" panose="05000000000000000000" pitchFamily="2" charset="2"/>
              <a:buChar char="v"/>
            </a:pPr>
            <a:r>
              <a:rPr lang="en-US" sz="2400" dirty="0">
                <a:solidFill>
                  <a:schemeClr val="accent6">
                    <a:lumMod val="75000"/>
                  </a:schemeClr>
                </a:solidFill>
              </a:rPr>
              <a:t>Checking for the variable names and their datatypes in the data</a:t>
            </a:r>
            <a:r>
              <a:rPr lang="en-US" sz="1600" dirty="0">
                <a:solidFill>
                  <a:schemeClr val="accent6">
                    <a:lumMod val="75000"/>
                  </a:schemeClr>
                </a:solidFill>
              </a:rPr>
              <a:t>:</a:t>
            </a:r>
          </a:p>
          <a:p>
            <a:br>
              <a:rPr lang="en-US" sz="1600" dirty="0">
                <a:solidFill>
                  <a:schemeClr val="accent6">
                    <a:lumMod val="75000"/>
                  </a:schemeClr>
                </a:solidFill>
              </a:rPr>
            </a:br>
            <a:r>
              <a:rPr lang="en-US" sz="3200" b="1" dirty="0">
                <a:solidFill>
                  <a:schemeClr val="accent6">
                    <a:lumMod val="75000"/>
                  </a:schemeClr>
                </a:solidFill>
                <a:latin typeface="Arial Black" panose="020B0A04020102020204" pitchFamily="34" charset="0"/>
              </a:rPr>
              <a:t>     </a:t>
            </a:r>
            <a:r>
              <a:rPr lang="en-US" sz="3200" b="1" dirty="0" err="1">
                <a:solidFill>
                  <a:schemeClr val="accent6">
                    <a:lumMod val="75000"/>
                  </a:schemeClr>
                </a:solidFill>
                <a:latin typeface="Arial Black" panose="020B0A04020102020204" pitchFamily="34" charset="0"/>
              </a:rPr>
              <a:t>dataset.dtypes</a:t>
            </a:r>
            <a:r>
              <a:rPr lang="en-US" sz="3200" b="1" dirty="0">
                <a:solidFill>
                  <a:schemeClr val="accent6">
                    <a:lumMod val="75000"/>
                  </a:schemeClr>
                </a:solidFill>
                <a:latin typeface="Arial Black" panose="020B0A04020102020204" pitchFamily="34" charset="0"/>
              </a:rPr>
              <a:t>:   </a:t>
            </a:r>
          </a:p>
          <a:p>
            <a:endParaRPr lang="en-US" sz="1800" dirty="0">
              <a:solidFill>
                <a:schemeClr val="accent6">
                  <a:lumMod val="75000"/>
                </a:schemeClr>
              </a:solidFill>
            </a:endParaRPr>
          </a:p>
          <a:p>
            <a:endParaRPr lang="en-IN" dirty="0"/>
          </a:p>
        </p:txBody>
      </p:sp>
      <p:sp>
        <p:nvSpPr>
          <p:cNvPr id="6" name="Slide Number Placeholder 5">
            <a:extLst>
              <a:ext uri="{FF2B5EF4-FFF2-40B4-BE49-F238E27FC236}">
                <a16:creationId xmlns:a16="http://schemas.microsoft.com/office/drawing/2014/main" id="{0CD17424-DAB3-6153-D885-0BF081D8519A}"/>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10" name="Rectangle 1">
            <a:extLst>
              <a:ext uri="{FF2B5EF4-FFF2-40B4-BE49-F238E27FC236}">
                <a16:creationId xmlns:a16="http://schemas.microsoft.com/office/drawing/2014/main" id="{B1CBFD82-18F5-59B8-C1C4-1A9026443F89}"/>
              </a:ext>
            </a:extLst>
          </p:cNvPr>
          <p:cNvSpPr>
            <a:spLocks noChangeArrowheads="1"/>
          </p:cNvSpPr>
          <p:nvPr/>
        </p:nvSpPr>
        <p:spPr bwMode="auto">
          <a:xfrm>
            <a:off x="4256301" y="1319259"/>
            <a:ext cx="5823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7030A0"/>
                </a:solidFill>
                <a:effectLst/>
                <a:latin typeface="+mj-lt"/>
              </a:rPr>
              <a:t>2019501 rows × 12 columns</a:t>
            </a:r>
          </a:p>
        </p:txBody>
      </p:sp>
      <p:sp>
        <p:nvSpPr>
          <p:cNvPr id="13" name="Rectangle 2">
            <a:extLst>
              <a:ext uri="{FF2B5EF4-FFF2-40B4-BE49-F238E27FC236}">
                <a16:creationId xmlns:a16="http://schemas.microsoft.com/office/drawing/2014/main" id="{48E48B30-96F7-88AA-205D-1E71F9ED92FB}"/>
              </a:ext>
            </a:extLst>
          </p:cNvPr>
          <p:cNvSpPr>
            <a:spLocks noChangeArrowheads="1"/>
          </p:cNvSpPr>
          <p:nvPr/>
        </p:nvSpPr>
        <p:spPr bwMode="auto">
          <a:xfrm>
            <a:off x="5586714" y="2707217"/>
            <a:ext cx="5617580" cy="3600986"/>
          </a:xfrm>
          <a:custGeom>
            <a:avLst/>
            <a:gdLst>
              <a:gd name="connsiteX0" fmla="*/ 0 w 4480560"/>
              <a:gd name="connsiteY0" fmla="*/ 0 h 769441"/>
              <a:gd name="connsiteX1" fmla="*/ 4480560 w 4480560"/>
              <a:gd name="connsiteY1" fmla="*/ 0 h 769441"/>
              <a:gd name="connsiteX2" fmla="*/ 4480560 w 4480560"/>
              <a:gd name="connsiteY2" fmla="*/ 769441 h 769441"/>
              <a:gd name="connsiteX3" fmla="*/ 0 w 4480560"/>
              <a:gd name="connsiteY3" fmla="*/ 769441 h 769441"/>
              <a:gd name="connsiteX4" fmla="*/ 0 w 4480560"/>
              <a:gd name="connsiteY4" fmla="*/ 0 h 769441"/>
              <a:gd name="connsiteX0" fmla="*/ 609600 w 5090160"/>
              <a:gd name="connsiteY0" fmla="*/ 0 h 2588081"/>
              <a:gd name="connsiteX1" fmla="*/ 5090160 w 5090160"/>
              <a:gd name="connsiteY1" fmla="*/ 0 h 2588081"/>
              <a:gd name="connsiteX2" fmla="*/ 5090160 w 5090160"/>
              <a:gd name="connsiteY2" fmla="*/ 769441 h 2588081"/>
              <a:gd name="connsiteX3" fmla="*/ 0 w 5090160"/>
              <a:gd name="connsiteY3" fmla="*/ 2588081 h 2588081"/>
              <a:gd name="connsiteX4" fmla="*/ 609600 w 5090160"/>
              <a:gd name="connsiteY4" fmla="*/ 0 h 2588081"/>
              <a:gd name="connsiteX0" fmla="*/ 609600 w 5374640"/>
              <a:gd name="connsiteY0" fmla="*/ 0 h 2588081"/>
              <a:gd name="connsiteX1" fmla="*/ 5090160 w 5374640"/>
              <a:gd name="connsiteY1" fmla="*/ 0 h 2588081"/>
              <a:gd name="connsiteX2" fmla="*/ 5374640 w 5374640"/>
              <a:gd name="connsiteY2" fmla="*/ 2313761 h 2588081"/>
              <a:gd name="connsiteX3" fmla="*/ 0 w 5374640"/>
              <a:gd name="connsiteY3" fmla="*/ 2588081 h 2588081"/>
              <a:gd name="connsiteX4" fmla="*/ 609600 w 5374640"/>
              <a:gd name="connsiteY4" fmla="*/ 0 h 2588081"/>
              <a:gd name="connsiteX0" fmla="*/ 599440 w 5374640"/>
              <a:gd name="connsiteY0" fmla="*/ 0 h 2964001"/>
              <a:gd name="connsiteX1" fmla="*/ 5090160 w 5374640"/>
              <a:gd name="connsiteY1" fmla="*/ 375920 h 2964001"/>
              <a:gd name="connsiteX2" fmla="*/ 5374640 w 5374640"/>
              <a:gd name="connsiteY2" fmla="*/ 2689681 h 2964001"/>
              <a:gd name="connsiteX3" fmla="*/ 0 w 5374640"/>
              <a:gd name="connsiteY3" fmla="*/ 2964001 h 2964001"/>
              <a:gd name="connsiteX4" fmla="*/ 599440 w 5374640"/>
              <a:gd name="connsiteY4" fmla="*/ 0 h 2964001"/>
              <a:gd name="connsiteX0" fmla="*/ 599440 w 5374640"/>
              <a:gd name="connsiteY0" fmla="*/ 30480 h 2994481"/>
              <a:gd name="connsiteX1" fmla="*/ 5059680 w 5374640"/>
              <a:gd name="connsiteY1" fmla="*/ 0 h 2994481"/>
              <a:gd name="connsiteX2" fmla="*/ 5374640 w 5374640"/>
              <a:gd name="connsiteY2" fmla="*/ 2720161 h 2994481"/>
              <a:gd name="connsiteX3" fmla="*/ 0 w 5374640"/>
              <a:gd name="connsiteY3" fmla="*/ 2994481 h 2994481"/>
              <a:gd name="connsiteX4" fmla="*/ 599440 w 5374640"/>
              <a:gd name="connsiteY4" fmla="*/ 30480 h 2994481"/>
              <a:gd name="connsiteX0" fmla="*/ 60960 w 4836160"/>
              <a:gd name="connsiteY0" fmla="*/ 30480 h 3014801"/>
              <a:gd name="connsiteX1" fmla="*/ 4521200 w 4836160"/>
              <a:gd name="connsiteY1" fmla="*/ 0 h 3014801"/>
              <a:gd name="connsiteX2" fmla="*/ 4836160 w 4836160"/>
              <a:gd name="connsiteY2" fmla="*/ 2720161 h 3014801"/>
              <a:gd name="connsiteX3" fmla="*/ 0 w 4836160"/>
              <a:gd name="connsiteY3" fmla="*/ 3014801 h 3014801"/>
              <a:gd name="connsiteX4" fmla="*/ 60960 w 4836160"/>
              <a:gd name="connsiteY4" fmla="*/ 30480 h 3014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6160" h="3014801">
                <a:moveTo>
                  <a:pt x="60960" y="30480"/>
                </a:moveTo>
                <a:lnTo>
                  <a:pt x="4521200" y="0"/>
                </a:lnTo>
                <a:lnTo>
                  <a:pt x="4836160" y="2720161"/>
                </a:lnTo>
                <a:lnTo>
                  <a:pt x="0" y="3014801"/>
                </a:lnTo>
                <a:lnTo>
                  <a:pt x="60960" y="30480"/>
                </a:lnTo>
                <a:close/>
              </a:path>
            </a:pathLst>
          </a:cu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order_id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user_id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order_number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order_dow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order_hour_of_day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days_since_prior_order : float64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product_id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add_to_cart_order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reordered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department_id        :   int64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department           :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product_name         :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dtype:               :   object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6" name="Picture Placeholder 71" descr="abacus icon">
            <a:extLst>
              <a:ext uri="{FF2B5EF4-FFF2-40B4-BE49-F238E27FC236}">
                <a16:creationId xmlns:a16="http://schemas.microsoft.com/office/drawing/2014/main" id="{1E140D53-BC6F-1CB4-A39A-6C152A363102}"/>
              </a:ext>
            </a:extLst>
          </p:cNvPr>
          <p:cNvPicPr>
            <a:picLocks noChangeAspect="1"/>
          </p:cNvPicPr>
          <p:nvPr/>
        </p:nvPicPr>
        <p:blipFill rotWithShape="1">
          <a:blip r:embed="rId2"/>
          <a:srcRect/>
          <a:stretch/>
        </p:blipFill>
        <p:spPr>
          <a:xfrm>
            <a:off x="2534180" y="4600307"/>
            <a:ext cx="1722121" cy="1531303"/>
          </a:xfrm>
          <a:prstGeom prst="rect">
            <a:avLst/>
          </a:prstGeom>
        </p:spPr>
      </p:pic>
      <p:sp>
        <p:nvSpPr>
          <p:cNvPr id="3" name="TextBox 2">
            <a:extLst>
              <a:ext uri="{FF2B5EF4-FFF2-40B4-BE49-F238E27FC236}">
                <a16:creationId xmlns:a16="http://schemas.microsoft.com/office/drawing/2014/main" id="{EB279E6D-7F18-A3E6-147F-FE0D18A9E693}"/>
              </a:ext>
            </a:extLst>
          </p:cNvPr>
          <p:cNvSpPr txBox="1"/>
          <p:nvPr/>
        </p:nvSpPr>
        <p:spPr>
          <a:xfrm>
            <a:off x="347240" y="85563"/>
            <a:ext cx="609600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chemeClr val="accent6">
                  <a:lumMod val="50000"/>
                </a:schemeClr>
              </a:solidFill>
            </a:endParaRPr>
          </a:p>
        </p:txBody>
      </p:sp>
    </p:spTree>
    <p:extLst>
      <p:ext uri="{BB962C8B-B14F-4D97-AF65-F5344CB8AC3E}">
        <p14:creationId xmlns:p14="http://schemas.microsoft.com/office/powerpoint/2010/main" val="2138678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883F6D-9323-5932-7229-55F9870C159E}"/>
              </a:ext>
            </a:extLst>
          </p:cNvPr>
          <p:cNvSpPr>
            <a:spLocks noGrp="1"/>
          </p:cNvSpPr>
          <p:nvPr>
            <p:ph type="subTitle" idx="1"/>
          </p:nvPr>
        </p:nvSpPr>
        <p:spPr>
          <a:xfrm>
            <a:off x="208344" y="538480"/>
            <a:ext cx="11586259" cy="561115"/>
          </a:xfrm>
        </p:spPr>
        <p:txBody>
          <a:bodyPr/>
          <a:lstStyle/>
          <a:p>
            <a:r>
              <a:rPr lang="en-US" dirty="0"/>
              <a:t>           Checking for the null values .   </a:t>
            </a:r>
            <a:r>
              <a:rPr lang="en-US" b="1" dirty="0" err="1">
                <a:latin typeface="Arial Black" panose="020B0A04020102020204" pitchFamily="34" charset="0"/>
              </a:rPr>
              <a:t>dataset.isnull</a:t>
            </a:r>
            <a:r>
              <a:rPr lang="en-US" b="1" dirty="0">
                <a:latin typeface="Arial Black" panose="020B0A04020102020204" pitchFamily="34" charset="0"/>
              </a:rPr>
              <a:t>().sum()</a:t>
            </a:r>
          </a:p>
          <a:p>
            <a:endParaRPr lang="en-US" dirty="0"/>
          </a:p>
          <a:p>
            <a:endParaRPr lang="en-US" dirty="0"/>
          </a:p>
        </p:txBody>
      </p:sp>
      <p:sp>
        <p:nvSpPr>
          <p:cNvPr id="5" name="Rectangle 1">
            <a:extLst>
              <a:ext uri="{FF2B5EF4-FFF2-40B4-BE49-F238E27FC236}">
                <a16:creationId xmlns:a16="http://schemas.microsoft.com/office/drawing/2014/main" id="{BC43EAC4-9D4A-693B-D584-7658C1D701CA}"/>
              </a:ext>
            </a:extLst>
          </p:cNvPr>
          <p:cNvSpPr>
            <a:spLocks noChangeArrowheads="1"/>
          </p:cNvSpPr>
          <p:nvPr/>
        </p:nvSpPr>
        <p:spPr bwMode="auto">
          <a:xfrm>
            <a:off x="300944" y="1028343"/>
            <a:ext cx="5879937"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order_id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user_id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order_number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order_dow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order_hour_of_day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days_since_prior_order :  124342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product_id</a:t>
            </a:r>
            <a:r>
              <a:rPr lang="en-US" altLang="en-US" sz="2400" dirty="0">
                <a:solidFill>
                  <a:srgbClr val="000000"/>
                </a:solidFill>
                <a:latin typeface="Courier New" panose="02070309020205020404" pitchFamily="49" charset="0"/>
              </a:rPr>
              <a:t>			   :  </a:t>
            </a:r>
            <a:r>
              <a:rPr kumimoji="0" lang="en-US" altLang="en-US" sz="2400" b="0" i="0" u="none" strike="noStrike" cap="none" normalizeH="0" baseline="0" dirty="0">
                <a:ln>
                  <a:noFill/>
                </a:ln>
                <a:solidFill>
                  <a:srgbClr val="000000"/>
                </a:solidFill>
                <a:effectLst/>
                <a:latin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add_to_cart_order</a:t>
            </a:r>
            <a:r>
              <a:rPr lang="en-US" altLang="en-US" sz="2400" dirty="0">
                <a:solidFill>
                  <a:srgbClr val="000000"/>
                </a:solidFill>
                <a:latin typeface="Courier New" panose="02070309020205020404" pitchFamily="49" charset="0"/>
              </a:rPr>
              <a:t>	   :  </a:t>
            </a:r>
            <a:r>
              <a:rPr kumimoji="0" lang="en-US" altLang="en-US" sz="2400" b="0" i="0" u="none" strike="noStrike" cap="none" normalizeH="0" baseline="0" dirty="0">
                <a:ln>
                  <a:noFill/>
                </a:ln>
                <a:solidFill>
                  <a:srgbClr val="000000"/>
                </a:solidFill>
                <a:effectLst/>
                <a:latin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Reordered			</a:t>
            </a:r>
            <a:r>
              <a:rPr lang="en-US" altLang="en-US" sz="2400" dirty="0">
                <a:solidFill>
                  <a:srgbClr val="000000"/>
                </a:solidFill>
                <a:latin typeface="Courier New" panose="02070309020205020404" pitchFamily="49" charset="0"/>
              </a:rPr>
              <a:t>   :  </a:t>
            </a:r>
            <a:r>
              <a:rPr kumimoji="0" lang="en-US" altLang="en-US" sz="2400" b="0" i="0" u="none" strike="noStrike" cap="none" normalizeH="0" baseline="0" dirty="0">
                <a:ln>
                  <a:noFill/>
                </a:ln>
                <a:solidFill>
                  <a:srgbClr val="000000"/>
                </a:solidFill>
                <a:effectLst/>
                <a:latin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department_id</a:t>
            </a:r>
            <a:r>
              <a:rPr lang="en-US" altLang="en-US" sz="2400" dirty="0">
                <a:solidFill>
                  <a:srgbClr val="000000"/>
                </a:solidFill>
                <a:latin typeface="Courier New" panose="02070309020205020404" pitchFamily="49" charset="0"/>
              </a:rPr>
              <a:t>	        :  </a:t>
            </a:r>
            <a:r>
              <a:rPr kumimoji="0" lang="en-US" altLang="en-US" sz="2400" b="0" i="0" u="none" strike="noStrike" cap="none" normalizeH="0" baseline="0" dirty="0">
                <a:ln>
                  <a:noFill/>
                </a:ln>
                <a:solidFill>
                  <a:srgbClr val="000000"/>
                </a:solidFill>
                <a:effectLst/>
                <a:latin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Department			</a:t>
            </a:r>
            <a:r>
              <a:rPr lang="en-US" altLang="en-US" sz="2400" dirty="0">
                <a:solidFill>
                  <a:srgbClr val="000000"/>
                </a:solidFill>
                <a:latin typeface="Courier New" panose="02070309020205020404" pitchFamily="49" charset="0"/>
              </a:rPr>
              <a:t>   :  </a:t>
            </a:r>
            <a:r>
              <a:rPr kumimoji="0" lang="en-US" altLang="en-US" sz="2400" b="0" i="0" u="none" strike="noStrike" cap="none" normalizeH="0" baseline="0" dirty="0">
                <a:ln>
                  <a:noFill/>
                </a:ln>
                <a:solidFill>
                  <a:srgbClr val="000000"/>
                </a:solidFill>
                <a:effectLst/>
                <a:latin typeface="Courier New" panose="020703090202050204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product_name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Dtype                  :  int64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55D67FF-6318-DDEA-7D7D-D751F19D475C}"/>
              </a:ext>
            </a:extLst>
          </p:cNvPr>
          <p:cNvSpPr>
            <a:spLocks noChangeArrowheads="1"/>
          </p:cNvSpPr>
          <p:nvPr/>
        </p:nvSpPr>
        <p:spPr bwMode="auto">
          <a:xfrm>
            <a:off x="6626508" y="1042346"/>
            <a:ext cx="5168096"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order_id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user_id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order_number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order_dow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order_hour_of_day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days_since_prior_order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product_id              :0 add_to_cart_order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Reordered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department_id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Department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product_name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rPr>
              <a:t>Dtype                 :int64</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92BCF2FC-E069-0EBF-963D-36450797AB30}"/>
              </a:ext>
            </a:extLst>
          </p:cNvPr>
          <p:cNvSpPr txBox="1"/>
          <p:nvPr/>
        </p:nvSpPr>
        <p:spPr>
          <a:xfrm>
            <a:off x="3601" y="115113"/>
            <a:ext cx="609600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34613654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lgCheck">
          <a:fgClr>
            <a:schemeClr val="accent1"/>
          </a:fgClr>
          <a:bgClr>
            <a:schemeClr val="bg1"/>
          </a:bgClr>
        </a:patt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824FAE-E60B-264A-6525-72BF9399929B}"/>
              </a:ext>
            </a:extLst>
          </p:cNvPr>
          <p:cNvSpPr>
            <a:spLocks noGrp="1"/>
          </p:cNvSpPr>
          <p:nvPr>
            <p:ph type="title"/>
          </p:nvPr>
        </p:nvSpPr>
        <p:spPr>
          <a:xfrm>
            <a:off x="602868" y="899712"/>
            <a:ext cx="4594166" cy="588963"/>
          </a:xfrm>
        </p:spPr>
        <p:txBody>
          <a:bodyPr/>
          <a:lstStyle/>
          <a:p>
            <a:r>
              <a:rPr lang="en-IN" sz="2000" b="0" dirty="0">
                <a:latin typeface="+mj-lt"/>
              </a:rPr>
              <a:t>Box plot BEFORE REMOVING OUTLIERS</a:t>
            </a:r>
          </a:p>
        </p:txBody>
      </p:sp>
      <p:sp>
        <p:nvSpPr>
          <p:cNvPr id="11" name="Text Placeholder 10">
            <a:extLst>
              <a:ext uri="{FF2B5EF4-FFF2-40B4-BE49-F238E27FC236}">
                <a16:creationId xmlns:a16="http://schemas.microsoft.com/office/drawing/2014/main" id="{C608A5FB-28BE-CFD2-25E6-2CD23744883C}"/>
              </a:ext>
            </a:extLst>
          </p:cNvPr>
          <p:cNvSpPr>
            <a:spLocks noGrp="1"/>
          </p:cNvSpPr>
          <p:nvPr>
            <p:ph type="body" sz="quarter" idx="15"/>
          </p:nvPr>
        </p:nvSpPr>
        <p:spPr/>
        <p:txBody>
          <a:bodyPr/>
          <a:lstStyle/>
          <a:p>
            <a:endParaRPr lang="en-IN"/>
          </a:p>
        </p:txBody>
      </p:sp>
      <p:sp>
        <p:nvSpPr>
          <p:cNvPr id="7" name="Text Placeholder 6">
            <a:extLst>
              <a:ext uri="{FF2B5EF4-FFF2-40B4-BE49-F238E27FC236}">
                <a16:creationId xmlns:a16="http://schemas.microsoft.com/office/drawing/2014/main" id="{73BB5B7C-4367-3AC6-9A9D-F1D7FE4D7B23}"/>
              </a:ext>
            </a:extLst>
          </p:cNvPr>
          <p:cNvSpPr>
            <a:spLocks noGrp="1"/>
          </p:cNvSpPr>
          <p:nvPr>
            <p:ph type="body" sz="quarter" idx="13"/>
          </p:nvPr>
        </p:nvSpPr>
        <p:spPr>
          <a:xfrm>
            <a:off x="6929843" y="899713"/>
            <a:ext cx="5086350" cy="588962"/>
          </a:xfrm>
        </p:spPr>
        <p:txBody>
          <a:bodyPr/>
          <a:lstStyle/>
          <a:p>
            <a:r>
              <a:rPr lang="en-IN" dirty="0">
                <a:latin typeface="+mj-lt"/>
              </a:rPr>
              <a:t>BOX PLOT AFTER REMOVING OUTLIERS </a:t>
            </a:r>
          </a:p>
        </p:txBody>
      </p:sp>
      <p:sp>
        <p:nvSpPr>
          <p:cNvPr id="10" name="Text Placeholder 9">
            <a:extLst>
              <a:ext uri="{FF2B5EF4-FFF2-40B4-BE49-F238E27FC236}">
                <a16:creationId xmlns:a16="http://schemas.microsoft.com/office/drawing/2014/main" id="{D3964B2A-238B-3B0E-E224-D2379377DC31}"/>
              </a:ext>
            </a:extLst>
          </p:cNvPr>
          <p:cNvSpPr>
            <a:spLocks noGrp="1"/>
          </p:cNvSpPr>
          <p:nvPr>
            <p:ph type="body" sz="quarter" idx="14"/>
          </p:nvPr>
        </p:nvSpPr>
        <p:spPr/>
        <p:txBody>
          <a:bodyPr/>
          <a:lstStyle/>
          <a:p>
            <a:endParaRPr lang="en-IN"/>
          </a:p>
        </p:txBody>
      </p:sp>
      <p:pic>
        <p:nvPicPr>
          <p:cNvPr id="6148" name="Picture 4">
            <a:extLst>
              <a:ext uri="{FF2B5EF4-FFF2-40B4-BE49-F238E27FC236}">
                <a16:creationId xmlns:a16="http://schemas.microsoft.com/office/drawing/2014/main" id="{1A97CD29-2EF8-9786-2907-D82D06EEB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670" y="1898248"/>
            <a:ext cx="5086350" cy="43889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D15F3A5-1F00-E002-582B-B17DB6F9B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868" y="1898248"/>
            <a:ext cx="5172075" cy="3933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28375C-06DC-FE37-076B-BF81AB48413B}"/>
              </a:ext>
            </a:extLst>
          </p:cNvPr>
          <p:cNvSpPr txBox="1"/>
          <p:nvPr/>
        </p:nvSpPr>
        <p:spPr>
          <a:xfrm>
            <a:off x="138365" y="140928"/>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6852753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 Project on </a:t>
            </a:r>
          </a:p>
          <a:p>
            <a:r>
              <a:rPr lang="en-US" dirty="0"/>
              <a:t>Super Market Data set for Predictive Analysis . </a:t>
            </a:r>
          </a:p>
          <a:p>
            <a:endParaRPr lang="en-US"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pattFill prst="dkVert">
          <a:fgClr>
            <a:schemeClr val="accent1"/>
          </a:fgClr>
          <a:bgClr>
            <a:schemeClr val="bg1"/>
          </a:bgClr>
        </a:pattFill>
        <a:effectLst/>
      </p:bgPr>
    </p:bg>
    <p:spTree>
      <p:nvGrpSpPr>
        <p:cNvPr id="1" name=""/>
        <p:cNvGrpSpPr/>
        <p:nvPr/>
      </p:nvGrpSpPr>
      <p:grpSpPr>
        <a:xfrm>
          <a:off x="0" y="0"/>
          <a:ext cx="0" cy="0"/>
          <a:chOff x="0" y="0"/>
          <a:chExt cx="0" cy="0"/>
        </a:xfrm>
      </p:grpSpPr>
      <p:sp>
        <p:nvSpPr>
          <p:cNvPr id="45" name="Text Placeholder 44">
            <a:extLst>
              <a:ext uri="{FF2B5EF4-FFF2-40B4-BE49-F238E27FC236}">
                <a16:creationId xmlns:a16="http://schemas.microsoft.com/office/drawing/2014/main" id="{EFAAD9AE-FAC6-D05A-D249-CD8C3985CACF}"/>
              </a:ext>
            </a:extLst>
          </p:cNvPr>
          <p:cNvSpPr>
            <a:spLocks noGrp="1"/>
          </p:cNvSpPr>
          <p:nvPr>
            <p:ph type="body" idx="1"/>
          </p:nvPr>
        </p:nvSpPr>
        <p:spPr>
          <a:xfrm>
            <a:off x="291296" y="648182"/>
            <a:ext cx="5276128" cy="1063382"/>
          </a:xfrm>
        </p:spPr>
        <p:txBody>
          <a:bodyPr/>
          <a:lstStyle/>
          <a:p>
            <a:r>
              <a:rPr lang="en-IN" dirty="0"/>
              <a:t>BAR GRAPH FOR DAYS OF WEEK AND NUMBER OF ORDERS </a:t>
            </a:r>
          </a:p>
        </p:txBody>
      </p:sp>
      <p:pic>
        <p:nvPicPr>
          <p:cNvPr id="5122" name="Picture 2">
            <a:extLst>
              <a:ext uri="{FF2B5EF4-FFF2-40B4-BE49-F238E27FC236}">
                <a16:creationId xmlns:a16="http://schemas.microsoft.com/office/drawing/2014/main" id="{883555C7-54E9-7D3C-B7C7-4A867373C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35" y="1711564"/>
            <a:ext cx="5021485" cy="4608213"/>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0FC91984-5346-C92A-154E-B74F37D87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592" y="1711563"/>
            <a:ext cx="5695950" cy="460821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200EF491-D29A-C3E5-2149-E492A478B893}"/>
              </a:ext>
            </a:extLst>
          </p:cNvPr>
          <p:cNvSpPr txBox="1"/>
          <p:nvPr/>
        </p:nvSpPr>
        <p:spPr>
          <a:xfrm>
            <a:off x="6531983" y="422477"/>
            <a:ext cx="4510266" cy="1200329"/>
          </a:xfrm>
          <a:prstGeom prst="rect">
            <a:avLst/>
          </a:prstGeom>
          <a:noFill/>
        </p:spPr>
        <p:txBody>
          <a:bodyPr wrap="square">
            <a:spAutoFit/>
          </a:bodyPr>
          <a:lstStyle/>
          <a:p>
            <a:r>
              <a:rPr lang="en-US" sz="2400" dirty="0">
                <a:solidFill>
                  <a:schemeClr val="accent6">
                    <a:lumMod val="75000"/>
                  </a:schemeClr>
                </a:solidFill>
                <a:latin typeface="Sabon Next LT" panose="02000500000000000000" pitchFamily="2" charset="0"/>
                <a:cs typeface="Sabon Next LT" panose="02000500000000000000" pitchFamily="2" charset="0"/>
              </a:rPr>
              <a:t>HISTOGRAM </a:t>
            </a:r>
            <a:r>
              <a:rPr lang="en-US" sz="2400" b="1" dirty="0">
                <a:solidFill>
                  <a:schemeClr val="accent6">
                    <a:lumMod val="75000"/>
                  </a:schemeClr>
                </a:solidFill>
                <a:latin typeface="Sabon Next LT" panose="02000500000000000000" pitchFamily="2" charset="0"/>
                <a:cs typeface="Sabon Next LT" panose="02000500000000000000" pitchFamily="2" charset="0"/>
              </a:rPr>
              <a:t>FOR HOUR OF THE DAY AND NUMBER OF ORDERS </a:t>
            </a:r>
            <a:endParaRPr lang="en-IN" sz="2400" b="1" dirty="0">
              <a:solidFill>
                <a:schemeClr val="accent6">
                  <a:lumMod val="75000"/>
                </a:schemeClr>
              </a:solidFill>
              <a:latin typeface="Sabon Next LT" panose="02000500000000000000" pitchFamily="2" charset="0"/>
              <a:cs typeface="Sabon Next LT" panose="02000500000000000000" pitchFamily="2" charset="0"/>
            </a:endParaRPr>
          </a:p>
        </p:txBody>
      </p:sp>
      <p:sp>
        <p:nvSpPr>
          <p:cNvPr id="3" name="TextBox 2">
            <a:extLst>
              <a:ext uri="{FF2B5EF4-FFF2-40B4-BE49-F238E27FC236}">
                <a16:creationId xmlns:a16="http://schemas.microsoft.com/office/drawing/2014/main" id="{70E5639D-C627-8654-8054-2DC6DF054C68}"/>
              </a:ext>
            </a:extLst>
          </p:cNvPr>
          <p:cNvSpPr txBox="1"/>
          <p:nvPr/>
        </p:nvSpPr>
        <p:spPr>
          <a:xfrm>
            <a:off x="184592" y="168891"/>
            <a:ext cx="6096000" cy="369332"/>
          </a:xfrm>
          <a:prstGeom prst="rect">
            <a:avLst/>
          </a:prstGeom>
          <a:noFill/>
        </p:spPr>
        <p:txBody>
          <a:bodyPr wrap="square">
            <a:spAutoFit/>
          </a:bodyPr>
          <a:lstStyle/>
          <a:p>
            <a:r>
              <a:rPr lang="en-US" dirty="0">
                <a:solidFill>
                  <a:srgbClr val="002060"/>
                </a:solidFill>
              </a:rPr>
              <a:t>Predictive</a:t>
            </a:r>
            <a:r>
              <a:rPr lang="en-US" sz="1800" dirty="0">
                <a:solidFill>
                  <a:schemeClr val="accent6">
                    <a:lumMod val="50000"/>
                  </a:schemeClr>
                </a:solidFill>
                <a:latin typeface="+mn-lt"/>
              </a:rPr>
              <a:t> Analysis </a:t>
            </a:r>
            <a:endParaRPr lang="en-US" dirty="0">
              <a:solidFill>
                <a:srgbClr val="002060"/>
              </a:solidFill>
            </a:endParaRPr>
          </a:p>
        </p:txBody>
      </p:sp>
    </p:spTree>
    <p:extLst>
      <p:ext uri="{BB962C8B-B14F-4D97-AF65-F5344CB8AC3E}">
        <p14:creationId xmlns:p14="http://schemas.microsoft.com/office/powerpoint/2010/main" val="2731788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pattFill prst="plai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A9A1-017C-0E91-3C04-C2EB438BE118}"/>
              </a:ext>
            </a:extLst>
          </p:cNvPr>
          <p:cNvSpPr>
            <a:spLocks noGrp="1"/>
          </p:cNvSpPr>
          <p:nvPr>
            <p:ph type="title"/>
          </p:nvPr>
        </p:nvSpPr>
        <p:spPr>
          <a:xfrm>
            <a:off x="640080" y="950674"/>
            <a:ext cx="4206240" cy="768096"/>
          </a:xfrm>
        </p:spPr>
        <p:txBody>
          <a:bodyPr/>
          <a:lstStyle/>
          <a:p>
            <a:r>
              <a:rPr lang="en-IN" sz="2400" dirty="0"/>
              <a:t>PIE CHART FOR MOST USED DEPARTMENT </a:t>
            </a:r>
            <a:br>
              <a:rPr lang="en-IN" sz="2400" dirty="0"/>
            </a:br>
            <a:endParaRPr lang="en-IN" sz="2400" dirty="0"/>
          </a:p>
        </p:txBody>
      </p:sp>
      <p:sp>
        <p:nvSpPr>
          <p:cNvPr id="3" name="Text Placeholder 2">
            <a:extLst>
              <a:ext uri="{FF2B5EF4-FFF2-40B4-BE49-F238E27FC236}">
                <a16:creationId xmlns:a16="http://schemas.microsoft.com/office/drawing/2014/main" id="{9943CDC9-A25C-6FC0-7958-1EA8B77047ED}"/>
              </a:ext>
            </a:extLst>
          </p:cNvPr>
          <p:cNvSpPr>
            <a:spLocks noGrp="1"/>
          </p:cNvSpPr>
          <p:nvPr>
            <p:ph type="body" idx="1"/>
          </p:nvPr>
        </p:nvSpPr>
        <p:spPr>
          <a:xfrm>
            <a:off x="6035040" y="950674"/>
            <a:ext cx="5516880" cy="768096"/>
          </a:xfrm>
        </p:spPr>
        <p:txBody>
          <a:bodyPr/>
          <a:lstStyle/>
          <a:p>
            <a:r>
              <a:rPr lang="en-IN" dirty="0"/>
              <a:t>HEAT MAP FOR ORDER ID AND HOUR OF THE DAY </a:t>
            </a:r>
          </a:p>
        </p:txBody>
      </p:sp>
      <p:pic>
        <p:nvPicPr>
          <p:cNvPr id="4" name="Picture 2">
            <a:extLst>
              <a:ext uri="{FF2B5EF4-FFF2-40B4-BE49-F238E27FC236}">
                <a16:creationId xmlns:a16="http://schemas.microsoft.com/office/drawing/2014/main" id="{D615986E-51D6-7470-D47E-A0E1BA9A3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 y="2233168"/>
            <a:ext cx="513080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AD84640-5AEC-3731-BE03-F77E70374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0" y="2233168"/>
            <a:ext cx="5425440" cy="4152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01BAE0-304D-423E-40FD-A48E1DC83154}"/>
              </a:ext>
            </a:extLst>
          </p:cNvPr>
          <p:cNvSpPr txBox="1"/>
          <p:nvPr/>
        </p:nvSpPr>
        <p:spPr>
          <a:xfrm>
            <a:off x="406400" y="139477"/>
            <a:ext cx="609600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1893554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2AA3-553D-531C-2F49-538A4E077CFF}"/>
              </a:ext>
            </a:extLst>
          </p:cNvPr>
          <p:cNvSpPr>
            <a:spLocks noGrp="1"/>
          </p:cNvSpPr>
          <p:nvPr>
            <p:ph type="title"/>
          </p:nvPr>
        </p:nvSpPr>
        <p:spPr>
          <a:xfrm>
            <a:off x="259080" y="347472"/>
            <a:ext cx="8165592" cy="768096"/>
          </a:xfrm>
          <a:pattFill prst="narVert">
            <a:fgClr>
              <a:schemeClr val="accent1"/>
            </a:fgClr>
            <a:bgClr>
              <a:schemeClr val="bg1"/>
            </a:bgClr>
          </a:pattFill>
        </p:spPr>
        <p:txBody>
          <a:bodyPr/>
          <a:lstStyle/>
          <a:p>
            <a:r>
              <a:rPr lang="en-IN" dirty="0"/>
              <a:t>MODELING </a:t>
            </a:r>
            <a:br>
              <a:rPr lang="en-IN" dirty="0"/>
            </a:br>
            <a:endParaRPr lang="en-IN" dirty="0"/>
          </a:p>
        </p:txBody>
      </p:sp>
      <p:sp>
        <p:nvSpPr>
          <p:cNvPr id="7" name="Slide Number Placeholder 6">
            <a:extLst>
              <a:ext uri="{FF2B5EF4-FFF2-40B4-BE49-F238E27FC236}">
                <a16:creationId xmlns:a16="http://schemas.microsoft.com/office/drawing/2014/main" id="{8C9817B6-BE02-9595-17EE-533C261B7AFE}"/>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3314" name="Picture 2" descr="Classification of ML/DL algorithms. DL is a subset of ML based on ANN... |  Download Scientific Diagram">
            <a:extLst>
              <a:ext uri="{FF2B5EF4-FFF2-40B4-BE49-F238E27FC236}">
                <a16:creationId xmlns:a16="http://schemas.microsoft.com/office/drawing/2014/main" id="{6405892A-4187-EA1E-E2B4-C3DA3EFF1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484" y="1024008"/>
            <a:ext cx="7673436" cy="530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194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pattFill prst="plaid">
          <a:fgClr>
            <a:schemeClr val="accent1"/>
          </a:fgClr>
          <a:bgClr>
            <a:schemeClr val="bg1"/>
          </a:bgClr>
        </a:patt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FE8B8B7A-EA85-4C62-5289-D1F5B685F9B1}"/>
              </a:ext>
            </a:extLst>
          </p:cNvPr>
          <p:cNvSpPr>
            <a:spLocks noGrp="1"/>
          </p:cNvSpPr>
          <p:nvPr>
            <p:ph type="title"/>
          </p:nvPr>
        </p:nvSpPr>
        <p:spPr>
          <a:xfrm>
            <a:off x="259079" y="179099"/>
            <a:ext cx="10114281" cy="768096"/>
          </a:xfrm>
        </p:spPr>
        <p:txBody>
          <a:bodyPr/>
          <a:lstStyle/>
          <a:p>
            <a:r>
              <a:rPr lang="en-IN" sz="2800" dirty="0"/>
              <a:t> RANDOM FOREST </a:t>
            </a:r>
            <a:br>
              <a:rPr lang="en-IN" sz="2800" dirty="0"/>
            </a:br>
            <a:r>
              <a:rPr lang="en-IN" sz="2800" dirty="0"/>
              <a:t> </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2" name="Picture 1">
            <a:extLst>
              <a:ext uri="{FF2B5EF4-FFF2-40B4-BE49-F238E27FC236}">
                <a16:creationId xmlns:a16="http://schemas.microsoft.com/office/drawing/2014/main" id="{B5FFFB3B-DFB8-9500-17EB-DA53AA5B181B}"/>
              </a:ext>
            </a:extLst>
          </p:cNvPr>
          <p:cNvPicPr/>
          <p:nvPr/>
        </p:nvPicPr>
        <p:blipFill>
          <a:blip r:embed="rId2"/>
          <a:srcRect/>
          <a:stretch>
            <a:fillRect/>
          </a:stretch>
        </p:blipFill>
        <p:spPr bwMode="auto">
          <a:xfrm>
            <a:off x="7608426" y="947194"/>
            <a:ext cx="4233709" cy="4040619"/>
          </a:xfrm>
          <a:prstGeom prst="rect">
            <a:avLst/>
          </a:prstGeom>
          <a:noFill/>
          <a:ln w="9525">
            <a:noFill/>
            <a:miter lim="800000"/>
            <a:headEnd/>
            <a:tailEnd/>
          </a:ln>
        </p:spPr>
      </p:pic>
      <p:sp>
        <p:nvSpPr>
          <p:cNvPr id="3" name="Rectangle 1">
            <a:extLst>
              <a:ext uri="{FF2B5EF4-FFF2-40B4-BE49-F238E27FC236}">
                <a16:creationId xmlns:a16="http://schemas.microsoft.com/office/drawing/2014/main" id="{5EF3FD76-8729-F457-ABAD-E435A6F5CFC1}"/>
              </a:ext>
            </a:extLst>
          </p:cNvPr>
          <p:cNvSpPr>
            <a:spLocks noChangeArrowheads="1"/>
          </p:cNvSpPr>
          <p:nvPr/>
        </p:nvSpPr>
        <p:spPr bwMode="auto">
          <a:xfrm>
            <a:off x="259079" y="5203489"/>
            <a:ext cx="11500799"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Estimating biases using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Computing the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pearson_baseline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similarity matrix... Done computing similarity matrix.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84315"/>
                </a:solidFill>
                <a:effectLst/>
                <a:latin typeface="Courier New" panose="02070309020205020404" pitchFamily="49" charset="0"/>
                <a:cs typeface="Courier New" panose="02070309020205020404" pitchFamily="49" charset="0"/>
              </a:rPr>
              <a:t>Out[38]:</a:t>
            </a:r>
            <a:endParaRPr kumimoji="0" lang="en-US" altLang="en-US"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[104, 132, 26, 84, 124, 54, 110, 103, 75, 17]</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F06234D-462F-EE18-D05F-FE05721BF6C0}"/>
              </a:ext>
            </a:extLst>
          </p:cNvPr>
          <p:cNvSpPr txBox="1"/>
          <p:nvPr/>
        </p:nvSpPr>
        <p:spPr>
          <a:xfrm>
            <a:off x="277524" y="731520"/>
            <a:ext cx="7330902" cy="5078313"/>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chemeClr val="accent6">
                    <a:lumMod val="50000"/>
                  </a:schemeClr>
                </a:solidFill>
                <a:effectLst/>
                <a:latin typeface="Segoe UI" panose="020B0502040204020203" pitchFamily="34" charset="0"/>
                <a:cs typeface="Segoe UI" panose="020B0502040204020203" pitchFamily="34" charset="0"/>
              </a:rPr>
              <a:t>Random Forest is a popular ensemble learning algorithm used for classification, regression, and other machine learning tasks . It creates multiple decision trees and combine them make final predictions , it is less prone to over fitting and perform well on a wide range of data sets .</a:t>
            </a:r>
          </a:p>
          <a:p>
            <a:endParaRPr lang="en-US" dirty="0">
              <a:solidFill>
                <a:schemeClr val="accent6">
                  <a:lumMod val="50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dirty="0">
                <a:solidFill>
                  <a:schemeClr val="accent6">
                    <a:lumMod val="50000"/>
                  </a:schemeClr>
                </a:solidFill>
                <a:latin typeface="Segoe UI" panose="020B0502040204020203" pitchFamily="34" charset="0"/>
                <a:cs typeface="Segoe UI" panose="020B0502040204020203" pitchFamily="34" charset="0"/>
              </a:rPr>
              <a:t>T</a:t>
            </a:r>
            <a:r>
              <a:rPr lang="en-US" b="0" i="0" dirty="0">
                <a:solidFill>
                  <a:schemeClr val="accent6">
                    <a:lumMod val="50000"/>
                  </a:schemeClr>
                </a:solidFill>
                <a:effectLst/>
                <a:latin typeface="Segoe UI" panose="020B0502040204020203" pitchFamily="34" charset="0"/>
                <a:cs typeface="Segoe UI" panose="020B0502040204020203" pitchFamily="34" charset="0"/>
              </a:rPr>
              <a:t>o create a diverse set of decision trees by introducing randomness into the tree construction process. This is done by using a combination of two techniques: bagging and random feature selection. </a:t>
            </a:r>
          </a:p>
          <a:p>
            <a:endParaRPr lang="en-US" dirty="0">
              <a:solidFill>
                <a:schemeClr val="accent6">
                  <a:lumMod val="50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US" b="0" i="0" dirty="0">
                <a:solidFill>
                  <a:schemeClr val="accent6">
                    <a:lumMod val="50000"/>
                  </a:schemeClr>
                </a:solidFill>
                <a:effectLst/>
                <a:latin typeface="Segoe UI" panose="020B0502040204020203" pitchFamily="34" charset="0"/>
                <a:cs typeface="Segoe UI" panose="020B0502040204020203" pitchFamily="34" charset="0"/>
              </a:rPr>
              <a:t>Random feature selection involves randomly selecting a subset of the features at each split of the decision tree. This helps to decorrelate the trees and improve their diversity, as different trees will use different subsets of the features.</a:t>
            </a:r>
          </a:p>
          <a:p>
            <a:pPr marL="285750" indent="-285750">
              <a:buFont typeface="Wingdings" panose="05000000000000000000" pitchFamily="2" charset="2"/>
              <a:buChar char="Ø"/>
            </a:pPr>
            <a:endParaRPr lang="en-US" dirty="0">
              <a:solidFill>
                <a:schemeClr val="accent6">
                  <a:lumMod val="50000"/>
                </a:schemeClr>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US" b="0" i="0" dirty="0">
              <a:solidFill>
                <a:schemeClr val="accent6">
                  <a:lumMod val="50000"/>
                </a:schemeClr>
              </a:solidFill>
              <a:effectLst/>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endParaRPr lang="en-IN" dirty="0">
              <a:solidFill>
                <a:schemeClr val="accent6">
                  <a:lumMod val="50000"/>
                </a:schemeClr>
              </a:solidFill>
            </a:endParaRPr>
          </a:p>
        </p:txBody>
      </p:sp>
      <p:sp>
        <p:nvSpPr>
          <p:cNvPr id="6" name="Rectangle 2">
            <a:extLst>
              <a:ext uri="{FF2B5EF4-FFF2-40B4-BE49-F238E27FC236}">
                <a16:creationId xmlns:a16="http://schemas.microsoft.com/office/drawing/2014/main" id="{9CBAEEEE-9A90-4975-287F-99479BFE05A4}"/>
              </a:ext>
            </a:extLst>
          </p:cNvPr>
          <p:cNvSpPr>
            <a:spLocks noChangeArrowheads="1"/>
          </p:cNvSpPr>
          <p:nvPr/>
        </p:nvSpPr>
        <p:spPr bwMode="auto">
          <a:xfrm>
            <a:off x="277524" y="6342262"/>
            <a:ext cx="11500798"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Number of churn: 1193</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D64E0DA9-2CD7-9ACB-E10D-AFC1CD208B54}"/>
              </a:ext>
            </a:extLst>
          </p:cNvPr>
          <p:cNvSpPr txBox="1"/>
          <p:nvPr/>
        </p:nvSpPr>
        <p:spPr>
          <a:xfrm>
            <a:off x="220980" y="164572"/>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24990447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C5E9B9-4049-7D67-785C-D496A362A355}"/>
              </a:ext>
            </a:extLst>
          </p:cNvPr>
          <p:cNvSpPr>
            <a:spLocks noGrp="1"/>
          </p:cNvSpPr>
          <p:nvPr>
            <p:ph type="title"/>
          </p:nvPr>
        </p:nvSpPr>
        <p:spPr>
          <a:xfrm>
            <a:off x="115516" y="53153"/>
            <a:ext cx="11817404" cy="808093"/>
          </a:xfrm>
        </p:spPr>
        <p:txBody>
          <a:bodyPr/>
          <a:lstStyle/>
          <a:p>
            <a:r>
              <a:rPr lang="en-IN" sz="3600" dirty="0"/>
              <a:t>               KNN - K NEAREST NEIGHBOURHOOD</a:t>
            </a:r>
          </a:p>
        </p:txBody>
      </p:sp>
      <p:sp>
        <p:nvSpPr>
          <p:cNvPr id="4" name="Slide Number Placeholder 3">
            <a:extLst>
              <a:ext uri="{FF2B5EF4-FFF2-40B4-BE49-F238E27FC236}">
                <a16:creationId xmlns:a16="http://schemas.microsoft.com/office/drawing/2014/main" id="{6BE1D74A-C1C1-07E0-6E72-186C596E88F7}"/>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
        <p:nvSpPr>
          <p:cNvPr id="20" name="TextBox 19">
            <a:extLst>
              <a:ext uri="{FF2B5EF4-FFF2-40B4-BE49-F238E27FC236}">
                <a16:creationId xmlns:a16="http://schemas.microsoft.com/office/drawing/2014/main" id="{977E466C-F178-CB5B-ECB7-77EE5BA9C3B8}"/>
              </a:ext>
            </a:extLst>
          </p:cNvPr>
          <p:cNvSpPr txBox="1"/>
          <p:nvPr/>
        </p:nvSpPr>
        <p:spPr>
          <a:xfrm>
            <a:off x="460093" y="914428"/>
            <a:ext cx="7503289" cy="4154984"/>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chemeClr val="accent6">
                    <a:lumMod val="50000"/>
                  </a:schemeClr>
                </a:solidFill>
                <a:effectLst/>
                <a:latin typeface="Söhne"/>
              </a:rPr>
              <a:t>K-Nearest Neighbors (KNN) is a non-parametric method that does not make any assumptions about the underlying data distribution.</a:t>
            </a:r>
          </a:p>
          <a:p>
            <a:pPr marL="342900" indent="-342900">
              <a:buFont typeface="Wingdings" panose="05000000000000000000" pitchFamily="2" charset="2"/>
              <a:buChar char="Ø"/>
            </a:pPr>
            <a:r>
              <a:rPr lang="en-US" sz="2400" b="0" i="0" dirty="0">
                <a:solidFill>
                  <a:schemeClr val="accent6">
                    <a:lumMod val="50000"/>
                  </a:schemeClr>
                </a:solidFill>
                <a:effectLst/>
                <a:latin typeface="Söhne"/>
              </a:rPr>
              <a:t>One of the strengths of the KNN algorithm is its simplicity and interpretability, as the algorithm is based on a straightforward principle of finding similar data points. </a:t>
            </a:r>
          </a:p>
          <a:p>
            <a:pPr marL="342900" indent="-342900">
              <a:buFont typeface="Wingdings" panose="05000000000000000000" pitchFamily="2" charset="2"/>
              <a:buChar char="Ø"/>
            </a:pPr>
            <a:r>
              <a:rPr lang="en-US" sz="2400" b="0" i="0" dirty="0">
                <a:solidFill>
                  <a:schemeClr val="accent6">
                    <a:lumMod val="50000"/>
                  </a:schemeClr>
                </a:solidFill>
                <a:effectLst/>
                <a:latin typeface="Söhne"/>
              </a:rPr>
              <a:t>It is also a versatile algorithm that can be used for various types of data and applications, including image recognition, text classification, and recommendation systems.</a:t>
            </a:r>
            <a:endParaRPr lang="en-IN" sz="2400" dirty="0">
              <a:solidFill>
                <a:schemeClr val="accent6">
                  <a:lumMod val="50000"/>
                </a:schemeClr>
              </a:solidFill>
            </a:endParaRPr>
          </a:p>
        </p:txBody>
      </p:sp>
      <p:pic>
        <p:nvPicPr>
          <p:cNvPr id="14338" name="Picture 2" descr="K Nearest Neighbour Easily Explained with Implementation - YouTube">
            <a:extLst>
              <a:ext uri="{FF2B5EF4-FFF2-40B4-BE49-F238E27FC236}">
                <a16:creationId xmlns:a16="http://schemas.microsoft.com/office/drawing/2014/main" id="{B489B705-1F28-3A8B-7220-5A5CEFC5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8577" y="807442"/>
            <a:ext cx="3784343" cy="404235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
            <a:extLst>
              <a:ext uri="{FF2B5EF4-FFF2-40B4-BE49-F238E27FC236}">
                <a16:creationId xmlns:a16="http://schemas.microsoft.com/office/drawing/2014/main" id="{0F8DD214-542D-80F5-A556-A75C274B0010}"/>
              </a:ext>
            </a:extLst>
          </p:cNvPr>
          <p:cNvSpPr>
            <a:spLocks noChangeArrowheads="1"/>
          </p:cNvSpPr>
          <p:nvPr/>
        </p:nvSpPr>
        <p:spPr bwMode="auto">
          <a:xfrm>
            <a:off x="460093" y="6050558"/>
            <a:ext cx="1069523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array([0, 0, 1, ..., 0, 1, 0])</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5394FF4-10A9-EE18-AFA4-EE657E6B028C}"/>
              </a:ext>
            </a:extLst>
          </p:cNvPr>
          <p:cNvSpPr txBox="1"/>
          <p:nvPr/>
        </p:nvSpPr>
        <p:spPr>
          <a:xfrm>
            <a:off x="220980" y="164572"/>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2453988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pattFill prst="openDmnd">
          <a:fgClr>
            <a:schemeClr val="accent1"/>
          </a:fgClr>
          <a:bgClr>
            <a:schemeClr val="bg1"/>
          </a:bgClr>
        </a:patt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A7EE1CB-9041-FA85-A86F-39B5F089B38A}"/>
              </a:ext>
            </a:extLst>
          </p:cNvPr>
          <p:cNvSpPr>
            <a:spLocks noGrp="1"/>
          </p:cNvSpPr>
          <p:nvPr>
            <p:ph type="body" idx="1"/>
          </p:nvPr>
        </p:nvSpPr>
        <p:spPr>
          <a:xfrm>
            <a:off x="1513840" y="316708"/>
            <a:ext cx="9631680" cy="701863"/>
          </a:xfrm>
        </p:spPr>
        <p:txBody>
          <a:bodyPr/>
          <a:lstStyle/>
          <a:p>
            <a:r>
              <a:rPr lang="en-IN" sz="3600" b="0" i="0" dirty="0">
                <a:solidFill>
                  <a:schemeClr val="accent6">
                    <a:lumMod val="50000"/>
                  </a:schemeClr>
                </a:solidFill>
                <a:effectLst/>
                <a:latin typeface="+mj-lt"/>
              </a:rPr>
              <a:t>               Apriori algorithm</a:t>
            </a:r>
            <a:endParaRPr lang="en-IN" sz="3600" dirty="0">
              <a:solidFill>
                <a:schemeClr val="accent6">
                  <a:lumMod val="50000"/>
                </a:schemeClr>
              </a:solidFill>
              <a:latin typeface="+mj-lt"/>
            </a:endParaRPr>
          </a:p>
        </p:txBody>
      </p:sp>
      <p:sp>
        <p:nvSpPr>
          <p:cNvPr id="10" name="Content Placeholder 9">
            <a:extLst>
              <a:ext uri="{FF2B5EF4-FFF2-40B4-BE49-F238E27FC236}">
                <a16:creationId xmlns:a16="http://schemas.microsoft.com/office/drawing/2014/main" id="{A78AE1B4-7EC5-4308-BB7A-B14590B5667D}"/>
              </a:ext>
            </a:extLst>
          </p:cNvPr>
          <p:cNvSpPr>
            <a:spLocks noGrp="1"/>
          </p:cNvSpPr>
          <p:nvPr>
            <p:ph sz="half" idx="2"/>
          </p:nvPr>
        </p:nvSpPr>
        <p:spPr>
          <a:xfrm>
            <a:off x="3048000" y="917293"/>
            <a:ext cx="9144000" cy="5023413"/>
          </a:xfrm>
        </p:spPr>
        <p:txBody>
          <a:bodyPr/>
          <a:lstStyle/>
          <a:p>
            <a:pPr>
              <a:lnSpc>
                <a:spcPct val="107000"/>
              </a:lnSpc>
              <a:spcAft>
                <a:spcPts val="1500"/>
              </a:spcAft>
              <a:buFont typeface="Wingdings" panose="05000000000000000000" pitchFamily="2" charset="2"/>
              <a:buChar char="Ø"/>
            </a:pPr>
            <a:r>
              <a:rPr lang="en-IN" sz="2000" kern="0" dirty="0">
                <a:latin typeface="Segoe UI" panose="020B0502040204020203" pitchFamily="34" charset="0"/>
                <a:ea typeface="Times New Roman" panose="02020603050405020304" pitchFamily="18" charset="0"/>
                <a:cs typeface="Times New Roman" panose="02020603050405020304" pitchFamily="18" charset="0"/>
              </a:rPr>
              <a:t>Apriori algorithm is an algorithm for frequent item set mining and the association rule learning over relational databases </a:t>
            </a: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It is based on the principle of association rule mining, which aims to discover associations and correlations among items in large datasets.</a:t>
            </a:r>
            <a:r>
              <a:rPr lang="en-IN" sz="2000" kern="1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1500"/>
              </a:spcAft>
              <a:buFont typeface="Wingdings" panose="05000000000000000000" pitchFamily="2" charset="2"/>
              <a:buChar char="Ø"/>
            </a:pPr>
            <a:r>
              <a:rPr lang="en-IN" sz="2000" kern="0" dirty="0">
                <a:effectLst/>
                <a:latin typeface="Segoe UI" panose="020B0502040204020203" pitchFamily="34" charset="0"/>
                <a:ea typeface="Times New Roman" panose="02020603050405020304" pitchFamily="18" charset="0"/>
              </a:rPr>
              <a:t>The Apriori algorithm uses a bottom-up approach, where it starts by identifying all individual items that appear in the dataset . </a:t>
            </a:r>
          </a:p>
          <a:p>
            <a:pPr>
              <a:buFont typeface="Wingdings" panose="05000000000000000000" pitchFamily="2" charset="2"/>
              <a:buChar char="Ø"/>
            </a:pPr>
            <a:r>
              <a:rPr lang="en-US" sz="2000" b="0" i="0" dirty="0">
                <a:solidFill>
                  <a:srgbClr val="002060"/>
                </a:solidFill>
                <a:effectLst/>
                <a:latin typeface="Segoe UI" panose="020B0502040204020203" pitchFamily="34" charset="0"/>
                <a:cs typeface="Segoe UI" panose="020B0502040204020203" pitchFamily="34" charset="0"/>
              </a:rPr>
              <a:t>The algorithm prunes the search space by using the Apriori property, which states that any subset of a frequent itemset must also be frequent. This reduces the number of itemset that need to be considered and speeds up the algorithm</a:t>
            </a:r>
            <a:r>
              <a:rPr lang="en-US" sz="1400" b="0" i="0" dirty="0">
                <a:solidFill>
                  <a:srgbClr val="002060"/>
                </a:solidFill>
                <a:effectLst/>
                <a:latin typeface="Söhne"/>
              </a:rPr>
              <a:t>.</a:t>
            </a:r>
            <a:endParaRPr lang="en-IN" sz="1400" dirty="0">
              <a:solidFill>
                <a:srgbClr val="002060"/>
              </a:solidFill>
            </a:endParaRPr>
          </a:p>
        </p:txBody>
      </p:sp>
      <p:pic>
        <p:nvPicPr>
          <p:cNvPr id="11266" name="Picture 2" descr="apriori-algorithm-python · GitHub Topics · GitHub">
            <a:extLst>
              <a:ext uri="{FF2B5EF4-FFF2-40B4-BE49-F238E27FC236}">
                <a16:creationId xmlns:a16="http://schemas.microsoft.com/office/drawing/2014/main" id="{917F0875-8667-3981-9A8C-2D07598F6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81" y="3993537"/>
            <a:ext cx="2068778" cy="226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40DBFF-31E3-5F0A-D625-01A6C50B6099}"/>
              </a:ext>
            </a:extLst>
          </p:cNvPr>
          <p:cNvSpPr txBox="1"/>
          <p:nvPr/>
        </p:nvSpPr>
        <p:spPr>
          <a:xfrm>
            <a:off x="220980" y="164572"/>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848573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pattFill prst="ltVert">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1BD8820-6908-225E-44EA-86B2D77C3CAA}"/>
              </a:ext>
            </a:extLst>
          </p:cNvPr>
          <p:cNvGraphicFramePr>
            <a:graphicFrameLocks noGrp="1"/>
          </p:cNvGraphicFramePr>
          <p:nvPr>
            <p:ph sz="half" idx="2"/>
            <p:extLst>
              <p:ext uri="{D42A27DB-BD31-4B8C-83A1-F6EECF244321}">
                <p14:modId xmlns:p14="http://schemas.microsoft.com/office/powerpoint/2010/main" val="1689485492"/>
              </p:ext>
            </p:extLst>
          </p:nvPr>
        </p:nvGraphicFramePr>
        <p:xfrm>
          <a:off x="162560" y="166546"/>
          <a:ext cx="11932983" cy="6569534"/>
        </p:xfrm>
        <a:graphic>
          <a:graphicData uri="http://schemas.openxmlformats.org/drawingml/2006/table">
            <a:tbl>
              <a:tblPr/>
              <a:tblGrid>
                <a:gridCol w="3977661">
                  <a:extLst>
                    <a:ext uri="{9D8B030D-6E8A-4147-A177-3AD203B41FA5}">
                      <a16:colId xmlns:a16="http://schemas.microsoft.com/office/drawing/2014/main" val="596284773"/>
                    </a:ext>
                  </a:extLst>
                </a:gridCol>
                <a:gridCol w="3977661">
                  <a:extLst>
                    <a:ext uri="{9D8B030D-6E8A-4147-A177-3AD203B41FA5}">
                      <a16:colId xmlns:a16="http://schemas.microsoft.com/office/drawing/2014/main" val="4028374225"/>
                    </a:ext>
                  </a:extLst>
                </a:gridCol>
                <a:gridCol w="3977661">
                  <a:extLst>
                    <a:ext uri="{9D8B030D-6E8A-4147-A177-3AD203B41FA5}">
                      <a16:colId xmlns:a16="http://schemas.microsoft.com/office/drawing/2014/main" val="990127860"/>
                    </a:ext>
                  </a:extLst>
                </a:gridCol>
              </a:tblGrid>
              <a:tr h="609726">
                <a:tc>
                  <a:txBody>
                    <a:bodyPr/>
                    <a:lstStyle/>
                    <a:p>
                      <a:pPr algn="r" fontAlgn="ctr"/>
                      <a:br>
                        <a:rPr lang="en-IN" sz="1600" b="1" dirty="0">
                          <a:solidFill>
                            <a:schemeClr val="accent6">
                              <a:lumMod val="50000"/>
                            </a:schemeClr>
                          </a:solidFill>
                          <a:effectLst/>
                        </a:rPr>
                      </a:br>
                      <a:r>
                        <a:rPr lang="en-IN" sz="1600" b="1" dirty="0">
                          <a:solidFill>
                            <a:schemeClr val="accent6">
                              <a:lumMod val="50000"/>
                            </a:schemeClr>
                          </a:solidFill>
                          <a:effectLst/>
                        </a:rPr>
                        <a:t>support</a:t>
                      </a:r>
                    </a:p>
                  </a:txBody>
                  <a:tcPr marL="45530" marR="45530" marT="22765" marB="22765" anchor="ctr">
                    <a:lnL>
                      <a:noFill/>
                    </a:lnL>
                    <a:lnR>
                      <a:noFill/>
                    </a:lnR>
                    <a:lnT>
                      <a:noFill/>
                    </a:lnT>
                    <a:lnB>
                      <a:noFill/>
                    </a:lnB>
                  </a:tcPr>
                </a:tc>
                <a:tc>
                  <a:txBody>
                    <a:bodyPr/>
                    <a:lstStyle/>
                    <a:p>
                      <a:pPr algn="r" fontAlgn="ctr"/>
                      <a:r>
                        <a:rPr lang="en-IN" sz="1600" b="1" dirty="0" err="1">
                          <a:solidFill>
                            <a:schemeClr val="accent6">
                              <a:lumMod val="50000"/>
                            </a:schemeClr>
                          </a:solidFill>
                          <a:effectLst/>
                        </a:rPr>
                        <a:t>itemsets</a:t>
                      </a:r>
                      <a:endParaRPr lang="en-IN" sz="1600" b="1" dirty="0">
                        <a:solidFill>
                          <a:schemeClr val="accent6">
                            <a:lumMod val="50000"/>
                          </a:schemeClr>
                        </a:solidFill>
                        <a:effectLst/>
                      </a:endParaRPr>
                    </a:p>
                  </a:txBody>
                  <a:tcPr marL="45530" marR="45530" marT="22765" marB="22765" anchor="ctr">
                    <a:lnL>
                      <a:noFill/>
                    </a:lnL>
                    <a:lnR>
                      <a:noFill/>
                    </a:lnR>
                    <a:lnT>
                      <a:noFill/>
                    </a:lnT>
                    <a:lnB>
                      <a:noFill/>
                    </a:lnB>
                  </a:tcPr>
                </a:tc>
                <a:tc>
                  <a:txBody>
                    <a:bodyPr/>
                    <a:lstStyle/>
                    <a:p>
                      <a:endParaRPr lang="en-IN" sz="1600" dirty="0">
                        <a:solidFill>
                          <a:schemeClr val="accent6">
                            <a:lumMod val="50000"/>
                          </a:schemeClr>
                        </a:solidFill>
                      </a:endParaRPr>
                    </a:p>
                  </a:txBody>
                  <a:tcPr marL="45530" marR="45530" marT="22765" marB="22765">
                    <a:lnL>
                      <a:noFill/>
                    </a:lnL>
                  </a:tcPr>
                </a:tc>
                <a:extLst>
                  <a:ext uri="{0D108BD9-81ED-4DB2-BD59-A6C34878D82A}">
                    <a16:rowId xmlns:a16="http://schemas.microsoft.com/office/drawing/2014/main" val="2842654546"/>
                  </a:ext>
                </a:extLst>
              </a:tr>
              <a:tr h="403948">
                <a:tc>
                  <a:txBody>
                    <a:bodyPr/>
                    <a:lstStyle/>
                    <a:p>
                      <a:pPr algn="r" fontAlgn="ctr"/>
                      <a:r>
                        <a:rPr lang="en-IN" sz="1600" b="1">
                          <a:solidFill>
                            <a:schemeClr val="accent6">
                              <a:lumMod val="50000"/>
                            </a:schemeClr>
                          </a:solidFill>
                          <a:effectLst/>
                        </a:rPr>
                        <a:t>0</a:t>
                      </a:r>
                    </a:p>
                  </a:txBody>
                  <a:tcPr marL="45530" marR="45530" marT="22765" marB="22765" anchor="ctr">
                    <a:lnL>
                      <a:noFill/>
                    </a:lnL>
                    <a:lnR>
                      <a:noFill/>
                    </a:lnR>
                    <a:lnT>
                      <a:noFill/>
                    </a:lnT>
                    <a:lnB>
                      <a:noFill/>
                    </a:lnB>
                    <a:solidFill>
                      <a:srgbClr val="F5F5F5"/>
                    </a:solidFill>
                  </a:tcPr>
                </a:tc>
                <a:tc>
                  <a:txBody>
                    <a:bodyPr/>
                    <a:lstStyle/>
                    <a:p>
                      <a:pPr algn="r" fontAlgn="ctr"/>
                      <a:r>
                        <a:rPr lang="en-IN" sz="1600" dirty="0">
                          <a:solidFill>
                            <a:schemeClr val="accent6">
                              <a:lumMod val="50000"/>
                            </a:schemeClr>
                          </a:solidFill>
                          <a:effectLst/>
                        </a:rPr>
                        <a:t>0.0055</a:t>
                      </a:r>
                    </a:p>
                  </a:txBody>
                  <a:tcPr marL="45530" marR="45530" marT="22765" marB="22765" anchor="ctr">
                    <a:lnL>
                      <a:noFill/>
                    </a:lnL>
                    <a:lnR>
                      <a:noFill/>
                    </a:lnR>
                    <a:lnT>
                      <a:noFill/>
                    </a:lnT>
                    <a:lnB>
                      <a:noFill/>
                    </a:lnB>
                    <a:solidFill>
                      <a:srgbClr val="F5F5F5"/>
                    </a:solidFill>
                  </a:tcPr>
                </a:tc>
                <a:tc>
                  <a:txBody>
                    <a:bodyPr/>
                    <a:lstStyle/>
                    <a:p>
                      <a:pPr algn="r" fontAlgn="ctr"/>
                      <a:r>
                        <a:rPr lang="en-IN" sz="1600">
                          <a:solidFill>
                            <a:schemeClr val="accent6">
                              <a:lumMod val="50000"/>
                            </a:schemeClr>
                          </a:solidFill>
                          <a:effectLst/>
                        </a:rPr>
                        <a:t>(air fresheners candles)</a:t>
                      </a:r>
                    </a:p>
                  </a:txBody>
                  <a:tcPr marL="45530" marR="45530" marT="22765" marB="22765" anchor="ctr">
                    <a:lnL>
                      <a:noFill/>
                    </a:lnL>
                    <a:lnR>
                      <a:noFill/>
                    </a:lnR>
                    <a:lnB>
                      <a:noFill/>
                    </a:lnB>
                    <a:solidFill>
                      <a:srgbClr val="F5F5F5"/>
                    </a:solidFill>
                  </a:tcPr>
                </a:tc>
                <a:extLst>
                  <a:ext uri="{0D108BD9-81ED-4DB2-BD59-A6C34878D82A}">
                    <a16:rowId xmlns:a16="http://schemas.microsoft.com/office/drawing/2014/main" val="86092696"/>
                  </a:ext>
                </a:extLst>
              </a:tr>
              <a:tr h="403948">
                <a:tc>
                  <a:txBody>
                    <a:bodyPr/>
                    <a:lstStyle/>
                    <a:p>
                      <a:pPr algn="r" fontAlgn="ctr"/>
                      <a:r>
                        <a:rPr lang="en-IN" sz="1600" b="1">
                          <a:solidFill>
                            <a:schemeClr val="accent6">
                              <a:lumMod val="50000"/>
                            </a:schemeClr>
                          </a:solidFill>
                          <a:effectLst/>
                        </a:rPr>
                        <a:t>1</a:t>
                      </a:r>
                    </a:p>
                  </a:txBody>
                  <a:tcPr marL="45530" marR="45530" marT="22765" marB="22765" anchor="ctr">
                    <a:lnL>
                      <a:noFill/>
                    </a:lnL>
                    <a:lnR>
                      <a:noFill/>
                    </a:lnR>
                    <a:lnT>
                      <a:noFill/>
                    </a:lnT>
                    <a:lnB>
                      <a:noFill/>
                    </a:lnB>
                  </a:tcPr>
                </a:tc>
                <a:tc>
                  <a:txBody>
                    <a:bodyPr/>
                    <a:lstStyle/>
                    <a:p>
                      <a:pPr algn="r" fontAlgn="ctr"/>
                      <a:r>
                        <a:rPr lang="en-IN" sz="1600" dirty="0">
                          <a:solidFill>
                            <a:schemeClr val="accent6">
                              <a:lumMod val="50000"/>
                            </a:schemeClr>
                          </a:solidFill>
                          <a:effectLst/>
                        </a:rPr>
                        <a:t>0.0375</a:t>
                      </a:r>
                    </a:p>
                  </a:txBody>
                  <a:tcPr marL="45530" marR="45530" marT="22765" marB="22765" anchor="ctr">
                    <a:lnL>
                      <a:noFill/>
                    </a:lnL>
                    <a:lnR>
                      <a:noFill/>
                    </a:lnR>
                    <a:lnT>
                      <a:noFill/>
                    </a:lnT>
                    <a:lnB>
                      <a:noFill/>
                    </a:lnB>
                  </a:tcPr>
                </a:tc>
                <a:tc>
                  <a:txBody>
                    <a:bodyPr/>
                    <a:lstStyle/>
                    <a:p>
                      <a:pPr algn="r" fontAlgn="ctr"/>
                      <a:r>
                        <a:rPr lang="en-IN" sz="1600" dirty="0">
                          <a:solidFill>
                            <a:schemeClr val="accent6">
                              <a:lumMod val="50000"/>
                            </a:schemeClr>
                          </a:solidFill>
                          <a:effectLst/>
                        </a:rPr>
                        <a:t>(</a:t>
                      </a:r>
                      <a:r>
                        <a:rPr lang="en-IN" sz="1600" dirty="0" err="1">
                          <a:solidFill>
                            <a:schemeClr val="accent6">
                              <a:lumMod val="50000"/>
                            </a:schemeClr>
                          </a:solidFill>
                          <a:effectLst/>
                        </a:rPr>
                        <a:t>asian</a:t>
                      </a:r>
                      <a:r>
                        <a:rPr lang="en-IN" sz="1600" dirty="0">
                          <a:solidFill>
                            <a:schemeClr val="accent6">
                              <a:lumMod val="50000"/>
                            </a:schemeClr>
                          </a:solidFill>
                          <a:effectLst/>
                        </a:rPr>
                        <a:t> foods)</a:t>
                      </a:r>
                    </a:p>
                  </a:txBody>
                  <a:tcPr marL="45530" marR="45530" marT="22765" marB="22765" anchor="ctr">
                    <a:lnL>
                      <a:noFill/>
                    </a:lnL>
                    <a:lnR>
                      <a:noFill/>
                    </a:lnR>
                    <a:lnT>
                      <a:noFill/>
                    </a:lnT>
                    <a:lnB>
                      <a:noFill/>
                    </a:lnB>
                  </a:tcPr>
                </a:tc>
                <a:extLst>
                  <a:ext uri="{0D108BD9-81ED-4DB2-BD59-A6C34878D82A}">
                    <a16:rowId xmlns:a16="http://schemas.microsoft.com/office/drawing/2014/main" val="1271142229"/>
                  </a:ext>
                </a:extLst>
              </a:tr>
              <a:tr h="403948">
                <a:tc>
                  <a:txBody>
                    <a:bodyPr/>
                    <a:lstStyle/>
                    <a:p>
                      <a:pPr algn="r" fontAlgn="ctr"/>
                      <a:r>
                        <a:rPr lang="en-IN" sz="1600" b="1">
                          <a:solidFill>
                            <a:schemeClr val="accent6">
                              <a:lumMod val="50000"/>
                            </a:schemeClr>
                          </a:solidFill>
                          <a:effectLst/>
                        </a:rPr>
                        <a:t>2</a:t>
                      </a:r>
                    </a:p>
                  </a:txBody>
                  <a:tcPr marL="45530" marR="45530" marT="22765" marB="22765" anchor="ctr">
                    <a:lnL>
                      <a:noFill/>
                    </a:lnL>
                    <a:lnR>
                      <a:noFill/>
                    </a:lnR>
                    <a:lnT>
                      <a:noFill/>
                    </a:lnT>
                    <a:lnB>
                      <a:noFill/>
                    </a:lnB>
                    <a:solidFill>
                      <a:srgbClr val="F5F5F5"/>
                    </a:solidFill>
                  </a:tcPr>
                </a:tc>
                <a:tc>
                  <a:txBody>
                    <a:bodyPr/>
                    <a:lstStyle/>
                    <a:p>
                      <a:pPr algn="r" fontAlgn="ctr"/>
                      <a:r>
                        <a:rPr lang="en-IN" sz="1600">
                          <a:solidFill>
                            <a:schemeClr val="accent6">
                              <a:lumMod val="50000"/>
                            </a:schemeClr>
                          </a:solidFill>
                          <a:effectLst/>
                        </a:rPr>
                        <a:t>0.0520</a:t>
                      </a:r>
                    </a:p>
                  </a:txBody>
                  <a:tcPr marL="45530" marR="45530" marT="22765" marB="22765" anchor="ctr">
                    <a:lnL>
                      <a:noFill/>
                    </a:lnL>
                    <a:lnR>
                      <a:noFill/>
                    </a:lnR>
                    <a:lnT>
                      <a:noFill/>
                    </a:lnT>
                    <a:lnB>
                      <a:noFill/>
                    </a:lnB>
                    <a:solidFill>
                      <a:srgbClr val="F5F5F5"/>
                    </a:solidFill>
                  </a:tcPr>
                </a:tc>
                <a:tc>
                  <a:txBody>
                    <a:bodyPr/>
                    <a:lstStyle/>
                    <a:p>
                      <a:pPr algn="r" fontAlgn="ctr"/>
                      <a:r>
                        <a:rPr lang="en-IN" sz="1600" dirty="0">
                          <a:solidFill>
                            <a:schemeClr val="accent6">
                              <a:lumMod val="50000"/>
                            </a:schemeClr>
                          </a:solidFill>
                          <a:effectLst/>
                        </a:rPr>
                        <a:t>(baby food formula)</a:t>
                      </a:r>
                    </a:p>
                  </a:txBody>
                  <a:tcPr marL="45530" marR="45530" marT="22765" marB="22765" anchor="ctr">
                    <a:lnL>
                      <a:noFill/>
                    </a:lnL>
                    <a:lnR>
                      <a:noFill/>
                    </a:lnR>
                    <a:lnT>
                      <a:noFill/>
                    </a:lnT>
                    <a:lnB>
                      <a:noFill/>
                    </a:lnB>
                    <a:solidFill>
                      <a:srgbClr val="F5F5F5"/>
                    </a:solidFill>
                  </a:tcPr>
                </a:tc>
                <a:extLst>
                  <a:ext uri="{0D108BD9-81ED-4DB2-BD59-A6C34878D82A}">
                    <a16:rowId xmlns:a16="http://schemas.microsoft.com/office/drawing/2014/main" val="3716317011"/>
                  </a:ext>
                </a:extLst>
              </a:tr>
              <a:tr h="403948">
                <a:tc>
                  <a:txBody>
                    <a:bodyPr/>
                    <a:lstStyle/>
                    <a:p>
                      <a:pPr algn="r" fontAlgn="ctr"/>
                      <a:r>
                        <a:rPr lang="en-IN" sz="1600" b="1">
                          <a:solidFill>
                            <a:schemeClr val="accent6">
                              <a:lumMod val="50000"/>
                            </a:schemeClr>
                          </a:solidFill>
                          <a:effectLst/>
                        </a:rPr>
                        <a:t>3</a:t>
                      </a:r>
                    </a:p>
                  </a:txBody>
                  <a:tcPr marL="45530" marR="45530" marT="22765" marB="22765" anchor="ctr">
                    <a:lnL>
                      <a:noFill/>
                    </a:lnL>
                    <a:lnR>
                      <a:noFill/>
                    </a:lnR>
                    <a:lnT>
                      <a:noFill/>
                    </a:lnT>
                    <a:lnB>
                      <a:noFill/>
                    </a:lnB>
                  </a:tcPr>
                </a:tc>
                <a:tc>
                  <a:txBody>
                    <a:bodyPr/>
                    <a:lstStyle/>
                    <a:p>
                      <a:pPr algn="r" fontAlgn="ctr"/>
                      <a:r>
                        <a:rPr lang="en-IN" sz="1600">
                          <a:solidFill>
                            <a:schemeClr val="accent6">
                              <a:lumMod val="50000"/>
                            </a:schemeClr>
                          </a:solidFill>
                          <a:effectLst/>
                        </a:rPr>
                        <a:t>0.0100</a:t>
                      </a:r>
                    </a:p>
                  </a:txBody>
                  <a:tcPr marL="45530" marR="45530" marT="22765" marB="22765" anchor="ctr">
                    <a:lnL>
                      <a:noFill/>
                    </a:lnL>
                    <a:lnR>
                      <a:noFill/>
                    </a:lnR>
                    <a:lnT>
                      <a:noFill/>
                    </a:lnT>
                    <a:lnB>
                      <a:noFill/>
                    </a:lnB>
                  </a:tcPr>
                </a:tc>
                <a:tc>
                  <a:txBody>
                    <a:bodyPr/>
                    <a:lstStyle/>
                    <a:p>
                      <a:pPr algn="r" fontAlgn="ctr"/>
                      <a:r>
                        <a:rPr lang="en-IN" sz="1600" dirty="0">
                          <a:solidFill>
                            <a:schemeClr val="accent6">
                              <a:lumMod val="50000"/>
                            </a:schemeClr>
                          </a:solidFill>
                          <a:effectLst/>
                        </a:rPr>
                        <a:t>(bakery desserts)</a:t>
                      </a:r>
                    </a:p>
                  </a:txBody>
                  <a:tcPr marL="45530" marR="45530" marT="22765" marB="22765" anchor="ctr">
                    <a:lnL>
                      <a:noFill/>
                    </a:lnL>
                    <a:lnR>
                      <a:noFill/>
                    </a:lnR>
                    <a:lnT>
                      <a:noFill/>
                    </a:lnT>
                    <a:lnB>
                      <a:noFill/>
                    </a:lnB>
                  </a:tcPr>
                </a:tc>
                <a:extLst>
                  <a:ext uri="{0D108BD9-81ED-4DB2-BD59-A6C34878D82A}">
                    <a16:rowId xmlns:a16="http://schemas.microsoft.com/office/drawing/2014/main" val="2339814368"/>
                  </a:ext>
                </a:extLst>
              </a:tr>
              <a:tr h="403948">
                <a:tc>
                  <a:txBody>
                    <a:bodyPr/>
                    <a:lstStyle/>
                    <a:p>
                      <a:pPr algn="r" fontAlgn="ctr"/>
                      <a:r>
                        <a:rPr lang="en-IN" sz="1600" b="1">
                          <a:solidFill>
                            <a:schemeClr val="accent6">
                              <a:lumMod val="50000"/>
                            </a:schemeClr>
                          </a:solidFill>
                          <a:effectLst/>
                        </a:rPr>
                        <a:t>4</a:t>
                      </a:r>
                    </a:p>
                  </a:txBody>
                  <a:tcPr marL="45530" marR="45530" marT="22765" marB="22765" anchor="ctr">
                    <a:lnL>
                      <a:noFill/>
                    </a:lnL>
                    <a:lnR>
                      <a:noFill/>
                    </a:lnR>
                    <a:lnT>
                      <a:noFill/>
                    </a:lnT>
                    <a:lnB>
                      <a:noFill/>
                    </a:lnB>
                    <a:solidFill>
                      <a:srgbClr val="F5F5F5"/>
                    </a:solidFill>
                  </a:tcPr>
                </a:tc>
                <a:tc>
                  <a:txBody>
                    <a:bodyPr/>
                    <a:lstStyle/>
                    <a:p>
                      <a:pPr algn="r" fontAlgn="ctr"/>
                      <a:r>
                        <a:rPr lang="en-IN" sz="1600">
                          <a:solidFill>
                            <a:schemeClr val="accent6">
                              <a:lumMod val="50000"/>
                            </a:schemeClr>
                          </a:solidFill>
                          <a:effectLst/>
                        </a:rPr>
                        <a:t>0.0780</a:t>
                      </a:r>
                    </a:p>
                  </a:txBody>
                  <a:tcPr marL="45530" marR="45530" marT="22765" marB="22765" anchor="ctr">
                    <a:lnL>
                      <a:noFill/>
                    </a:lnL>
                    <a:lnR>
                      <a:noFill/>
                    </a:lnR>
                    <a:lnT>
                      <a:noFill/>
                    </a:lnT>
                    <a:lnB>
                      <a:noFill/>
                    </a:lnB>
                    <a:solidFill>
                      <a:srgbClr val="F5F5F5"/>
                    </a:solidFill>
                  </a:tcPr>
                </a:tc>
                <a:tc>
                  <a:txBody>
                    <a:bodyPr/>
                    <a:lstStyle/>
                    <a:p>
                      <a:pPr algn="r" fontAlgn="ctr"/>
                      <a:r>
                        <a:rPr lang="en-IN" sz="1600" dirty="0">
                          <a:solidFill>
                            <a:schemeClr val="accent6">
                              <a:lumMod val="50000"/>
                            </a:schemeClr>
                          </a:solidFill>
                          <a:effectLst/>
                        </a:rPr>
                        <a:t>(baking ingredients)</a:t>
                      </a:r>
                    </a:p>
                  </a:txBody>
                  <a:tcPr marL="45530" marR="45530" marT="22765" marB="22765" anchor="ctr">
                    <a:lnL>
                      <a:noFill/>
                    </a:lnL>
                    <a:lnR>
                      <a:noFill/>
                    </a:lnR>
                    <a:lnT>
                      <a:noFill/>
                    </a:lnT>
                    <a:lnB>
                      <a:noFill/>
                    </a:lnB>
                    <a:solidFill>
                      <a:srgbClr val="F5F5F5"/>
                    </a:solidFill>
                  </a:tcPr>
                </a:tc>
                <a:extLst>
                  <a:ext uri="{0D108BD9-81ED-4DB2-BD59-A6C34878D82A}">
                    <a16:rowId xmlns:a16="http://schemas.microsoft.com/office/drawing/2014/main" val="372728256"/>
                  </a:ext>
                </a:extLst>
              </a:tr>
              <a:tr h="403948">
                <a:tc>
                  <a:txBody>
                    <a:bodyPr/>
                    <a:lstStyle/>
                    <a:p>
                      <a:pPr algn="r" fontAlgn="ctr"/>
                      <a:r>
                        <a:rPr lang="en-IN" sz="1600" b="1">
                          <a:solidFill>
                            <a:schemeClr val="accent6">
                              <a:lumMod val="50000"/>
                            </a:schemeClr>
                          </a:solidFill>
                          <a:effectLst/>
                        </a:rPr>
                        <a:t>...</a:t>
                      </a:r>
                    </a:p>
                  </a:txBody>
                  <a:tcPr marL="45530" marR="45530" marT="22765" marB="22765" anchor="ctr">
                    <a:lnL>
                      <a:noFill/>
                    </a:lnL>
                    <a:lnR>
                      <a:noFill/>
                    </a:lnR>
                    <a:lnT>
                      <a:noFill/>
                    </a:lnT>
                    <a:lnB>
                      <a:noFill/>
                    </a:lnB>
                  </a:tcPr>
                </a:tc>
                <a:tc>
                  <a:txBody>
                    <a:bodyPr/>
                    <a:lstStyle/>
                    <a:p>
                      <a:pPr algn="r" fontAlgn="ctr"/>
                      <a:r>
                        <a:rPr lang="en-IN" sz="1600">
                          <a:solidFill>
                            <a:schemeClr val="accent6">
                              <a:lumMod val="50000"/>
                            </a:schemeClr>
                          </a:solidFill>
                          <a:effectLst/>
                        </a:rPr>
                        <a:t>...</a:t>
                      </a:r>
                    </a:p>
                  </a:txBody>
                  <a:tcPr marL="45530" marR="45530" marT="22765" marB="22765" anchor="ctr">
                    <a:lnL>
                      <a:noFill/>
                    </a:lnL>
                    <a:lnR>
                      <a:noFill/>
                    </a:lnR>
                    <a:lnT>
                      <a:noFill/>
                    </a:lnT>
                    <a:lnB>
                      <a:noFill/>
                    </a:lnB>
                  </a:tcPr>
                </a:tc>
                <a:tc>
                  <a:txBody>
                    <a:bodyPr/>
                    <a:lstStyle/>
                    <a:p>
                      <a:pPr algn="r" fontAlgn="ctr"/>
                      <a:r>
                        <a:rPr lang="en-IN" sz="1600" dirty="0">
                          <a:solidFill>
                            <a:schemeClr val="accent6">
                              <a:lumMod val="50000"/>
                            </a:schemeClr>
                          </a:solidFill>
                          <a:effectLst/>
                        </a:rPr>
                        <a:t>...</a:t>
                      </a:r>
                    </a:p>
                  </a:txBody>
                  <a:tcPr marL="45530" marR="45530" marT="22765" marB="22765" anchor="ctr">
                    <a:lnL>
                      <a:noFill/>
                    </a:lnL>
                    <a:lnR>
                      <a:noFill/>
                    </a:lnR>
                    <a:lnT>
                      <a:noFill/>
                    </a:lnT>
                    <a:lnB>
                      <a:noFill/>
                    </a:lnB>
                  </a:tcPr>
                </a:tc>
                <a:extLst>
                  <a:ext uri="{0D108BD9-81ED-4DB2-BD59-A6C34878D82A}">
                    <a16:rowId xmlns:a16="http://schemas.microsoft.com/office/drawing/2014/main" val="345149102"/>
                  </a:ext>
                </a:extLst>
              </a:tr>
              <a:tr h="707224">
                <a:tc>
                  <a:txBody>
                    <a:bodyPr/>
                    <a:lstStyle/>
                    <a:p>
                      <a:pPr algn="r" fontAlgn="ctr"/>
                      <a:r>
                        <a:rPr lang="en-IN" sz="1600" b="1">
                          <a:solidFill>
                            <a:schemeClr val="accent6">
                              <a:lumMod val="50000"/>
                            </a:schemeClr>
                          </a:solidFill>
                          <a:effectLst/>
                        </a:rPr>
                        <a:t>14363</a:t>
                      </a:r>
                    </a:p>
                  </a:txBody>
                  <a:tcPr marL="45530" marR="45530" marT="22765" marB="22765" anchor="ctr">
                    <a:lnL>
                      <a:noFill/>
                    </a:lnL>
                    <a:lnR>
                      <a:noFill/>
                    </a:lnR>
                    <a:lnT>
                      <a:noFill/>
                    </a:lnT>
                    <a:lnB>
                      <a:noFill/>
                    </a:lnB>
                    <a:solidFill>
                      <a:srgbClr val="F5F5F5"/>
                    </a:solidFill>
                  </a:tcPr>
                </a:tc>
                <a:tc>
                  <a:txBody>
                    <a:bodyPr/>
                    <a:lstStyle/>
                    <a:p>
                      <a:pPr algn="r" fontAlgn="ctr"/>
                      <a:r>
                        <a:rPr lang="en-IN" sz="1600">
                          <a:solidFill>
                            <a:schemeClr val="accent6">
                              <a:lumMod val="50000"/>
                            </a:schemeClr>
                          </a:solidFill>
                          <a:effectLst/>
                        </a:rPr>
                        <a:t>0.0085</a:t>
                      </a:r>
                    </a:p>
                  </a:txBody>
                  <a:tcPr marL="45530" marR="45530" marT="22765" marB="22765" anchor="ctr">
                    <a:lnL>
                      <a:noFill/>
                    </a:lnL>
                    <a:lnR>
                      <a:noFill/>
                    </a:lnR>
                    <a:lnT>
                      <a:noFill/>
                    </a:lnT>
                    <a:lnB>
                      <a:noFill/>
                    </a:lnB>
                    <a:solidFill>
                      <a:srgbClr val="F5F5F5"/>
                    </a:solidFill>
                  </a:tcPr>
                </a:tc>
                <a:tc>
                  <a:txBody>
                    <a:bodyPr/>
                    <a:lstStyle/>
                    <a:p>
                      <a:pPr algn="r" fontAlgn="ctr"/>
                      <a:r>
                        <a:rPr lang="en-IN" sz="1600" dirty="0">
                          <a:solidFill>
                            <a:schemeClr val="accent6">
                              <a:lumMod val="50000"/>
                            </a:schemeClr>
                          </a:solidFill>
                          <a:effectLst/>
                        </a:rPr>
                        <a:t>(fresh vegetables, fresh fruits, packaged </a:t>
                      </a:r>
                      <a:r>
                        <a:rPr lang="en-IN" sz="1600" dirty="0" err="1">
                          <a:solidFill>
                            <a:schemeClr val="accent6">
                              <a:lumMod val="50000"/>
                            </a:schemeClr>
                          </a:solidFill>
                          <a:effectLst/>
                        </a:rPr>
                        <a:t>vege</a:t>
                      </a:r>
                      <a:r>
                        <a:rPr lang="en-IN" sz="1600" dirty="0">
                          <a:solidFill>
                            <a:schemeClr val="accent6">
                              <a:lumMod val="50000"/>
                            </a:schemeClr>
                          </a:solidFill>
                          <a:effectLst/>
                        </a:rPr>
                        <a:t>...</a:t>
                      </a:r>
                    </a:p>
                  </a:txBody>
                  <a:tcPr marL="45530" marR="45530" marT="22765" marB="22765" anchor="ctr">
                    <a:lnL>
                      <a:noFill/>
                    </a:lnL>
                    <a:lnR>
                      <a:noFill/>
                    </a:lnR>
                    <a:lnT>
                      <a:noFill/>
                    </a:lnT>
                    <a:lnB>
                      <a:noFill/>
                    </a:lnB>
                    <a:solidFill>
                      <a:srgbClr val="F5F5F5"/>
                    </a:solidFill>
                  </a:tcPr>
                </a:tc>
                <a:extLst>
                  <a:ext uri="{0D108BD9-81ED-4DB2-BD59-A6C34878D82A}">
                    <a16:rowId xmlns:a16="http://schemas.microsoft.com/office/drawing/2014/main" val="2797604447"/>
                  </a:ext>
                </a:extLst>
              </a:tr>
              <a:tr h="707224">
                <a:tc>
                  <a:txBody>
                    <a:bodyPr/>
                    <a:lstStyle/>
                    <a:p>
                      <a:pPr algn="r" fontAlgn="ctr"/>
                      <a:r>
                        <a:rPr lang="en-IN" sz="1600" b="1">
                          <a:solidFill>
                            <a:schemeClr val="accent6">
                              <a:lumMod val="50000"/>
                            </a:schemeClr>
                          </a:solidFill>
                          <a:effectLst/>
                        </a:rPr>
                        <a:t>14364</a:t>
                      </a:r>
                    </a:p>
                  </a:txBody>
                  <a:tcPr marL="45530" marR="45530" marT="22765" marB="22765" anchor="ctr">
                    <a:lnL>
                      <a:noFill/>
                    </a:lnL>
                    <a:lnR>
                      <a:noFill/>
                    </a:lnR>
                    <a:lnT>
                      <a:noFill/>
                    </a:lnT>
                    <a:lnB>
                      <a:noFill/>
                    </a:lnB>
                  </a:tcPr>
                </a:tc>
                <a:tc>
                  <a:txBody>
                    <a:bodyPr/>
                    <a:lstStyle/>
                    <a:p>
                      <a:pPr algn="r" fontAlgn="ctr"/>
                      <a:r>
                        <a:rPr lang="en-IN" sz="1600">
                          <a:solidFill>
                            <a:schemeClr val="accent6">
                              <a:lumMod val="50000"/>
                            </a:schemeClr>
                          </a:solidFill>
                          <a:effectLst/>
                        </a:rPr>
                        <a:t>0.0050</a:t>
                      </a:r>
                    </a:p>
                  </a:txBody>
                  <a:tcPr marL="45530" marR="45530" marT="22765" marB="22765" anchor="ctr">
                    <a:lnL>
                      <a:noFill/>
                    </a:lnL>
                    <a:lnR>
                      <a:noFill/>
                    </a:lnR>
                    <a:lnT>
                      <a:noFill/>
                    </a:lnT>
                    <a:lnB>
                      <a:noFill/>
                    </a:lnB>
                  </a:tcPr>
                </a:tc>
                <a:tc>
                  <a:txBody>
                    <a:bodyPr/>
                    <a:lstStyle/>
                    <a:p>
                      <a:pPr algn="r" fontAlgn="ctr"/>
                      <a:r>
                        <a:rPr lang="en-IN" sz="1600" dirty="0">
                          <a:solidFill>
                            <a:schemeClr val="accent6">
                              <a:lumMod val="50000"/>
                            </a:schemeClr>
                          </a:solidFill>
                          <a:effectLst/>
                        </a:rPr>
                        <a:t>(water seltzer sparkling water, fresh </a:t>
                      </a:r>
                      <a:r>
                        <a:rPr lang="en-IN" sz="1600" dirty="0" err="1">
                          <a:solidFill>
                            <a:schemeClr val="accent6">
                              <a:lumMod val="50000"/>
                            </a:schemeClr>
                          </a:solidFill>
                          <a:effectLst/>
                        </a:rPr>
                        <a:t>vegetabl</a:t>
                      </a:r>
                      <a:r>
                        <a:rPr lang="en-IN" sz="1600" dirty="0">
                          <a:solidFill>
                            <a:schemeClr val="accent6">
                              <a:lumMod val="50000"/>
                            </a:schemeClr>
                          </a:solidFill>
                          <a:effectLst/>
                        </a:rPr>
                        <a:t>...</a:t>
                      </a:r>
                    </a:p>
                  </a:txBody>
                  <a:tcPr marL="45530" marR="45530" marT="22765" marB="22765" anchor="ctr">
                    <a:lnL>
                      <a:noFill/>
                    </a:lnL>
                    <a:lnR>
                      <a:noFill/>
                    </a:lnR>
                    <a:lnT>
                      <a:noFill/>
                    </a:lnT>
                    <a:lnB>
                      <a:noFill/>
                    </a:lnB>
                  </a:tcPr>
                </a:tc>
                <a:extLst>
                  <a:ext uri="{0D108BD9-81ED-4DB2-BD59-A6C34878D82A}">
                    <a16:rowId xmlns:a16="http://schemas.microsoft.com/office/drawing/2014/main" val="3276235584"/>
                  </a:ext>
                </a:extLst>
              </a:tr>
              <a:tr h="707224">
                <a:tc>
                  <a:txBody>
                    <a:bodyPr/>
                    <a:lstStyle/>
                    <a:p>
                      <a:pPr algn="r" fontAlgn="ctr"/>
                      <a:r>
                        <a:rPr lang="en-IN" sz="1600" b="1">
                          <a:solidFill>
                            <a:schemeClr val="accent6">
                              <a:lumMod val="50000"/>
                            </a:schemeClr>
                          </a:solidFill>
                          <a:effectLst/>
                        </a:rPr>
                        <a:t>14365</a:t>
                      </a:r>
                    </a:p>
                  </a:txBody>
                  <a:tcPr marL="45530" marR="45530" marT="22765" marB="22765" anchor="ctr">
                    <a:lnL>
                      <a:noFill/>
                    </a:lnL>
                    <a:lnR>
                      <a:noFill/>
                    </a:lnR>
                    <a:lnT>
                      <a:noFill/>
                    </a:lnT>
                    <a:lnB>
                      <a:noFill/>
                    </a:lnB>
                    <a:solidFill>
                      <a:srgbClr val="F5F5F5"/>
                    </a:solidFill>
                  </a:tcPr>
                </a:tc>
                <a:tc>
                  <a:txBody>
                    <a:bodyPr/>
                    <a:lstStyle/>
                    <a:p>
                      <a:pPr algn="r" fontAlgn="ctr"/>
                      <a:r>
                        <a:rPr lang="en-IN" sz="1600">
                          <a:solidFill>
                            <a:schemeClr val="accent6">
                              <a:lumMod val="50000"/>
                            </a:schemeClr>
                          </a:solidFill>
                          <a:effectLst/>
                        </a:rPr>
                        <a:t>0.0060</a:t>
                      </a:r>
                    </a:p>
                  </a:txBody>
                  <a:tcPr marL="45530" marR="45530" marT="22765" marB="22765" anchor="ctr">
                    <a:lnL>
                      <a:noFill/>
                    </a:lnL>
                    <a:lnR>
                      <a:noFill/>
                    </a:lnR>
                    <a:lnT>
                      <a:noFill/>
                    </a:lnT>
                    <a:lnB>
                      <a:noFill/>
                    </a:lnB>
                    <a:solidFill>
                      <a:srgbClr val="F5F5F5"/>
                    </a:solidFill>
                  </a:tcPr>
                </a:tc>
                <a:tc>
                  <a:txBody>
                    <a:bodyPr/>
                    <a:lstStyle/>
                    <a:p>
                      <a:pPr algn="r" fontAlgn="ctr"/>
                      <a:r>
                        <a:rPr lang="en-US" sz="1600" dirty="0">
                          <a:solidFill>
                            <a:schemeClr val="accent6">
                              <a:lumMod val="50000"/>
                            </a:schemeClr>
                          </a:solidFill>
                          <a:effectLst/>
                        </a:rPr>
                        <a:t>(other creams cheeses, fresh vegetables, fresh...</a:t>
                      </a:r>
                    </a:p>
                  </a:txBody>
                  <a:tcPr marL="45530" marR="45530" marT="22765" marB="22765" anchor="ctr">
                    <a:lnL>
                      <a:noFill/>
                    </a:lnL>
                    <a:lnR>
                      <a:noFill/>
                    </a:lnR>
                    <a:lnT>
                      <a:noFill/>
                    </a:lnT>
                    <a:lnB>
                      <a:noFill/>
                    </a:lnB>
                    <a:solidFill>
                      <a:srgbClr val="F5F5F5"/>
                    </a:solidFill>
                  </a:tcPr>
                </a:tc>
                <a:extLst>
                  <a:ext uri="{0D108BD9-81ED-4DB2-BD59-A6C34878D82A}">
                    <a16:rowId xmlns:a16="http://schemas.microsoft.com/office/drawing/2014/main" val="859850062"/>
                  </a:ext>
                </a:extLst>
              </a:tr>
              <a:tr h="707224">
                <a:tc>
                  <a:txBody>
                    <a:bodyPr/>
                    <a:lstStyle/>
                    <a:p>
                      <a:pPr algn="r" fontAlgn="ctr"/>
                      <a:r>
                        <a:rPr lang="en-IN" sz="1600" b="1" dirty="0">
                          <a:solidFill>
                            <a:schemeClr val="accent6">
                              <a:lumMod val="50000"/>
                            </a:schemeClr>
                          </a:solidFill>
                          <a:effectLst/>
                        </a:rPr>
                        <a:t>14366</a:t>
                      </a:r>
                    </a:p>
                  </a:txBody>
                  <a:tcPr marL="45530" marR="45530" marT="22765" marB="22765" anchor="ctr">
                    <a:lnL>
                      <a:noFill/>
                    </a:lnL>
                    <a:lnR>
                      <a:noFill/>
                    </a:lnR>
                    <a:lnT>
                      <a:noFill/>
                    </a:lnT>
                    <a:lnB>
                      <a:noFill/>
                    </a:lnB>
                  </a:tcPr>
                </a:tc>
                <a:tc>
                  <a:txBody>
                    <a:bodyPr/>
                    <a:lstStyle/>
                    <a:p>
                      <a:pPr algn="r" fontAlgn="ctr"/>
                      <a:r>
                        <a:rPr lang="en-IN" sz="1600">
                          <a:solidFill>
                            <a:schemeClr val="accent6">
                              <a:lumMod val="50000"/>
                            </a:schemeClr>
                          </a:solidFill>
                          <a:effectLst/>
                        </a:rPr>
                        <a:t>0.0055</a:t>
                      </a:r>
                    </a:p>
                  </a:txBody>
                  <a:tcPr marL="45530" marR="45530" marT="22765" marB="22765" anchor="ctr">
                    <a:lnL>
                      <a:noFill/>
                    </a:lnL>
                    <a:lnR>
                      <a:noFill/>
                    </a:lnR>
                    <a:lnT>
                      <a:noFill/>
                    </a:lnT>
                    <a:lnB>
                      <a:noFill/>
                    </a:lnB>
                  </a:tcPr>
                </a:tc>
                <a:tc>
                  <a:txBody>
                    <a:bodyPr/>
                    <a:lstStyle/>
                    <a:p>
                      <a:pPr algn="r" fontAlgn="ctr"/>
                      <a:r>
                        <a:rPr lang="en-US" sz="1600" dirty="0">
                          <a:solidFill>
                            <a:schemeClr val="accent6">
                              <a:lumMod val="50000"/>
                            </a:schemeClr>
                          </a:solidFill>
                          <a:effectLst/>
                        </a:rPr>
                        <a:t>(fresh vegetables, refrigerated, fresh fruits,...</a:t>
                      </a:r>
                    </a:p>
                  </a:txBody>
                  <a:tcPr marL="45530" marR="45530" marT="22765" marB="22765" anchor="ctr">
                    <a:lnL>
                      <a:noFill/>
                    </a:lnL>
                    <a:lnR>
                      <a:noFill/>
                    </a:lnR>
                    <a:lnT>
                      <a:noFill/>
                    </a:lnT>
                    <a:lnB>
                      <a:noFill/>
                    </a:lnB>
                  </a:tcPr>
                </a:tc>
                <a:extLst>
                  <a:ext uri="{0D108BD9-81ED-4DB2-BD59-A6C34878D82A}">
                    <a16:rowId xmlns:a16="http://schemas.microsoft.com/office/drawing/2014/main" val="2086442515"/>
                  </a:ext>
                </a:extLst>
              </a:tr>
              <a:tr h="707224">
                <a:tc>
                  <a:txBody>
                    <a:bodyPr/>
                    <a:lstStyle/>
                    <a:p>
                      <a:pPr algn="r" fontAlgn="ctr"/>
                      <a:r>
                        <a:rPr lang="en-IN" sz="1600" b="1">
                          <a:solidFill>
                            <a:schemeClr val="accent6">
                              <a:lumMod val="50000"/>
                            </a:schemeClr>
                          </a:solidFill>
                          <a:effectLst/>
                        </a:rPr>
                        <a:t>14367</a:t>
                      </a:r>
                    </a:p>
                  </a:txBody>
                  <a:tcPr marL="45530" marR="45530" marT="22765" marB="22765" anchor="ctr">
                    <a:lnL>
                      <a:noFill/>
                    </a:lnL>
                    <a:lnR>
                      <a:noFill/>
                    </a:lnR>
                    <a:lnT>
                      <a:noFill/>
                    </a:lnT>
                    <a:lnB>
                      <a:noFill/>
                    </a:lnB>
                    <a:solidFill>
                      <a:srgbClr val="F5F5F5"/>
                    </a:solidFill>
                  </a:tcPr>
                </a:tc>
                <a:tc>
                  <a:txBody>
                    <a:bodyPr/>
                    <a:lstStyle/>
                    <a:p>
                      <a:pPr algn="r" fontAlgn="ctr"/>
                      <a:r>
                        <a:rPr lang="en-IN" sz="1600">
                          <a:solidFill>
                            <a:schemeClr val="accent6">
                              <a:lumMod val="50000"/>
                            </a:schemeClr>
                          </a:solidFill>
                          <a:effectLst/>
                        </a:rPr>
                        <a:t>0.0055</a:t>
                      </a:r>
                    </a:p>
                  </a:txBody>
                  <a:tcPr marL="45530" marR="45530" marT="22765" marB="22765" anchor="ctr">
                    <a:lnL>
                      <a:noFill/>
                    </a:lnL>
                    <a:lnR>
                      <a:noFill/>
                    </a:lnR>
                    <a:lnT>
                      <a:noFill/>
                    </a:lnT>
                    <a:lnB>
                      <a:noFill/>
                    </a:lnB>
                    <a:solidFill>
                      <a:srgbClr val="F5F5F5"/>
                    </a:solidFill>
                  </a:tcPr>
                </a:tc>
                <a:tc>
                  <a:txBody>
                    <a:bodyPr/>
                    <a:lstStyle/>
                    <a:p>
                      <a:pPr algn="r" fontAlgn="ctr"/>
                      <a:r>
                        <a:rPr lang="en-IN" sz="1600" dirty="0">
                          <a:solidFill>
                            <a:schemeClr val="accent6">
                              <a:lumMod val="50000"/>
                            </a:schemeClr>
                          </a:solidFill>
                          <a:effectLst/>
                        </a:rPr>
                        <a:t>(water seltzer sparkling water, fresh </a:t>
                      </a:r>
                      <a:r>
                        <a:rPr lang="en-IN" sz="1600" dirty="0" err="1">
                          <a:solidFill>
                            <a:schemeClr val="accent6">
                              <a:lumMod val="50000"/>
                            </a:schemeClr>
                          </a:solidFill>
                          <a:effectLst/>
                        </a:rPr>
                        <a:t>vegetabl</a:t>
                      </a:r>
                      <a:r>
                        <a:rPr lang="en-IN" sz="1600" dirty="0">
                          <a:solidFill>
                            <a:schemeClr val="accent6">
                              <a:lumMod val="50000"/>
                            </a:schemeClr>
                          </a:solidFill>
                          <a:effectLst/>
                        </a:rPr>
                        <a:t>...</a:t>
                      </a:r>
                    </a:p>
                  </a:txBody>
                  <a:tcPr marL="45530" marR="45530" marT="22765" marB="22765" anchor="ctr">
                    <a:lnL>
                      <a:noFill/>
                    </a:lnL>
                    <a:lnR>
                      <a:noFill/>
                    </a:lnR>
                    <a:lnT>
                      <a:noFill/>
                    </a:lnT>
                    <a:lnB>
                      <a:noFill/>
                    </a:lnB>
                    <a:solidFill>
                      <a:srgbClr val="F5F5F5"/>
                    </a:solidFill>
                  </a:tcPr>
                </a:tc>
                <a:extLst>
                  <a:ext uri="{0D108BD9-81ED-4DB2-BD59-A6C34878D82A}">
                    <a16:rowId xmlns:a16="http://schemas.microsoft.com/office/drawing/2014/main" val="1650142418"/>
                  </a:ext>
                </a:extLst>
              </a:tr>
            </a:tbl>
          </a:graphicData>
        </a:graphic>
      </p:graphicFrame>
      <p:sp>
        <p:nvSpPr>
          <p:cNvPr id="7" name="Slide Number Placeholder 6">
            <a:extLst>
              <a:ext uri="{FF2B5EF4-FFF2-40B4-BE49-F238E27FC236}">
                <a16:creationId xmlns:a16="http://schemas.microsoft.com/office/drawing/2014/main" id="{CC534ADE-ED67-DBF7-0972-A2FBFBFD0E12}"/>
              </a:ext>
            </a:extLst>
          </p:cNvPr>
          <p:cNvSpPr>
            <a:spLocks noGrp="1"/>
          </p:cNvSpPr>
          <p:nvPr>
            <p:ph type="sldNum" sz="quarter" idx="12"/>
          </p:nvPr>
        </p:nvSpPr>
        <p:spPr/>
        <p:txBody>
          <a:bodyPr/>
          <a:lstStyle/>
          <a:p>
            <a:fld id="{48F63A3B-78C7-47BE-AE5E-E10140E04643}" type="slidenum">
              <a:rPr lang="en-US" smtClean="0"/>
              <a:t>26</a:t>
            </a:fld>
            <a:endParaRPr lang="en-US" dirty="0"/>
          </a:p>
        </p:txBody>
      </p:sp>
      <p:sp>
        <p:nvSpPr>
          <p:cNvPr id="2" name="TextBox 1">
            <a:extLst>
              <a:ext uri="{FF2B5EF4-FFF2-40B4-BE49-F238E27FC236}">
                <a16:creationId xmlns:a16="http://schemas.microsoft.com/office/drawing/2014/main" id="{2DE8C29E-2776-945E-0731-23A7B3C61D80}"/>
              </a:ext>
            </a:extLst>
          </p:cNvPr>
          <p:cNvSpPr txBox="1"/>
          <p:nvPr/>
        </p:nvSpPr>
        <p:spPr>
          <a:xfrm>
            <a:off x="220980" y="164572"/>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31673712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5D76E7-DE91-E73B-1CD8-DAF64E3F6DB1}"/>
              </a:ext>
            </a:extLst>
          </p:cNvPr>
          <p:cNvSpPr>
            <a:spLocks noGrp="1"/>
          </p:cNvSpPr>
          <p:nvPr>
            <p:ph type="title"/>
          </p:nvPr>
        </p:nvSpPr>
        <p:spPr>
          <a:xfrm>
            <a:off x="2881376" y="172402"/>
            <a:ext cx="6242304" cy="768096"/>
          </a:xfrm>
        </p:spPr>
        <p:txBody>
          <a:bodyPr/>
          <a:lstStyle/>
          <a:p>
            <a:r>
              <a:rPr lang="en-IN" sz="2800" dirty="0"/>
              <a:t>APRIORI algorithm RULES</a:t>
            </a:r>
          </a:p>
        </p:txBody>
      </p:sp>
      <p:sp>
        <p:nvSpPr>
          <p:cNvPr id="9" name="Content Placeholder 8">
            <a:extLst>
              <a:ext uri="{FF2B5EF4-FFF2-40B4-BE49-F238E27FC236}">
                <a16:creationId xmlns:a16="http://schemas.microsoft.com/office/drawing/2014/main" id="{C12874DE-5E19-BAA3-B064-FBCB1329B6FA}"/>
              </a:ext>
            </a:extLst>
          </p:cNvPr>
          <p:cNvSpPr>
            <a:spLocks noGrp="1"/>
          </p:cNvSpPr>
          <p:nvPr>
            <p:ph idx="1"/>
          </p:nvPr>
        </p:nvSpPr>
        <p:spPr>
          <a:xfrm>
            <a:off x="538480" y="731838"/>
            <a:ext cx="11369040" cy="5160962"/>
          </a:xfrm>
        </p:spPr>
        <p:txBody>
          <a:bodyPr/>
          <a:lstStyle/>
          <a:p>
            <a:pPr>
              <a:lnSpc>
                <a:spcPct val="107000"/>
              </a:lnSpc>
              <a:spcBef>
                <a:spcPts val="1500"/>
              </a:spcBef>
              <a:spcAft>
                <a:spcPts val="1500"/>
              </a:spcAft>
            </a:pPr>
            <a:r>
              <a:rPr lang="en-IN" sz="1800" b="1" kern="0" dirty="0">
                <a:effectLst/>
                <a:latin typeface="Segoe UI" panose="020B0502040204020203" pitchFamily="34" charset="0"/>
                <a:ea typeface="Times New Roman" panose="02020603050405020304" pitchFamily="18" charset="0"/>
                <a:cs typeface="Times New Roman" panose="02020603050405020304" pitchFamily="18" charset="0"/>
              </a:rPr>
              <a:t>Support</a:t>
            </a: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 The support of an itemset is defined as the proportion of transactions that contain that itemset. It measures how frequently an itemset appears in the dataset. A high support value indicates that the itemset is a popular one among the transactions. It can be calculated as follows: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800" b="1" kern="0" dirty="0">
                <a:effectLst/>
                <a:latin typeface="Segoe UI" panose="020B0502040204020203" pitchFamily="34" charset="0"/>
                <a:ea typeface="Times New Roman" panose="02020603050405020304" pitchFamily="18" charset="0"/>
                <a:cs typeface="Times New Roman" panose="02020603050405020304" pitchFamily="18" charset="0"/>
              </a:rPr>
              <a:t>Lift: </a:t>
            </a: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The lift of a rule is the ratio of the observed frequency of co-occurrence of the items in the antecedent and consequent to the expected frequency of their co-occurrence if the items were independent. In other words, lift measures the degree of association between the antecedent and consequent, compared to what would be expected if they were independent. A lift value greater than 1 indicates that the antecedent and consequent are positively associated, while a value less than 1 indicates a negative association.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800" b="1" kern="0" dirty="0">
                <a:effectLst/>
                <a:latin typeface="Segoe UI" panose="020B0502040204020203" pitchFamily="34" charset="0"/>
                <a:ea typeface="Times New Roman" panose="02020603050405020304" pitchFamily="18" charset="0"/>
                <a:cs typeface="Times New Roman" panose="02020603050405020304" pitchFamily="18" charset="0"/>
              </a:rPr>
              <a:t>Confidence</a:t>
            </a: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 The confidence of a rule is the conditional probability that the consequent appears in a transaction, given that the antecedent is present in that transaction. In other words, confidence measures the strength of the association between the antecedent and consequent. A high confidence value indicates that the rule is a reliable one, and is likely to be true. It can be calculated as follows: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500"/>
              </a:spcAft>
            </a:pP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In summary, support measures how frequent an itemset is, lift measures the degree of association between the antecedent and consequent, and confidence measures the strength of the association between the antecedent and consequent. These measures are useful in evaluating the quality of the association rules discovered using the </a:t>
            </a:r>
            <a:r>
              <a:rPr lang="en-IN" sz="1600" kern="0" dirty="0" err="1">
                <a:effectLst/>
                <a:latin typeface="Segoe UI" panose="020B0502040204020203" pitchFamily="34" charset="0"/>
                <a:ea typeface="Times New Roman" panose="02020603050405020304" pitchFamily="18" charset="0"/>
                <a:cs typeface="Times New Roman" panose="02020603050405020304" pitchFamily="18" charset="0"/>
              </a:rPr>
              <a:t>Apriori</a:t>
            </a:r>
            <a:r>
              <a:rPr lang="en-IN" sz="1600" kern="0" dirty="0">
                <a:effectLst/>
                <a:latin typeface="Segoe UI" panose="020B0502040204020203" pitchFamily="34" charset="0"/>
                <a:ea typeface="Times New Roman" panose="02020603050405020304" pitchFamily="18" charset="0"/>
                <a:cs typeface="Times New Roman" panose="02020603050405020304" pitchFamily="18" charset="0"/>
              </a:rPr>
              <a:t> algorithm, and can be used to filter out weak rules and focus on the more meaningful ones.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B79E8BAA-DE71-65AA-6BDF-A89E9FB7C244}"/>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27</a:t>
            </a:fld>
            <a:endParaRPr lang="en-US" dirty="0"/>
          </a:p>
        </p:txBody>
      </p:sp>
      <p:sp>
        <p:nvSpPr>
          <p:cNvPr id="5" name="Footer Placeholder 4">
            <a:extLst>
              <a:ext uri="{FF2B5EF4-FFF2-40B4-BE49-F238E27FC236}">
                <a16:creationId xmlns:a16="http://schemas.microsoft.com/office/drawing/2014/main" id="{5FE507CF-54FC-9945-FEE6-171EEA108926}"/>
              </a:ext>
            </a:extLst>
          </p:cNvPr>
          <p:cNvSpPr>
            <a:spLocks noGrp="1"/>
          </p:cNvSpPr>
          <p:nvPr>
            <p:ph type="ftr" sz="quarter" idx="4294967295"/>
          </p:nvPr>
        </p:nvSpPr>
        <p:spPr>
          <a:xfrm>
            <a:off x="0" y="202882"/>
            <a:ext cx="3200400" cy="274638"/>
          </a:xfrm>
        </p:spPr>
        <p:txBody>
          <a:bodyPr/>
          <a:lstStyle/>
          <a:p>
            <a:r>
              <a:rPr lang="en-US" sz="1800" dirty="0">
                <a:solidFill>
                  <a:schemeClr val="accent6">
                    <a:lumMod val="75000"/>
                  </a:schemeClr>
                </a:solidFill>
                <a:latin typeface="+mn-lt"/>
              </a:rPr>
              <a:t>Predictive Analysis </a:t>
            </a:r>
          </a:p>
        </p:txBody>
      </p:sp>
    </p:spTree>
    <p:extLst>
      <p:ext uri="{BB962C8B-B14F-4D97-AF65-F5344CB8AC3E}">
        <p14:creationId xmlns:p14="http://schemas.microsoft.com/office/powerpoint/2010/main" val="41292097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1476CE8-5F7B-B556-5B83-80D8D3905F43}"/>
              </a:ext>
            </a:extLst>
          </p:cNvPr>
          <p:cNvGraphicFramePr>
            <a:graphicFrameLocks noGrp="1"/>
          </p:cNvGraphicFramePr>
          <p:nvPr>
            <p:ph sz="half" idx="2"/>
            <p:extLst>
              <p:ext uri="{D42A27DB-BD31-4B8C-83A1-F6EECF244321}">
                <p14:modId xmlns:p14="http://schemas.microsoft.com/office/powerpoint/2010/main" val="71863638"/>
              </p:ext>
            </p:extLst>
          </p:nvPr>
        </p:nvGraphicFramePr>
        <p:xfrm>
          <a:off x="142240" y="340201"/>
          <a:ext cx="11704313" cy="6381737"/>
        </p:xfrm>
        <a:graphic>
          <a:graphicData uri="http://schemas.openxmlformats.org/drawingml/2006/table">
            <a:tbl>
              <a:tblPr/>
              <a:tblGrid>
                <a:gridCol w="1019747">
                  <a:extLst>
                    <a:ext uri="{9D8B030D-6E8A-4147-A177-3AD203B41FA5}">
                      <a16:colId xmlns:a16="http://schemas.microsoft.com/office/drawing/2014/main" val="2428545855"/>
                    </a:ext>
                  </a:extLst>
                </a:gridCol>
                <a:gridCol w="1187174">
                  <a:extLst>
                    <a:ext uri="{9D8B030D-6E8A-4147-A177-3AD203B41FA5}">
                      <a16:colId xmlns:a16="http://schemas.microsoft.com/office/drawing/2014/main" val="341645099"/>
                    </a:ext>
                  </a:extLst>
                </a:gridCol>
                <a:gridCol w="1187174">
                  <a:extLst>
                    <a:ext uri="{9D8B030D-6E8A-4147-A177-3AD203B41FA5}">
                      <a16:colId xmlns:a16="http://schemas.microsoft.com/office/drawing/2014/main" val="707663997"/>
                    </a:ext>
                  </a:extLst>
                </a:gridCol>
                <a:gridCol w="1187174">
                  <a:extLst>
                    <a:ext uri="{9D8B030D-6E8A-4147-A177-3AD203B41FA5}">
                      <a16:colId xmlns:a16="http://schemas.microsoft.com/office/drawing/2014/main" val="800733759"/>
                    </a:ext>
                  </a:extLst>
                </a:gridCol>
                <a:gridCol w="1187174">
                  <a:extLst>
                    <a:ext uri="{9D8B030D-6E8A-4147-A177-3AD203B41FA5}">
                      <a16:colId xmlns:a16="http://schemas.microsoft.com/office/drawing/2014/main" val="265844504"/>
                    </a:ext>
                  </a:extLst>
                </a:gridCol>
                <a:gridCol w="1187174">
                  <a:extLst>
                    <a:ext uri="{9D8B030D-6E8A-4147-A177-3AD203B41FA5}">
                      <a16:colId xmlns:a16="http://schemas.microsoft.com/office/drawing/2014/main" val="3729794714"/>
                    </a:ext>
                  </a:extLst>
                </a:gridCol>
                <a:gridCol w="1187174">
                  <a:extLst>
                    <a:ext uri="{9D8B030D-6E8A-4147-A177-3AD203B41FA5}">
                      <a16:colId xmlns:a16="http://schemas.microsoft.com/office/drawing/2014/main" val="3726282304"/>
                    </a:ext>
                  </a:extLst>
                </a:gridCol>
                <a:gridCol w="1187174">
                  <a:extLst>
                    <a:ext uri="{9D8B030D-6E8A-4147-A177-3AD203B41FA5}">
                      <a16:colId xmlns:a16="http://schemas.microsoft.com/office/drawing/2014/main" val="652749624"/>
                    </a:ext>
                  </a:extLst>
                </a:gridCol>
                <a:gridCol w="1187174">
                  <a:extLst>
                    <a:ext uri="{9D8B030D-6E8A-4147-A177-3AD203B41FA5}">
                      <a16:colId xmlns:a16="http://schemas.microsoft.com/office/drawing/2014/main" val="916083882"/>
                    </a:ext>
                  </a:extLst>
                </a:gridCol>
                <a:gridCol w="1187174">
                  <a:extLst>
                    <a:ext uri="{9D8B030D-6E8A-4147-A177-3AD203B41FA5}">
                      <a16:colId xmlns:a16="http://schemas.microsoft.com/office/drawing/2014/main" val="3611140378"/>
                    </a:ext>
                  </a:extLst>
                </a:gridCol>
              </a:tblGrid>
              <a:tr h="404838">
                <a:tc>
                  <a:txBody>
                    <a:bodyPr/>
                    <a:lstStyle/>
                    <a:p>
                      <a:pPr algn="r" fontAlgn="ctr"/>
                      <a:r>
                        <a:rPr lang="en-IN" sz="1100" b="1" dirty="0">
                          <a:effectLst/>
                        </a:rPr>
                        <a:t>antecedents</a:t>
                      </a:r>
                    </a:p>
                  </a:txBody>
                  <a:tcPr marL="18925" marR="18925" marT="9462" marB="9462" anchor="ctr">
                    <a:lnL>
                      <a:noFill/>
                    </a:lnL>
                    <a:lnR>
                      <a:noFill/>
                    </a:lnR>
                    <a:lnT>
                      <a:noFill/>
                    </a:lnT>
                    <a:lnB>
                      <a:noFill/>
                    </a:lnB>
                  </a:tcPr>
                </a:tc>
                <a:tc>
                  <a:txBody>
                    <a:bodyPr/>
                    <a:lstStyle/>
                    <a:p>
                      <a:pPr algn="r" fontAlgn="ctr"/>
                      <a:r>
                        <a:rPr lang="en-IN" sz="1100" b="1" dirty="0">
                          <a:effectLst/>
                        </a:rPr>
                        <a:t>consequents</a:t>
                      </a:r>
                    </a:p>
                  </a:txBody>
                  <a:tcPr marL="18925" marR="18925" marT="9462" marB="9462" anchor="ctr">
                    <a:lnL>
                      <a:noFill/>
                    </a:lnL>
                    <a:lnR>
                      <a:noFill/>
                    </a:lnR>
                    <a:lnT>
                      <a:noFill/>
                    </a:lnT>
                    <a:lnB>
                      <a:noFill/>
                    </a:lnB>
                  </a:tcPr>
                </a:tc>
                <a:tc>
                  <a:txBody>
                    <a:bodyPr/>
                    <a:lstStyle/>
                    <a:p>
                      <a:pPr algn="r" fontAlgn="ctr"/>
                      <a:r>
                        <a:rPr lang="en-IN" sz="1100" b="1" dirty="0">
                          <a:effectLst/>
                        </a:rPr>
                        <a:t>antecedent support</a:t>
                      </a:r>
                    </a:p>
                  </a:txBody>
                  <a:tcPr marL="18925" marR="18925" marT="9462" marB="9462" anchor="ctr">
                    <a:lnL>
                      <a:noFill/>
                    </a:lnL>
                    <a:lnR>
                      <a:noFill/>
                    </a:lnR>
                    <a:lnT>
                      <a:noFill/>
                    </a:lnT>
                    <a:lnB>
                      <a:noFill/>
                    </a:lnB>
                  </a:tcPr>
                </a:tc>
                <a:tc>
                  <a:txBody>
                    <a:bodyPr/>
                    <a:lstStyle/>
                    <a:p>
                      <a:pPr algn="r" fontAlgn="ctr"/>
                      <a:r>
                        <a:rPr lang="en-IN" sz="1100" b="1" dirty="0">
                          <a:effectLst/>
                        </a:rPr>
                        <a:t>consequent support</a:t>
                      </a:r>
                    </a:p>
                  </a:txBody>
                  <a:tcPr marL="18925" marR="18925" marT="9462" marB="9462" anchor="ctr">
                    <a:lnL>
                      <a:noFill/>
                    </a:lnL>
                    <a:lnR>
                      <a:noFill/>
                    </a:lnR>
                    <a:lnT>
                      <a:noFill/>
                    </a:lnT>
                    <a:lnB>
                      <a:noFill/>
                    </a:lnB>
                  </a:tcPr>
                </a:tc>
                <a:tc>
                  <a:txBody>
                    <a:bodyPr/>
                    <a:lstStyle/>
                    <a:p>
                      <a:pPr algn="r" fontAlgn="ctr"/>
                      <a:r>
                        <a:rPr lang="en-IN" sz="1100" b="1" dirty="0">
                          <a:effectLst/>
                        </a:rPr>
                        <a:t>support</a:t>
                      </a:r>
                    </a:p>
                  </a:txBody>
                  <a:tcPr marL="18925" marR="18925" marT="9462" marB="9462" anchor="ctr">
                    <a:lnL>
                      <a:noFill/>
                    </a:lnL>
                    <a:lnR>
                      <a:noFill/>
                    </a:lnR>
                    <a:lnT>
                      <a:noFill/>
                    </a:lnT>
                    <a:lnB>
                      <a:noFill/>
                    </a:lnB>
                  </a:tcPr>
                </a:tc>
                <a:tc>
                  <a:txBody>
                    <a:bodyPr/>
                    <a:lstStyle/>
                    <a:p>
                      <a:pPr algn="r" fontAlgn="ctr"/>
                      <a:r>
                        <a:rPr lang="en-IN" sz="1100" b="1" dirty="0">
                          <a:effectLst/>
                        </a:rPr>
                        <a:t>confidence</a:t>
                      </a:r>
                    </a:p>
                  </a:txBody>
                  <a:tcPr marL="18925" marR="18925" marT="9462" marB="9462" anchor="ctr">
                    <a:lnL>
                      <a:noFill/>
                    </a:lnL>
                    <a:lnR>
                      <a:noFill/>
                    </a:lnR>
                    <a:lnT>
                      <a:noFill/>
                    </a:lnT>
                    <a:lnB>
                      <a:noFill/>
                    </a:lnB>
                  </a:tcPr>
                </a:tc>
                <a:tc>
                  <a:txBody>
                    <a:bodyPr/>
                    <a:lstStyle/>
                    <a:p>
                      <a:pPr algn="r" fontAlgn="ctr"/>
                      <a:r>
                        <a:rPr lang="en-IN" sz="1100" b="1">
                          <a:effectLst/>
                        </a:rPr>
                        <a:t>lift</a:t>
                      </a:r>
                    </a:p>
                  </a:txBody>
                  <a:tcPr marL="18925" marR="18925" marT="9462" marB="9462" anchor="ctr">
                    <a:lnL>
                      <a:noFill/>
                    </a:lnL>
                    <a:lnR>
                      <a:noFill/>
                    </a:lnR>
                    <a:lnT>
                      <a:noFill/>
                    </a:lnT>
                    <a:lnB>
                      <a:noFill/>
                    </a:lnB>
                  </a:tcPr>
                </a:tc>
                <a:tc>
                  <a:txBody>
                    <a:bodyPr/>
                    <a:lstStyle/>
                    <a:p>
                      <a:pPr algn="r" fontAlgn="ctr"/>
                      <a:r>
                        <a:rPr lang="en-IN" sz="1100" b="1">
                          <a:effectLst/>
                        </a:rPr>
                        <a:t>leverage</a:t>
                      </a:r>
                    </a:p>
                  </a:txBody>
                  <a:tcPr marL="18925" marR="18925" marT="9462" marB="9462" anchor="ctr">
                    <a:lnL>
                      <a:noFill/>
                    </a:lnL>
                    <a:lnR>
                      <a:noFill/>
                    </a:lnR>
                    <a:lnT>
                      <a:noFill/>
                    </a:lnT>
                    <a:lnB>
                      <a:noFill/>
                    </a:lnB>
                  </a:tcPr>
                </a:tc>
                <a:tc>
                  <a:txBody>
                    <a:bodyPr/>
                    <a:lstStyle/>
                    <a:p>
                      <a:pPr algn="r" fontAlgn="ctr"/>
                      <a:r>
                        <a:rPr lang="en-IN" sz="1100" b="1">
                          <a:effectLst/>
                        </a:rPr>
                        <a:t>conviction</a:t>
                      </a:r>
                    </a:p>
                  </a:txBody>
                  <a:tcPr marL="18925" marR="18925" marT="9462" marB="9462" anchor="ctr">
                    <a:lnL>
                      <a:noFill/>
                    </a:lnL>
                    <a:lnR>
                      <a:noFill/>
                    </a:lnR>
                    <a:lnT>
                      <a:noFill/>
                    </a:lnT>
                    <a:lnB>
                      <a:noFill/>
                    </a:lnB>
                  </a:tcPr>
                </a:tc>
                <a:tc>
                  <a:txBody>
                    <a:bodyPr/>
                    <a:lstStyle/>
                    <a:p>
                      <a:endParaRPr lang="en-IN" sz="1100" dirty="0"/>
                    </a:p>
                  </a:txBody>
                  <a:tcPr marL="18925" marR="18925" marT="9462" marB="9462">
                    <a:lnL>
                      <a:noFill/>
                    </a:lnL>
                  </a:tcPr>
                </a:tc>
                <a:extLst>
                  <a:ext uri="{0D108BD9-81ED-4DB2-BD59-A6C34878D82A}">
                    <a16:rowId xmlns:a16="http://schemas.microsoft.com/office/drawing/2014/main" val="1829863986"/>
                  </a:ext>
                </a:extLst>
              </a:tr>
              <a:tr h="404838">
                <a:tc>
                  <a:txBody>
                    <a:bodyPr/>
                    <a:lstStyle/>
                    <a:p>
                      <a:pPr algn="r" fontAlgn="ctr"/>
                      <a:r>
                        <a:rPr lang="en-IN" sz="1100" b="1">
                          <a:effectLst/>
                        </a:rPr>
                        <a:t>0</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(baking ingredients)</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(asian foods)</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0.0710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0.0460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0.0065</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0.091549</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1.990202</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0.003234</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1.050140</a:t>
                      </a:r>
                    </a:p>
                  </a:txBody>
                  <a:tcPr marL="18925" marR="18925" marT="9462" marB="9462" anchor="ctr">
                    <a:lnL>
                      <a:noFill/>
                    </a:lnL>
                    <a:lnR>
                      <a:noFill/>
                    </a:lnR>
                    <a:lnB>
                      <a:noFill/>
                    </a:lnB>
                    <a:solidFill>
                      <a:srgbClr val="F5F5F5"/>
                    </a:solidFill>
                  </a:tcPr>
                </a:tc>
                <a:extLst>
                  <a:ext uri="{0D108BD9-81ED-4DB2-BD59-A6C34878D82A}">
                    <a16:rowId xmlns:a16="http://schemas.microsoft.com/office/drawing/2014/main" val="3100346905"/>
                  </a:ext>
                </a:extLst>
              </a:tr>
              <a:tr h="404838">
                <a:tc>
                  <a:txBody>
                    <a:bodyPr/>
                    <a:lstStyle/>
                    <a:p>
                      <a:pPr algn="r" fontAlgn="ctr"/>
                      <a:r>
                        <a:rPr lang="en-IN" sz="1100" b="1">
                          <a:effectLst/>
                        </a:rPr>
                        <a:t>1</a:t>
                      </a:r>
                    </a:p>
                  </a:txBody>
                  <a:tcPr marL="18925" marR="18925" marT="9462" marB="9462" anchor="ctr">
                    <a:lnL>
                      <a:noFill/>
                    </a:lnL>
                    <a:lnR>
                      <a:noFill/>
                    </a:lnR>
                    <a:lnT>
                      <a:noFill/>
                    </a:lnT>
                    <a:lnB>
                      <a:noFill/>
                    </a:lnB>
                  </a:tcPr>
                </a:tc>
                <a:tc>
                  <a:txBody>
                    <a:bodyPr/>
                    <a:lstStyle/>
                    <a:p>
                      <a:pPr algn="r" fontAlgn="ctr"/>
                      <a:r>
                        <a:rPr lang="en-IN" sz="1100">
                          <a:effectLst/>
                        </a:rPr>
                        <a:t>(asian foods)</a:t>
                      </a:r>
                    </a:p>
                  </a:txBody>
                  <a:tcPr marL="18925" marR="18925" marT="9462" marB="9462" anchor="ctr">
                    <a:lnL>
                      <a:noFill/>
                    </a:lnL>
                    <a:lnR>
                      <a:noFill/>
                    </a:lnR>
                    <a:lnT>
                      <a:noFill/>
                    </a:lnT>
                    <a:lnB>
                      <a:noFill/>
                    </a:lnB>
                  </a:tcPr>
                </a:tc>
                <a:tc>
                  <a:txBody>
                    <a:bodyPr/>
                    <a:lstStyle/>
                    <a:p>
                      <a:pPr algn="r" fontAlgn="ctr"/>
                      <a:r>
                        <a:rPr lang="en-IN" sz="1100" dirty="0">
                          <a:effectLst/>
                        </a:rPr>
                        <a:t>(baking ingredients)</a:t>
                      </a:r>
                    </a:p>
                  </a:txBody>
                  <a:tcPr marL="18925" marR="18925" marT="9462" marB="9462" anchor="ctr">
                    <a:lnL>
                      <a:noFill/>
                    </a:lnL>
                    <a:lnR>
                      <a:noFill/>
                    </a:lnR>
                    <a:lnT>
                      <a:noFill/>
                    </a:lnT>
                    <a:lnB>
                      <a:noFill/>
                    </a:lnB>
                  </a:tcPr>
                </a:tc>
                <a:tc>
                  <a:txBody>
                    <a:bodyPr/>
                    <a:lstStyle/>
                    <a:p>
                      <a:pPr algn="r" fontAlgn="ctr"/>
                      <a:r>
                        <a:rPr lang="en-IN" sz="1100">
                          <a:effectLst/>
                        </a:rPr>
                        <a:t>0.0460</a:t>
                      </a:r>
                    </a:p>
                  </a:txBody>
                  <a:tcPr marL="18925" marR="18925" marT="9462" marB="9462" anchor="ctr">
                    <a:lnL>
                      <a:noFill/>
                    </a:lnL>
                    <a:lnR>
                      <a:noFill/>
                    </a:lnR>
                    <a:lnT>
                      <a:noFill/>
                    </a:lnT>
                    <a:lnB>
                      <a:noFill/>
                    </a:lnB>
                  </a:tcPr>
                </a:tc>
                <a:tc>
                  <a:txBody>
                    <a:bodyPr/>
                    <a:lstStyle/>
                    <a:p>
                      <a:pPr algn="r" fontAlgn="ctr"/>
                      <a:r>
                        <a:rPr lang="en-IN" sz="1100">
                          <a:effectLst/>
                        </a:rPr>
                        <a:t>0.0710</a:t>
                      </a:r>
                    </a:p>
                  </a:txBody>
                  <a:tcPr marL="18925" marR="18925" marT="9462" marB="9462" anchor="ctr">
                    <a:lnL>
                      <a:noFill/>
                    </a:lnL>
                    <a:lnR>
                      <a:noFill/>
                    </a:lnR>
                    <a:lnT>
                      <a:noFill/>
                    </a:lnT>
                    <a:lnB>
                      <a:noFill/>
                    </a:lnB>
                  </a:tcPr>
                </a:tc>
                <a:tc>
                  <a:txBody>
                    <a:bodyPr/>
                    <a:lstStyle/>
                    <a:p>
                      <a:pPr algn="r" fontAlgn="ctr"/>
                      <a:r>
                        <a:rPr lang="en-IN" sz="1100">
                          <a:effectLst/>
                        </a:rPr>
                        <a:t>0.0065</a:t>
                      </a:r>
                    </a:p>
                  </a:txBody>
                  <a:tcPr marL="18925" marR="18925" marT="9462" marB="9462" anchor="ctr">
                    <a:lnL>
                      <a:noFill/>
                    </a:lnL>
                    <a:lnR>
                      <a:noFill/>
                    </a:lnR>
                    <a:lnT>
                      <a:noFill/>
                    </a:lnT>
                    <a:lnB>
                      <a:noFill/>
                    </a:lnB>
                  </a:tcPr>
                </a:tc>
                <a:tc>
                  <a:txBody>
                    <a:bodyPr/>
                    <a:lstStyle/>
                    <a:p>
                      <a:pPr algn="r" fontAlgn="ctr"/>
                      <a:r>
                        <a:rPr lang="en-IN" sz="1100">
                          <a:effectLst/>
                        </a:rPr>
                        <a:t>0.141304</a:t>
                      </a:r>
                    </a:p>
                  </a:txBody>
                  <a:tcPr marL="18925" marR="18925" marT="9462" marB="9462" anchor="ctr">
                    <a:lnL>
                      <a:noFill/>
                    </a:lnL>
                    <a:lnR>
                      <a:noFill/>
                    </a:lnR>
                    <a:lnT>
                      <a:noFill/>
                    </a:lnT>
                    <a:lnB>
                      <a:noFill/>
                    </a:lnB>
                  </a:tcPr>
                </a:tc>
                <a:tc>
                  <a:txBody>
                    <a:bodyPr/>
                    <a:lstStyle/>
                    <a:p>
                      <a:pPr algn="r" fontAlgn="ctr"/>
                      <a:r>
                        <a:rPr lang="en-IN" sz="1100">
                          <a:effectLst/>
                        </a:rPr>
                        <a:t>1.990202</a:t>
                      </a:r>
                    </a:p>
                  </a:txBody>
                  <a:tcPr marL="18925" marR="18925" marT="9462" marB="9462" anchor="ctr">
                    <a:lnL>
                      <a:noFill/>
                    </a:lnL>
                    <a:lnR>
                      <a:noFill/>
                    </a:lnR>
                    <a:lnT>
                      <a:noFill/>
                    </a:lnT>
                    <a:lnB>
                      <a:noFill/>
                    </a:lnB>
                  </a:tcPr>
                </a:tc>
                <a:tc>
                  <a:txBody>
                    <a:bodyPr/>
                    <a:lstStyle/>
                    <a:p>
                      <a:pPr algn="r" fontAlgn="ctr"/>
                      <a:r>
                        <a:rPr lang="en-IN" sz="1100">
                          <a:effectLst/>
                        </a:rPr>
                        <a:t>0.003234</a:t>
                      </a:r>
                    </a:p>
                  </a:txBody>
                  <a:tcPr marL="18925" marR="18925" marT="9462" marB="9462" anchor="ctr">
                    <a:lnL>
                      <a:noFill/>
                    </a:lnL>
                    <a:lnR>
                      <a:noFill/>
                    </a:lnR>
                    <a:lnT>
                      <a:noFill/>
                    </a:lnT>
                    <a:lnB>
                      <a:noFill/>
                    </a:lnB>
                  </a:tcPr>
                </a:tc>
                <a:tc>
                  <a:txBody>
                    <a:bodyPr/>
                    <a:lstStyle/>
                    <a:p>
                      <a:pPr algn="r" fontAlgn="ctr"/>
                      <a:r>
                        <a:rPr lang="en-IN" sz="1100" dirty="0">
                          <a:effectLst/>
                        </a:rPr>
                        <a:t>1.081873</a:t>
                      </a:r>
                    </a:p>
                  </a:txBody>
                  <a:tcPr marL="18925" marR="18925" marT="9462" marB="9462" anchor="ctr">
                    <a:lnL>
                      <a:noFill/>
                    </a:lnL>
                    <a:lnR>
                      <a:noFill/>
                    </a:lnR>
                    <a:lnT>
                      <a:noFill/>
                    </a:lnT>
                    <a:lnB>
                      <a:noFill/>
                    </a:lnB>
                  </a:tcPr>
                </a:tc>
                <a:extLst>
                  <a:ext uri="{0D108BD9-81ED-4DB2-BD59-A6C34878D82A}">
                    <a16:rowId xmlns:a16="http://schemas.microsoft.com/office/drawing/2014/main" val="49554321"/>
                  </a:ext>
                </a:extLst>
              </a:tr>
              <a:tr h="325658">
                <a:tc>
                  <a:txBody>
                    <a:bodyPr/>
                    <a:lstStyle/>
                    <a:p>
                      <a:pPr algn="r" fontAlgn="ctr"/>
                      <a:r>
                        <a:rPr lang="en-IN" sz="1100" b="1">
                          <a:effectLst/>
                        </a:rPr>
                        <a:t>2</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(bread)</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(asian foods)</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0.1610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0.0460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0.0080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0.049689</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1.080205</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0.000594</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1.003882</a:t>
                      </a:r>
                    </a:p>
                  </a:txBody>
                  <a:tcPr marL="18925" marR="18925" marT="9462" marB="9462" anchor="ctr">
                    <a:lnL>
                      <a:noFill/>
                    </a:lnL>
                    <a:lnR>
                      <a:noFill/>
                    </a:lnR>
                    <a:lnT>
                      <a:noFill/>
                    </a:lnT>
                    <a:lnB>
                      <a:noFill/>
                    </a:lnB>
                    <a:solidFill>
                      <a:srgbClr val="F5F5F5"/>
                    </a:solidFill>
                  </a:tcPr>
                </a:tc>
                <a:extLst>
                  <a:ext uri="{0D108BD9-81ED-4DB2-BD59-A6C34878D82A}">
                    <a16:rowId xmlns:a16="http://schemas.microsoft.com/office/drawing/2014/main" val="137047523"/>
                  </a:ext>
                </a:extLst>
              </a:tr>
              <a:tr h="325658">
                <a:tc>
                  <a:txBody>
                    <a:bodyPr/>
                    <a:lstStyle/>
                    <a:p>
                      <a:pPr algn="r" fontAlgn="ctr"/>
                      <a:r>
                        <a:rPr lang="en-IN" sz="1100" b="1">
                          <a:effectLst/>
                        </a:rPr>
                        <a:t>3</a:t>
                      </a:r>
                    </a:p>
                  </a:txBody>
                  <a:tcPr marL="18925" marR="18925" marT="9462" marB="9462" anchor="ctr">
                    <a:lnL>
                      <a:noFill/>
                    </a:lnL>
                    <a:lnR>
                      <a:noFill/>
                    </a:lnR>
                    <a:lnT>
                      <a:noFill/>
                    </a:lnT>
                    <a:lnB>
                      <a:noFill/>
                    </a:lnB>
                  </a:tcPr>
                </a:tc>
                <a:tc>
                  <a:txBody>
                    <a:bodyPr/>
                    <a:lstStyle/>
                    <a:p>
                      <a:pPr algn="r" fontAlgn="ctr"/>
                      <a:r>
                        <a:rPr lang="en-IN" sz="1100">
                          <a:effectLst/>
                        </a:rPr>
                        <a:t>(asian foods)</a:t>
                      </a:r>
                    </a:p>
                  </a:txBody>
                  <a:tcPr marL="18925" marR="18925" marT="9462" marB="9462" anchor="ctr">
                    <a:lnL>
                      <a:noFill/>
                    </a:lnL>
                    <a:lnR>
                      <a:noFill/>
                    </a:lnR>
                    <a:lnT>
                      <a:noFill/>
                    </a:lnT>
                    <a:lnB>
                      <a:noFill/>
                    </a:lnB>
                  </a:tcPr>
                </a:tc>
                <a:tc>
                  <a:txBody>
                    <a:bodyPr/>
                    <a:lstStyle/>
                    <a:p>
                      <a:pPr algn="r" fontAlgn="ctr"/>
                      <a:r>
                        <a:rPr lang="en-IN" sz="1100">
                          <a:effectLst/>
                        </a:rPr>
                        <a:t>(bread)</a:t>
                      </a:r>
                    </a:p>
                  </a:txBody>
                  <a:tcPr marL="18925" marR="18925" marT="9462" marB="9462" anchor="ctr">
                    <a:lnL>
                      <a:noFill/>
                    </a:lnL>
                    <a:lnR>
                      <a:noFill/>
                    </a:lnR>
                    <a:lnT>
                      <a:noFill/>
                    </a:lnT>
                    <a:lnB>
                      <a:noFill/>
                    </a:lnB>
                  </a:tcPr>
                </a:tc>
                <a:tc>
                  <a:txBody>
                    <a:bodyPr/>
                    <a:lstStyle/>
                    <a:p>
                      <a:pPr algn="r" fontAlgn="ctr"/>
                      <a:r>
                        <a:rPr lang="en-IN" sz="1100">
                          <a:effectLst/>
                        </a:rPr>
                        <a:t>0.0460</a:t>
                      </a:r>
                    </a:p>
                  </a:txBody>
                  <a:tcPr marL="18925" marR="18925" marT="9462" marB="9462" anchor="ctr">
                    <a:lnL>
                      <a:noFill/>
                    </a:lnL>
                    <a:lnR>
                      <a:noFill/>
                    </a:lnR>
                    <a:lnT>
                      <a:noFill/>
                    </a:lnT>
                    <a:lnB>
                      <a:noFill/>
                    </a:lnB>
                  </a:tcPr>
                </a:tc>
                <a:tc>
                  <a:txBody>
                    <a:bodyPr/>
                    <a:lstStyle/>
                    <a:p>
                      <a:pPr algn="r" fontAlgn="ctr"/>
                      <a:r>
                        <a:rPr lang="en-IN" sz="1100">
                          <a:effectLst/>
                        </a:rPr>
                        <a:t>0.1610</a:t>
                      </a:r>
                    </a:p>
                  </a:txBody>
                  <a:tcPr marL="18925" marR="18925" marT="9462" marB="9462" anchor="ctr">
                    <a:lnL>
                      <a:noFill/>
                    </a:lnL>
                    <a:lnR>
                      <a:noFill/>
                    </a:lnR>
                    <a:lnT>
                      <a:noFill/>
                    </a:lnT>
                    <a:lnB>
                      <a:noFill/>
                    </a:lnB>
                  </a:tcPr>
                </a:tc>
                <a:tc>
                  <a:txBody>
                    <a:bodyPr/>
                    <a:lstStyle/>
                    <a:p>
                      <a:pPr algn="r" fontAlgn="ctr"/>
                      <a:r>
                        <a:rPr lang="en-IN" sz="1100">
                          <a:effectLst/>
                        </a:rPr>
                        <a:t>0.0080</a:t>
                      </a:r>
                    </a:p>
                  </a:txBody>
                  <a:tcPr marL="18925" marR="18925" marT="9462" marB="9462" anchor="ctr">
                    <a:lnL>
                      <a:noFill/>
                    </a:lnL>
                    <a:lnR>
                      <a:noFill/>
                    </a:lnR>
                    <a:lnT>
                      <a:noFill/>
                    </a:lnT>
                    <a:lnB>
                      <a:noFill/>
                    </a:lnB>
                  </a:tcPr>
                </a:tc>
                <a:tc>
                  <a:txBody>
                    <a:bodyPr/>
                    <a:lstStyle/>
                    <a:p>
                      <a:pPr algn="r" fontAlgn="ctr"/>
                      <a:r>
                        <a:rPr lang="en-IN" sz="1100">
                          <a:effectLst/>
                        </a:rPr>
                        <a:t>0.173913</a:t>
                      </a:r>
                    </a:p>
                  </a:txBody>
                  <a:tcPr marL="18925" marR="18925" marT="9462" marB="9462" anchor="ctr">
                    <a:lnL>
                      <a:noFill/>
                    </a:lnL>
                    <a:lnR>
                      <a:noFill/>
                    </a:lnR>
                    <a:lnT>
                      <a:noFill/>
                    </a:lnT>
                    <a:lnB>
                      <a:noFill/>
                    </a:lnB>
                  </a:tcPr>
                </a:tc>
                <a:tc>
                  <a:txBody>
                    <a:bodyPr/>
                    <a:lstStyle/>
                    <a:p>
                      <a:pPr algn="r" fontAlgn="ctr"/>
                      <a:r>
                        <a:rPr lang="en-IN" sz="1100">
                          <a:effectLst/>
                        </a:rPr>
                        <a:t>1.080205</a:t>
                      </a:r>
                    </a:p>
                  </a:txBody>
                  <a:tcPr marL="18925" marR="18925" marT="9462" marB="9462" anchor="ctr">
                    <a:lnL>
                      <a:noFill/>
                    </a:lnL>
                    <a:lnR>
                      <a:noFill/>
                    </a:lnR>
                    <a:lnT>
                      <a:noFill/>
                    </a:lnT>
                    <a:lnB>
                      <a:noFill/>
                    </a:lnB>
                  </a:tcPr>
                </a:tc>
                <a:tc>
                  <a:txBody>
                    <a:bodyPr/>
                    <a:lstStyle/>
                    <a:p>
                      <a:pPr algn="r" fontAlgn="ctr"/>
                      <a:r>
                        <a:rPr lang="en-IN" sz="1100">
                          <a:effectLst/>
                        </a:rPr>
                        <a:t>0.000594</a:t>
                      </a:r>
                    </a:p>
                  </a:txBody>
                  <a:tcPr marL="18925" marR="18925" marT="9462" marB="9462" anchor="ctr">
                    <a:lnL>
                      <a:noFill/>
                    </a:lnL>
                    <a:lnR>
                      <a:noFill/>
                    </a:lnR>
                    <a:lnT>
                      <a:noFill/>
                    </a:lnT>
                    <a:lnB>
                      <a:noFill/>
                    </a:lnB>
                  </a:tcPr>
                </a:tc>
                <a:tc>
                  <a:txBody>
                    <a:bodyPr/>
                    <a:lstStyle/>
                    <a:p>
                      <a:pPr algn="r" fontAlgn="ctr"/>
                      <a:r>
                        <a:rPr lang="en-IN" sz="1100" dirty="0">
                          <a:effectLst/>
                        </a:rPr>
                        <a:t>1.015632</a:t>
                      </a:r>
                    </a:p>
                  </a:txBody>
                  <a:tcPr marL="18925" marR="18925" marT="9462" marB="9462" anchor="ctr">
                    <a:lnL>
                      <a:noFill/>
                    </a:lnL>
                    <a:lnR>
                      <a:noFill/>
                    </a:lnR>
                    <a:lnT>
                      <a:noFill/>
                    </a:lnT>
                    <a:lnB>
                      <a:noFill/>
                    </a:lnB>
                  </a:tcPr>
                </a:tc>
                <a:extLst>
                  <a:ext uri="{0D108BD9-81ED-4DB2-BD59-A6C34878D82A}">
                    <a16:rowId xmlns:a16="http://schemas.microsoft.com/office/drawing/2014/main" val="3635004960"/>
                  </a:ext>
                </a:extLst>
              </a:tr>
              <a:tr h="325658">
                <a:tc>
                  <a:txBody>
                    <a:bodyPr/>
                    <a:lstStyle/>
                    <a:p>
                      <a:pPr algn="r" fontAlgn="ctr"/>
                      <a:r>
                        <a:rPr lang="en-IN" sz="1100" b="1">
                          <a:effectLst/>
                        </a:rPr>
                        <a:t>4</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(breakfast bakery)</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(asian foods)</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0.0725</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0.0460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0.0055</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0.075862</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1.649175</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0.002165</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1.032313</a:t>
                      </a:r>
                    </a:p>
                  </a:txBody>
                  <a:tcPr marL="18925" marR="18925" marT="9462" marB="9462" anchor="ctr">
                    <a:lnL>
                      <a:noFill/>
                    </a:lnL>
                    <a:lnR>
                      <a:noFill/>
                    </a:lnR>
                    <a:lnT>
                      <a:noFill/>
                    </a:lnT>
                    <a:lnB>
                      <a:noFill/>
                    </a:lnB>
                    <a:solidFill>
                      <a:srgbClr val="F5F5F5"/>
                    </a:solidFill>
                  </a:tcPr>
                </a:tc>
                <a:extLst>
                  <a:ext uri="{0D108BD9-81ED-4DB2-BD59-A6C34878D82A}">
                    <a16:rowId xmlns:a16="http://schemas.microsoft.com/office/drawing/2014/main" val="1910421847"/>
                  </a:ext>
                </a:extLst>
              </a:tr>
              <a:tr h="119746">
                <a:tc>
                  <a:txBody>
                    <a:bodyPr/>
                    <a:lstStyle/>
                    <a:p>
                      <a:pPr algn="r" fontAlgn="ctr"/>
                      <a:r>
                        <a:rPr lang="en-IN" sz="1100" b="1">
                          <a:effectLst/>
                        </a:rPr>
                        <a:t>...</a:t>
                      </a:r>
                    </a:p>
                  </a:txBody>
                  <a:tcPr marL="18925" marR="18925" marT="9462" marB="9462" anchor="ctr">
                    <a:lnL>
                      <a:noFill/>
                    </a:lnL>
                    <a:lnR>
                      <a:noFill/>
                    </a:lnR>
                    <a:lnT>
                      <a:noFill/>
                    </a:lnT>
                    <a:lnB>
                      <a:noFill/>
                    </a:lnB>
                  </a:tcPr>
                </a:tc>
                <a:tc>
                  <a:txBody>
                    <a:bodyPr/>
                    <a:lstStyle/>
                    <a:p>
                      <a:pPr algn="r" fontAlgn="ctr"/>
                      <a:r>
                        <a:rPr lang="en-IN" sz="1100">
                          <a:effectLst/>
                        </a:rPr>
                        <a:t>...</a:t>
                      </a:r>
                    </a:p>
                  </a:txBody>
                  <a:tcPr marL="18925" marR="18925" marT="9462" marB="9462" anchor="ctr">
                    <a:lnL>
                      <a:noFill/>
                    </a:lnL>
                    <a:lnR>
                      <a:noFill/>
                    </a:lnR>
                    <a:lnT>
                      <a:noFill/>
                    </a:lnT>
                    <a:lnB>
                      <a:noFill/>
                    </a:lnB>
                  </a:tcPr>
                </a:tc>
                <a:tc>
                  <a:txBody>
                    <a:bodyPr/>
                    <a:lstStyle/>
                    <a:p>
                      <a:pPr algn="r" fontAlgn="ctr"/>
                      <a:r>
                        <a:rPr lang="en-IN" sz="1100">
                          <a:effectLst/>
                        </a:rPr>
                        <a:t>...</a:t>
                      </a:r>
                    </a:p>
                  </a:txBody>
                  <a:tcPr marL="18925" marR="18925" marT="9462" marB="9462" anchor="ctr">
                    <a:lnL>
                      <a:noFill/>
                    </a:lnL>
                    <a:lnR>
                      <a:noFill/>
                    </a:lnR>
                    <a:lnT>
                      <a:noFill/>
                    </a:lnT>
                    <a:lnB>
                      <a:noFill/>
                    </a:lnB>
                  </a:tcPr>
                </a:tc>
                <a:tc>
                  <a:txBody>
                    <a:bodyPr/>
                    <a:lstStyle/>
                    <a:p>
                      <a:pPr algn="r" fontAlgn="ctr"/>
                      <a:r>
                        <a:rPr lang="en-IN" sz="1100" dirty="0">
                          <a:effectLst/>
                        </a:rPr>
                        <a:t>...</a:t>
                      </a:r>
                    </a:p>
                  </a:txBody>
                  <a:tcPr marL="18925" marR="18925" marT="9462" marB="9462" anchor="ctr">
                    <a:lnL>
                      <a:noFill/>
                    </a:lnL>
                    <a:lnR>
                      <a:noFill/>
                    </a:lnR>
                    <a:lnT>
                      <a:noFill/>
                    </a:lnT>
                    <a:lnB>
                      <a:noFill/>
                    </a:lnB>
                  </a:tcPr>
                </a:tc>
                <a:tc>
                  <a:txBody>
                    <a:bodyPr/>
                    <a:lstStyle/>
                    <a:p>
                      <a:pPr algn="r" fontAlgn="ctr"/>
                      <a:r>
                        <a:rPr lang="en-IN" sz="1100">
                          <a:effectLst/>
                        </a:rPr>
                        <a:t>...</a:t>
                      </a:r>
                    </a:p>
                  </a:txBody>
                  <a:tcPr marL="18925" marR="18925" marT="9462" marB="9462" anchor="ctr">
                    <a:lnL>
                      <a:noFill/>
                    </a:lnL>
                    <a:lnR>
                      <a:noFill/>
                    </a:lnR>
                    <a:lnT>
                      <a:noFill/>
                    </a:lnT>
                    <a:lnB>
                      <a:noFill/>
                    </a:lnB>
                  </a:tcPr>
                </a:tc>
                <a:tc>
                  <a:txBody>
                    <a:bodyPr/>
                    <a:lstStyle/>
                    <a:p>
                      <a:pPr algn="r" fontAlgn="ctr"/>
                      <a:r>
                        <a:rPr lang="en-IN" sz="1100">
                          <a:effectLst/>
                        </a:rPr>
                        <a:t>...</a:t>
                      </a:r>
                    </a:p>
                  </a:txBody>
                  <a:tcPr marL="18925" marR="18925" marT="9462" marB="9462" anchor="ctr">
                    <a:lnL>
                      <a:noFill/>
                    </a:lnL>
                    <a:lnR>
                      <a:noFill/>
                    </a:lnR>
                    <a:lnT>
                      <a:noFill/>
                    </a:lnT>
                    <a:lnB>
                      <a:noFill/>
                    </a:lnB>
                  </a:tcPr>
                </a:tc>
                <a:tc>
                  <a:txBody>
                    <a:bodyPr/>
                    <a:lstStyle/>
                    <a:p>
                      <a:pPr algn="r" fontAlgn="ctr"/>
                      <a:r>
                        <a:rPr lang="en-IN" sz="1100">
                          <a:effectLst/>
                        </a:rPr>
                        <a:t>...</a:t>
                      </a:r>
                    </a:p>
                  </a:txBody>
                  <a:tcPr marL="18925" marR="18925" marT="9462" marB="9462" anchor="ctr">
                    <a:lnL>
                      <a:noFill/>
                    </a:lnL>
                    <a:lnR>
                      <a:noFill/>
                    </a:lnR>
                    <a:lnT>
                      <a:noFill/>
                    </a:lnT>
                    <a:lnB>
                      <a:noFill/>
                    </a:lnB>
                  </a:tcPr>
                </a:tc>
                <a:tc>
                  <a:txBody>
                    <a:bodyPr/>
                    <a:lstStyle/>
                    <a:p>
                      <a:pPr algn="r" fontAlgn="ctr"/>
                      <a:r>
                        <a:rPr lang="en-IN" sz="1100">
                          <a:effectLst/>
                        </a:rPr>
                        <a:t>...</a:t>
                      </a:r>
                    </a:p>
                  </a:txBody>
                  <a:tcPr marL="18925" marR="18925" marT="9462" marB="9462" anchor="ctr">
                    <a:lnL>
                      <a:noFill/>
                    </a:lnL>
                    <a:lnR>
                      <a:noFill/>
                    </a:lnR>
                    <a:lnT>
                      <a:noFill/>
                    </a:lnT>
                    <a:lnB>
                      <a:noFill/>
                    </a:lnB>
                  </a:tcPr>
                </a:tc>
                <a:tc>
                  <a:txBody>
                    <a:bodyPr/>
                    <a:lstStyle/>
                    <a:p>
                      <a:pPr algn="r" fontAlgn="ctr"/>
                      <a:r>
                        <a:rPr lang="en-IN" sz="1100">
                          <a:effectLst/>
                        </a:rPr>
                        <a:t>...</a:t>
                      </a:r>
                    </a:p>
                  </a:txBody>
                  <a:tcPr marL="18925" marR="18925" marT="9462" marB="9462" anchor="ctr">
                    <a:lnL>
                      <a:noFill/>
                    </a:lnL>
                    <a:lnR>
                      <a:noFill/>
                    </a:lnR>
                    <a:lnT>
                      <a:noFill/>
                    </a:lnT>
                    <a:lnB>
                      <a:noFill/>
                    </a:lnB>
                  </a:tcPr>
                </a:tc>
                <a:tc>
                  <a:txBody>
                    <a:bodyPr/>
                    <a:lstStyle/>
                    <a:p>
                      <a:pPr algn="r" fontAlgn="ctr"/>
                      <a:r>
                        <a:rPr lang="en-IN" sz="1100" dirty="0">
                          <a:effectLst/>
                        </a:rPr>
                        <a:t>...</a:t>
                      </a:r>
                    </a:p>
                  </a:txBody>
                  <a:tcPr marL="18925" marR="18925" marT="9462" marB="9462" anchor="ctr">
                    <a:lnL>
                      <a:noFill/>
                    </a:lnL>
                    <a:lnR>
                      <a:noFill/>
                    </a:lnR>
                    <a:lnT>
                      <a:noFill/>
                    </a:lnT>
                    <a:lnB>
                      <a:noFill/>
                    </a:lnB>
                  </a:tcPr>
                </a:tc>
                <a:extLst>
                  <a:ext uri="{0D108BD9-81ED-4DB2-BD59-A6C34878D82A}">
                    <a16:rowId xmlns:a16="http://schemas.microsoft.com/office/drawing/2014/main" val="3074856820"/>
                  </a:ext>
                </a:extLst>
              </a:tr>
              <a:tr h="800737">
                <a:tc>
                  <a:txBody>
                    <a:bodyPr/>
                    <a:lstStyle/>
                    <a:p>
                      <a:pPr algn="r" fontAlgn="ctr"/>
                      <a:r>
                        <a:rPr lang="en-IN" sz="1100" b="1" dirty="0">
                          <a:effectLst/>
                        </a:rPr>
                        <a:t>145607</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(fresh vegetables)</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(packaged vegetables fruits, yogurt, milk, fro...</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0.4670</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0.0090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0.0060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0.012848</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1.427552</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0.001797</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1.003898</a:t>
                      </a:r>
                    </a:p>
                  </a:txBody>
                  <a:tcPr marL="18925" marR="18925" marT="9462" marB="9462" anchor="ctr">
                    <a:lnL>
                      <a:noFill/>
                    </a:lnL>
                    <a:lnR>
                      <a:noFill/>
                    </a:lnR>
                    <a:lnT>
                      <a:noFill/>
                    </a:lnT>
                    <a:lnB>
                      <a:noFill/>
                    </a:lnB>
                    <a:solidFill>
                      <a:srgbClr val="F5F5F5"/>
                    </a:solidFill>
                  </a:tcPr>
                </a:tc>
                <a:extLst>
                  <a:ext uri="{0D108BD9-81ED-4DB2-BD59-A6C34878D82A}">
                    <a16:rowId xmlns:a16="http://schemas.microsoft.com/office/drawing/2014/main" val="3359770805"/>
                  </a:ext>
                </a:extLst>
              </a:tr>
              <a:tr h="800737">
                <a:tc>
                  <a:txBody>
                    <a:bodyPr/>
                    <a:lstStyle/>
                    <a:p>
                      <a:pPr algn="r" fontAlgn="ctr"/>
                      <a:r>
                        <a:rPr lang="en-IN" sz="1100" b="1">
                          <a:effectLst/>
                        </a:rPr>
                        <a:t>145608</a:t>
                      </a:r>
                    </a:p>
                  </a:txBody>
                  <a:tcPr marL="18925" marR="18925" marT="9462" marB="9462" anchor="ctr">
                    <a:lnL>
                      <a:noFill/>
                    </a:lnL>
                    <a:lnR>
                      <a:noFill/>
                    </a:lnR>
                    <a:lnT>
                      <a:noFill/>
                    </a:lnT>
                    <a:lnB>
                      <a:noFill/>
                    </a:lnB>
                  </a:tcPr>
                </a:tc>
                <a:tc>
                  <a:txBody>
                    <a:bodyPr/>
                    <a:lstStyle/>
                    <a:p>
                      <a:pPr algn="r" fontAlgn="ctr"/>
                      <a:r>
                        <a:rPr lang="en-IN" sz="1100">
                          <a:effectLst/>
                        </a:rPr>
                        <a:t>(milk)</a:t>
                      </a:r>
                    </a:p>
                  </a:txBody>
                  <a:tcPr marL="18925" marR="18925" marT="9462" marB="9462" anchor="ctr">
                    <a:lnL>
                      <a:noFill/>
                    </a:lnL>
                    <a:lnR>
                      <a:noFill/>
                    </a:lnR>
                    <a:lnT>
                      <a:noFill/>
                    </a:lnT>
                    <a:lnB>
                      <a:noFill/>
                    </a:lnB>
                  </a:tcPr>
                </a:tc>
                <a:tc>
                  <a:txBody>
                    <a:bodyPr/>
                    <a:lstStyle/>
                    <a:p>
                      <a:pPr algn="r" fontAlgn="ctr"/>
                      <a:r>
                        <a:rPr lang="en-IN" sz="1100">
                          <a:effectLst/>
                        </a:rPr>
                        <a:t>(packaged vegetables fruits, yogurt, fresh veg...</a:t>
                      </a:r>
                    </a:p>
                  </a:txBody>
                  <a:tcPr marL="18925" marR="18925" marT="9462" marB="9462" anchor="ctr">
                    <a:lnL>
                      <a:noFill/>
                    </a:lnL>
                    <a:lnR>
                      <a:noFill/>
                    </a:lnR>
                    <a:lnT>
                      <a:noFill/>
                    </a:lnT>
                    <a:lnB>
                      <a:noFill/>
                    </a:lnB>
                  </a:tcPr>
                </a:tc>
                <a:tc>
                  <a:txBody>
                    <a:bodyPr/>
                    <a:lstStyle/>
                    <a:p>
                      <a:pPr algn="r" fontAlgn="ctr"/>
                      <a:r>
                        <a:rPr lang="en-IN" sz="1100">
                          <a:effectLst/>
                        </a:rPr>
                        <a:t>0.2480</a:t>
                      </a:r>
                    </a:p>
                  </a:txBody>
                  <a:tcPr marL="18925" marR="18925" marT="9462" marB="9462" anchor="ctr">
                    <a:lnL>
                      <a:noFill/>
                    </a:lnL>
                    <a:lnR>
                      <a:noFill/>
                    </a:lnR>
                    <a:lnT>
                      <a:noFill/>
                    </a:lnT>
                    <a:lnB>
                      <a:noFill/>
                    </a:lnB>
                  </a:tcPr>
                </a:tc>
                <a:tc>
                  <a:txBody>
                    <a:bodyPr/>
                    <a:lstStyle/>
                    <a:p>
                      <a:pPr algn="r" fontAlgn="ctr"/>
                      <a:r>
                        <a:rPr lang="en-IN" sz="1100">
                          <a:effectLst/>
                        </a:rPr>
                        <a:t>0.0085</a:t>
                      </a:r>
                    </a:p>
                  </a:txBody>
                  <a:tcPr marL="18925" marR="18925" marT="9462" marB="9462" anchor="ctr">
                    <a:lnL>
                      <a:noFill/>
                    </a:lnL>
                    <a:lnR>
                      <a:noFill/>
                    </a:lnR>
                    <a:lnT>
                      <a:noFill/>
                    </a:lnT>
                    <a:lnB>
                      <a:noFill/>
                    </a:lnB>
                  </a:tcPr>
                </a:tc>
                <a:tc>
                  <a:txBody>
                    <a:bodyPr/>
                    <a:lstStyle/>
                    <a:p>
                      <a:pPr algn="r" fontAlgn="ctr"/>
                      <a:r>
                        <a:rPr lang="en-IN" sz="1100" dirty="0">
                          <a:effectLst/>
                        </a:rPr>
                        <a:t>0.0060</a:t>
                      </a:r>
                    </a:p>
                  </a:txBody>
                  <a:tcPr marL="18925" marR="18925" marT="9462" marB="9462" anchor="ctr">
                    <a:lnL>
                      <a:noFill/>
                    </a:lnL>
                    <a:lnR>
                      <a:noFill/>
                    </a:lnR>
                    <a:lnT>
                      <a:noFill/>
                    </a:lnT>
                    <a:lnB>
                      <a:noFill/>
                    </a:lnB>
                  </a:tcPr>
                </a:tc>
                <a:tc>
                  <a:txBody>
                    <a:bodyPr/>
                    <a:lstStyle/>
                    <a:p>
                      <a:pPr algn="r" fontAlgn="ctr"/>
                      <a:r>
                        <a:rPr lang="en-IN" sz="1100">
                          <a:effectLst/>
                        </a:rPr>
                        <a:t>0.024194</a:t>
                      </a:r>
                    </a:p>
                  </a:txBody>
                  <a:tcPr marL="18925" marR="18925" marT="9462" marB="9462" anchor="ctr">
                    <a:lnL>
                      <a:noFill/>
                    </a:lnL>
                    <a:lnR>
                      <a:noFill/>
                    </a:lnR>
                    <a:lnT>
                      <a:noFill/>
                    </a:lnT>
                    <a:lnB>
                      <a:noFill/>
                    </a:lnB>
                  </a:tcPr>
                </a:tc>
                <a:tc>
                  <a:txBody>
                    <a:bodyPr/>
                    <a:lstStyle/>
                    <a:p>
                      <a:pPr algn="r" fontAlgn="ctr"/>
                      <a:r>
                        <a:rPr lang="en-IN" sz="1100">
                          <a:effectLst/>
                        </a:rPr>
                        <a:t>2.846300</a:t>
                      </a:r>
                    </a:p>
                  </a:txBody>
                  <a:tcPr marL="18925" marR="18925" marT="9462" marB="9462" anchor="ctr">
                    <a:lnL>
                      <a:noFill/>
                    </a:lnL>
                    <a:lnR>
                      <a:noFill/>
                    </a:lnR>
                    <a:lnT>
                      <a:noFill/>
                    </a:lnT>
                    <a:lnB>
                      <a:noFill/>
                    </a:lnB>
                  </a:tcPr>
                </a:tc>
                <a:tc>
                  <a:txBody>
                    <a:bodyPr/>
                    <a:lstStyle/>
                    <a:p>
                      <a:pPr algn="r" fontAlgn="ctr"/>
                      <a:r>
                        <a:rPr lang="en-IN" sz="1100">
                          <a:effectLst/>
                        </a:rPr>
                        <a:t>0.003892</a:t>
                      </a:r>
                    </a:p>
                  </a:txBody>
                  <a:tcPr marL="18925" marR="18925" marT="9462" marB="9462" anchor="ctr">
                    <a:lnL>
                      <a:noFill/>
                    </a:lnL>
                    <a:lnR>
                      <a:noFill/>
                    </a:lnR>
                    <a:lnT>
                      <a:noFill/>
                    </a:lnT>
                    <a:lnB>
                      <a:noFill/>
                    </a:lnB>
                  </a:tcPr>
                </a:tc>
                <a:tc>
                  <a:txBody>
                    <a:bodyPr/>
                    <a:lstStyle/>
                    <a:p>
                      <a:pPr algn="r" fontAlgn="ctr"/>
                      <a:r>
                        <a:rPr lang="en-IN" sz="1100" dirty="0">
                          <a:effectLst/>
                        </a:rPr>
                        <a:t>1.016083</a:t>
                      </a:r>
                    </a:p>
                  </a:txBody>
                  <a:tcPr marL="18925" marR="18925" marT="9462" marB="9462" anchor="ctr">
                    <a:lnL>
                      <a:noFill/>
                    </a:lnL>
                    <a:lnR>
                      <a:noFill/>
                    </a:lnR>
                    <a:lnT>
                      <a:noFill/>
                    </a:lnT>
                    <a:lnB>
                      <a:noFill/>
                    </a:lnB>
                  </a:tcPr>
                </a:tc>
                <a:extLst>
                  <a:ext uri="{0D108BD9-81ED-4DB2-BD59-A6C34878D82A}">
                    <a16:rowId xmlns:a16="http://schemas.microsoft.com/office/drawing/2014/main" val="4204116218"/>
                  </a:ext>
                </a:extLst>
              </a:tr>
              <a:tr h="800737">
                <a:tc>
                  <a:txBody>
                    <a:bodyPr/>
                    <a:lstStyle/>
                    <a:p>
                      <a:pPr algn="r" fontAlgn="ctr"/>
                      <a:r>
                        <a:rPr lang="en-IN" sz="1100" b="1" dirty="0">
                          <a:effectLst/>
                        </a:rPr>
                        <a:t>145609</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(frozen produce)</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(packaged vegetables fruits, yogurt, fresh veg...</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0.1210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0.0165</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0.0060</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0.049587</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3.005259</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0.004004</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1.034813</a:t>
                      </a:r>
                    </a:p>
                  </a:txBody>
                  <a:tcPr marL="18925" marR="18925" marT="9462" marB="9462" anchor="ctr">
                    <a:lnL>
                      <a:noFill/>
                    </a:lnL>
                    <a:lnR>
                      <a:noFill/>
                    </a:lnR>
                    <a:lnT>
                      <a:noFill/>
                    </a:lnT>
                    <a:lnB>
                      <a:noFill/>
                    </a:lnB>
                    <a:solidFill>
                      <a:srgbClr val="F5F5F5"/>
                    </a:solidFill>
                  </a:tcPr>
                </a:tc>
                <a:extLst>
                  <a:ext uri="{0D108BD9-81ED-4DB2-BD59-A6C34878D82A}">
                    <a16:rowId xmlns:a16="http://schemas.microsoft.com/office/drawing/2014/main" val="3567218735"/>
                  </a:ext>
                </a:extLst>
              </a:tr>
              <a:tr h="800737">
                <a:tc>
                  <a:txBody>
                    <a:bodyPr/>
                    <a:lstStyle/>
                    <a:p>
                      <a:pPr algn="r" fontAlgn="ctr"/>
                      <a:r>
                        <a:rPr lang="en-IN" sz="1100" b="1">
                          <a:effectLst/>
                        </a:rPr>
                        <a:t>145610</a:t>
                      </a:r>
                    </a:p>
                  </a:txBody>
                  <a:tcPr marL="18925" marR="18925" marT="9462" marB="9462" anchor="ctr">
                    <a:lnL>
                      <a:noFill/>
                    </a:lnL>
                    <a:lnR>
                      <a:noFill/>
                    </a:lnR>
                    <a:lnT>
                      <a:noFill/>
                    </a:lnT>
                    <a:lnB>
                      <a:noFill/>
                    </a:lnB>
                  </a:tcPr>
                </a:tc>
                <a:tc>
                  <a:txBody>
                    <a:bodyPr/>
                    <a:lstStyle/>
                    <a:p>
                      <a:pPr algn="r" fontAlgn="ctr"/>
                      <a:r>
                        <a:rPr lang="en-IN" sz="1100">
                          <a:effectLst/>
                        </a:rPr>
                        <a:t>(fresh fruits)</a:t>
                      </a:r>
                    </a:p>
                  </a:txBody>
                  <a:tcPr marL="18925" marR="18925" marT="9462" marB="9462" anchor="ctr">
                    <a:lnL>
                      <a:noFill/>
                    </a:lnL>
                    <a:lnR>
                      <a:noFill/>
                    </a:lnR>
                    <a:lnT>
                      <a:noFill/>
                    </a:lnT>
                    <a:lnB>
                      <a:noFill/>
                    </a:lnB>
                  </a:tcPr>
                </a:tc>
                <a:tc>
                  <a:txBody>
                    <a:bodyPr/>
                    <a:lstStyle/>
                    <a:p>
                      <a:pPr algn="r" fontAlgn="ctr"/>
                      <a:r>
                        <a:rPr lang="en-IN" sz="1100">
                          <a:effectLst/>
                        </a:rPr>
                        <a:t>(packaged vegetables fruits, yogurt, fresh veg...</a:t>
                      </a:r>
                    </a:p>
                  </a:txBody>
                  <a:tcPr marL="18925" marR="18925" marT="9462" marB="9462" anchor="ctr">
                    <a:lnL>
                      <a:noFill/>
                    </a:lnL>
                    <a:lnR>
                      <a:noFill/>
                    </a:lnR>
                    <a:lnT>
                      <a:noFill/>
                    </a:lnT>
                    <a:lnB>
                      <a:noFill/>
                    </a:lnB>
                  </a:tcPr>
                </a:tc>
                <a:tc>
                  <a:txBody>
                    <a:bodyPr/>
                    <a:lstStyle/>
                    <a:p>
                      <a:pPr algn="r" fontAlgn="ctr"/>
                      <a:r>
                        <a:rPr lang="en-IN" sz="1100">
                          <a:effectLst/>
                        </a:rPr>
                        <a:t>0.5715</a:t>
                      </a:r>
                    </a:p>
                  </a:txBody>
                  <a:tcPr marL="18925" marR="18925" marT="9462" marB="9462" anchor="ctr">
                    <a:lnL>
                      <a:noFill/>
                    </a:lnL>
                    <a:lnR>
                      <a:noFill/>
                    </a:lnR>
                    <a:lnT>
                      <a:noFill/>
                    </a:lnT>
                    <a:lnB>
                      <a:noFill/>
                    </a:lnB>
                  </a:tcPr>
                </a:tc>
                <a:tc>
                  <a:txBody>
                    <a:bodyPr/>
                    <a:lstStyle/>
                    <a:p>
                      <a:pPr algn="r" fontAlgn="ctr"/>
                      <a:r>
                        <a:rPr lang="en-IN" sz="1100">
                          <a:effectLst/>
                        </a:rPr>
                        <a:t>0.0060</a:t>
                      </a:r>
                    </a:p>
                  </a:txBody>
                  <a:tcPr marL="18925" marR="18925" marT="9462" marB="9462" anchor="ctr">
                    <a:lnL>
                      <a:noFill/>
                    </a:lnL>
                    <a:lnR>
                      <a:noFill/>
                    </a:lnR>
                    <a:lnT>
                      <a:noFill/>
                    </a:lnT>
                    <a:lnB>
                      <a:noFill/>
                    </a:lnB>
                  </a:tcPr>
                </a:tc>
                <a:tc>
                  <a:txBody>
                    <a:bodyPr/>
                    <a:lstStyle/>
                    <a:p>
                      <a:pPr algn="r" fontAlgn="ctr"/>
                      <a:r>
                        <a:rPr lang="en-IN" sz="1100">
                          <a:effectLst/>
                        </a:rPr>
                        <a:t>0.0060</a:t>
                      </a:r>
                    </a:p>
                  </a:txBody>
                  <a:tcPr marL="18925" marR="18925" marT="9462" marB="9462" anchor="ctr">
                    <a:lnL>
                      <a:noFill/>
                    </a:lnL>
                    <a:lnR>
                      <a:noFill/>
                    </a:lnR>
                    <a:lnT>
                      <a:noFill/>
                    </a:lnT>
                    <a:lnB>
                      <a:noFill/>
                    </a:lnB>
                  </a:tcPr>
                </a:tc>
                <a:tc>
                  <a:txBody>
                    <a:bodyPr/>
                    <a:lstStyle/>
                    <a:p>
                      <a:pPr algn="r" fontAlgn="ctr"/>
                      <a:r>
                        <a:rPr lang="en-IN" sz="1100" dirty="0">
                          <a:effectLst/>
                        </a:rPr>
                        <a:t>0.010499</a:t>
                      </a:r>
                    </a:p>
                  </a:txBody>
                  <a:tcPr marL="18925" marR="18925" marT="9462" marB="9462" anchor="ctr">
                    <a:lnL>
                      <a:noFill/>
                    </a:lnL>
                    <a:lnR>
                      <a:noFill/>
                    </a:lnR>
                    <a:lnT>
                      <a:noFill/>
                    </a:lnT>
                    <a:lnB>
                      <a:noFill/>
                    </a:lnB>
                  </a:tcPr>
                </a:tc>
                <a:tc>
                  <a:txBody>
                    <a:bodyPr/>
                    <a:lstStyle/>
                    <a:p>
                      <a:pPr algn="r" fontAlgn="ctr"/>
                      <a:r>
                        <a:rPr lang="en-IN" sz="1100" dirty="0">
                          <a:effectLst/>
                        </a:rPr>
                        <a:t>1.749781</a:t>
                      </a:r>
                    </a:p>
                  </a:txBody>
                  <a:tcPr marL="18925" marR="18925" marT="9462" marB="9462" anchor="ctr">
                    <a:lnL>
                      <a:noFill/>
                    </a:lnL>
                    <a:lnR>
                      <a:noFill/>
                    </a:lnR>
                    <a:lnT>
                      <a:noFill/>
                    </a:lnT>
                    <a:lnB>
                      <a:noFill/>
                    </a:lnB>
                  </a:tcPr>
                </a:tc>
                <a:tc>
                  <a:txBody>
                    <a:bodyPr/>
                    <a:lstStyle/>
                    <a:p>
                      <a:pPr algn="r" fontAlgn="ctr"/>
                      <a:r>
                        <a:rPr lang="en-IN" sz="1100">
                          <a:effectLst/>
                        </a:rPr>
                        <a:t>0.002571</a:t>
                      </a:r>
                    </a:p>
                  </a:txBody>
                  <a:tcPr marL="18925" marR="18925" marT="9462" marB="9462" anchor="ctr">
                    <a:lnL>
                      <a:noFill/>
                    </a:lnL>
                    <a:lnR>
                      <a:noFill/>
                    </a:lnR>
                    <a:lnT>
                      <a:noFill/>
                    </a:lnT>
                    <a:lnB>
                      <a:noFill/>
                    </a:lnB>
                  </a:tcPr>
                </a:tc>
                <a:tc>
                  <a:txBody>
                    <a:bodyPr/>
                    <a:lstStyle/>
                    <a:p>
                      <a:pPr algn="r" fontAlgn="ctr"/>
                      <a:r>
                        <a:rPr lang="en-IN" sz="1100">
                          <a:effectLst/>
                        </a:rPr>
                        <a:t>1.004546</a:t>
                      </a:r>
                    </a:p>
                  </a:txBody>
                  <a:tcPr marL="18925" marR="18925" marT="9462" marB="9462" anchor="ctr">
                    <a:lnL>
                      <a:noFill/>
                    </a:lnL>
                    <a:lnR>
                      <a:noFill/>
                    </a:lnR>
                    <a:lnT>
                      <a:noFill/>
                    </a:lnT>
                    <a:lnB>
                      <a:noFill/>
                    </a:lnB>
                  </a:tcPr>
                </a:tc>
                <a:extLst>
                  <a:ext uri="{0D108BD9-81ED-4DB2-BD59-A6C34878D82A}">
                    <a16:rowId xmlns:a16="http://schemas.microsoft.com/office/drawing/2014/main" val="4267685987"/>
                  </a:ext>
                </a:extLst>
              </a:tr>
              <a:tr h="800737">
                <a:tc>
                  <a:txBody>
                    <a:bodyPr/>
                    <a:lstStyle/>
                    <a:p>
                      <a:pPr algn="r" fontAlgn="ctr"/>
                      <a:r>
                        <a:rPr lang="en-IN" sz="1100" b="1">
                          <a:effectLst/>
                        </a:rPr>
                        <a:t>145611</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(packaged cheese)</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(packaged vegetables fruits, yogurt, fresh veg...</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0.2460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0.0095</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0.0060</a:t>
                      </a:r>
                    </a:p>
                  </a:txBody>
                  <a:tcPr marL="18925" marR="18925" marT="9462" marB="9462" anchor="ctr">
                    <a:lnL>
                      <a:noFill/>
                    </a:lnL>
                    <a:lnR>
                      <a:noFill/>
                    </a:lnR>
                    <a:lnT>
                      <a:noFill/>
                    </a:lnT>
                    <a:lnB>
                      <a:noFill/>
                    </a:lnB>
                    <a:solidFill>
                      <a:srgbClr val="F5F5F5"/>
                    </a:solidFill>
                  </a:tcPr>
                </a:tc>
                <a:tc>
                  <a:txBody>
                    <a:bodyPr/>
                    <a:lstStyle/>
                    <a:p>
                      <a:pPr algn="r" fontAlgn="ctr"/>
                      <a:r>
                        <a:rPr lang="en-IN" sz="1100">
                          <a:effectLst/>
                        </a:rPr>
                        <a:t>0.024390</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2.567394</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0.003663</a:t>
                      </a:r>
                    </a:p>
                  </a:txBody>
                  <a:tcPr marL="18925" marR="18925" marT="9462" marB="9462" anchor="ctr">
                    <a:lnL>
                      <a:noFill/>
                    </a:lnL>
                    <a:lnR>
                      <a:noFill/>
                    </a:lnR>
                    <a:lnT>
                      <a:noFill/>
                    </a:lnT>
                    <a:lnB>
                      <a:noFill/>
                    </a:lnB>
                    <a:solidFill>
                      <a:srgbClr val="F5F5F5"/>
                    </a:solidFill>
                  </a:tcPr>
                </a:tc>
                <a:tc>
                  <a:txBody>
                    <a:bodyPr/>
                    <a:lstStyle/>
                    <a:p>
                      <a:pPr algn="r" fontAlgn="ctr"/>
                      <a:r>
                        <a:rPr lang="en-IN" sz="1100" dirty="0">
                          <a:effectLst/>
                        </a:rPr>
                        <a:t>1.015263</a:t>
                      </a:r>
                    </a:p>
                  </a:txBody>
                  <a:tcPr marL="18925" marR="18925" marT="9462" marB="9462" anchor="ctr">
                    <a:lnL>
                      <a:noFill/>
                    </a:lnL>
                    <a:lnR>
                      <a:noFill/>
                    </a:lnR>
                    <a:lnT>
                      <a:noFill/>
                    </a:lnT>
                    <a:lnB>
                      <a:noFill/>
                    </a:lnB>
                    <a:solidFill>
                      <a:srgbClr val="F5F5F5"/>
                    </a:solidFill>
                  </a:tcPr>
                </a:tc>
                <a:extLst>
                  <a:ext uri="{0D108BD9-81ED-4DB2-BD59-A6C34878D82A}">
                    <a16:rowId xmlns:a16="http://schemas.microsoft.com/office/drawing/2014/main" val="1161630815"/>
                  </a:ext>
                </a:extLst>
              </a:tr>
            </a:tbl>
          </a:graphicData>
        </a:graphic>
      </p:graphicFrame>
      <p:sp>
        <p:nvSpPr>
          <p:cNvPr id="6" name="Footer Placeholder 4">
            <a:extLst>
              <a:ext uri="{FF2B5EF4-FFF2-40B4-BE49-F238E27FC236}">
                <a16:creationId xmlns:a16="http://schemas.microsoft.com/office/drawing/2014/main" id="{06D2117C-ADD0-3E3B-7EA2-A4F0CF67F142}"/>
              </a:ext>
            </a:extLst>
          </p:cNvPr>
          <p:cNvSpPr txBox="1">
            <a:spLocks/>
          </p:cNvSpPr>
          <p:nvPr/>
        </p:nvSpPr>
        <p:spPr>
          <a:xfrm>
            <a:off x="0" y="202882"/>
            <a:ext cx="3200400" cy="274638"/>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latin typeface="+mn-lt"/>
              </a:rPr>
              <a:t>Predictive </a:t>
            </a:r>
            <a:r>
              <a:rPr lang="en-US" sz="1800" dirty="0">
                <a:solidFill>
                  <a:schemeClr val="accent6">
                    <a:lumMod val="50000"/>
                  </a:schemeClr>
                </a:solidFill>
                <a:latin typeface="+mn-lt"/>
              </a:rPr>
              <a:t>Analysis </a:t>
            </a:r>
            <a:endParaRPr lang="en-US" sz="1800" dirty="0">
              <a:latin typeface="+mn-lt"/>
            </a:endParaRPr>
          </a:p>
        </p:txBody>
      </p:sp>
    </p:spTree>
    <p:extLst>
      <p:ext uri="{BB962C8B-B14F-4D97-AF65-F5344CB8AC3E}">
        <p14:creationId xmlns:p14="http://schemas.microsoft.com/office/powerpoint/2010/main" val="412342284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pattFill prst="wd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4C40-1075-CB23-B266-157835C149A1}"/>
              </a:ext>
            </a:extLst>
          </p:cNvPr>
          <p:cNvSpPr>
            <a:spLocks noGrp="1"/>
          </p:cNvSpPr>
          <p:nvPr>
            <p:ph type="title"/>
          </p:nvPr>
        </p:nvSpPr>
        <p:spPr>
          <a:xfrm>
            <a:off x="120568" y="269921"/>
            <a:ext cx="4342435" cy="768096"/>
          </a:xfrm>
          <a:pattFill prst="pct40">
            <a:fgClr>
              <a:schemeClr val="accent1"/>
            </a:fgClr>
            <a:bgClr>
              <a:schemeClr val="bg1"/>
            </a:bgClr>
          </a:pattFill>
        </p:spPr>
        <p:txBody>
          <a:bodyPr/>
          <a:lstStyle/>
          <a:p>
            <a:r>
              <a:rPr lang="en-IN" dirty="0"/>
              <a:t>EVALUATION</a:t>
            </a:r>
            <a:br>
              <a:rPr lang="en-IN" dirty="0"/>
            </a:br>
            <a:endParaRPr lang="en-IN" dirty="0"/>
          </a:p>
        </p:txBody>
      </p:sp>
      <p:pic>
        <p:nvPicPr>
          <p:cNvPr id="10244" name="Picture 4" descr="Evaluating a Machine Learning Model | by Skyl.ai | Medium">
            <a:extLst>
              <a:ext uri="{FF2B5EF4-FFF2-40B4-BE49-F238E27FC236}">
                <a16:creationId xmlns:a16="http://schemas.microsoft.com/office/drawing/2014/main" id="{5704D87B-F802-28A7-A33B-266CA6721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863" y="2109486"/>
            <a:ext cx="6504971" cy="401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12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ltHorz">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2506781" y="1234440"/>
            <a:ext cx="5693664" cy="768096"/>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In partial fulfilment of the requirements for the award of </a:t>
            </a:r>
            <a:r>
              <a:rPr kumimoji="0" lang="en-US" altLang="en-US" sz="1600" b="1" i="0"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MASTER OF SCIENCE IN STATISTICS  </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2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lang="en-US" sz="1800" b="0"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386585"/>
            <a:ext cx="7735824" cy="3851656"/>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DEPARTMENT OF STATISTICS </a:t>
            </a:r>
            <a:r>
              <a:rPr kumimoji="0" lang="en-US" altLang="en-US" sz="1800" b="1" i="0"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UNIVERSITY COLLEGE OF SCIENCE </a:t>
            </a:r>
            <a:r>
              <a:rPr kumimoji="0" lang="en-US" altLang="en-US" sz="1800" b="1" i="0" u="none" strike="noStrike" cap="none" normalizeH="0" baseline="-30000" dirty="0">
                <a:ln>
                  <a:noFill/>
                </a:ln>
                <a:solidFill>
                  <a:srgbClr val="000000"/>
                </a:solidFill>
                <a:effectLst/>
                <a:latin typeface="Arial" panose="020B0604020202020204" pitchFamily="34" charset="0"/>
                <a:ea typeface="Calibri" panose="020F0502020204030204" pitchFamily="34"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OSMANIA UNIVERSITY HYDERABAD – INDIA  </a:t>
            </a:r>
            <a:endParaRPr lang="en-US" altLang="en-US" sz="10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Done </a:t>
            </a: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By  </a:t>
            </a:r>
            <a:endParaRPr lang="en-US" dirty="0"/>
          </a:p>
          <a:p>
            <a:endParaRPr lang="en-US" sz="1200" b="1" dirty="0"/>
          </a:p>
          <a:p>
            <a:r>
              <a:rPr lang="en-US" sz="1200" b="1" dirty="0"/>
              <a:t>                                   DEVARAKONDA SATYA ALEKHYA            Roll No:1006-21-507-001</a:t>
            </a:r>
          </a:p>
          <a:p>
            <a:r>
              <a:rPr lang="en-US" sz="1200" b="1" dirty="0"/>
              <a:t>                                   CHERUKU  UMA DEVI                                  Roll No :1006-21-507-009</a:t>
            </a:r>
            <a:endParaRPr lang="en-US" sz="1200" dirty="0"/>
          </a:p>
          <a:p>
            <a:r>
              <a:rPr lang="en-US" sz="1200" b="1" dirty="0"/>
              <a:t>	           AKKENA NITYA                                              Roll No:1006-21-507-017 </a:t>
            </a:r>
            <a:endParaRPr lang="en-US" sz="1200" dirty="0"/>
          </a:p>
          <a:p>
            <a:r>
              <a:rPr lang="en-US" sz="1200" b="1" dirty="0"/>
              <a:t>                                   MALE NIKITHA                                               Roll No:1006-21-507-027</a:t>
            </a:r>
            <a:endParaRPr lang="en-US" sz="1200" dirty="0"/>
          </a:p>
          <a:p>
            <a:r>
              <a:rPr lang="en-US" sz="1200" b="1" dirty="0"/>
              <a:t>                                   SHAIK SANA                                                    Roll No:1007-21-507-036  </a:t>
            </a:r>
            <a:endParaRPr lang="en-US" sz="1200" dirty="0"/>
          </a:p>
          <a:p>
            <a:r>
              <a:rPr lang="en-US" sz="1200" b="1" dirty="0"/>
              <a:t>                                  GOUDAMPALLY ARCHANA	                Roll No:1007-21-507-044  </a:t>
            </a:r>
            <a:endParaRPr lang="en-US" sz="1200" dirty="0"/>
          </a:p>
          <a:p>
            <a:endParaRPr lang="en-US" dirty="0"/>
          </a:p>
        </p:txBody>
      </p:sp>
      <p:pic>
        <p:nvPicPr>
          <p:cNvPr id="4" name="Picture 256">
            <a:extLst>
              <a:ext uri="{FF2B5EF4-FFF2-40B4-BE49-F238E27FC236}">
                <a16:creationId xmlns:a16="http://schemas.microsoft.com/office/drawing/2014/main" id="{E04C2DE1-DCE6-8920-356C-7AB34E335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219" y="237745"/>
            <a:ext cx="2286000" cy="2153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7CA05C-1378-8D38-78EE-4E8D370DC8D8}"/>
              </a:ext>
            </a:extLst>
          </p:cNvPr>
          <p:cNvSpPr txBox="1"/>
          <p:nvPr/>
        </p:nvSpPr>
        <p:spPr>
          <a:xfrm>
            <a:off x="408940" y="235959"/>
            <a:ext cx="6101080" cy="369332"/>
          </a:xfrm>
          <a:prstGeom prst="rect">
            <a:avLst/>
          </a:prstGeom>
          <a:noFill/>
        </p:spPr>
        <p:txBody>
          <a:bodyPr wrap="square">
            <a:spAutoFit/>
          </a:bodyPr>
          <a:lstStyle/>
          <a:p>
            <a:r>
              <a:rPr lang="en-US" dirty="0">
                <a:solidFill>
                  <a:srgbClr val="002060"/>
                </a:solidFill>
              </a:rPr>
              <a:t>Predictive Analysis  </a:t>
            </a:r>
          </a:p>
        </p:txBody>
      </p:sp>
    </p:spTree>
    <p:extLst>
      <p:ext uri="{BB962C8B-B14F-4D97-AF65-F5344CB8AC3E}">
        <p14:creationId xmlns:p14="http://schemas.microsoft.com/office/powerpoint/2010/main" val="3855531800"/>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D39E-108D-A4E1-27CD-6EDC1A947EBA}"/>
              </a:ext>
            </a:extLst>
          </p:cNvPr>
          <p:cNvSpPr>
            <a:spLocks noGrp="1"/>
          </p:cNvSpPr>
          <p:nvPr>
            <p:ph type="title"/>
          </p:nvPr>
        </p:nvSpPr>
        <p:spPr>
          <a:xfrm>
            <a:off x="259080" y="210312"/>
            <a:ext cx="8630920" cy="768096"/>
          </a:xfrm>
        </p:spPr>
        <p:txBody>
          <a:bodyPr/>
          <a:lstStyle/>
          <a:p>
            <a:r>
              <a:rPr lang="en-IN" sz="3200" dirty="0"/>
              <a:t>                   CONFUSION MATRIX </a:t>
            </a:r>
            <a:br>
              <a:rPr lang="en-IN" sz="3200" dirty="0"/>
            </a:br>
            <a:endParaRPr lang="en-IN" sz="3200" dirty="0"/>
          </a:p>
        </p:txBody>
      </p:sp>
      <p:sp>
        <p:nvSpPr>
          <p:cNvPr id="4" name="Slide Number Placeholder 3">
            <a:extLst>
              <a:ext uri="{FF2B5EF4-FFF2-40B4-BE49-F238E27FC236}">
                <a16:creationId xmlns:a16="http://schemas.microsoft.com/office/drawing/2014/main" id="{9C8A0999-0581-4D27-5036-EEFCDD1E8897}"/>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6" name="Content Placeholder 6">
            <a:extLst>
              <a:ext uri="{FF2B5EF4-FFF2-40B4-BE49-F238E27FC236}">
                <a16:creationId xmlns:a16="http://schemas.microsoft.com/office/drawing/2014/main" id="{5CF1D8EC-06CD-857A-F06D-069E0DE52E6A}"/>
              </a:ext>
            </a:extLst>
          </p:cNvPr>
          <p:cNvPicPr>
            <a:picLocks noGrp="1" noChangeAspect="1"/>
          </p:cNvPicPr>
          <p:nvPr>
            <p:ph idx="1"/>
          </p:nvPr>
        </p:nvPicPr>
        <p:blipFill>
          <a:blip r:embed="rId2"/>
          <a:stretch>
            <a:fillRect/>
          </a:stretch>
        </p:blipFill>
        <p:spPr>
          <a:xfrm>
            <a:off x="7582684" y="3138196"/>
            <a:ext cx="4642774" cy="1743278"/>
          </a:xfrm>
        </p:spPr>
      </p:pic>
      <p:sp>
        <p:nvSpPr>
          <p:cNvPr id="8" name="TextBox 7">
            <a:extLst>
              <a:ext uri="{FF2B5EF4-FFF2-40B4-BE49-F238E27FC236}">
                <a16:creationId xmlns:a16="http://schemas.microsoft.com/office/drawing/2014/main" id="{16E28600-9C50-C57E-0A57-45AAE20E6DAF}"/>
              </a:ext>
            </a:extLst>
          </p:cNvPr>
          <p:cNvSpPr txBox="1"/>
          <p:nvPr/>
        </p:nvSpPr>
        <p:spPr>
          <a:xfrm>
            <a:off x="259081" y="731520"/>
            <a:ext cx="7516154" cy="1631216"/>
          </a:xfrm>
          <a:prstGeom prst="rect">
            <a:avLst/>
          </a:prstGeom>
          <a:noFill/>
        </p:spPr>
        <p:txBody>
          <a:bodyPr wrap="square">
            <a:spAutoFit/>
          </a:bodyPr>
          <a:lstStyle/>
          <a:p>
            <a:pPr marL="285750" indent="-285750">
              <a:buFont typeface="Wingdings" panose="05000000000000000000" pitchFamily="2" charset="2"/>
              <a:buChar char="Ø"/>
            </a:pPr>
            <a:r>
              <a:rPr lang="en-US" sz="2000" b="0" i="0" dirty="0">
                <a:solidFill>
                  <a:schemeClr val="accent6">
                    <a:lumMod val="50000"/>
                  </a:schemeClr>
                </a:solidFill>
                <a:effectLst/>
                <a:latin typeface="Söhne"/>
              </a:rPr>
              <a:t>A confusion matrix is a performance evaluation tool used to assess the performance of a classification algorithm. It is a table that summarizes the predicted and actual classifications of a dataset, where each row represents the true class and each column represents the predicted class</a:t>
            </a:r>
            <a:r>
              <a:rPr lang="en-US" b="0" i="0" dirty="0">
                <a:solidFill>
                  <a:schemeClr val="accent6">
                    <a:lumMod val="50000"/>
                  </a:schemeClr>
                </a:solidFill>
                <a:effectLst/>
                <a:latin typeface="Söhne"/>
              </a:rPr>
              <a:t>.</a:t>
            </a:r>
            <a:endParaRPr lang="en-IN" dirty="0">
              <a:solidFill>
                <a:schemeClr val="accent6">
                  <a:lumMod val="50000"/>
                </a:schemeClr>
              </a:solidFill>
            </a:endParaRPr>
          </a:p>
        </p:txBody>
      </p:sp>
      <p:pic>
        <p:nvPicPr>
          <p:cNvPr id="15362" name="Picture 2" descr="Confusion Matrix- Not so confusing anymore! | by Juhi Ramzai | Towards Data  Science">
            <a:extLst>
              <a:ext uri="{FF2B5EF4-FFF2-40B4-BE49-F238E27FC236}">
                <a16:creationId xmlns:a16="http://schemas.microsoft.com/office/drawing/2014/main" id="{D7FD6008-D873-FB7D-95FD-875DD1BA5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234" y="210312"/>
            <a:ext cx="4257675" cy="30003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6FCADD0-2A31-97FE-A579-805F132D2A68}"/>
              </a:ext>
            </a:extLst>
          </p:cNvPr>
          <p:cNvSpPr txBox="1"/>
          <p:nvPr/>
        </p:nvSpPr>
        <p:spPr>
          <a:xfrm>
            <a:off x="284180" y="2426003"/>
            <a:ext cx="7105955" cy="4401205"/>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accent6">
                    <a:lumMod val="50000"/>
                  </a:schemeClr>
                </a:solidFill>
                <a:effectLst/>
                <a:latin typeface="Söhne"/>
              </a:rPr>
              <a:t>Accuracy is the proportion of correctly classified samples out of the total number of samples in the dataset </a:t>
            </a:r>
          </a:p>
          <a:p>
            <a:pPr marL="342900" indent="-342900">
              <a:buFont typeface="Wingdings" panose="05000000000000000000" pitchFamily="2" charset="2"/>
              <a:buChar char="Ø"/>
            </a:pPr>
            <a:r>
              <a:rPr lang="en-US" sz="2000" b="0" i="0" dirty="0">
                <a:solidFill>
                  <a:schemeClr val="accent6">
                    <a:lumMod val="50000"/>
                  </a:schemeClr>
                </a:solidFill>
                <a:effectLst/>
                <a:latin typeface="Söhne"/>
              </a:rPr>
              <a:t>Precision is the proportion of correctly predicted positive samples out of the total number of positive predictions: </a:t>
            </a:r>
          </a:p>
          <a:p>
            <a:pPr marL="342900" indent="-342900">
              <a:buFont typeface="Wingdings" panose="05000000000000000000" pitchFamily="2" charset="2"/>
              <a:buChar char="Ø"/>
            </a:pPr>
            <a:r>
              <a:rPr lang="en-US" sz="2000" b="0" i="0" dirty="0">
                <a:solidFill>
                  <a:schemeClr val="accent6">
                    <a:lumMod val="50000"/>
                  </a:schemeClr>
                </a:solidFill>
                <a:effectLst/>
                <a:latin typeface="Söhne"/>
              </a:rPr>
              <a:t>Recall, also known as sensitivity or true positive rate, is the proportion of correctly predicted positive samples out of the total number of actual positive samples:</a:t>
            </a:r>
          </a:p>
          <a:p>
            <a:pPr marL="342900" indent="-342900">
              <a:buFont typeface="Wingdings" panose="05000000000000000000" pitchFamily="2" charset="2"/>
              <a:buChar char="Ø"/>
            </a:pPr>
            <a:r>
              <a:rPr lang="en-US" sz="2000" b="0" i="0" dirty="0">
                <a:solidFill>
                  <a:schemeClr val="accent6">
                    <a:lumMod val="50000"/>
                  </a:schemeClr>
                </a:solidFill>
                <a:effectLst/>
                <a:latin typeface="Söhne"/>
              </a:rPr>
              <a:t>F1 score is the harmonic mean of precision and recall, which gives equal weight to both measures </a:t>
            </a:r>
          </a:p>
          <a:p>
            <a:pPr marL="342900" indent="-342900">
              <a:buFont typeface="Wingdings" panose="05000000000000000000" pitchFamily="2" charset="2"/>
              <a:buChar char="Ø"/>
            </a:pPr>
            <a:r>
              <a:rPr lang="en-IN" sz="2000" kern="0" dirty="0">
                <a:solidFill>
                  <a:schemeClr val="accent6">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In the context of association rule mining using the </a:t>
            </a:r>
            <a:r>
              <a:rPr lang="en-IN" sz="2000" kern="0" dirty="0" err="1">
                <a:solidFill>
                  <a:schemeClr val="accent6">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Apriori</a:t>
            </a:r>
            <a:r>
              <a:rPr lang="en-IN" sz="2000" kern="0" dirty="0">
                <a:solidFill>
                  <a:schemeClr val="accent6">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 algorithm, support, lift, and confidence are three important measures that are used to evaluate the strength of the discovered association rules.</a:t>
            </a:r>
            <a:endParaRPr lang="en-IN" sz="2000" kern="1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endParaRPr lang="en-IN" sz="2000" dirty="0">
              <a:solidFill>
                <a:schemeClr val="accent6">
                  <a:lumMod val="50000"/>
                </a:schemeClr>
              </a:solidFill>
            </a:endParaRPr>
          </a:p>
        </p:txBody>
      </p:sp>
      <p:sp>
        <p:nvSpPr>
          <p:cNvPr id="13" name="TextBox 12">
            <a:extLst>
              <a:ext uri="{FF2B5EF4-FFF2-40B4-BE49-F238E27FC236}">
                <a16:creationId xmlns:a16="http://schemas.microsoft.com/office/drawing/2014/main" id="{F685183A-7ACB-57C9-4E44-706420ABAA18}"/>
              </a:ext>
            </a:extLst>
          </p:cNvPr>
          <p:cNvSpPr txBox="1"/>
          <p:nvPr/>
        </p:nvSpPr>
        <p:spPr>
          <a:xfrm>
            <a:off x="7883865" y="5037234"/>
            <a:ext cx="4308135" cy="1077218"/>
          </a:xfrm>
          <a:prstGeom prst="rect">
            <a:avLst/>
          </a:prstGeom>
          <a:noFill/>
        </p:spPr>
        <p:txBody>
          <a:bodyPr wrap="square">
            <a:spAutoFit/>
          </a:bodyPr>
          <a:lstStyle/>
          <a:p>
            <a:r>
              <a:rPr lang="en-IN" sz="3200" dirty="0"/>
              <a:t>[[19000    861]</a:t>
            </a:r>
          </a:p>
          <a:p>
            <a:r>
              <a:rPr lang="en-IN" sz="3200" dirty="0"/>
              <a:t> [ 93    1100]]</a:t>
            </a:r>
          </a:p>
        </p:txBody>
      </p:sp>
      <p:sp>
        <p:nvSpPr>
          <p:cNvPr id="3" name="TextBox 2">
            <a:extLst>
              <a:ext uri="{FF2B5EF4-FFF2-40B4-BE49-F238E27FC236}">
                <a16:creationId xmlns:a16="http://schemas.microsoft.com/office/drawing/2014/main" id="{ACB4F091-A98D-7002-3861-62F5D886C144}"/>
              </a:ext>
            </a:extLst>
          </p:cNvPr>
          <p:cNvSpPr txBox="1"/>
          <p:nvPr/>
        </p:nvSpPr>
        <p:spPr>
          <a:xfrm>
            <a:off x="89087" y="10120"/>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783799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pattFill prst="lgCheck">
          <a:fgClr>
            <a:schemeClr val="accent1"/>
          </a:fgClr>
          <a:bgClr>
            <a:schemeClr val="bg1"/>
          </a:bgClr>
        </a:patt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126CDC9-4A62-CE74-28C4-603A5EFA24EB}"/>
              </a:ext>
            </a:extLst>
          </p:cNvPr>
          <p:cNvSpPr>
            <a:spLocks noGrp="1"/>
          </p:cNvSpPr>
          <p:nvPr>
            <p:ph type="title"/>
          </p:nvPr>
        </p:nvSpPr>
        <p:spPr>
          <a:xfrm>
            <a:off x="284274" y="293071"/>
            <a:ext cx="5693664" cy="768096"/>
          </a:xfrm>
          <a:pattFill prst="lgCheck">
            <a:fgClr>
              <a:schemeClr val="accent1"/>
            </a:fgClr>
            <a:bgClr>
              <a:schemeClr val="bg1"/>
            </a:bgClr>
          </a:pattFill>
        </p:spPr>
        <p:txBody>
          <a:bodyPr/>
          <a:lstStyle/>
          <a:p>
            <a:r>
              <a:rPr lang="en-IN" dirty="0"/>
              <a:t>DEPLOYEMENT </a:t>
            </a:r>
          </a:p>
        </p:txBody>
      </p:sp>
      <p:pic>
        <p:nvPicPr>
          <p:cNvPr id="4098" name="Picture 2" descr="What is ML Model Deployment? | Opinosis Analytics">
            <a:extLst>
              <a:ext uri="{FF2B5EF4-FFF2-40B4-BE49-F238E27FC236}">
                <a16:creationId xmlns:a16="http://schemas.microsoft.com/office/drawing/2014/main" id="{260532B9-6383-837A-84FD-9AF965CE7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7280" y="1940560"/>
            <a:ext cx="7335520" cy="418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7857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5824-4FCD-F33A-9B9E-DD52D4D36BD3}"/>
              </a:ext>
            </a:extLst>
          </p:cNvPr>
          <p:cNvSpPr>
            <a:spLocks noGrp="1"/>
          </p:cNvSpPr>
          <p:nvPr>
            <p:ph type="title"/>
          </p:nvPr>
        </p:nvSpPr>
        <p:spPr>
          <a:xfrm>
            <a:off x="158804" y="339485"/>
            <a:ext cx="8365435" cy="784069"/>
          </a:xfrm>
        </p:spPr>
        <p:txBody>
          <a:bodyPr/>
          <a:lstStyle/>
          <a:p>
            <a:r>
              <a:rPr lang="en-IN" dirty="0"/>
              <a:t>                  SUMMARY   </a:t>
            </a:r>
          </a:p>
        </p:txBody>
      </p:sp>
      <p:sp>
        <p:nvSpPr>
          <p:cNvPr id="3" name="Content Placeholder 2">
            <a:extLst>
              <a:ext uri="{FF2B5EF4-FFF2-40B4-BE49-F238E27FC236}">
                <a16:creationId xmlns:a16="http://schemas.microsoft.com/office/drawing/2014/main" id="{34E9FD39-45BC-61A1-F467-AFEC6C3E45F2}"/>
              </a:ext>
            </a:extLst>
          </p:cNvPr>
          <p:cNvSpPr>
            <a:spLocks noGrp="1"/>
          </p:cNvSpPr>
          <p:nvPr>
            <p:ph idx="1"/>
          </p:nvPr>
        </p:nvSpPr>
        <p:spPr>
          <a:xfrm>
            <a:off x="844952" y="2083443"/>
            <a:ext cx="9688010" cy="3692324"/>
          </a:xfrm>
        </p:spPr>
        <p:txBody>
          <a:bodyPr/>
          <a:lstStyle/>
          <a:p>
            <a:pPr marL="285750" indent="-285750">
              <a:buFont typeface="Wingdings" panose="05000000000000000000" pitchFamily="2" charset="2"/>
              <a:buChar char="Ø"/>
            </a:pPr>
            <a:r>
              <a:rPr lang="en-US" sz="1600" dirty="0">
                <a:latin typeface="+mj-lt"/>
              </a:rPr>
              <a:t>The inference gives us the frequent item set found by the </a:t>
            </a:r>
            <a:r>
              <a:rPr lang="en-US" sz="1600" dirty="0" err="1">
                <a:latin typeface="+mj-lt"/>
              </a:rPr>
              <a:t>apirior</a:t>
            </a:r>
            <a:r>
              <a:rPr lang="en-US" sz="1600" dirty="0">
                <a:latin typeface="+mj-lt"/>
              </a:rPr>
              <a:t> algorithm and also association rules are printed out </a:t>
            </a:r>
          </a:p>
          <a:p>
            <a:endParaRPr lang="en-US" sz="1600" dirty="0">
              <a:latin typeface="+mj-lt"/>
            </a:endParaRPr>
          </a:p>
          <a:p>
            <a:pPr marL="285750" indent="-285750">
              <a:buFont typeface="Wingdings" panose="05000000000000000000" pitchFamily="2" charset="2"/>
              <a:buChar char="Ø"/>
            </a:pPr>
            <a:r>
              <a:rPr lang="en-US" sz="1600" dirty="0">
                <a:latin typeface="+mj-lt"/>
              </a:rPr>
              <a:t>The method returns a list of the n  recommendations most similar products to those that the user has already reordered, based on the similarity scores calculated during training. The output of predictions is a list of tuples, where each tuple contains the ID of a recommended product and its similarity score (i.e., how similar the product is to the products that the user has already reordered).</a:t>
            </a:r>
          </a:p>
          <a:p>
            <a:pPr marL="285750" indent="-285750">
              <a:buFont typeface="Wingdings" panose="05000000000000000000" pitchFamily="2" charset="2"/>
              <a:buChar char="Ø"/>
            </a:pPr>
            <a:endParaRPr lang="en-US" sz="1600" dirty="0">
              <a:latin typeface="+mj-lt"/>
            </a:endParaRPr>
          </a:p>
          <a:p>
            <a:pPr marL="285750" indent="-285750">
              <a:buFont typeface="Wingdings" panose="05000000000000000000" pitchFamily="2" charset="2"/>
              <a:buChar char="Ø"/>
            </a:pPr>
            <a:r>
              <a:rPr lang="en-US" sz="1600" dirty="0">
                <a:latin typeface="+mj-lt"/>
              </a:rPr>
              <a:t>Finally the model makes predictions on the test set and predicated churn values are outputted as an array . </a:t>
            </a:r>
          </a:p>
          <a:p>
            <a:endParaRPr lang="en-IN" dirty="0"/>
          </a:p>
        </p:txBody>
      </p:sp>
      <p:sp>
        <p:nvSpPr>
          <p:cNvPr id="4" name="Slide Number Placeholder 3">
            <a:extLst>
              <a:ext uri="{FF2B5EF4-FFF2-40B4-BE49-F238E27FC236}">
                <a16:creationId xmlns:a16="http://schemas.microsoft.com/office/drawing/2014/main" id="{6A1EC006-A02D-E749-29A5-501BE8F90762}"/>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5" name="TextBox 4">
            <a:extLst>
              <a:ext uri="{FF2B5EF4-FFF2-40B4-BE49-F238E27FC236}">
                <a16:creationId xmlns:a16="http://schemas.microsoft.com/office/drawing/2014/main" id="{9175A8CB-853E-3E2A-ED04-ED7355D96C49}"/>
              </a:ext>
            </a:extLst>
          </p:cNvPr>
          <p:cNvSpPr txBox="1"/>
          <p:nvPr/>
        </p:nvSpPr>
        <p:spPr>
          <a:xfrm>
            <a:off x="220980" y="164572"/>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18087811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pattFill prst="narHorz">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796544"/>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626616" y="2084832"/>
            <a:ext cx="7608824" cy="2176272"/>
          </a:xfrm>
        </p:spPr>
        <p:txBody>
          <a:bodyPr/>
          <a:lstStyle/>
          <a:p>
            <a:r>
              <a:rPr lang="en-US" dirty="0"/>
              <a:t>DEVARAKONDA SATYA ALEKHYA  </a:t>
            </a:r>
          </a:p>
          <a:p>
            <a:r>
              <a:rPr lang="en-US" dirty="0"/>
              <a:t>CHERUKU UMA DEVI </a:t>
            </a:r>
          </a:p>
          <a:p>
            <a:r>
              <a:rPr lang="en-US" dirty="0"/>
              <a:t>AKKENA NITYA </a:t>
            </a:r>
          </a:p>
          <a:p>
            <a:r>
              <a:rPr lang="en-US" dirty="0"/>
              <a:t>MALE NIKITHA </a:t>
            </a:r>
          </a:p>
          <a:p>
            <a:r>
              <a:rPr lang="en-US" dirty="0"/>
              <a:t>SHAIK SANA </a:t>
            </a:r>
          </a:p>
          <a:p>
            <a:r>
              <a:rPr lang="en-US" dirty="0"/>
              <a:t>GOUDAMPALLY ARCHANA </a:t>
            </a:r>
          </a:p>
        </p:txBody>
      </p:sp>
      <p:sp>
        <p:nvSpPr>
          <p:cNvPr id="4" name="TextBox 3">
            <a:extLst>
              <a:ext uri="{FF2B5EF4-FFF2-40B4-BE49-F238E27FC236}">
                <a16:creationId xmlns:a16="http://schemas.microsoft.com/office/drawing/2014/main" id="{319674F6-6755-6C50-0F9E-DABEB48BBF9D}"/>
              </a:ext>
            </a:extLst>
          </p:cNvPr>
          <p:cNvSpPr txBox="1"/>
          <p:nvPr/>
        </p:nvSpPr>
        <p:spPr>
          <a:xfrm>
            <a:off x="220980" y="164572"/>
            <a:ext cx="6101080" cy="369332"/>
          </a:xfrm>
          <a:prstGeom prst="rect">
            <a:avLst/>
          </a:prstGeom>
          <a:noFill/>
        </p:spPr>
        <p:txBody>
          <a:bodyPr wrap="square">
            <a:spAutoFit/>
          </a:bodyPr>
          <a:lstStyle/>
          <a:p>
            <a:r>
              <a:rPr lang="en-US" dirty="0">
                <a:solidFill>
                  <a:srgbClr val="002060"/>
                </a:solidFill>
              </a:rPr>
              <a:t>Predictive </a:t>
            </a:r>
            <a:r>
              <a:rPr lang="en-US" sz="1800" dirty="0">
                <a:solidFill>
                  <a:schemeClr val="accent6">
                    <a:lumMod val="50000"/>
                  </a:schemeClr>
                </a:solidFill>
                <a:latin typeface="+mn-lt"/>
              </a:rPr>
              <a:t>Analysis </a:t>
            </a:r>
            <a:endParaRPr lang="en-US" dirty="0">
              <a:solidFill>
                <a:srgbClr val="002060"/>
              </a:solidFill>
            </a:endParaRP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diagBri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9DF8-EF24-0597-E3FB-6ED675220E59}"/>
              </a:ext>
            </a:extLst>
          </p:cNvPr>
          <p:cNvSpPr>
            <a:spLocks noGrp="1"/>
          </p:cNvSpPr>
          <p:nvPr>
            <p:ph type="title"/>
          </p:nvPr>
        </p:nvSpPr>
        <p:spPr>
          <a:xfrm>
            <a:off x="3104896" y="1011597"/>
            <a:ext cx="5774944" cy="1030563"/>
          </a:xfrm>
        </p:spPr>
        <p:txBody>
          <a:bodyPr/>
          <a:lstStyle/>
          <a:p>
            <a:r>
              <a:rPr lang="en-IN" sz="3600" b="1" dirty="0">
                <a:solidFill>
                  <a:srgbClr val="7030A0"/>
                </a:solidFill>
              </a:rPr>
              <a:t>Machine learning</a:t>
            </a:r>
            <a:endParaRPr lang="en-IN" sz="3600" dirty="0"/>
          </a:p>
        </p:txBody>
      </p:sp>
      <p:sp>
        <p:nvSpPr>
          <p:cNvPr id="3" name="Content Placeholder 2">
            <a:extLst>
              <a:ext uri="{FF2B5EF4-FFF2-40B4-BE49-F238E27FC236}">
                <a16:creationId xmlns:a16="http://schemas.microsoft.com/office/drawing/2014/main" id="{4DBE362F-65DC-334A-10C9-216DC620714F}"/>
              </a:ext>
            </a:extLst>
          </p:cNvPr>
          <p:cNvSpPr>
            <a:spLocks noGrp="1"/>
          </p:cNvSpPr>
          <p:nvPr>
            <p:ph idx="1"/>
          </p:nvPr>
        </p:nvSpPr>
        <p:spPr>
          <a:xfrm>
            <a:off x="1276096" y="1840822"/>
            <a:ext cx="8223504" cy="3955288"/>
          </a:xfrm>
        </p:spPr>
        <p:txBody>
          <a:bodyPr/>
          <a:lstStyle/>
          <a:p>
            <a:r>
              <a:rPr lang="en-IN" sz="2000" b="1" dirty="0">
                <a:solidFill>
                  <a:schemeClr val="accent6">
                    <a:lumMod val="50000"/>
                  </a:schemeClr>
                </a:solidFill>
                <a:latin typeface="Calibri" panose="020F0502020204030204" pitchFamily="34" charset="0"/>
                <a:cs typeface="Calibri" panose="020F0502020204030204" pitchFamily="34" charset="0"/>
              </a:rPr>
              <a:t>Artificial Intelligence</a:t>
            </a:r>
            <a:r>
              <a:rPr lang="en-IN" sz="2000" b="1" dirty="0">
                <a:solidFill>
                  <a:schemeClr val="accent6">
                    <a:lumMod val="50000"/>
                  </a:schemeClr>
                </a:solidFill>
                <a:latin typeface="Calibri" panose="020F0502020204030204" pitchFamily="34" charset="0"/>
                <a:cs typeface="Calibri" panose="020F0502020204030204" pitchFamily="34" charset="0"/>
                <a:sym typeface="Wingdings" panose="05000000000000000000" pitchFamily="2" charset="2"/>
              </a:rPr>
              <a:t>(AI)</a:t>
            </a:r>
            <a:r>
              <a:rPr lang="en-IN" sz="2000" dirty="0">
                <a:solidFill>
                  <a:schemeClr val="accent6">
                    <a:lumMod val="50000"/>
                  </a:schemeClr>
                </a:solidFill>
                <a:latin typeface="Calibri" panose="020F0502020204030204" pitchFamily="34" charset="0"/>
                <a:cs typeface="Calibri" panose="020F0502020204030204" pitchFamily="34" charset="0"/>
                <a:sym typeface="Wingdings" panose="05000000000000000000" pitchFamily="2" charset="2"/>
              </a:rPr>
              <a:t>:</a:t>
            </a:r>
            <a:r>
              <a:rPr lang="en-IN" sz="2000" b="1" dirty="0">
                <a:solidFill>
                  <a:schemeClr val="accent6">
                    <a:lumMod val="50000"/>
                  </a:schemeClr>
                </a:solidFill>
                <a:sym typeface="Wingdings" panose="05000000000000000000" pitchFamily="2" charset="2"/>
              </a:rPr>
              <a:t> </a:t>
            </a:r>
            <a:r>
              <a:rPr lang="en-IN" sz="2000" dirty="0">
                <a:latin typeface="Calibri" panose="020F0502020204030204" pitchFamily="34" charset="0"/>
                <a:cs typeface="Calibri" panose="020F0502020204030204" pitchFamily="34" charset="0"/>
                <a:sym typeface="Wingdings" panose="05000000000000000000" pitchFamily="2" charset="2"/>
              </a:rPr>
              <a:t>Creating the intelligence system which  behave like human brain.</a:t>
            </a:r>
          </a:p>
          <a:p>
            <a:endParaRPr lang="en-IN" sz="1200" dirty="0">
              <a:sym typeface="Wingdings" panose="05000000000000000000" pitchFamily="2" charset="2"/>
            </a:endParaRPr>
          </a:p>
          <a:p>
            <a:endParaRPr lang="en-IN" sz="1200" dirty="0">
              <a:sym typeface="Wingdings" panose="05000000000000000000" pitchFamily="2" charset="2"/>
            </a:endParaRPr>
          </a:p>
          <a:p>
            <a:endParaRPr lang="en-IN" sz="1200" dirty="0">
              <a:sym typeface="Wingdings" panose="05000000000000000000" pitchFamily="2" charset="2"/>
            </a:endParaRPr>
          </a:p>
          <a:p>
            <a:pPr marL="0" indent="0">
              <a:buNone/>
            </a:pPr>
            <a:endParaRPr lang="en-IN" sz="1200" dirty="0">
              <a:sym typeface="Wingdings" panose="05000000000000000000" pitchFamily="2" charset="2"/>
            </a:endParaRPr>
          </a:p>
          <a:p>
            <a:endParaRPr lang="en-IN" sz="1200" b="1" dirty="0">
              <a:solidFill>
                <a:schemeClr val="accent6">
                  <a:lumMod val="50000"/>
                </a:schemeClr>
              </a:solidFill>
              <a:latin typeface="Calibri" panose="020F0502020204030204" pitchFamily="34" charset="0"/>
              <a:cs typeface="Calibri" panose="020F0502020204030204" pitchFamily="34" charset="0"/>
              <a:sym typeface="Wingdings" panose="05000000000000000000" pitchFamily="2" charset="2"/>
            </a:endParaRPr>
          </a:p>
          <a:p>
            <a:endParaRPr lang="en-IN" sz="1200" b="1" dirty="0">
              <a:solidFill>
                <a:schemeClr val="accent6">
                  <a:lumMod val="50000"/>
                </a:schemeClr>
              </a:solidFill>
              <a:latin typeface="Calibri" panose="020F0502020204030204" pitchFamily="34" charset="0"/>
              <a:cs typeface="Calibri" panose="020F0502020204030204" pitchFamily="34" charset="0"/>
              <a:sym typeface="Wingdings" panose="05000000000000000000" pitchFamily="2" charset="2"/>
            </a:endParaRPr>
          </a:p>
          <a:p>
            <a:r>
              <a:rPr lang="en-IN" sz="1800" b="1" dirty="0">
                <a:solidFill>
                  <a:schemeClr val="accent6">
                    <a:lumMod val="50000"/>
                  </a:schemeClr>
                </a:solidFill>
                <a:latin typeface="Calibri" panose="020F0502020204030204" pitchFamily="34" charset="0"/>
                <a:cs typeface="Calibri" panose="020F0502020204030204" pitchFamily="34" charset="0"/>
                <a:sym typeface="Wingdings" panose="05000000000000000000" pitchFamily="2" charset="2"/>
              </a:rPr>
              <a:t>Machine learning : </a:t>
            </a:r>
            <a:r>
              <a:rPr lang="en-IN" sz="1800" dirty="0">
                <a:latin typeface="Calibri" panose="020F0502020204030204" pitchFamily="34" charset="0"/>
                <a:cs typeface="Calibri" panose="020F0502020204030204" pitchFamily="34" charset="0"/>
                <a:sym typeface="Wingdings" panose="05000000000000000000" pitchFamily="2" charset="2"/>
              </a:rPr>
              <a:t>Machine learning is the learning of the input</a:t>
            </a:r>
          </a:p>
          <a:p>
            <a:r>
              <a:rPr lang="en-IN" sz="1800" dirty="0">
                <a:latin typeface="Calibri" panose="020F0502020204030204" pitchFamily="34" charset="0"/>
                <a:cs typeface="Calibri" panose="020F0502020204030204" pitchFamily="34" charset="0"/>
                <a:sym typeface="Wingdings" panose="05000000000000000000" pitchFamily="2" charset="2"/>
              </a:rPr>
              <a:t> without giving the code explicitly and getting output </a:t>
            </a:r>
          </a:p>
          <a:p>
            <a:pPr marL="0" indent="0">
              <a:buNone/>
            </a:pPr>
            <a:r>
              <a:rPr lang="en-IN" sz="1800" dirty="0">
                <a:latin typeface="Calibri" panose="020F0502020204030204" pitchFamily="34" charset="0"/>
                <a:cs typeface="Calibri" panose="020F0502020204030204" pitchFamily="34" charset="0"/>
              </a:rPr>
              <a:t>      Machine learning can be also said as </a:t>
            </a:r>
          </a:p>
          <a:p>
            <a:pPr marL="0" indent="0">
              <a:buNone/>
            </a:pPr>
            <a:r>
              <a:rPr lang="en-IN" sz="1800" b="1" dirty="0">
                <a:solidFill>
                  <a:srgbClr val="00B050"/>
                </a:solidFill>
                <a:latin typeface="Calibri" panose="020F0502020204030204" pitchFamily="34" charset="0"/>
                <a:cs typeface="Calibri" panose="020F0502020204030204" pitchFamily="34" charset="0"/>
              </a:rPr>
              <a:t>                   R                                                    L                                         O</a:t>
            </a:r>
          </a:p>
          <a:p>
            <a:pPr marL="0" indent="0">
              <a:buNone/>
            </a:pPr>
            <a:r>
              <a:rPr lang="en-IN" sz="1800" b="1" dirty="0">
                <a:solidFill>
                  <a:srgbClr val="00B050"/>
                </a:solidFill>
                <a:latin typeface="Calibri" panose="020F0502020204030204" pitchFamily="34" charset="0"/>
                <a:cs typeface="Calibri" panose="020F0502020204030204" pitchFamily="34" charset="0"/>
              </a:rPr>
              <a:t>Representation of data                 Learning of data                   Optimization</a:t>
            </a:r>
            <a:endParaRPr lang="en-IN" sz="1800" dirty="0"/>
          </a:p>
        </p:txBody>
      </p:sp>
      <p:pic>
        <p:nvPicPr>
          <p:cNvPr id="4" name="Picture 3">
            <a:extLst>
              <a:ext uri="{FF2B5EF4-FFF2-40B4-BE49-F238E27FC236}">
                <a16:creationId xmlns:a16="http://schemas.microsoft.com/office/drawing/2014/main" id="{98037F24-7782-7E59-3CBF-927732A65075}"/>
              </a:ext>
            </a:extLst>
          </p:cNvPr>
          <p:cNvPicPr>
            <a:picLocks noChangeAspect="1"/>
          </p:cNvPicPr>
          <p:nvPr/>
        </p:nvPicPr>
        <p:blipFill>
          <a:blip r:embed="rId2" cstate="print"/>
          <a:stretch>
            <a:fillRect/>
          </a:stretch>
        </p:blipFill>
        <p:spPr>
          <a:xfrm>
            <a:off x="3747720" y="2615267"/>
            <a:ext cx="2067572" cy="1303867"/>
          </a:xfrm>
          <a:prstGeom prst="rect">
            <a:avLst/>
          </a:prstGeom>
        </p:spPr>
      </p:pic>
      <p:sp>
        <p:nvSpPr>
          <p:cNvPr id="6" name="TextBox 5">
            <a:extLst>
              <a:ext uri="{FF2B5EF4-FFF2-40B4-BE49-F238E27FC236}">
                <a16:creationId xmlns:a16="http://schemas.microsoft.com/office/drawing/2014/main" id="{EA1A243D-EF55-29EE-D046-FD0CC8B619E8}"/>
              </a:ext>
            </a:extLst>
          </p:cNvPr>
          <p:cNvSpPr txBox="1"/>
          <p:nvPr/>
        </p:nvSpPr>
        <p:spPr>
          <a:xfrm>
            <a:off x="307340" y="355712"/>
            <a:ext cx="6101080" cy="369332"/>
          </a:xfrm>
          <a:prstGeom prst="rect">
            <a:avLst/>
          </a:prstGeom>
          <a:noFill/>
        </p:spPr>
        <p:txBody>
          <a:bodyPr wrap="square">
            <a:spAutoFit/>
          </a:bodyPr>
          <a:lstStyle/>
          <a:p>
            <a:r>
              <a:rPr lang="en-US" dirty="0">
                <a:solidFill>
                  <a:srgbClr val="002060"/>
                </a:solidFill>
              </a:rPr>
              <a:t>Predictive Analysis </a:t>
            </a:r>
          </a:p>
        </p:txBody>
      </p:sp>
    </p:spTree>
    <p:extLst>
      <p:ext uri="{BB962C8B-B14F-4D97-AF65-F5344CB8AC3E}">
        <p14:creationId xmlns:p14="http://schemas.microsoft.com/office/powerpoint/2010/main" val="3842029640"/>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lgChe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361440"/>
            <a:ext cx="6400800" cy="1168400"/>
          </a:xfrm>
        </p:spPr>
        <p:txBody>
          <a:bodyPr/>
          <a:lstStyle/>
          <a:p>
            <a:r>
              <a:rPr lang="en-IN" sz="2800" b="1" dirty="0">
                <a:latin typeface="Calibri" panose="020F0502020204030204" pitchFamily="34" charset="0"/>
                <a:cs typeface="Calibri" panose="020F0502020204030204" pitchFamily="34" charset="0"/>
              </a:rPr>
              <a:t>Overview of datamining/Modelling process</a:t>
            </a: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17040" y="2661920"/>
            <a:ext cx="8900160" cy="3881120"/>
          </a:xfrm>
        </p:spPr>
        <p:txBody>
          <a:bodyPr/>
          <a:lstStyle/>
          <a:p>
            <a:pPr>
              <a:buClr>
                <a:srgbClr val="0070C0"/>
              </a:buCl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a:buClr>
                <a:srgbClr val="0070C0"/>
              </a:buCl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algn="l">
              <a:buClr>
                <a:srgbClr val="0070C0"/>
              </a:buClr>
              <a:buFont typeface="Wingdings" panose="05000000000000000000" pitchFamily="2" charset="2"/>
              <a:buChar char="Ø"/>
            </a:pPr>
            <a:r>
              <a:rPr lang="en-IN" dirty="0">
                <a:latin typeface="Calibri" panose="020F0502020204030204" pitchFamily="34" charset="0"/>
                <a:cs typeface="Calibri" panose="020F0502020204030204" pitchFamily="34" charset="0"/>
              </a:rPr>
              <a:t>KDD             -  </a:t>
            </a:r>
            <a:r>
              <a:rPr lang="en-IN" sz="2400" dirty="0">
                <a:latin typeface="Calibri" panose="020F0502020204030204" pitchFamily="34" charset="0"/>
                <a:cs typeface="Calibri" panose="020F0502020204030204" pitchFamily="34" charset="0"/>
              </a:rPr>
              <a:t>Knowledge Discovery in database</a:t>
            </a:r>
          </a:p>
          <a:p>
            <a:pPr algn="l">
              <a:buClr>
                <a:srgbClr val="0070C0"/>
              </a:buClr>
            </a:pPr>
            <a:endParaRPr lang="en-IN" sz="2400" dirty="0">
              <a:latin typeface="Calibri" panose="020F0502020204030204" pitchFamily="34" charset="0"/>
              <a:cs typeface="Calibri" panose="020F0502020204030204" pitchFamily="34" charset="0"/>
            </a:endParaRPr>
          </a:p>
          <a:p>
            <a:pPr algn="l">
              <a:buClr>
                <a:srgbClr val="0070C0"/>
              </a:buClr>
              <a:buFont typeface="Wingdings" panose="05000000000000000000" pitchFamily="2" charset="2"/>
              <a:buChar char="Ø"/>
            </a:pPr>
            <a:r>
              <a:rPr lang="en-IN" dirty="0">
                <a:latin typeface="Calibri" panose="020F0502020204030204" pitchFamily="34" charset="0"/>
                <a:cs typeface="Calibri" panose="020F0502020204030204" pitchFamily="34" charset="0"/>
              </a:rPr>
              <a:t>CRISP-DM  -  </a:t>
            </a:r>
            <a:r>
              <a:rPr lang="en-IN" sz="2400" dirty="0">
                <a:latin typeface="Calibri" panose="020F0502020204030204" pitchFamily="34" charset="0"/>
                <a:cs typeface="Calibri" panose="020F0502020204030204" pitchFamily="34" charset="0"/>
              </a:rPr>
              <a:t>Cross Industry Standard Process for Datamining</a:t>
            </a:r>
          </a:p>
          <a:p>
            <a:pPr algn="l">
              <a:buClr>
                <a:srgbClr val="0070C0"/>
              </a:buClr>
            </a:pPr>
            <a:endParaRPr lang="en-IN" sz="2400" dirty="0">
              <a:latin typeface="Calibri" panose="020F0502020204030204" pitchFamily="34" charset="0"/>
              <a:cs typeface="Calibri" panose="020F0502020204030204" pitchFamily="34" charset="0"/>
            </a:endParaRPr>
          </a:p>
          <a:p>
            <a:pPr algn="l">
              <a:buClr>
                <a:srgbClr val="0070C0"/>
              </a:buClr>
              <a:buFont typeface="Wingdings" panose="05000000000000000000" pitchFamily="2" charset="2"/>
              <a:buChar char="Ø"/>
            </a:pPr>
            <a:r>
              <a:rPr lang="en-IN" dirty="0">
                <a:latin typeface="Calibri" panose="020F0502020204030204" pitchFamily="34" charset="0"/>
                <a:cs typeface="Calibri" panose="020F0502020204030204" pitchFamily="34" charset="0"/>
              </a:rPr>
              <a:t>SEMMA      -  </a:t>
            </a:r>
            <a:r>
              <a:rPr lang="en-IN" sz="2400" dirty="0">
                <a:latin typeface="Calibri" panose="020F0502020204030204" pitchFamily="34" charset="0"/>
                <a:cs typeface="Calibri" panose="020F0502020204030204" pitchFamily="34" charset="0"/>
              </a:rPr>
              <a:t>Sample Explore Modify Model and Assess</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5" name="TextBox 4">
            <a:extLst>
              <a:ext uri="{FF2B5EF4-FFF2-40B4-BE49-F238E27FC236}">
                <a16:creationId xmlns:a16="http://schemas.microsoft.com/office/drawing/2014/main" id="{B4331189-096A-BFA8-548C-9B326D8D05FE}"/>
              </a:ext>
            </a:extLst>
          </p:cNvPr>
          <p:cNvSpPr txBox="1"/>
          <p:nvPr/>
        </p:nvSpPr>
        <p:spPr>
          <a:xfrm>
            <a:off x="375920" y="318254"/>
            <a:ext cx="6096000" cy="369332"/>
          </a:xfrm>
          <a:prstGeom prst="rect">
            <a:avLst/>
          </a:prstGeom>
          <a:noFill/>
        </p:spPr>
        <p:txBody>
          <a:bodyPr wrap="square">
            <a:spAutoFit/>
          </a:bodyPr>
          <a:lstStyle/>
          <a:p>
            <a:r>
              <a:rPr lang="en-US" dirty="0">
                <a:solidFill>
                  <a:srgbClr val="002060"/>
                </a:solidFill>
              </a:rPr>
              <a:t>Predictive Analysis  </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sphere">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3FEE-98CE-B11A-7010-EFF1D40DF626}"/>
              </a:ext>
            </a:extLst>
          </p:cNvPr>
          <p:cNvSpPr>
            <a:spLocks noGrp="1"/>
          </p:cNvSpPr>
          <p:nvPr>
            <p:ph type="title"/>
          </p:nvPr>
        </p:nvSpPr>
        <p:spPr>
          <a:xfrm>
            <a:off x="497840" y="843280"/>
            <a:ext cx="11043920" cy="1076960"/>
          </a:xfrm>
        </p:spPr>
        <p:txBody>
          <a:bodyPr/>
          <a:lstStyle/>
          <a:p>
            <a:r>
              <a:rPr lang="en-IN" sz="2800" dirty="0">
                <a:latin typeface="Calibri" panose="020F0502020204030204" pitchFamily="34" charset="0"/>
                <a:cs typeface="Calibri" panose="020F0502020204030204" pitchFamily="34" charset="0"/>
              </a:rPr>
              <a:t>CRISP-DM</a:t>
            </a:r>
            <a:r>
              <a:rPr lang="en-IN" sz="2800" b="1" dirty="0">
                <a:latin typeface="Calibri" panose="020F0502020204030204" pitchFamily="34" charset="0"/>
                <a:cs typeface="Calibri" panose="020F0502020204030204" pitchFamily="34" charset="0"/>
              </a:rPr>
              <a:t> </a:t>
            </a:r>
            <a:r>
              <a:rPr lang="en-IN" sz="2800" dirty="0"/>
              <a:t>(</a:t>
            </a:r>
            <a:r>
              <a:rPr lang="en-IN" sz="2800" dirty="0">
                <a:latin typeface="Calibri" panose="020F0502020204030204" pitchFamily="34" charset="0"/>
                <a:cs typeface="Calibri" panose="020F0502020204030204" pitchFamily="34" charset="0"/>
              </a:rPr>
              <a:t>Cross Industry Standard Process for Data Mining</a:t>
            </a:r>
            <a:r>
              <a:rPr lang="en-IN" sz="2800" dirty="0"/>
              <a:t> </a:t>
            </a:r>
            <a:br>
              <a:rPr lang="en-IN" sz="2800" dirty="0"/>
            </a:br>
            <a:endParaRPr lang="en-IN" sz="2800" dirty="0"/>
          </a:p>
        </p:txBody>
      </p:sp>
      <p:sp>
        <p:nvSpPr>
          <p:cNvPr id="3" name="Content Placeholder 2">
            <a:extLst>
              <a:ext uri="{FF2B5EF4-FFF2-40B4-BE49-F238E27FC236}">
                <a16:creationId xmlns:a16="http://schemas.microsoft.com/office/drawing/2014/main" id="{99747219-CA3A-5143-FEFC-A6F48186BBFA}"/>
              </a:ext>
            </a:extLst>
          </p:cNvPr>
          <p:cNvSpPr>
            <a:spLocks noGrp="1"/>
          </p:cNvSpPr>
          <p:nvPr>
            <p:ph idx="1"/>
          </p:nvPr>
        </p:nvSpPr>
        <p:spPr>
          <a:xfrm>
            <a:off x="883920" y="1696720"/>
            <a:ext cx="9895840" cy="4196080"/>
          </a:xfrm>
        </p:spPr>
        <p:txBody>
          <a:bodyPr/>
          <a:lstStyle/>
          <a:p>
            <a:pPr marL="285750" lvl="0" indent="-285750">
              <a:buClr>
                <a:srgbClr val="00B0F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CRISP-DM is an open standard process model that describes common approaches used by data mining expert .  </a:t>
            </a:r>
          </a:p>
          <a:p>
            <a:pPr marL="285750" lvl="0" indent="-285750">
              <a:buClr>
                <a:srgbClr val="00B0F0"/>
              </a:buClr>
              <a:buFont typeface="Wingdings" panose="05000000000000000000" pitchFamily="2" charset="2"/>
              <a:buChar char="v"/>
            </a:pPr>
            <a:endParaRPr lang="en-IN" sz="2400" dirty="0">
              <a:latin typeface="Calibri" panose="020F0502020204030204" pitchFamily="34" charset="0"/>
              <a:cs typeface="Calibri" panose="020F0502020204030204" pitchFamily="34" charset="0"/>
            </a:endParaRPr>
          </a:p>
          <a:p>
            <a:pPr marL="285750" lvl="0" indent="-285750">
              <a:buClr>
                <a:srgbClr val="00B0F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It  is the most widely used analytics model. </a:t>
            </a:r>
          </a:p>
          <a:p>
            <a:pPr marL="285750" lvl="0" indent="-285750">
              <a:buClr>
                <a:srgbClr val="00B0F0"/>
              </a:buClr>
              <a:buFont typeface="Wingdings" panose="05000000000000000000" pitchFamily="2" charset="2"/>
              <a:buChar char="v"/>
            </a:pPr>
            <a:endParaRPr lang="en-IN" sz="2400" dirty="0">
              <a:latin typeface="Calibri" panose="020F0502020204030204" pitchFamily="34" charset="0"/>
              <a:cs typeface="Calibri" panose="020F0502020204030204" pitchFamily="34" charset="0"/>
            </a:endParaRPr>
          </a:p>
          <a:p>
            <a:pPr marL="285750" lvl="0" indent="-285750">
              <a:buClr>
                <a:srgbClr val="00B0F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There is a cyclic nature of data mining. </a:t>
            </a:r>
          </a:p>
          <a:p>
            <a:pPr marL="285750" lvl="0" indent="-285750">
              <a:buClr>
                <a:srgbClr val="00B0F0"/>
              </a:buClr>
              <a:buFont typeface="Wingdings" panose="05000000000000000000" pitchFamily="2" charset="2"/>
              <a:buChar char="v"/>
            </a:pPr>
            <a:endParaRPr lang="en-IN" sz="2400" dirty="0">
              <a:latin typeface="Calibri" panose="020F0502020204030204" pitchFamily="34" charset="0"/>
              <a:cs typeface="Calibri" panose="020F0502020204030204" pitchFamily="34" charset="0"/>
            </a:endParaRPr>
          </a:p>
          <a:p>
            <a:pPr marL="285750" lvl="0" indent="-285750">
              <a:buClr>
                <a:srgbClr val="00B0F0"/>
              </a:buClr>
              <a:buFont typeface="Wingdings" panose="05000000000000000000" pitchFamily="2" charset="2"/>
              <a:buChar char="v"/>
            </a:pPr>
            <a:r>
              <a:rPr lang="en-IN" sz="2400" dirty="0">
                <a:latin typeface="Calibri" panose="020F0502020204030204" pitchFamily="34" charset="0"/>
                <a:cs typeface="Calibri" panose="020F0502020204030204" pitchFamily="34" charset="0"/>
              </a:rPr>
              <a:t>Data mining process continues after solution has been deployed. </a:t>
            </a:r>
            <a:endParaRPr lang="en-IN" sz="2400" dirty="0"/>
          </a:p>
          <a:p>
            <a:endParaRPr lang="en-IN" dirty="0"/>
          </a:p>
        </p:txBody>
      </p:sp>
      <p:sp>
        <p:nvSpPr>
          <p:cNvPr id="4" name="Slide Number Placeholder 3">
            <a:extLst>
              <a:ext uri="{FF2B5EF4-FFF2-40B4-BE49-F238E27FC236}">
                <a16:creationId xmlns:a16="http://schemas.microsoft.com/office/drawing/2014/main" id="{B7FB3759-EAA3-AF61-314E-98D58B07AEC5}"/>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Footer Placeholder 4">
            <a:extLst>
              <a:ext uri="{FF2B5EF4-FFF2-40B4-BE49-F238E27FC236}">
                <a16:creationId xmlns:a16="http://schemas.microsoft.com/office/drawing/2014/main" id="{8F9E3060-BCAE-87F1-AEC3-E28740BCA590}"/>
              </a:ext>
            </a:extLst>
          </p:cNvPr>
          <p:cNvSpPr>
            <a:spLocks noGrp="1"/>
          </p:cNvSpPr>
          <p:nvPr>
            <p:ph type="ftr" sz="quarter" idx="13"/>
          </p:nvPr>
        </p:nvSpPr>
        <p:spPr>
          <a:xfrm>
            <a:off x="259080" y="279400"/>
            <a:ext cx="3200400" cy="274320"/>
          </a:xfrm>
        </p:spPr>
        <p:txBody>
          <a:bodyPr/>
          <a:lstStyle/>
          <a:p>
            <a:r>
              <a:rPr lang="en-US" sz="1800" dirty="0">
                <a:latin typeface="+mn-lt"/>
              </a:rPr>
              <a:t>Predictive Analysis </a:t>
            </a:r>
          </a:p>
        </p:txBody>
      </p:sp>
    </p:spTree>
    <p:extLst>
      <p:ext uri="{BB962C8B-B14F-4D97-AF65-F5344CB8AC3E}">
        <p14:creationId xmlns:p14="http://schemas.microsoft.com/office/powerpoint/2010/main" val="1590791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smChe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22960"/>
            <a:ext cx="10671048" cy="863600"/>
          </a:xfrm>
        </p:spPr>
        <p:txBody>
          <a:bodyPr/>
          <a:lstStyle/>
          <a:p>
            <a:r>
              <a:rPr lang="en-IN" sz="4800" b="1" dirty="0">
                <a:latin typeface="Calibri" panose="020F0502020204030204" pitchFamily="34" charset="0"/>
                <a:cs typeface="Calibri" panose="020F0502020204030204" pitchFamily="34" charset="0"/>
              </a:rPr>
              <a:t>PHASES IN CRISP-DM</a:t>
            </a:r>
            <a:endParaRPr lang="en-US" sz="4800" b="1" dirty="0">
              <a:solidFill>
                <a:schemeClr val="accent6"/>
              </a:solidFill>
              <a:latin typeface="Arial Black" panose="020B0604020202020204" pitchFamily="34" charset="0"/>
              <a:cs typeface="Arial Black" panose="020B0604020202020204" pitchFamily="34" charset="0"/>
            </a:endParaRPr>
          </a:p>
        </p:txBody>
      </p:sp>
      <p:pic>
        <p:nvPicPr>
          <p:cNvPr id="5" name="Content Placeholder 4">
            <a:extLst>
              <a:ext uri="{FF2B5EF4-FFF2-40B4-BE49-F238E27FC236}">
                <a16:creationId xmlns:a16="http://schemas.microsoft.com/office/drawing/2014/main" id="{3935CC76-413E-511B-5669-D515C4979759}"/>
              </a:ext>
            </a:extLst>
          </p:cNvPr>
          <p:cNvPicPr>
            <a:picLocks noGrp="1" noChangeAspect="1"/>
          </p:cNvPicPr>
          <p:nvPr>
            <p:ph sz="half" idx="1"/>
          </p:nvPr>
        </p:nvPicPr>
        <p:blipFill>
          <a:blip r:embed="rId2" cstate="print"/>
          <a:stretch>
            <a:fillRect/>
          </a:stretch>
        </p:blipFill>
        <p:spPr>
          <a:xfrm>
            <a:off x="3210560" y="1899920"/>
            <a:ext cx="6329679" cy="4500880"/>
          </a:xfrm>
          <a:prstGeom prst="rect">
            <a:avLst/>
          </a:prstGeom>
        </p:spPr>
      </p:pic>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259080" y="294640"/>
            <a:ext cx="3200400" cy="274320"/>
          </a:xfrm>
        </p:spPr>
        <p:txBody>
          <a:bodyPr/>
          <a:lstStyle/>
          <a:p>
            <a:r>
              <a:rPr lang="en-US" sz="1800" dirty="0">
                <a:latin typeface="+mn-lt"/>
              </a:rPr>
              <a:t>Predictive Analysis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8647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lgCheck">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2A8C954F-E7C7-9806-3E0F-EB8743B22D43}"/>
              </a:ext>
            </a:extLst>
          </p:cNvPr>
          <p:cNvGraphicFramePr/>
          <p:nvPr>
            <p:extLst>
              <p:ext uri="{D42A27DB-BD31-4B8C-83A1-F6EECF244321}">
                <p14:modId xmlns:p14="http://schemas.microsoft.com/office/powerpoint/2010/main" val="2062361250"/>
              </p:ext>
            </p:extLst>
          </p:nvPr>
        </p:nvGraphicFramePr>
        <p:xfrm>
          <a:off x="527420" y="164103"/>
          <a:ext cx="7501128" cy="150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3" name="Picture Placeholder 23">
            <a:extLst>
              <a:ext uri="{FF2B5EF4-FFF2-40B4-BE49-F238E27FC236}">
                <a16:creationId xmlns:a16="http://schemas.microsoft.com/office/drawing/2014/main" id="{43509494-21E7-D483-7449-E3F06B1E3821}"/>
              </a:ext>
            </a:extLst>
          </p:cNvPr>
          <p:cNvPicPr>
            <a:picLocks noChangeAspect="1"/>
          </p:cNvPicPr>
          <p:nvPr/>
        </p:nvPicPr>
        <p:blipFill>
          <a:blip r:embed="rId7"/>
          <a:srcRect t="967" b="967"/>
          <a:stretch>
            <a:fillRect/>
          </a:stretch>
        </p:blipFill>
        <p:spPr>
          <a:xfrm>
            <a:off x="4277984" y="2142217"/>
            <a:ext cx="7758390" cy="4551680"/>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E7AB-D506-B4EF-8612-4500389E970E}"/>
              </a:ext>
            </a:extLst>
          </p:cNvPr>
          <p:cNvSpPr>
            <a:spLocks noGrp="1"/>
          </p:cNvSpPr>
          <p:nvPr>
            <p:ph type="title"/>
          </p:nvPr>
        </p:nvSpPr>
        <p:spPr>
          <a:xfrm>
            <a:off x="1499616" y="812800"/>
            <a:ext cx="9493504" cy="1341120"/>
          </a:xfrm>
        </p:spPr>
        <p:txBody>
          <a:bodyPr/>
          <a:lstStyle/>
          <a:p>
            <a:r>
              <a:rPr lang="en-IN" sz="2800" i="1" dirty="0">
                <a:latin typeface="Calibri" panose="020F0502020204030204" pitchFamily="34" charset="0"/>
                <a:cs typeface="Calibri" panose="020F0502020204030204" pitchFamily="34" charset="0"/>
              </a:rPr>
              <a:t>Scope of the problem </a:t>
            </a:r>
            <a:endParaRPr lang="en-IN" sz="2800" dirty="0"/>
          </a:p>
        </p:txBody>
      </p:sp>
      <p:sp>
        <p:nvSpPr>
          <p:cNvPr id="3" name="Content Placeholder 2">
            <a:extLst>
              <a:ext uri="{FF2B5EF4-FFF2-40B4-BE49-F238E27FC236}">
                <a16:creationId xmlns:a16="http://schemas.microsoft.com/office/drawing/2014/main" id="{90DCD3DC-19D8-A04F-90D6-1ED6BB81EF73}"/>
              </a:ext>
            </a:extLst>
          </p:cNvPr>
          <p:cNvSpPr>
            <a:spLocks noGrp="1"/>
          </p:cNvSpPr>
          <p:nvPr>
            <p:ph idx="1"/>
          </p:nvPr>
        </p:nvSpPr>
        <p:spPr>
          <a:xfrm>
            <a:off x="914399" y="2286000"/>
            <a:ext cx="9051403" cy="3606800"/>
          </a:xfrm>
        </p:spPr>
        <p:txBody>
          <a:bodyPr/>
          <a:lstStyle/>
          <a:p>
            <a:pPr marL="450850" marR="850265" algn="just">
              <a:lnSpc>
                <a:spcPct val="111000"/>
              </a:lnSpc>
              <a:spcAft>
                <a:spcPts val="335"/>
              </a:spcAft>
            </a:pPr>
            <a:r>
              <a:rPr lang="en-IN" sz="2000" dirty="0">
                <a:solidFill>
                  <a:srgbClr val="002060"/>
                </a:solidFill>
                <a:effectLst/>
                <a:latin typeface="Times New Roman" panose="02020603050405020304" pitchFamily="18" charset="0"/>
                <a:ea typeface="Times New Roman" panose="02020603050405020304" pitchFamily="18" charset="0"/>
              </a:rPr>
              <a:t>The hunters e-grocery brand is present in 10 countries and are looking for new ways to improve and anticipate their customer needs based on customer behaviour.</a:t>
            </a:r>
          </a:p>
          <a:p>
            <a:pPr marL="450850" marR="8890" algn="just">
              <a:lnSpc>
                <a:spcPct val="135000"/>
              </a:lnSpc>
              <a:spcAft>
                <a:spcPts val="1320"/>
              </a:spcAft>
            </a:pPr>
            <a:r>
              <a:rPr lang="en-IN" sz="2000" dirty="0">
                <a:solidFill>
                  <a:srgbClr val="002060"/>
                </a:solidFill>
                <a:effectLst/>
                <a:latin typeface="Times New Roman" panose="02020603050405020304" pitchFamily="18" charset="0"/>
                <a:ea typeface="Times New Roman" panose="02020603050405020304" pitchFamily="18" charset="0"/>
              </a:rPr>
              <a:t>so we are using the data set propose business value for informative based decision making.</a:t>
            </a:r>
          </a:p>
          <a:p>
            <a:endParaRPr lang="en-IN" dirty="0"/>
          </a:p>
        </p:txBody>
      </p:sp>
      <p:pic>
        <p:nvPicPr>
          <p:cNvPr id="4" name="Picture Placeholder 75" descr="increasing chart icon">
            <a:extLst>
              <a:ext uri="{FF2B5EF4-FFF2-40B4-BE49-F238E27FC236}">
                <a16:creationId xmlns:a16="http://schemas.microsoft.com/office/drawing/2014/main" id="{2C75D820-A5AE-4E4F-E315-182025795B27}"/>
              </a:ext>
            </a:extLst>
          </p:cNvPr>
          <p:cNvPicPr>
            <a:picLocks noChangeAspect="1"/>
          </p:cNvPicPr>
          <p:nvPr/>
        </p:nvPicPr>
        <p:blipFill rotWithShape="1">
          <a:blip r:embed="rId2"/>
          <a:srcRect/>
          <a:stretch/>
        </p:blipFill>
        <p:spPr>
          <a:xfrm>
            <a:off x="8152384" y="375920"/>
            <a:ext cx="1910080" cy="1910080"/>
          </a:xfrm>
          <a:prstGeom prst="rect">
            <a:avLst/>
          </a:prstGeom>
        </p:spPr>
      </p:pic>
      <p:sp>
        <p:nvSpPr>
          <p:cNvPr id="6" name="TextBox 5">
            <a:extLst>
              <a:ext uri="{FF2B5EF4-FFF2-40B4-BE49-F238E27FC236}">
                <a16:creationId xmlns:a16="http://schemas.microsoft.com/office/drawing/2014/main" id="{527D3AE8-8C08-897D-C87D-8CD14D47B184}"/>
              </a:ext>
            </a:extLst>
          </p:cNvPr>
          <p:cNvSpPr txBox="1"/>
          <p:nvPr/>
        </p:nvSpPr>
        <p:spPr>
          <a:xfrm>
            <a:off x="388620" y="225028"/>
            <a:ext cx="6101080" cy="369332"/>
          </a:xfrm>
          <a:prstGeom prst="rect">
            <a:avLst/>
          </a:prstGeom>
          <a:noFill/>
        </p:spPr>
        <p:txBody>
          <a:bodyPr wrap="square">
            <a:spAutoFit/>
          </a:bodyPr>
          <a:lstStyle/>
          <a:p>
            <a:r>
              <a:rPr lang="en-US" dirty="0">
                <a:solidFill>
                  <a:srgbClr val="002060"/>
                </a:solidFill>
              </a:rPr>
              <a:t>Predictive Analysis </a:t>
            </a:r>
          </a:p>
        </p:txBody>
      </p:sp>
    </p:spTree>
    <p:extLst>
      <p:ext uri="{BB962C8B-B14F-4D97-AF65-F5344CB8AC3E}">
        <p14:creationId xmlns:p14="http://schemas.microsoft.com/office/powerpoint/2010/main" val="314082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1438</TotalTime>
  <Words>2896</Words>
  <Application>Microsoft Office PowerPoint</Application>
  <PresentationFormat>Widescreen</PresentationFormat>
  <Paragraphs>999</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Arial Black</vt:lpstr>
      <vt:lpstr>Calibri</vt:lpstr>
      <vt:lpstr>Courier New</vt:lpstr>
      <vt:lpstr>Helvetica Neue</vt:lpstr>
      <vt:lpstr>Sabon Next LT</vt:lpstr>
      <vt:lpstr>Segoe UI</vt:lpstr>
      <vt:lpstr>Söhne</vt:lpstr>
      <vt:lpstr>Times New Roman</vt:lpstr>
      <vt:lpstr>Wingdings</vt:lpstr>
      <vt:lpstr>Office Theme</vt:lpstr>
      <vt:lpstr>PowerPoint Presentation</vt:lpstr>
      <vt:lpstr> </vt:lpstr>
      <vt:lpstr> In partial fulfilment of the requirements for the award of                 MASTER OF SCIENCE IN STATISTICS       </vt:lpstr>
      <vt:lpstr>Machine learning</vt:lpstr>
      <vt:lpstr>Overview of datamining/Modelling process</vt:lpstr>
      <vt:lpstr>CRISP-DM (Cross Industry Standard Process for Data Mining  </vt:lpstr>
      <vt:lpstr>PHASES IN CRISP-DM</vt:lpstr>
      <vt:lpstr>PowerPoint Presentation</vt:lpstr>
      <vt:lpstr>Scope of the problem </vt:lpstr>
      <vt:lpstr>Source: https://www.kaggle.com/datasets/hunter0007/ecommerce-dataset-for-predictive-marketing-2023</vt:lpstr>
      <vt:lpstr>PowerPoint Presentation</vt:lpstr>
      <vt:lpstr>Description </vt:lpstr>
      <vt:lpstr>PowerPoint Presentation</vt:lpstr>
      <vt:lpstr>PowerPoint Presentation</vt:lpstr>
      <vt:lpstr>PowerPoint Presentation</vt:lpstr>
      <vt:lpstr>Data PREPARATION </vt:lpstr>
      <vt:lpstr>PowerPoint Presentation</vt:lpstr>
      <vt:lpstr>PowerPoint Presentation</vt:lpstr>
      <vt:lpstr>Box plot BEFORE REMOVING OUTLIERS</vt:lpstr>
      <vt:lpstr>PowerPoint Presentation</vt:lpstr>
      <vt:lpstr>PIE CHART FOR MOST USED DEPARTMENT  </vt:lpstr>
      <vt:lpstr>MODELING  </vt:lpstr>
      <vt:lpstr> RANDOM FOREST   </vt:lpstr>
      <vt:lpstr>               KNN - K NEAREST NEIGHBOURHOOD</vt:lpstr>
      <vt:lpstr>PowerPoint Presentation</vt:lpstr>
      <vt:lpstr>PowerPoint Presentation</vt:lpstr>
      <vt:lpstr>APRIORI algorithm RULES</vt:lpstr>
      <vt:lpstr>PowerPoint Presentation</vt:lpstr>
      <vt:lpstr>EVALUATION </vt:lpstr>
      <vt:lpstr>                   CONFUSION MATRIX  </vt:lpstr>
      <vt:lpstr>DEPLOYEMENT </vt:lpstr>
      <vt:lpstr>                  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Satya Alekhya</dc:creator>
  <cp:lastModifiedBy>Satya Alekhya</cp:lastModifiedBy>
  <cp:revision>58</cp:revision>
  <dcterms:created xsi:type="dcterms:W3CDTF">2023-03-07T13:37:57Z</dcterms:created>
  <dcterms:modified xsi:type="dcterms:W3CDTF">2023-03-10T01:32:11Z</dcterms:modified>
</cp:coreProperties>
</file>