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4B08F7-7DE2-40AA-A905-F4C77B9F215F}">
  <a:tblStyle styleId="{BC4B08F7-7DE2-40AA-A905-F4C77B9F215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1650033f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1650033f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1650033f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1650033f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1570a0acc_0_2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1570a0acc_0_2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166173d0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166173d0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1650033f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1650033f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1650033f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1650033f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1650033f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1650033f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1650033f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1650033f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1650033f2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1650033f2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1650033f2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1650033f2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1570a0acc_0_2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1570a0acc_0_2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1570a0acc_0_2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1570a0acc_0_2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1570a0acc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1570a0acc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1570a0acc_0_2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1570a0acc_0_2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1570a0acc_0_2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1570a0acc_0_2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1650033f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1650033f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1570a0acc_0_2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1570a0acc_0_2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1570a0acc_0_2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1570a0acc_0_2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1650033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1650033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166173d0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166173d0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311825"/>
            <a:ext cx="8520600" cy="4137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377">
                <a:latin typeface="Times New Roman"/>
                <a:ea typeface="Times New Roman"/>
                <a:cs typeface="Times New Roman"/>
                <a:sym typeface="Times New Roman"/>
              </a:rPr>
              <a:t>Smart traffic system using Lifi-technology for automobile</a:t>
            </a:r>
            <a:r>
              <a:rPr lang="en" sz="4800">
                <a:latin typeface="Times New Roman"/>
                <a:ea typeface="Times New Roman"/>
                <a:cs typeface="Times New Roman"/>
                <a:sym typeface="Times New Roman"/>
              </a:rPr>
              <a:t>s</a:t>
            </a:r>
            <a:endParaRPr sz="4800">
              <a:latin typeface="Times New Roman"/>
              <a:ea typeface="Times New Roman"/>
              <a:cs typeface="Times New Roman"/>
              <a:sym typeface="Times New Roman"/>
            </a:endParaRPr>
          </a:p>
          <a:p>
            <a:pPr indent="0" lvl="0" marL="0" rtl="0" algn="l">
              <a:spcBef>
                <a:spcPts val="0"/>
              </a:spcBef>
              <a:spcAft>
                <a:spcPts val="0"/>
              </a:spcAft>
              <a:buNone/>
            </a:pPr>
            <a:r>
              <a:t/>
            </a:r>
            <a:endParaRPr sz="2422"/>
          </a:p>
          <a:p>
            <a:pPr indent="0" lvl="0" marL="0" rtl="0" algn="l">
              <a:spcBef>
                <a:spcPts val="0"/>
              </a:spcBef>
              <a:spcAft>
                <a:spcPts val="0"/>
              </a:spcAft>
              <a:buNone/>
            </a:pPr>
            <a:r>
              <a:rPr lang="en" sz="2422">
                <a:latin typeface="Times New Roman"/>
                <a:ea typeface="Times New Roman"/>
                <a:cs typeface="Times New Roman"/>
                <a:sym typeface="Times New Roman"/>
              </a:rPr>
              <a:t>Presented by:</a:t>
            </a:r>
            <a:endParaRPr sz="2422">
              <a:latin typeface="Times New Roman"/>
              <a:ea typeface="Times New Roman"/>
              <a:cs typeface="Times New Roman"/>
              <a:sym typeface="Times New Roman"/>
            </a:endParaRPr>
          </a:p>
          <a:p>
            <a:pPr indent="0" lvl="0" marL="0" rtl="0" algn="l">
              <a:spcBef>
                <a:spcPts val="0"/>
              </a:spcBef>
              <a:spcAft>
                <a:spcPts val="0"/>
              </a:spcAft>
              <a:buNone/>
            </a:pPr>
            <a:r>
              <a:t/>
            </a:r>
            <a:endParaRPr sz="2422">
              <a:latin typeface="Times New Roman"/>
              <a:ea typeface="Times New Roman"/>
              <a:cs typeface="Times New Roman"/>
              <a:sym typeface="Times New Roman"/>
            </a:endParaRPr>
          </a:p>
          <a:p>
            <a:pPr indent="0" lvl="0" marL="0" rtl="0" algn="l">
              <a:spcBef>
                <a:spcPts val="0"/>
              </a:spcBef>
              <a:spcAft>
                <a:spcPts val="0"/>
              </a:spcAft>
              <a:buNone/>
            </a:pPr>
            <a:r>
              <a:rPr lang="en" sz="2422">
                <a:latin typeface="Times New Roman"/>
                <a:ea typeface="Times New Roman"/>
                <a:cs typeface="Times New Roman"/>
                <a:sym typeface="Times New Roman"/>
              </a:rPr>
              <a:t>Chandrashekhar Akkenapally</a:t>
            </a:r>
            <a:endParaRPr sz="2422">
              <a:latin typeface="Times New Roman"/>
              <a:ea typeface="Times New Roman"/>
              <a:cs typeface="Times New Roman"/>
              <a:sym typeface="Times New Roman"/>
            </a:endParaRPr>
          </a:p>
          <a:p>
            <a:pPr indent="0" lvl="0" marL="0" rtl="0" algn="l">
              <a:spcBef>
                <a:spcPts val="0"/>
              </a:spcBef>
              <a:spcAft>
                <a:spcPts val="0"/>
              </a:spcAft>
              <a:buNone/>
            </a:pPr>
            <a:r>
              <a:rPr lang="en" sz="2422">
                <a:latin typeface="Times New Roman"/>
                <a:ea typeface="Times New Roman"/>
                <a:cs typeface="Times New Roman"/>
                <a:sym typeface="Times New Roman"/>
              </a:rPr>
              <a:t>Susheel Reddy Pingili</a:t>
            </a:r>
            <a:endParaRPr sz="2422">
              <a:latin typeface="Times New Roman"/>
              <a:ea typeface="Times New Roman"/>
              <a:cs typeface="Times New Roman"/>
              <a:sym typeface="Times New Roman"/>
            </a:endParaRPr>
          </a:p>
          <a:p>
            <a:pPr indent="0" lvl="0" marL="0" rtl="0" algn="l">
              <a:spcBef>
                <a:spcPts val="0"/>
              </a:spcBef>
              <a:spcAft>
                <a:spcPts val="0"/>
              </a:spcAft>
              <a:buNone/>
            </a:pPr>
            <a:r>
              <a:t/>
            </a:r>
            <a:endParaRPr sz="2422"/>
          </a:p>
        </p:txBody>
      </p:sp>
      <p:pic>
        <p:nvPicPr>
          <p:cNvPr id="86" name="Google Shape;86;p13"/>
          <p:cNvPicPr preferRelativeResize="0"/>
          <p:nvPr/>
        </p:nvPicPr>
        <p:blipFill rotWithShape="1">
          <a:blip r:embed="rId3">
            <a:alphaModFix/>
          </a:blip>
          <a:srcRect b="0" l="0" r="0" t="0"/>
          <a:stretch/>
        </p:blipFill>
        <p:spPr>
          <a:xfrm>
            <a:off x="5628396" y="2966561"/>
            <a:ext cx="3089137" cy="173593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2"/>
          <p:cNvPicPr preferRelativeResize="0"/>
          <p:nvPr/>
        </p:nvPicPr>
        <p:blipFill>
          <a:blip r:embed="rId3">
            <a:alphaModFix/>
          </a:blip>
          <a:stretch>
            <a:fillRect/>
          </a:stretch>
        </p:blipFill>
        <p:spPr>
          <a:xfrm>
            <a:off x="311700" y="127375"/>
            <a:ext cx="5621799" cy="4743301"/>
          </a:xfrm>
          <a:prstGeom prst="rect">
            <a:avLst/>
          </a:prstGeom>
          <a:noFill/>
          <a:ln>
            <a:noFill/>
          </a:ln>
        </p:spPr>
      </p:pic>
      <p:sp>
        <p:nvSpPr>
          <p:cNvPr id="140" name="Google Shape;140;p22"/>
          <p:cNvSpPr txBox="1"/>
          <p:nvPr/>
        </p:nvSpPr>
        <p:spPr>
          <a:xfrm>
            <a:off x="6012550" y="193250"/>
            <a:ext cx="2977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Times New Roman"/>
                <a:ea typeface="Times New Roman"/>
                <a:cs typeface="Times New Roman"/>
                <a:sym typeface="Times New Roman"/>
              </a:rPr>
              <a:t>TRANSMITTER FLOW</a:t>
            </a:r>
            <a:endParaRPr sz="3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3000">
                <a:solidFill>
                  <a:schemeClr val="dk1"/>
                </a:solidFill>
                <a:latin typeface="Times New Roman"/>
                <a:ea typeface="Times New Roman"/>
                <a:cs typeface="Times New Roman"/>
                <a:sym typeface="Times New Roman"/>
              </a:rPr>
              <a:t>DIAGRAM</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nvSpPr>
        <p:spPr>
          <a:xfrm>
            <a:off x="6552750" y="351350"/>
            <a:ext cx="2604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Times New Roman"/>
                <a:ea typeface="Times New Roman"/>
                <a:cs typeface="Times New Roman"/>
                <a:sym typeface="Times New Roman"/>
              </a:rPr>
              <a:t>RECEIVER FLOW DIAGRAM</a:t>
            </a:r>
            <a:endParaRPr sz="3000">
              <a:solidFill>
                <a:schemeClr val="dk1"/>
              </a:solidFill>
              <a:latin typeface="Times New Roman"/>
              <a:ea typeface="Times New Roman"/>
              <a:cs typeface="Times New Roman"/>
              <a:sym typeface="Times New Roman"/>
            </a:endParaRPr>
          </a:p>
        </p:txBody>
      </p:sp>
      <p:pic>
        <p:nvPicPr>
          <p:cNvPr id="146" name="Google Shape;146;p23"/>
          <p:cNvPicPr preferRelativeResize="0"/>
          <p:nvPr/>
        </p:nvPicPr>
        <p:blipFill>
          <a:blip r:embed="rId3">
            <a:alphaModFix/>
          </a:blip>
          <a:stretch>
            <a:fillRect/>
          </a:stretch>
        </p:blipFill>
        <p:spPr>
          <a:xfrm>
            <a:off x="152400" y="152400"/>
            <a:ext cx="5912849" cy="4626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Software</a:t>
            </a:r>
            <a:endParaRPr>
              <a:latin typeface="Times New Roman"/>
              <a:ea typeface="Times New Roman"/>
              <a:cs typeface="Times New Roman"/>
              <a:sym typeface="Times New Roman"/>
            </a:endParaRPr>
          </a:p>
        </p:txBody>
      </p:sp>
      <p:sp>
        <p:nvSpPr>
          <p:cNvPr id="152" name="Google Shape;152;p24"/>
          <p:cNvSpPr txBox="1"/>
          <p:nvPr>
            <p:ph idx="1" type="body"/>
          </p:nvPr>
        </p:nvSpPr>
        <p:spPr>
          <a:xfrm>
            <a:off x="311700" y="1207775"/>
            <a:ext cx="8520600" cy="33612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5250">
                <a:latin typeface="Times New Roman"/>
                <a:ea typeface="Times New Roman"/>
                <a:cs typeface="Times New Roman"/>
                <a:sym typeface="Times New Roman"/>
              </a:rPr>
              <a:t>Arduino IDE</a:t>
            </a:r>
            <a:endParaRPr sz="5250">
              <a:latin typeface="Times New Roman"/>
              <a:ea typeface="Times New Roman"/>
              <a:cs typeface="Times New Roman"/>
              <a:sym typeface="Times New Roman"/>
            </a:endParaRPr>
          </a:p>
          <a:p>
            <a:pPr indent="0" lvl="0" marL="0" rtl="0" algn="l">
              <a:spcBef>
                <a:spcPts val="1200"/>
              </a:spcBef>
              <a:spcAft>
                <a:spcPts val="0"/>
              </a:spcAft>
              <a:buNone/>
            </a:pPr>
            <a:r>
              <a:rPr lang="en" sz="5250">
                <a:latin typeface="Times New Roman"/>
                <a:ea typeface="Times New Roman"/>
                <a:cs typeface="Times New Roman"/>
                <a:sym typeface="Times New Roman"/>
              </a:rPr>
              <a:t>The Arduino IDE is a graphical user interface (GUI) for writing and uploading programs to Arduino boards. It includes an editor, compiler, and uploader.</a:t>
            </a:r>
            <a:endParaRPr sz="5250">
              <a:latin typeface="Times New Roman"/>
              <a:ea typeface="Times New Roman"/>
              <a:cs typeface="Times New Roman"/>
              <a:sym typeface="Times New Roman"/>
            </a:endParaRPr>
          </a:p>
          <a:p>
            <a:pPr indent="0" lvl="0" marL="0" rtl="0" algn="l">
              <a:spcBef>
                <a:spcPts val="1200"/>
              </a:spcBef>
              <a:spcAft>
                <a:spcPts val="0"/>
              </a:spcAft>
              <a:buNone/>
            </a:pPr>
            <a:r>
              <a:t/>
            </a:r>
            <a:endParaRPr sz="5250">
              <a:latin typeface="Times New Roman"/>
              <a:ea typeface="Times New Roman"/>
              <a:cs typeface="Times New Roman"/>
              <a:sym typeface="Times New Roman"/>
            </a:endParaRPr>
          </a:p>
          <a:p>
            <a:pPr indent="0" lvl="0" marL="0" rtl="0" algn="l">
              <a:spcBef>
                <a:spcPts val="1200"/>
              </a:spcBef>
              <a:spcAft>
                <a:spcPts val="0"/>
              </a:spcAft>
              <a:buNone/>
            </a:pPr>
            <a:r>
              <a:rPr lang="en" sz="5250">
                <a:latin typeface="Times New Roman"/>
                <a:ea typeface="Times New Roman"/>
                <a:cs typeface="Times New Roman"/>
                <a:sym typeface="Times New Roman"/>
              </a:rPr>
              <a:t>The Arduino IDE also includes a number of capabilities that make debugging your programs simple. A serial monitor, a memory monitor, and a time profiler are among the features. </a:t>
            </a:r>
            <a:endParaRPr sz="525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1757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Transmitter &amp; Receiver Code</a:t>
            </a:r>
            <a:endParaRPr>
              <a:latin typeface="Times New Roman"/>
              <a:ea typeface="Times New Roman"/>
              <a:cs typeface="Times New Roman"/>
              <a:sym typeface="Times New Roman"/>
            </a:endParaRPr>
          </a:p>
        </p:txBody>
      </p:sp>
      <p:sp>
        <p:nvSpPr>
          <p:cNvPr id="158" name="Google Shape;158;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5"/>
          <p:cNvPicPr preferRelativeResize="0"/>
          <p:nvPr/>
        </p:nvPicPr>
        <p:blipFill>
          <a:blip r:embed="rId3">
            <a:alphaModFix/>
          </a:blip>
          <a:stretch>
            <a:fillRect/>
          </a:stretch>
        </p:blipFill>
        <p:spPr>
          <a:xfrm>
            <a:off x="4653475" y="1040950"/>
            <a:ext cx="4315399" cy="3716861"/>
          </a:xfrm>
          <a:prstGeom prst="rect">
            <a:avLst/>
          </a:prstGeom>
          <a:noFill/>
          <a:ln>
            <a:noFill/>
          </a:ln>
        </p:spPr>
      </p:pic>
      <p:pic>
        <p:nvPicPr>
          <p:cNvPr id="160" name="Google Shape;160;p25"/>
          <p:cNvPicPr preferRelativeResize="0"/>
          <p:nvPr/>
        </p:nvPicPr>
        <p:blipFill>
          <a:blip r:embed="rId4">
            <a:alphaModFix/>
          </a:blip>
          <a:stretch>
            <a:fillRect/>
          </a:stretch>
        </p:blipFill>
        <p:spPr>
          <a:xfrm>
            <a:off x="144925" y="852025"/>
            <a:ext cx="4427075" cy="3905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85486" y="0"/>
            <a:ext cx="2492700" cy="7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Duty Cycle</a:t>
            </a:r>
            <a:endParaRPr>
              <a:latin typeface="Times New Roman"/>
              <a:ea typeface="Times New Roman"/>
              <a:cs typeface="Times New Roman"/>
              <a:sym typeface="Times New Roman"/>
            </a:endParaRPr>
          </a:p>
        </p:txBody>
      </p:sp>
      <p:pic>
        <p:nvPicPr>
          <p:cNvPr id="166" name="Google Shape;166;p26"/>
          <p:cNvPicPr preferRelativeResize="0"/>
          <p:nvPr/>
        </p:nvPicPr>
        <p:blipFill>
          <a:blip r:embed="rId3">
            <a:alphaModFix/>
          </a:blip>
          <a:stretch>
            <a:fillRect/>
          </a:stretch>
        </p:blipFill>
        <p:spPr>
          <a:xfrm>
            <a:off x="4734500" y="772975"/>
            <a:ext cx="4230748" cy="1105350"/>
          </a:xfrm>
          <a:prstGeom prst="rect">
            <a:avLst/>
          </a:prstGeom>
          <a:noFill/>
          <a:ln>
            <a:noFill/>
          </a:ln>
        </p:spPr>
      </p:pic>
      <p:graphicFrame>
        <p:nvGraphicFramePr>
          <p:cNvPr id="167" name="Google Shape;167;p26"/>
          <p:cNvGraphicFramePr/>
          <p:nvPr/>
        </p:nvGraphicFramePr>
        <p:xfrm>
          <a:off x="249750" y="1199850"/>
          <a:ext cx="3000000" cy="3000000"/>
        </p:xfrm>
        <a:graphic>
          <a:graphicData uri="http://schemas.openxmlformats.org/drawingml/2006/table">
            <a:tbl>
              <a:tblPr>
                <a:noFill/>
                <a:tableStyleId>{BC4B08F7-7DE2-40AA-A905-F4C77B9F215F}</a:tableStyleId>
              </a:tblPr>
              <a:tblGrid>
                <a:gridCol w="910425"/>
                <a:gridCol w="1253750"/>
              </a:tblGrid>
              <a:tr h="401550">
                <a:tc>
                  <a:txBody>
                    <a:bodyPr/>
                    <a:lstStyle/>
                    <a:p>
                      <a:pPr indent="0" lvl="0" marL="0" rtl="0" algn="l">
                        <a:spcBef>
                          <a:spcPts val="0"/>
                        </a:spcBef>
                        <a:spcAft>
                          <a:spcPts val="0"/>
                        </a:spcAft>
                        <a:buNone/>
                      </a:pPr>
                      <a:r>
                        <a:rPr b="1" lang="en"/>
                        <a:t>Data</a:t>
                      </a:r>
                      <a:endParaRPr b="1"/>
                    </a:p>
                  </a:txBody>
                  <a:tcPr marT="91425" marB="91425" marR="91425" marL="91425"/>
                </a:tc>
                <a:tc>
                  <a:txBody>
                    <a:bodyPr/>
                    <a:lstStyle/>
                    <a:p>
                      <a:pPr indent="0" lvl="0" marL="0" rtl="0" algn="l">
                        <a:spcBef>
                          <a:spcPts val="0"/>
                        </a:spcBef>
                        <a:spcAft>
                          <a:spcPts val="0"/>
                        </a:spcAft>
                        <a:buNone/>
                      </a:pPr>
                      <a:r>
                        <a:rPr b="1" lang="en"/>
                        <a:t>Delay</a:t>
                      </a:r>
                      <a:endParaRPr b="1"/>
                    </a:p>
                  </a:txBody>
                  <a:tcPr marT="91425" marB="91425" marR="91425" marL="91425"/>
                </a:tc>
              </a:tr>
              <a:tr h="40155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r>
              <a:tr h="40155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200</a:t>
                      </a:r>
                      <a:endParaRPr/>
                    </a:p>
                  </a:txBody>
                  <a:tcPr marT="91425" marB="91425" marR="91425" marL="91425"/>
                </a:tc>
              </a:tr>
              <a:tr h="401550">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300</a:t>
                      </a:r>
                      <a:endParaRPr/>
                    </a:p>
                  </a:txBody>
                  <a:tcPr marT="91425" marB="91425" marR="91425" marL="91425"/>
                </a:tc>
              </a:tr>
              <a:tr h="401550">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r>
              <a:tr h="401550">
                <a:tc>
                  <a:txBody>
                    <a:bodyPr/>
                    <a:lstStyle/>
                    <a:p>
                      <a:pPr indent="0" lvl="0" marL="0" rtl="0" algn="l">
                        <a:spcBef>
                          <a:spcPts val="0"/>
                        </a:spcBef>
                        <a:spcAft>
                          <a:spcPts val="0"/>
                        </a:spcAft>
                        <a:buNone/>
                      </a:pPr>
                      <a:r>
                        <a:rPr lang="en"/>
                        <a:t>E</a:t>
                      </a:r>
                      <a:endParaRPr/>
                    </a:p>
                  </a:txBody>
                  <a:tcPr marT="91425" marB="91425" marR="91425" marL="91425"/>
                </a:tc>
                <a:tc>
                  <a:txBody>
                    <a:bodyPr/>
                    <a:lstStyle/>
                    <a:p>
                      <a:pPr indent="0" lvl="0" marL="0" rtl="0" algn="l">
                        <a:spcBef>
                          <a:spcPts val="0"/>
                        </a:spcBef>
                        <a:spcAft>
                          <a:spcPts val="0"/>
                        </a:spcAft>
                        <a:buNone/>
                      </a:pPr>
                      <a:r>
                        <a:rPr lang="en"/>
                        <a:t>500</a:t>
                      </a:r>
                      <a:endParaRPr/>
                    </a:p>
                  </a:txBody>
                  <a:tcPr marT="91425" marB="91425" marR="91425" marL="91425"/>
                </a:tc>
              </a:tr>
              <a:tr h="401550">
                <a:tc>
                  <a:txBody>
                    <a:bodyPr/>
                    <a:lstStyle/>
                    <a:p>
                      <a:pPr indent="0" lvl="0" marL="0" rtl="0" algn="l">
                        <a:spcBef>
                          <a:spcPts val="0"/>
                        </a:spcBef>
                        <a:spcAft>
                          <a:spcPts val="0"/>
                        </a:spcAft>
                        <a:buNone/>
                      </a:pPr>
                      <a:r>
                        <a:rPr lang="en"/>
                        <a:t>F</a:t>
                      </a:r>
                      <a:endParaRPr/>
                    </a:p>
                  </a:txBody>
                  <a:tcPr marT="91425" marB="91425" marR="91425" marL="91425"/>
                </a:tc>
                <a:tc>
                  <a:txBody>
                    <a:bodyPr/>
                    <a:lstStyle/>
                    <a:p>
                      <a:pPr indent="0" lvl="0" marL="0" rtl="0" algn="l">
                        <a:spcBef>
                          <a:spcPts val="0"/>
                        </a:spcBef>
                        <a:spcAft>
                          <a:spcPts val="0"/>
                        </a:spcAft>
                        <a:buNone/>
                      </a:pPr>
                      <a:r>
                        <a:rPr lang="en"/>
                        <a:t>600</a:t>
                      </a:r>
                      <a:endParaRPr/>
                    </a:p>
                  </a:txBody>
                  <a:tcPr marT="91425" marB="91425" marR="91425" marL="91425"/>
                </a:tc>
              </a:tr>
              <a:tr h="401550">
                <a:tc>
                  <a:txBody>
                    <a:bodyPr/>
                    <a:lstStyle/>
                    <a:p>
                      <a:pPr indent="0" lvl="0" marL="0" rtl="0" algn="l">
                        <a:spcBef>
                          <a:spcPts val="0"/>
                        </a:spcBef>
                        <a:spcAft>
                          <a:spcPts val="0"/>
                        </a:spcAft>
                        <a:buNone/>
                      </a:pPr>
                      <a:r>
                        <a:rPr lang="en"/>
                        <a:t>G</a:t>
                      </a:r>
                      <a:endParaRPr/>
                    </a:p>
                  </a:txBody>
                  <a:tcPr marT="91425" marB="91425" marR="91425" marL="91425"/>
                </a:tc>
                <a:tc>
                  <a:txBody>
                    <a:bodyPr/>
                    <a:lstStyle/>
                    <a:p>
                      <a:pPr indent="0" lvl="0" marL="0" rtl="0" algn="l">
                        <a:spcBef>
                          <a:spcPts val="0"/>
                        </a:spcBef>
                        <a:spcAft>
                          <a:spcPts val="0"/>
                        </a:spcAft>
                        <a:buNone/>
                      </a:pPr>
                      <a:r>
                        <a:rPr lang="en"/>
                        <a:t>700</a:t>
                      </a:r>
                      <a:endParaRPr/>
                    </a:p>
                  </a:txBody>
                  <a:tcPr marT="91425" marB="91425" marR="91425" marL="91425"/>
                </a:tc>
              </a:tr>
              <a:tr h="401550">
                <a:tc>
                  <a:txBody>
                    <a:bodyPr/>
                    <a:lstStyle/>
                    <a:p>
                      <a:pPr indent="0" lvl="0" marL="0" rtl="0" algn="l">
                        <a:spcBef>
                          <a:spcPts val="0"/>
                        </a:spcBef>
                        <a:spcAft>
                          <a:spcPts val="0"/>
                        </a:spcAft>
                        <a:buNone/>
                      </a:pPr>
                      <a:r>
                        <a:rPr lang="en"/>
                        <a:t>H</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bl>
          </a:graphicData>
        </a:graphic>
      </p:graphicFrame>
      <p:graphicFrame>
        <p:nvGraphicFramePr>
          <p:cNvPr id="168" name="Google Shape;168;p26"/>
          <p:cNvGraphicFramePr/>
          <p:nvPr/>
        </p:nvGraphicFramePr>
        <p:xfrm>
          <a:off x="2491850" y="459200"/>
          <a:ext cx="3000000" cy="3000000"/>
        </p:xfrm>
        <a:graphic>
          <a:graphicData uri="http://schemas.openxmlformats.org/drawingml/2006/table">
            <a:tbl>
              <a:tblPr>
                <a:noFill/>
                <a:tableStyleId>{BC4B08F7-7DE2-40AA-A905-F4C77B9F215F}</a:tableStyleId>
              </a:tblPr>
              <a:tblGrid>
                <a:gridCol w="1147975"/>
                <a:gridCol w="1094675"/>
              </a:tblGrid>
              <a:tr h="395875">
                <a:tc>
                  <a:txBody>
                    <a:bodyPr/>
                    <a:lstStyle/>
                    <a:p>
                      <a:pPr indent="0" lvl="0" marL="0" rtl="0" algn="l">
                        <a:spcBef>
                          <a:spcPts val="0"/>
                        </a:spcBef>
                        <a:spcAft>
                          <a:spcPts val="0"/>
                        </a:spcAft>
                        <a:buNone/>
                      </a:pPr>
                      <a:r>
                        <a:rPr b="1" lang="en"/>
                        <a:t>Data</a:t>
                      </a:r>
                      <a:endParaRPr b="1"/>
                    </a:p>
                  </a:txBody>
                  <a:tcPr marT="91425" marB="91425" marR="91425" marL="91425"/>
                </a:tc>
                <a:tc>
                  <a:txBody>
                    <a:bodyPr/>
                    <a:lstStyle/>
                    <a:p>
                      <a:pPr indent="0" lvl="0" marL="0" rtl="0" algn="l">
                        <a:spcBef>
                          <a:spcPts val="0"/>
                        </a:spcBef>
                        <a:spcAft>
                          <a:spcPts val="0"/>
                        </a:spcAft>
                        <a:buNone/>
                      </a:pPr>
                      <a:r>
                        <a:rPr b="1" lang="en"/>
                        <a:t>Delay</a:t>
                      </a:r>
                      <a:endParaRPr b="1"/>
                    </a:p>
                  </a:txBody>
                  <a:tcPr marT="91425" marB="91425" marR="91425" marL="91425"/>
                </a:tc>
              </a:tr>
              <a:tr h="395875">
                <a:tc>
                  <a:txBody>
                    <a:bodyPr/>
                    <a:lstStyle/>
                    <a:p>
                      <a:pPr indent="0" lvl="0" marL="0" rtl="0" algn="l">
                        <a:spcBef>
                          <a:spcPts val="0"/>
                        </a:spcBef>
                        <a:spcAft>
                          <a:spcPts val="0"/>
                        </a:spcAft>
                        <a:buNone/>
                      </a:pPr>
                      <a:r>
                        <a:rPr lang="en" sz="1300"/>
                        <a:t>0</a:t>
                      </a:r>
                      <a:endParaRPr sz="1300"/>
                    </a:p>
                  </a:txBody>
                  <a:tcPr marT="91425" marB="91425" marR="91425" marL="91425"/>
                </a:tc>
                <a:tc>
                  <a:txBody>
                    <a:bodyPr/>
                    <a:lstStyle/>
                    <a:p>
                      <a:pPr indent="0" lvl="0" marL="0" rtl="0" algn="l">
                        <a:spcBef>
                          <a:spcPts val="0"/>
                        </a:spcBef>
                        <a:spcAft>
                          <a:spcPts val="0"/>
                        </a:spcAft>
                        <a:buNone/>
                      </a:pPr>
                      <a:r>
                        <a:rPr lang="en"/>
                        <a:t>900</a:t>
                      </a:r>
                      <a:endParaRPr/>
                    </a:p>
                  </a:txBody>
                  <a:tcPr marT="91425" marB="91425" marR="91425" marL="91425"/>
                </a:tc>
              </a:tr>
              <a:tr h="39587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1000</a:t>
                      </a:r>
                      <a:endParaRPr/>
                    </a:p>
                  </a:txBody>
                  <a:tcPr marT="91425" marB="91425" marR="91425" marL="91425"/>
                </a:tc>
              </a:tr>
              <a:tr h="3958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1100</a:t>
                      </a:r>
                      <a:endParaRPr/>
                    </a:p>
                  </a:txBody>
                  <a:tcPr marT="91425" marB="91425" marR="91425" marL="91425"/>
                </a:tc>
              </a:tr>
              <a:tr h="39587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1200</a:t>
                      </a:r>
                      <a:endParaRPr/>
                    </a:p>
                  </a:txBody>
                  <a:tcPr marT="91425" marB="91425" marR="91425" marL="91425"/>
                </a:tc>
              </a:tr>
              <a:tr h="395875">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1300</a:t>
                      </a:r>
                      <a:endParaRPr/>
                    </a:p>
                  </a:txBody>
                  <a:tcPr marT="91425" marB="91425" marR="91425" marL="91425"/>
                </a:tc>
              </a:tr>
              <a:tr h="395875">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1400</a:t>
                      </a:r>
                      <a:endParaRPr/>
                    </a:p>
                  </a:txBody>
                  <a:tcPr marT="91425" marB="91425" marR="91425" marL="91425"/>
                </a:tc>
              </a:tr>
              <a:tr h="395875">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1500</a:t>
                      </a:r>
                      <a:endParaRPr/>
                    </a:p>
                  </a:txBody>
                  <a:tcPr marT="91425" marB="91425" marR="91425" marL="91425"/>
                </a:tc>
              </a:tr>
              <a:tr h="395875">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1600</a:t>
                      </a:r>
                      <a:endParaRPr/>
                    </a:p>
                  </a:txBody>
                  <a:tcPr marT="91425" marB="91425" marR="91425" marL="91425"/>
                </a:tc>
              </a:tr>
              <a:tr h="395875">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1700</a:t>
                      </a:r>
                      <a:endParaRPr/>
                    </a:p>
                  </a:txBody>
                  <a:tcPr marT="91425" marB="91425" marR="91425" marL="91425"/>
                </a:tc>
              </a:tr>
              <a:tr h="395875">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1800</a:t>
                      </a:r>
                      <a:endParaRPr/>
                    </a:p>
                  </a:txBody>
                  <a:tcPr marT="91425" marB="91425" marR="91425" marL="91425"/>
                </a:tc>
              </a:tr>
            </a:tbl>
          </a:graphicData>
        </a:graphic>
      </p:graphicFrame>
      <p:pic>
        <p:nvPicPr>
          <p:cNvPr id="169" name="Google Shape;169;p26"/>
          <p:cNvPicPr preferRelativeResize="0"/>
          <p:nvPr/>
        </p:nvPicPr>
        <p:blipFill>
          <a:blip r:embed="rId4">
            <a:alphaModFix/>
          </a:blip>
          <a:stretch>
            <a:fillRect/>
          </a:stretch>
        </p:blipFill>
        <p:spPr>
          <a:xfrm>
            <a:off x="5024375" y="2440200"/>
            <a:ext cx="4119624" cy="981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Synchronization</a:t>
            </a:r>
            <a:endParaRPr>
              <a:latin typeface="Times New Roman"/>
              <a:ea typeface="Times New Roman"/>
              <a:cs typeface="Times New Roman"/>
              <a:sym typeface="Times New Roman"/>
            </a:endParaRPr>
          </a:p>
        </p:txBody>
      </p:sp>
      <p:sp>
        <p:nvSpPr>
          <p:cNvPr id="175" name="Google Shape;175;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27"/>
          <p:cNvPicPr preferRelativeResize="0"/>
          <p:nvPr/>
        </p:nvPicPr>
        <p:blipFill>
          <a:blip r:embed="rId3">
            <a:alphaModFix/>
          </a:blip>
          <a:stretch>
            <a:fillRect/>
          </a:stretch>
        </p:blipFill>
        <p:spPr>
          <a:xfrm>
            <a:off x="311700" y="1229875"/>
            <a:ext cx="8599524" cy="333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Data Transmission</a:t>
            </a:r>
            <a:endParaRPr>
              <a:latin typeface="Times New Roman"/>
              <a:ea typeface="Times New Roman"/>
              <a:cs typeface="Times New Roman"/>
              <a:sym typeface="Times New Roman"/>
            </a:endParaRPr>
          </a:p>
        </p:txBody>
      </p:sp>
      <p:graphicFrame>
        <p:nvGraphicFramePr>
          <p:cNvPr id="182" name="Google Shape;182;p28"/>
          <p:cNvGraphicFramePr/>
          <p:nvPr/>
        </p:nvGraphicFramePr>
        <p:xfrm>
          <a:off x="557225" y="1291500"/>
          <a:ext cx="3000000" cy="3000000"/>
        </p:xfrm>
        <a:graphic>
          <a:graphicData uri="http://schemas.openxmlformats.org/drawingml/2006/table">
            <a:tbl>
              <a:tblPr>
                <a:noFill/>
                <a:tableStyleId>{BC4B08F7-7DE2-40AA-A905-F4C77B9F215F}</a:tableStyleId>
              </a:tblPr>
              <a:tblGrid>
                <a:gridCol w="1655225"/>
                <a:gridCol w="1655225"/>
              </a:tblGrid>
              <a:tr h="413800">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Flame sensor </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A0/A1</a:t>
                      </a:r>
                      <a:endParaRPr>
                        <a:solidFill>
                          <a:schemeClr val="dk2"/>
                        </a:solidFill>
                        <a:latin typeface="Times New Roman"/>
                        <a:ea typeface="Times New Roman"/>
                        <a:cs typeface="Times New Roman"/>
                        <a:sym typeface="Times New Roman"/>
                      </a:endParaRPr>
                    </a:p>
                  </a:txBody>
                  <a:tcPr marT="91425" marB="91425" marR="91425" marL="91425"/>
                </a:tc>
              </a:tr>
              <a:tr h="454600">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Alcohol Sensor</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B0/B1</a:t>
                      </a:r>
                      <a:endParaRPr>
                        <a:solidFill>
                          <a:schemeClr val="dk2"/>
                        </a:solidFill>
                        <a:latin typeface="Times New Roman"/>
                        <a:ea typeface="Times New Roman"/>
                        <a:cs typeface="Times New Roman"/>
                        <a:sym typeface="Times New Roman"/>
                      </a:endParaRPr>
                    </a:p>
                  </a:txBody>
                  <a:tcPr marT="91425" marB="91425" marR="91425" marL="91425"/>
                </a:tc>
              </a:tr>
              <a:tr h="413800">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IR (Sleep) Sensor</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C0/C1</a:t>
                      </a:r>
                      <a:endParaRPr>
                        <a:solidFill>
                          <a:schemeClr val="dk2"/>
                        </a:solidFill>
                        <a:latin typeface="Times New Roman"/>
                        <a:ea typeface="Times New Roman"/>
                        <a:cs typeface="Times New Roman"/>
                        <a:sym typeface="Times New Roman"/>
                      </a:endParaRPr>
                    </a:p>
                  </a:txBody>
                  <a:tcPr marT="91425" marB="91425" marR="91425" marL="91425"/>
                </a:tc>
              </a:tr>
              <a:tr h="413800">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Ultrasonic Sensor</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D00/D99 (cm)</a:t>
                      </a:r>
                      <a:endParaRPr>
                        <a:solidFill>
                          <a:schemeClr val="dk2"/>
                        </a:solidFill>
                        <a:latin typeface="Times New Roman"/>
                        <a:ea typeface="Times New Roman"/>
                        <a:cs typeface="Times New Roman"/>
                        <a:sym typeface="Times New Roman"/>
                      </a:endParaRPr>
                    </a:p>
                  </a:txBody>
                  <a:tcPr marT="91425" marB="91425" marR="91425" marL="91425"/>
                </a:tc>
              </a:tr>
              <a:tr h="413800">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Vibration Sensor</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E0/E1</a:t>
                      </a:r>
                      <a:endParaRPr>
                        <a:solidFill>
                          <a:schemeClr val="dk2"/>
                        </a:solidFill>
                        <a:latin typeface="Times New Roman"/>
                        <a:ea typeface="Times New Roman"/>
                        <a:cs typeface="Times New Roman"/>
                        <a:sym typeface="Times New Roman"/>
                      </a:endParaRPr>
                    </a:p>
                  </a:txBody>
                  <a:tcPr marT="91425" marB="91425" marR="91425" marL="91425"/>
                </a:tc>
              </a:tr>
              <a:tr h="413800">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Humidity Sensor</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F00/F99</a:t>
                      </a:r>
                      <a:endParaRPr>
                        <a:solidFill>
                          <a:schemeClr val="dk2"/>
                        </a:solidFill>
                        <a:latin typeface="Times New Roman"/>
                        <a:ea typeface="Times New Roman"/>
                        <a:cs typeface="Times New Roman"/>
                        <a:sym typeface="Times New Roman"/>
                      </a:endParaRPr>
                    </a:p>
                  </a:txBody>
                  <a:tcPr marT="91425" marB="91425" marR="91425" marL="91425"/>
                </a:tc>
              </a:tr>
              <a:tr h="413800">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Temperature Sensor</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G00/G99 (degree celsius)</a:t>
                      </a:r>
                      <a:endParaRPr>
                        <a:solidFill>
                          <a:schemeClr val="dk2"/>
                        </a:solidFill>
                        <a:latin typeface="Times New Roman"/>
                        <a:ea typeface="Times New Roman"/>
                        <a:cs typeface="Times New Roman"/>
                        <a:sym typeface="Times New Roman"/>
                      </a:endParaRPr>
                    </a:p>
                  </a:txBody>
                  <a:tcPr marT="91425" marB="91425" marR="91425" marL="91425"/>
                </a:tc>
              </a:tr>
              <a:tr h="413800">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Gas Sensor</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H0/H1</a:t>
                      </a:r>
                      <a:endParaRPr>
                        <a:solidFill>
                          <a:schemeClr val="dk2"/>
                        </a:solidFill>
                        <a:latin typeface="Times New Roman"/>
                        <a:ea typeface="Times New Roman"/>
                        <a:cs typeface="Times New Roman"/>
                        <a:sym typeface="Times New Roman"/>
                      </a:endParaRPr>
                    </a:p>
                  </a:txBody>
                  <a:tcPr marT="91425" marB="91425" marR="91425" marL="91425"/>
                </a:tc>
              </a:tr>
            </a:tbl>
          </a:graphicData>
        </a:graphic>
      </p:graphicFrame>
      <p:pic>
        <p:nvPicPr>
          <p:cNvPr id="183" name="Google Shape;183;p28"/>
          <p:cNvPicPr preferRelativeResize="0"/>
          <p:nvPr/>
        </p:nvPicPr>
        <p:blipFill>
          <a:blip r:embed="rId3">
            <a:alphaModFix/>
          </a:blip>
          <a:stretch>
            <a:fillRect/>
          </a:stretch>
        </p:blipFill>
        <p:spPr>
          <a:xfrm>
            <a:off x="4167950" y="2987500"/>
            <a:ext cx="4861850" cy="935475"/>
          </a:xfrm>
          <a:prstGeom prst="rect">
            <a:avLst/>
          </a:prstGeom>
          <a:noFill/>
          <a:ln>
            <a:noFill/>
          </a:ln>
        </p:spPr>
      </p:pic>
      <p:pic>
        <p:nvPicPr>
          <p:cNvPr id="184" name="Google Shape;184;p28"/>
          <p:cNvPicPr preferRelativeResize="0"/>
          <p:nvPr/>
        </p:nvPicPr>
        <p:blipFill>
          <a:blip r:embed="rId4">
            <a:alphaModFix/>
          </a:blip>
          <a:stretch>
            <a:fillRect/>
          </a:stretch>
        </p:blipFill>
        <p:spPr>
          <a:xfrm>
            <a:off x="4102075" y="1953375"/>
            <a:ext cx="4861850" cy="1034125"/>
          </a:xfrm>
          <a:prstGeom prst="rect">
            <a:avLst/>
          </a:prstGeom>
          <a:noFill/>
          <a:ln>
            <a:noFill/>
          </a:ln>
        </p:spPr>
      </p:pic>
      <p:pic>
        <p:nvPicPr>
          <p:cNvPr id="185" name="Google Shape;185;p28"/>
          <p:cNvPicPr preferRelativeResize="0"/>
          <p:nvPr/>
        </p:nvPicPr>
        <p:blipFill>
          <a:blip r:embed="rId5">
            <a:alphaModFix/>
          </a:blip>
          <a:stretch>
            <a:fillRect/>
          </a:stretch>
        </p:blipFill>
        <p:spPr>
          <a:xfrm>
            <a:off x="4077925" y="799325"/>
            <a:ext cx="4861852" cy="1034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260775" y="185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Time for</a:t>
            </a:r>
            <a:r>
              <a:rPr lang="en">
                <a:latin typeface="Times New Roman"/>
                <a:ea typeface="Times New Roman"/>
                <a:cs typeface="Times New Roman"/>
                <a:sym typeface="Times New Roman"/>
              </a:rPr>
              <a:t> Data Transmission</a:t>
            </a:r>
            <a:endParaRPr>
              <a:latin typeface="Times New Roman"/>
              <a:ea typeface="Times New Roman"/>
              <a:cs typeface="Times New Roman"/>
              <a:sym typeface="Times New Roman"/>
            </a:endParaRPr>
          </a:p>
        </p:txBody>
      </p:sp>
      <p:sp>
        <p:nvSpPr>
          <p:cNvPr id="191" name="Google Shape;191;p29"/>
          <p:cNvSpPr txBox="1"/>
          <p:nvPr>
            <p:ph idx="1" type="body"/>
          </p:nvPr>
        </p:nvSpPr>
        <p:spPr>
          <a:xfrm>
            <a:off x="311700" y="878375"/>
            <a:ext cx="8663400" cy="4065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2100">
                <a:latin typeface="Times New Roman"/>
                <a:ea typeface="Times New Roman"/>
                <a:cs typeface="Times New Roman"/>
                <a:sym typeface="Times New Roman"/>
              </a:rPr>
              <a:t>The time taken for data transmission is given as total time taken for data transmission and for </a:t>
            </a:r>
            <a:r>
              <a:rPr lang="en" sz="2100">
                <a:latin typeface="Times New Roman"/>
                <a:ea typeface="Times New Roman"/>
                <a:cs typeface="Times New Roman"/>
                <a:sym typeface="Times New Roman"/>
              </a:rPr>
              <a:t>receiving</a:t>
            </a:r>
            <a:r>
              <a:rPr lang="en" sz="2100">
                <a:latin typeface="Times New Roman"/>
                <a:ea typeface="Times New Roman"/>
                <a:cs typeface="Times New Roman"/>
                <a:sym typeface="Times New Roman"/>
              </a:rPr>
              <a:t> data. </a:t>
            </a:r>
            <a:endParaRPr sz="21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en" sz="2100">
                <a:latin typeface="Times New Roman"/>
                <a:ea typeface="Times New Roman"/>
                <a:cs typeface="Times New Roman"/>
                <a:sym typeface="Times New Roman"/>
              </a:rPr>
              <a:t>Td = Tt + Tr</a:t>
            </a:r>
            <a:endParaRPr sz="21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en" sz="2100">
                <a:latin typeface="Times New Roman"/>
                <a:ea typeface="Times New Roman"/>
                <a:cs typeface="Times New Roman"/>
                <a:sym typeface="Times New Roman"/>
              </a:rPr>
              <a:t>Time taken for data transmission Tt = </a:t>
            </a:r>
            <a:r>
              <a:rPr lang="en" sz="2100">
                <a:latin typeface="Times New Roman"/>
                <a:ea typeface="Times New Roman"/>
                <a:cs typeface="Times New Roman"/>
                <a:sym typeface="Times New Roman"/>
              </a:rPr>
              <a:t>Time the total time taken by the transmitter to transmit each bit +delay between each bit(Td)*19</a:t>
            </a:r>
            <a:endParaRPr sz="21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en" sz="2100">
                <a:latin typeface="Times New Roman"/>
                <a:ea typeface="Times New Roman"/>
                <a:cs typeface="Times New Roman"/>
                <a:sym typeface="Times New Roman"/>
              </a:rPr>
              <a:t>Time taken for receiving data Tr = Synchronization time(Ts) + </a:t>
            </a:r>
            <a:r>
              <a:rPr lang="en" sz="2100">
                <a:latin typeface="Times New Roman"/>
                <a:ea typeface="Times New Roman"/>
                <a:cs typeface="Times New Roman"/>
                <a:sym typeface="Times New Roman"/>
              </a:rPr>
              <a:t>Time the total time taken by the receiver to receive each bit +delay between each bit(Td)*19</a:t>
            </a:r>
            <a:endParaRPr sz="21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en" sz="2100">
                <a:latin typeface="Times New Roman"/>
                <a:ea typeface="Times New Roman"/>
                <a:cs typeface="Times New Roman"/>
                <a:sym typeface="Times New Roman"/>
              </a:rPr>
              <a:t>Best case time =  13500 ms = 13.5s (A0B0C0D00E0F00G00H0)</a:t>
            </a:r>
            <a:endParaRPr sz="2100">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rPr lang="en" sz="2100">
                <a:latin typeface="Times New Roman"/>
                <a:ea typeface="Times New Roman"/>
                <a:cs typeface="Times New Roman"/>
                <a:sym typeface="Times New Roman"/>
              </a:rPr>
              <a:t>Worst case time = 19400 ms = 19.4s (A1B1C1D99E1F99G99H1)</a:t>
            </a:r>
            <a:endParaRPr sz="21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135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Test Cases</a:t>
            </a:r>
            <a:endParaRPr>
              <a:latin typeface="Times New Roman"/>
              <a:ea typeface="Times New Roman"/>
              <a:cs typeface="Times New Roman"/>
              <a:sym typeface="Times New Roman"/>
            </a:endParaRPr>
          </a:p>
        </p:txBody>
      </p:sp>
      <p:sp>
        <p:nvSpPr>
          <p:cNvPr id="197" name="Google Shape;197;p30"/>
          <p:cNvSpPr txBox="1"/>
          <p:nvPr>
            <p:ph idx="1" type="body"/>
          </p:nvPr>
        </p:nvSpPr>
        <p:spPr>
          <a:xfrm>
            <a:off x="440000" y="742800"/>
            <a:ext cx="8443200" cy="3773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2100">
                <a:latin typeface="Times New Roman"/>
                <a:ea typeface="Times New Roman"/>
                <a:cs typeface="Times New Roman"/>
                <a:sym typeface="Times New Roman"/>
              </a:rPr>
              <a:t>Case1: When two vehicles are travelling in same direction or opposite </a:t>
            </a:r>
            <a:r>
              <a:rPr lang="en" sz="2100">
                <a:latin typeface="Times New Roman"/>
                <a:ea typeface="Times New Roman"/>
                <a:cs typeface="Times New Roman"/>
                <a:sym typeface="Times New Roman"/>
              </a:rPr>
              <a:t>direction</a:t>
            </a:r>
            <a:r>
              <a:rPr lang="en" sz="2100">
                <a:latin typeface="Times New Roman"/>
                <a:ea typeface="Times New Roman"/>
                <a:cs typeface="Times New Roman"/>
                <a:sym typeface="Times New Roman"/>
              </a:rPr>
              <a:t> and if a vehicle ahead detects fire hazard within or </a:t>
            </a:r>
            <a:r>
              <a:rPr lang="en" sz="2100">
                <a:latin typeface="Times New Roman"/>
                <a:ea typeface="Times New Roman"/>
                <a:cs typeface="Times New Roman"/>
                <a:sym typeface="Times New Roman"/>
              </a:rPr>
              <a:t>in front</a:t>
            </a:r>
            <a:r>
              <a:rPr lang="en" sz="2100">
                <a:latin typeface="Times New Roman"/>
                <a:ea typeface="Times New Roman"/>
                <a:cs typeface="Times New Roman"/>
                <a:sym typeface="Times New Roman"/>
              </a:rPr>
              <a:t> of the vehicle. </a:t>
            </a:r>
            <a:endParaRPr sz="2100">
              <a:latin typeface="Times New Roman"/>
              <a:ea typeface="Times New Roman"/>
              <a:cs typeface="Times New Roman"/>
              <a:sym typeface="Times New Roman"/>
            </a:endParaRPr>
          </a:p>
          <a:p>
            <a:pPr indent="0" lvl="0" marL="0" rtl="0" algn="l">
              <a:spcBef>
                <a:spcPts val="1200"/>
              </a:spcBef>
              <a:spcAft>
                <a:spcPts val="0"/>
              </a:spcAft>
              <a:buNone/>
            </a:pPr>
            <a:r>
              <a:rPr lang="en" sz="2100">
                <a:latin typeface="Times New Roman"/>
                <a:ea typeface="Times New Roman"/>
                <a:cs typeface="Times New Roman"/>
                <a:sym typeface="Times New Roman"/>
              </a:rPr>
              <a:t>Case2: When the person driving a vehicle is in drunk state.</a:t>
            </a:r>
            <a:endParaRPr sz="2100">
              <a:latin typeface="Times New Roman"/>
              <a:ea typeface="Times New Roman"/>
              <a:cs typeface="Times New Roman"/>
              <a:sym typeface="Times New Roman"/>
            </a:endParaRPr>
          </a:p>
          <a:p>
            <a:pPr indent="0" lvl="0" marL="0" rtl="0" algn="l">
              <a:spcBef>
                <a:spcPts val="1200"/>
              </a:spcBef>
              <a:spcAft>
                <a:spcPts val="0"/>
              </a:spcAft>
              <a:buNone/>
            </a:pPr>
            <a:r>
              <a:rPr lang="en" sz="2100">
                <a:latin typeface="Times New Roman"/>
                <a:ea typeface="Times New Roman"/>
                <a:cs typeface="Times New Roman"/>
                <a:sym typeface="Times New Roman"/>
              </a:rPr>
              <a:t>Case3: When the person driving a vehicle is in sleeping.</a:t>
            </a:r>
            <a:endParaRPr sz="2100">
              <a:latin typeface="Times New Roman"/>
              <a:ea typeface="Times New Roman"/>
              <a:cs typeface="Times New Roman"/>
              <a:sym typeface="Times New Roman"/>
            </a:endParaRPr>
          </a:p>
          <a:p>
            <a:pPr indent="0" lvl="0" marL="0" rtl="0" algn="l">
              <a:spcBef>
                <a:spcPts val="1200"/>
              </a:spcBef>
              <a:spcAft>
                <a:spcPts val="0"/>
              </a:spcAft>
              <a:buNone/>
            </a:pPr>
            <a:r>
              <a:rPr lang="en" sz="2100">
                <a:latin typeface="Times New Roman"/>
                <a:ea typeface="Times New Roman"/>
                <a:cs typeface="Times New Roman"/>
                <a:sym typeface="Times New Roman"/>
              </a:rPr>
              <a:t>Case4: When there is animal or car or accident in front of the vehicle.</a:t>
            </a:r>
            <a:endParaRPr sz="2100">
              <a:latin typeface="Times New Roman"/>
              <a:ea typeface="Times New Roman"/>
              <a:cs typeface="Times New Roman"/>
              <a:sym typeface="Times New Roman"/>
            </a:endParaRPr>
          </a:p>
          <a:p>
            <a:pPr indent="0" lvl="0" marL="0" rtl="0" algn="l">
              <a:spcBef>
                <a:spcPts val="1200"/>
              </a:spcBef>
              <a:spcAft>
                <a:spcPts val="0"/>
              </a:spcAft>
              <a:buNone/>
            </a:pPr>
            <a:r>
              <a:rPr lang="en" sz="2100">
                <a:latin typeface="Times New Roman"/>
                <a:ea typeface="Times New Roman"/>
                <a:cs typeface="Times New Roman"/>
                <a:sym typeface="Times New Roman"/>
              </a:rPr>
              <a:t>Case5: When there is some mechanical issue inside a vehicle which is casing lot of vibration. Example: improper wheel balance. </a:t>
            </a:r>
            <a:endParaRPr sz="2100">
              <a:latin typeface="Times New Roman"/>
              <a:ea typeface="Times New Roman"/>
              <a:cs typeface="Times New Roman"/>
              <a:sym typeface="Times New Roman"/>
            </a:endParaRPr>
          </a:p>
          <a:p>
            <a:pPr indent="0" lvl="0" marL="0" rtl="0" algn="l">
              <a:spcBef>
                <a:spcPts val="1200"/>
              </a:spcBef>
              <a:spcAft>
                <a:spcPts val="0"/>
              </a:spcAft>
              <a:buNone/>
            </a:pPr>
            <a:r>
              <a:rPr lang="en" sz="2100">
                <a:latin typeface="Times New Roman"/>
                <a:ea typeface="Times New Roman"/>
                <a:cs typeface="Times New Roman"/>
                <a:sym typeface="Times New Roman"/>
              </a:rPr>
              <a:t>Case6: When there is a rain or fog or high humidity on the road.</a:t>
            </a:r>
            <a:endParaRPr sz="2100">
              <a:latin typeface="Times New Roman"/>
              <a:ea typeface="Times New Roman"/>
              <a:cs typeface="Times New Roman"/>
              <a:sym typeface="Times New Roman"/>
            </a:endParaRPr>
          </a:p>
          <a:p>
            <a:pPr indent="0" lvl="0" marL="0" rtl="0" algn="l">
              <a:spcBef>
                <a:spcPts val="1200"/>
              </a:spcBef>
              <a:spcAft>
                <a:spcPts val="1200"/>
              </a:spcAft>
              <a:buNone/>
            </a:pPr>
            <a:r>
              <a:rPr lang="en" sz="2100">
                <a:latin typeface="Times New Roman"/>
                <a:ea typeface="Times New Roman"/>
                <a:cs typeface="Times New Roman"/>
                <a:sym typeface="Times New Roman"/>
              </a:rPr>
              <a:t>Case7: When there issue is some </a:t>
            </a:r>
            <a:r>
              <a:rPr lang="en" sz="2100">
                <a:latin typeface="Times New Roman"/>
                <a:ea typeface="Times New Roman"/>
                <a:cs typeface="Times New Roman"/>
                <a:sym typeface="Times New Roman"/>
              </a:rPr>
              <a:t>issue in a vehicle causing its engine temperature to rise.</a:t>
            </a:r>
            <a:endParaRPr sz="21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64800"/>
            <a:ext cx="4260300" cy="5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Performance Evaluation</a:t>
            </a:r>
            <a:endParaRPr>
              <a:latin typeface="Times New Roman"/>
              <a:ea typeface="Times New Roman"/>
              <a:cs typeface="Times New Roman"/>
              <a:sym typeface="Times New Roman"/>
            </a:endParaRPr>
          </a:p>
        </p:txBody>
      </p:sp>
      <p:sp>
        <p:nvSpPr>
          <p:cNvPr id="203" name="Google Shape;203;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31"/>
          <p:cNvPicPr preferRelativeResize="0"/>
          <p:nvPr/>
        </p:nvPicPr>
        <p:blipFill>
          <a:blip r:embed="rId3">
            <a:alphaModFix/>
          </a:blip>
          <a:stretch>
            <a:fillRect/>
          </a:stretch>
        </p:blipFill>
        <p:spPr>
          <a:xfrm>
            <a:off x="230125" y="591600"/>
            <a:ext cx="8091526" cy="4380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100">
              <a:latin typeface="Times New Roman"/>
              <a:ea typeface="Times New Roman"/>
              <a:cs typeface="Times New Roman"/>
              <a:sym typeface="Times New Roman"/>
            </a:endParaRPr>
          </a:p>
          <a:p>
            <a:pPr indent="0" lvl="0" marL="0" rtl="0" algn="l">
              <a:spcBef>
                <a:spcPts val="1200"/>
              </a:spcBef>
              <a:spcAft>
                <a:spcPts val="1200"/>
              </a:spcAft>
              <a:buNone/>
            </a:pPr>
            <a:r>
              <a:rPr lang="en" sz="2100">
                <a:latin typeface="Times New Roman"/>
                <a:ea typeface="Times New Roman"/>
                <a:cs typeface="Times New Roman"/>
                <a:sym typeface="Times New Roman"/>
              </a:rPr>
              <a:t>As the number of vehicles on the road has increased, other difficulties have arisen, such as accidents. These concerns can be addressed by Li-Fi technology for automobiles in smart traffic systems.</a:t>
            </a:r>
            <a:endParaRPr sz="21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Team Contribution</a:t>
            </a:r>
            <a:endParaRPr>
              <a:latin typeface="Times New Roman"/>
              <a:ea typeface="Times New Roman"/>
              <a:cs typeface="Times New Roman"/>
              <a:sym typeface="Times New Roman"/>
            </a:endParaRPr>
          </a:p>
        </p:txBody>
      </p:sp>
      <p:graphicFrame>
        <p:nvGraphicFramePr>
          <p:cNvPr id="210" name="Google Shape;210;p32"/>
          <p:cNvGraphicFramePr/>
          <p:nvPr/>
        </p:nvGraphicFramePr>
        <p:xfrm>
          <a:off x="475950" y="1622550"/>
          <a:ext cx="3000000" cy="3000000"/>
        </p:xfrm>
        <a:graphic>
          <a:graphicData uri="http://schemas.openxmlformats.org/drawingml/2006/table">
            <a:tbl>
              <a:tblPr>
                <a:noFill/>
                <a:tableStyleId>{BC4B08F7-7DE2-40AA-A905-F4C77B9F215F}</a:tableStyleId>
              </a:tblPr>
              <a:tblGrid>
                <a:gridCol w="3857775"/>
                <a:gridCol w="3857775"/>
              </a:tblGrid>
              <a:tr h="764400">
                <a:tc>
                  <a:txBody>
                    <a:bodyPr/>
                    <a:lstStyle/>
                    <a:p>
                      <a:pPr indent="0" lvl="0" marL="0" rtl="0" algn="l">
                        <a:spcBef>
                          <a:spcPts val="0"/>
                        </a:spcBef>
                        <a:spcAft>
                          <a:spcPts val="0"/>
                        </a:spcAft>
                        <a:buNone/>
                      </a:pPr>
                      <a:r>
                        <a:rPr lang="en" sz="2100">
                          <a:solidFill>
                            <a:schemeClr val="dk2"/>
                          </a:solidFill>
                          <a:latin typeface="Times New Roman"/>
                          <a:ea typeface="Times New Roman"/>
                          <a:cs typeface="Times New Roman"/>
                          <a:sym typeface="Times New Roman"/>
                        </a:rPr>
                        <a:t>Team Member</a:t>
                      </a:r>
                      <a:endParaRPr sz="21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2100">
                          <a:solidFill>
                            <a:schemeClr val="dk2"/>
                          </a:solidFill>
                          <a:latin typeface="Times New Roman"/>
                          <a:ea typeface="Times New Roman"/>
                          <a:cs typeface="Times New Roman"/>
                          <a:sym typeface="Times New Roman"/>
                        </a:rPr>
                        <a:t>Contribution</a:t>
                      </a:r>
                      <a:endParaRPr sz="2100">
                        <a:solidFill>
                          <a:schemeClr val="dk2"/>
                        </a:solidFill>
                        <a:latin typeface="Times New Roman"/>
                        <a:ea typeface="Times New Roman"/>
                        <a:cs typeface="Times New Roman"/>
                        <a:sym typeface="Times New Roman"/>
                      </a:endParaRPr>
                    </a:p>
                  </a:txBody>
                  <a:tcPr marT="91425" marB="91425" marR="91425" marL="91425"/>
                </a:tc>
              </a:tr>
              <a:tr h="764400">
                <a:tc>
                  <a:txBody>
                    <a:bodyPr/>
                    <a:lstStyle/>
                    <a:p>
                      <a:pPr indent="0" lvl="0" marL="0" rtl="0" algn="l">
                        <a:spcBef>
                          <a:spcPts val="0"/>
                        </a:spcBef>
                        <a:spcAft>
                          <a:spcPts val="0"/>
                        </a:spcAft>
                        <a:buNone/>
                      </a:pPr>
                      <a:r>
                        <a:rPr lang="en" sz="2100">
                          <a:solidFill>
                            <a:schemeClr val="dk2"/>
                          </a:solidFill>
                          <a:latin typeface="Times New Roman"/>
                          <a:ea typeface="Times New Roman"/>
                          <a:cs typeface="Times New Roman"/>
                          <a:sym typeface="Times New Roman"/>
                        </a:rPr>
                        <a:t>Chandrashekhar Akkenapally</a:t>
                      </a:r>
                      <a:endParaRPr sz="21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2100">
                          <a:solidFill>
                            <a:schemeClr val="dk2"/>
                          </a:solidFill>
                          <a:latin typeface="Times New Roman"/>
                          <a:ea typeface="Times New Roman"/>
                          <a:cs typeface="Times New Roman"/>
                          <a:sym typeface="Times New Roman"/>
                        </a:rPr>
                        <a:t>50%</a:t>
                      </a:r>
                      <a:endParaRPr sz="2100">
                        <a:solidFill>
                          <a:schemeClr val="dk2"/>
                        </a:solidFill>
                        <a:latin typeface="Times New Roman"/>
                        <a:ea typeface="Times New Roman"/>
                        <a:cs typeface="Times New Roman"/>
                        <a:sym typeface="Times New Roman"/>
                      </a:endParaRPr>
                    </a:p>
                  </a:txBody>
                  <a:tcPr marT="91425" marB="91425" marR="91425" marL="91425"/>
                </a:tc>
              </a:tr>
              <a:tr h="764400">
                <a:tc>
                  <a:txBody>
                    <a:bodyPr/>
                    <a:lstStyle/>
                    <a:p>
                      <a:pPr indent="0" lvl="0" marL="0" rtl="0" algn="l">
                        <a:spcBef>
                          <a:spcPts val="0"/>
                        </a:spcBef>
                        <a:spcAft>
                          <a:spcPts val="0"/>
                        </a:spcAft>
                        <a:buNone/>
                      </a:pPr>
                      <a:r>
                        <a:rPr lang="en" sz="2100">
                          <a:solidFill>
                            <a:schemeClr val="dk2"/>
                          </a:solidFill>
                          <a:latin typeface="Times New Roman"/>
                          <a:ea typeface="Times New Roman"/>
                          <a:cs typeface="Times New Roman"/>
                          <a:sym typeface="Times New Roman"/>
                        </a:rPr>
                        <a:t>Susheel Reddy Pingili</a:t>
                      </a:r>
                      <a:endParaRPr sz="21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2100">
                          <a:solidFill>
                            <a:schemeClr val="dk2"/>
                          </a:solidFill>
                          <a:latin typeface="Times New Roman"/>
                          <a:ea typeface="Times New Roman"/>
                          <a:cs typeface="Times New Roman"/>
                          <a:sym typeface="Times New Roman"/>
                        </a:rPr>
                        <a:t>50%</a:t>
                      </a:r>
                      <a:endParaRPr sz="2100">
                        <a:solidFill>
                          <a:schemeClr val="dk2"/>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6" name="Google Shape;216;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33"/>
          <p:cNvPicPr preferRelativeResize="0"/>
          <p:nvPr/>
        </p:nvPicPr>
        <p:blipFill>
          <a:blip r:embed="rId3">
            <a:alphaModFix/>
          </a:blip>
          <a:stretch>
            <a:fillRect/>
          </a:stretch>
        </p:blipFill>
        <p:spPr>
          <a:xfrm>
            <a:off x="0" y="0"/>
            <a:ext cx="9143998"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Li-fi in smart traffic system</a:t>
            </a:r>
            <a:endParaRPr>
              <a:latin typeface="Times New Roman"/>
              <a:ea typeface="Times New Roman"/>
              <a:cs typeface="Times New Roman"/>
              <a:sym typeface="Times New Roman"/>
            </a:endParaRPr>
          </a:p>
        </p:txBody>
      </p:sp>
      <p:sp>
        <p:nvSpPr>
          <p:cNvPr id="98" name="Google Shape;98;p15"/>
          <p:cNvSpPr txBox="1"/>
          <p:nvPr>
            <p:ph idx="1" type="body"/>
          </p:nvPr>
        </p:nvSpPr>
        <p:spPr>
          <a:xfrm>
            <a:off x="0" y="1189125"/>
            <a:ext cx="8520600" cy="3339000"/>
          </a:xfrm>
          <a:prstGeom prst="rect">
            <a:avLst/>
          </a:prstGeom>
        </p:spPr>
        <p:txBody>
          <a:bodyPr anchorCtr="0" anchor="t" bIns="91425" lIns="91425" spcFirstLastPara="1" rIns="91425" wrap="square" tIns="91425">
            <a:normAutofit/>
          </a:bodyPr>
          <a:lstStyle/>
          <a:p>
            <a:pPr indent="0" lvl="0" marL="342900" rtl="0" algn="l">
              <a:lnSpc>
                <a:spcPct val="100000"/>
              </a:lnSpc>
              <a:spcBef>
                <a:spcPts val="0"/>
              </a:spcBef>
              <a:spcAft>
                <a:spcPts val="0"/>
              </a:spcAft>
              <a:buNone/>
            </a:pPr>
            <a:r>
              <a:t/>
            </a:r>
            <a:endParaRPr sz="2100">
              <a:solidFill>
                <a:srgbClr val="260053"/>
              </a:solidFill>
              <a:latin typeface="Times New Roman"/>
              <a:ea typeface="Times New Roman"/>
              <a:cs typeface="Times New Roman"/>
              <a:sym typeface="Times New Roman"/>
            </a:endParaRPr>
          </a:p>
          <a:p>
            <a:pPr indent="0" lvl="0" marL="342900" rtl="0" algn="l">
              <a:lnSpc>
                <a:spcPct val="100000"/>
              </a:lnSpc>
              <a:spcBef>
                <a:spcPts val="0"/>
              </a:spcBef>
              <a:spcAft>
                <a:spcPts val="0"/>
              </a:spcAft>
              <a:buNone/>
            </a:pPr>
            <a:r>
              <a:rPr lang="en" sz="2100">
                <a:latin typeface="Times New Roman"/>
                <a:ea typeface="Times New Roman"/>
                <a:cs typeface="Times New Roman"/>
                <a:sym typeface="Times New Roman"/>
              </a:rPr>
              <a:t>Li-Fi technology can be used in smart traffic systems to improve traffic flow and reduce congestion. </a:t>
            </a:r>
            <a:endParaRPr sz="2100">
              <a:latin typeface="Times New Roman"/>
              <a:ea typeface="Times New Roman"/>
              <a:cs typeface="Times New Roman"/>
              <a:sym typeface="Times New Roman"/>
            </a:endParaRPr>
          </a:p>
          <a:p>
            <a:pPr indent="0" lvl="0" marL="0" rtl="0" algn="l">
              <a:lnSpc>
                <a:spcPct val="100000"/>
              </a:lnSpc>
              <a:spcBef>
                <a:spcPts val="360"/>
              </a:spcBef>
              <a:spcAft>
                <a:spcPts val="0"/>
              </a:spcAft>
              <a:buNone/>
            </a:pPr>
            <a:r>
              <a:rPr lang="en" sz="2100">
                <a:latin typeface="Times New Roman"/>
                <a:ea typeface="Times New Roman"/>
                <a:cs typeface="Times New Roman"/>
                <a:sym typeface="Times New Roman"/>
              </a:rPr>
              <a:t>     a) Vehicle-to-Vehicle (V2V) communication.</a:t>
            </a:r>
            <a:endParaRPr sz="2100">
              <a:latin typeface="Times New Roman"/>
              <a:ea typeface="Times New Roman"/>
              <a:cs typeface="Times New Roman"/>
              <a:sym typeface="Times New Roman"/>
            </a:endParaRPr>
          </a:p>
          <a:p>
            <a:pPr indent="0" lvl="0" marL="0" rtl="0" algn="l">
              <a:lnSpc>
                <a:spcPct val="100000"/>
              </a:lnSpc>
              <a:spcBef>
                <a:spcPts val="360"/>
              </a:spcBef>
              <a:spcAft>
                <a:spcPts val="0"/>
              </a:spcAft>
              <a:buNone/>
            </a:pPr>
            <a:r>
              <a:rPr lang="en" sz="2100">
                <a:latin typeface="Times New Roman"/>
                <a:ea typeface="Times New Roman"/>
                <a:cs typeface="Times New Roman"/>
                <a:sym typeface="Times New Roman"/>
              </a:rPr>
              <a:t>     b) Vehicle-to-Infrastructure (V2I) communication. </a:t>
            </a:r>
            <a:endParaRPr sz="2100">
              <a:latin typeface="Times New Roman"/>
              <a:ea typeface="Times New Roman"/>
              <a:cs typeface="Times New Roman"/>
              <a:sym typeface="Times New Roman"/>
            </a:endParaRPr>
          </a:p>
          <a:p>
            <a:pPr indent="0" lvl="0" marL="0" rtl="0" algn="l">
              <a:lnSpc>
                <a:spcPct val="100000"/>
              </a:lnSpc>
              <a:spcBef>
                <a:spcPts val="360"/>
              </a:spcBef>
              <a:spcAft>
                <a:spcPts val="0"/>
              </a:spcAft>
              <a:buNone/>
            </a:pPr>
            <a:r>
              <a:rPr lang="en" sz="2100">
                <a:latin typeface="Times New Roman"/>
                <a:ea typeface="Times New Roman"/>
                <a:cs typeface="Times New Roman"/>
                <a:sym typeface="Times New Roman"/>
              </a:rPr>
              <a:t>     c) Pedestrian safety.</a:t>
            </a:r>
            <a:endParaRPr sz="2100">
              <a:latin typeface="Times New Roman"/>
              <a:ea typeface="Times New Roman"/>
              <a:cs typeface="Times New Roman"/>
              <a:sym typeface="Times New Roman"/>
            </a:endParaRPr>
          </a:p>
          <a:p>
            <a:pPr indent="0" lvl="0" marL="0" rtl="0" algn="l">
              <a:lnSpc>
                <a:spcPct val="100000"/>
              </a:lnSpc>
              <a:spcBef>
                <a:spcPts val="360"/>
              </a:spcBef>
              <a:spcAft>
                <a:spcPts val="0"/>
              </a:spcAft>
              <a:buNone/>
            </a:pPr>
            <a:r>
              <a:rPr lang="en" sz="2100">
                <a:latin typeface="Times New Roman"/>
                <a:ea typeface="Times New Roman"/>
                <a:cs typeface="Times New Roman"/>
                <a:sym typeface="Times New Roman"/>
              </a:rPr>
              <a:t>     d) Navigation assistance</a:t>
            </a:r>
            <a:endParaRPr sz="2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3387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Real World Implementation</a:t>
            </a:r>
            <a:endParaRPr>
              <a:latin typeface="Times New Roman"/>
              <a:ea typeface="Times New Roman"/>
              <a:cs typeface="Times New Roman"/>
              <a:sym typeface="Times New Roman"/>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100">
              <a:latin typeface="Times New Roman"/>
              <a:ea typeface="Times New Roman"/>
              <a:cs typeface="Times New Roman"/>
              <a:sym typeface="Times New Roman"/>
            </a:endParaRPr>
          </a:p>
          <a:p>
            <a:pPr indent="0" lvl="0" marL="0" rtl="0" algn="l">
              <a:spcBef>
                <a:spcPts val="1200"/>
              </a:spcBef>
              <a:spcAft>
                <a:spcPts val="0"/>
              </a:spcAft>
              <a:buNone/>
            </a:pPr>
            <a:r>
              <a:rPr lang="en" sz="2100">
                <a:latin typeface="Times New Roman"/>
                <a:ea typeface="Times New Roman"/>
                <a:cs typeface="Times New Roman"/>
                <a:sym typeface="Times New Roman"/>
              </a:rPr>
              <a:t>To commercialize it, each car must have an LED-based traffic headlight, taillight, and Arduino microcontroller Li-Fi technology.</a:t>
            </a:r>
            <a:endParaRPr sz="2100">
              <a:latin typeface="Times New Roman"/>
              <a:ea typeface="Times New Roman"/>
              <a:cs typeface="Times New Roman"/>
              <a:sym typeface="Times New Roman"/>
            </a:endParaRPr>
          </a:p>
          <a:p>
            <a:pPr indent="0" lvl="0" marL="0" rtl="0" algn="l">
              <a:spcBef>
                <a:spcPts val="1200"/>
              </a:spcBef>
              <a:spcAft>
                <a:spcPts val="1200"/>
              </a:spcAft>
              <a:buNone/>
            </a:pPr>
            <a:r>
              <a:rPr lang="en" sz="2100">
                <a:latin typeface="Times New Roman"/>
                <a:ea typeface="Times New Roman"/>
                <a:cs typeface="Times New Roman"/>
                <a:sym typeface="Times New Roman"/>
              </a:rPr>
              <a:t>We use this fantastic technology to make the transition to a digital world.</a:t>
            </a:r>
            <a:endParaRPr sz="2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Limitations of Li-Fi Technology</a:t>
            </a:r>
            <a:endParaRPr>
              <a:latin typeface="Times New Roman"/>
              <a:ea typeface="Times New Roman"/>
              <a:cs typeface="Times New Roman"/>
              <a:sym typeface="Times New Roman"/>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2100">
                <a:latin typeface="Times New Roman"/>
                <a:ea typeface="Times New Roman"/>
                <a:cs typeface="Times New Roman"/>
                <a:sym typeface="Times New Roman"/>
              </a:rPr>
              <a:t>Although Li-Fi technology has several advantages over traditional Wi-Fi, it also has some limitations that must be considered. Some of these limitations include:</a:t>
            </a:r>
            <a:endParaRPr sz="210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2100">
                <a:latin typeface="Times New Roman"/>
                <a:ea typeface="Times New Roman"/>
                <a:cs typeface="Times New Roman"/>
                <a:sym typeface="Times New Roman"/>
              </a:rPr>
              <a:t>       a) Line of sight</a:t>
            </a:r>
            <a:endParaRPr sz="210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2100">
                <a:latin typeface="Times New Roman"/>
                <a:ea typeface="Times New Roman"/>
                <a:cs typeface="Times New Roman"/>
                <a:sym typeface="Times New Roman"/>
              </a:rPr>
              <a:t>       b) Range</a:t>
            </a:r>
            <a:endParaRPr sz="210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2100">
                <a:latin typeface="Times New Roman"/>
                <a:ea typeface="Times New Roman"/>
                <a:cs typeface="Times New Roman"/>
                <a:sym typeface="Times New Roman"/>
              </a:rPr>
              <a:t>       c) Light sensitivity</a:t>
            </a:r>
            <a:endParaRPr sz="210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2100">
                <a:latin typeface="Times New Roman"/>
                <a:ea typeface="Times New Roman"/>
                <a:cs typeface="Times New Roman"/>
                <a:sym typeface="Times New Roman"/>
              </a:rPr>
              <a:t>       d) Cost</a:t>
            </a:r>
            <a:endParaRPr sz="210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2100">
                <a:latin typeface="Times New Roman"/>
                <a:ea typeface="Times New Roman"/>
                <a:cs typeface="Times New Roman"/>
                <a:sym typeface="Times New Roman"/>
              </a:rPr>
              <a:t>       e) Compatibility</a:t>
            </a:r>
            <a:endParaRPr sz="2100">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Transmitter Module</a:t>
            </a:r>
            <a:endParaRPr>
              <a:latin typeface="Times New Roman"/>
              <a:ea typeface="Times New Roman"/>
              <a:cs typeface="Times New Roman"/>
              <a:sym typeface="Times New Roman"/>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700">
                <a:latin typeface="Times New Roman"/>
                <a:ea typeface="Times New Roman"/>
                <a:cs typeface="Times New Roman"/>
                <a:sym typeface="Times New Roman"/>
              </a:rPr>
              <a:t>The vehicular transmitter module  consists of Arduino Uno controller, Gas Sensor for sensing any gas leakage , Alcohol sensor for detecting alcohol consumption by the driver, Ultrasonic sensor for detection of any object intrusion in the road,Setup to detect the fatigue ness of the driver using eye blink control.</a:t>
            </a:r>
            <a:endParaRPr sz="2700">
              <a:latin typeface="Times New Roman"/>
              <a:ea typeface="Times New Roman"/>
              <a:cs typeface="Times New Roman"/>
              <a:sym typeface="Times New Roman"/>
            </a:endParaRPr>
          </a:p>
          <a:p>
            <a:pPr indent="0" lvl="0" marL="0" rtl="0" algn="l">
              <a:spcBef>
                <a:spcPts val="1200"/>
              </a:spcBef>
              <a:spcAft>
                <a:spcPts val="0"/>
              </a:spcAft>
              <a:buNone/>
            </a:pPr>
            <a:r>
              <a:t/>
            </a:r>
            <a:endParaRPr sz="2700">
              <a:latin typeface="Times New Roman"/>
              <a:ea typeface="Times New Roman"/>
              <a:cs typeface="Times New Roman"/>
              <a:sym typeface="Times New Roman"/>
            </a:endParaRPr>
          </a:p>
          <a:p>
            <a:pPr indent="0" lvl="0" marL="0" rtl="0" algn="l">
              <a:spcBef>
                <a:spcPts val="1200"/>
              </a:spcBef>
              <a:spcAft>
                <a:spcPts val="0"/>
              </a:spcAft>
              <a:buNone/>
            </a:pPr>
            <a:r>
              <a:rPr lang="en" sz="2700">
                <a:latin typeface="Times New Roman"/>
                <a:ea typeface="Times New Roman"/>
                <a:cs typeface="Times New Roman"/>
                <a:sym typeface="Times New Roman"/>
              </a:rPr>
              <a:t>It also has the Li-Fi Transmitter module to transfer data from the device to other</a:t>
            </a:r>
            <a:endParaRPr sz="2700">
              <a:latin typeface="Times New Roman"/>
              <a:ea typeface="Times New Roman"/>
              <a:cs typeface="Times New Roman"/>
              <a:sym typeface="Times New Roman"/>
            </a:endParaRPr>
          </a:p>
          <a:p>
            <a:pPr indent="0" lvl="0" marL="0" rtl="0" algn="l">
              <a:spcBef>
                <a:spcPts val="1200"/>
              </a:spcBef>
              <a:spcAft>
                <a:spcPts val="120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Receiver Module</a:t>
            </a:r>
            <a:endParaRPr>
              <a:latin typeface="Times New Roman"/>
              <a:ea typeface="Times New Roman"/>
              <a:cs typeface="Times New Roman"/>
              <a:sym typeface="Times New Roman"/>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100">
              <a:latin typeface="Times New Roman"/>
              <a:ea typeface="Times New Roman"/>
              <a:cs typeface="Times New Roman"/>
              <a:sym typeface="Times New Roman"/>
            </a:endParaRPr>
          </a:p>
          <a:p>
            <a:pPr indent="0" lvl="0" marL="0" rtl="0" algn="l">
              <a:spcBef>
                <a:spcPts val="1200"/>
              </a:spcBef>
              <a:spcAft>
                <a:spcPts val="1200"/>
              </a:spcAft>
              <a:buNone/>
            </a:pPr>
            <a:r>
              <a:rPr lang="en" sz="2100">
                <a:latin typeface="Times New Roman"/>
                <a:ea typeface="Times New Roman"/>
                <a:cs typeface="Times New Roman"/>
                <a:sym typeface="Times New Roman"/>
              </a:rPr>
              <a:t>The vehicle receiver module consists of the Arduino controller ,that will be placed at the vehicle 2. This receiver module will have the LDR and LCD Module for displaying the content received from Vehicular Transmitter module.</a:t>
            </a:r>
            <a:endParaRPr sz="21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152400" y="152400"/>
            <a:ext cx="5015500" cy="4652375"/>
          </a:xfrm>
          <a:prstGeom prst="rect">
            <a:avLst/>
          </a:prstGeom>
          <a:noFill/>
          <a:ln>
            <a:noFill/>
          </a:ln>
        </p:spPr>
      </p:pic>
      <p:sp>
        <p:nvSpPr>
          <p:cNvPr id="128" name="Google Shape;128;p20"/>
          <p:cNvSpPr txBox="1"/>
          <p:nvPr/>
        </p:nvSpPr>
        <p:spPr>
          <a:xfrm>
            <a:off x="5946675" y="1076025"/>
            <a:ext cx="3210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Times New Roman"/>
                <a:ea typeface="Times New Roman"/>
                <a:cs typeface="Times New Roman"/>
                <a:sym typeface="Times New Roman"/>
              </a:rPr>
              <a:t>Transmitter circuit Diagram</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152400" y="206425"/>
            <a:ext cx="5376600" cy="4664225"/>
          </a:xfrm>
          <a:prstGeom prst="rect">
            <a:avLst/>
          </a:prstGeom>
          <a:noFill/>
          <a:ln>
            <a:noFill/>
          </a:ln>
        </p:spPr>
      </p:pic>
      <p:sp>
        <p:nvSpPr>
          <p:cNvPr id="134" name="Google Shape;134;p21"/>
          <p:cNvSpPr txBox="1"/>
          <p:nvPr/>
        </p:nvSpPr>
        <p:spPr>
          <a:xfrm>
            <a:off x="6157475" y="1247300"/>
            <a:ext cx="2999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Times New Roman"/>
                <a:ea typeface="Times New Roman"/>
                <a:cs typeface="Times New Roman"/>
                <a:sym typeface="Times New Roman"/>
              </a:rPr>
              <a:t>Receiver </a:t>
            </a:r>
            <a:r>
              <a:rPr lang="en" sz="3000">
                <a:solidFill>
                  <a:schemeClr val="dk1"/>
                </a:solidFill>
                <a:latin typeface="Times New Roman"/>
                <a:ea typeface="Times New Roman"/>
                <a:cs typeface="Times New Roman"/>
                <a:sym typeface="Times New Roman"/>
              </a:rPr>
              <a:t>Circuit Diagram</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