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1" r:id="rId4"/>
    <p:sldId id="262" r:id="rId5"/>
    <p:sldId id="260" r:id="rId6"/>
  </p:sldIdLst>
  <p:sldSz cx="18288000" cy="10287000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Roboto Mono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6B47F-EAD6-48C6-9AC0-276B107AE2BB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DF1FB-8837-4BAD-9303-1834A21CA2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2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DF1FB-8837-4BAD-9303-1834A21CA25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8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DF1FB-8837-4BAD-9303-1834A21CA25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4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DF1FB-8837-4BAD-9303-1834A21CA25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researchgate.net/publication/390582066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109/ACCESS.2024.3380452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6543606" cy="10287000"/>
            <a:chOff x="0" y="0"/>
            <a:chExt cx="435716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7164" cy="2709333"/>
            </a:xfrm>
            <a:custGeom>
              <a:avLst/>
              <a:gdLst/>
              <a:ahLst/>
              <a:cxnLst/>
              <a:rect l="l" t="t" r="r" b="b"/>
              <a:pathLst>
                <a:path w="4357164" h="2709333">
                  <a:moveTo>
                    <a:pt x="0" y="0"/>
                  </a:moveTo>
                  <a:lnTo>
                    <a:pt x="4357164" y="0"/>
                  </a:lnTo>
                  <a:lnTo>
                    <a:pt x="4357164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4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7164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-2455880" y="732435"/>
            <a:ext cx="8010711" cy="9700155"/>
          </a:xfrm>
          <a:custGeom>
            <a:avLst/>
            <a:gdLst/>
            <a:ahLst/>
            <a:cxnLst/>
            <a:rect l="l" t="t" r="r" b="b"/>
            <a:pathLst>
              <a:path w="8010711" h="9700155">
                <a:moveTo>
                  <a:pt x="0" y="0"/>
                </a:moveTo>
                <a:lnTo>
                  <a:pt x="8010712" y="0"/>
                </a:lnTo>
                <a:lnTo>
                  <a:pt x="8010712" y="9700154"/>
                </a:lnTo>
                <a:lnTo>
                  <a:pt x="0" y="9700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4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17B45-9475-2605-C960-E4BDC649CBA9}"/>
              </a:ext>
            </a:extLst>
          </p:cNvPr>
          <p:cNvSpPr/>
          <p:nvPr/>
        </p:nvSpPr>
        <p:spPr>
          <a:xfrm>
            <a:off x="0" y="11550"/>
            <a:ext cx="18288000" cy="13877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Engineering &amp; Technology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77EC9-F4EC-4EBF-5EF5-DC4F1FC08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9764"/>
            <a:ext cx="1127531" cy="1357189"/>
          </a:xfrm>
          <a:prstGeom prst="rect">
            <a:avLst/>
          </a:prstGeom>
        </p:spPr>
      </p:pic>
      <p:sp>
        <p:nvSpPr>
          <p:cNvPr id="13" name="Google Shape;71;p12">
            <a:extLst>
              <a:ext uri="{FF2B5EF4-FFF2-40B4-BE49-F238E27FC236}">
                <a16:creationId xmlns:a16="http://schemas.microsoft.com/office/drawing/2014/main" id="{85D2241B-5C2A-9CC0-0F3A-9A33F2CB9248}"/>
              </a:ext>
            </a:extLst>
          </p:cNvPr>
          <p:cNvSpPr txBox="1">
            <a:spLocks/>
          </p:cNvSpPr>
          <p:nvPr/>
        </p:nvSpPr>
        <p:spPr>
          <a:xfrm>
            <a:off x="6128200" y="2964778"/>
            <a:ext cx="6031600" cy="1546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 4110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</a:t>
            </a:r>
          </a:p>
        </p:txBody>
      </p:sp>
      <p:sp>
        <p:nvSpPr>
          <p:cNvPr id="14" name="Google Shape;71;p12">
            <a:extLst>
              <a:ext uri="{FF2B5EF4-FFF2-40B4-BE49-F238E27FC236}">
                <a16:creationId xmlns:a16="http://schemas.microsoft.com/office/drawing/2014/main" id="{BAC239D8-5E50-45DB-C80F-A7F2A11C3959}"/>
              </a:ext>
            </a:extLst>
          </p:cNvPr>
          <p:cNvSpPr txBox="1">
            <a:spLocks/>
          </p:cNvSpPr>
          <p:nvPr/>
        </p:nvSpPr>
        <p:spPr>
          <a:xfrm>
            <a:off x="5251087" y="3817119"/>
            <a:ext cx="9676008" cy="1626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ora"/>
              <a:buNone/>
              <a:defRPr sz="3600" b="1" i="0" u="none" strike="noStrike" cap="non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Presentation on “Thesis Topic Selection”</a:t>
            </a:r>
          </a:p>
        </p:txBody>
      </p:sp>
      <p:sp>
        <p:nvSpPr>
          <p:cNvPr id="15" name="Google Shape;105;p25">
            <a:extLst>
              <a:ext uri="{FF2B5EF4-FFF2-40B4-BE49-F238E27FC236}">
                <a16:creationId xmlns:a16="http://schemas.microsoft.com/office/drawing/2014/main" id="{DE7C0D1E-767A-B4E2-67F1-D432ACF424CC}"/>
              </a:ext>
            </a:extLst>
          </p:cNvPr>
          <p:cNvSpPr txBox="1"/>
          <p:nvPr/>
        </p:nvSpPr>
        <p:spPr>
          <a:xfrm>
            <a:off x="5251087" y="1663380"/>
            <a:ext cx="8646138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" sz="32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Mechatronics Engineering</a:t>
            </a:r>
            <a:endParaRPr sz="32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" name="Google Shape;104;p25">
            <a:extLst>
              <a:ext uri="{FF2B5EF4-FFF2-40B4-BE49-F238E27FC236}">
                <a16:creationId xmlns:a16="http://schemas.microsoft.com/office/drawing/2014/main" id="{31199F0B-C5D6-072C-4560-21A84949495B}"/>
              </a:ext>
            </a:extLst>
          </p:cNvPr>
          <p:cNvSpPr txBox="1"/>
          <p:nvPr/>
        </p:nvSpPr>
        <p:spPr>
          <a:xfrm>
            <a:off x="4820931" y="6341023"/>
            <a:ext cx="5223033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Supervisor:</a:t>
            </a: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Sumaya Ishrat Moyeen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pt-BR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Assistant Professor,</a:t>
            </a: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Mechatronics Engineering, RUET.</a:t>
            </a:r>
            <a:endParaRPr sz="3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buClr>
                <a:srgbClr val="000000"/>
              </a:buClr>
              <a:buSzPts val="1800"/>
            </a:pPr>
            <a:endParaRPr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" name="Google Shape;103;p25">
            <a:extLst>
              <a:ext uri="{FF2B5EF4-FFF2-40B4-BE49-F238E27FC236}">
                <a16:creationId xmlns:a16="http://schemas.microsoft.com/office/drawing/2014/main" id="{7B2E7640-A4BF-87C4-B60F-A90515725342}"/>
              </a:ext>
            </a:extLst>
          </p:cNvPr>
          <p:cNvSpPr txBox="1"/>
          <p:nvPr/>
        </p:nvSpPr>
        <p:spPr>
          <a:xfrm>
            <a:off x="11626475" y="6340234"/>
            <a:ext cx="6476839" cy="3077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Group Members:</a:t>
            </a:r>
            <a:endParaRPr sz="3200" b="1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Name: Md. 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Akkhor Hasan</a:t>
            </a:r>
            <a:endParaRPr sz="3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Roll: 2008028</a:t>
            </a:r>
            <a:endParaRPr sz="3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Name: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Sumaiya</a:t>
            </a:r>
            <a:r>
              <a:rPr lang="en-US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Rahman </a:t>
            </a:r>
            <a:r>
              <a:rPr lang="en-US" sz="32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Oishy</a:t>
            </a:r>
            <a:endParaRPr sz="32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32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Roll: 2008037</a:t>
            </a:r>
            <a:endParaRPr sz="3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0977" y="3208910"/>
            <a:ext cx="6822248" cy="8261048"/>
          </a:xfrm>
          <a:custGeom>
            <a:avLst/>
            <a:gdLst/>
            <a:ahLst/>
            <a:cxnLst/>
            <a:rect l="l" t="t" r="r" b="b"/>
            <a:pathLst>
              <a:path w="6822248" h="8261048">
                <a:moveTo>
                  <a:pt x="0" y="0"/>
                </a:moveTo>
                <a:lnTo>
                  <a:pt x="6822249" y="0"/>
                </a:lnTo>
                <a:lnTo>
                  <a:pt x="6822249" y="8261047"/>
                </a:lnTo>
                <a:lnTo>
                  <a:pt x="0" y="8261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92FDE-70E9-FFCF-596A-17447D6772C6}"/>
              </a:ext>
            </a:extLst>
          </p:cNvPr>
          <p:cNvSpPr/>
          <p:nvPr/>
        </p:nvSpPr>
        <p:spPr>
          <a:xfrm>
            <a:off x="0" y="11550"/>
            <a:ext cx="18288000" cy="13877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Engineering &amp;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D5ED-42E2-6B53-EEF4-7E0D8DB03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9764"/>
            <a:ext cx="1127531" cy="1357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7A2B0-FB57-3E42-7F50-621C37F69C44}"/>
              </a:ext>
            </a:extLst>
          </p:cNvPr>
          <p:cNvSpPr txBox="1"/>
          <p:nvPr/>
        </p:nvSpPr>
        <p:spPr>
          <a:xfrm>
            <a:off x="2329278" y="1562100"/>
            <a:ext cx="13629443" cy="104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Vrinda" panose="020B0502040204020203" pitchFamily="34" charset="0"/>
              </a:rPr>
              <a:t>Solar Powered Autonomous Multipurpose Agricultural Robot with Sensor Feedback for Precision and Enhancement via Bluetooth Free App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6CE07-594B-C57B-00C8-E1B1D04BA8C8}"/>
              </a:ext>
            </a:extLst>
          </p:cNvPr>
          <p:cNvSpPr txBox="1"/>
          <p:nvPr/>
        </p:nvSpPr>
        <p:spPr>
          <a:xfrm>
            <a:off x="8001000" y="3025735"/>
            <a:ext cx="9279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today requires automation and smart solutions to boost productivity and reduce labor efforts. This project presents a solar-powered agricultural robot with sensors and Bluetooth app control to automate tasks like seed sowing, grass cutting, and pesticide spraying, ensuring efficient and sustainable farming.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73061-1634-2E15-5FE3-16B46178A23F}"/>
              </a:ext>
            </a:extLst>
          </p:cNvPr>
          <p:cNvSpPr txBox="1"/>
          <p:nvPr/>
        </p:nvSpPr>
        <p:spPr>
          <a:xfrm>
            <a:off x="8002929" y="4538449"/>
            <a:ext cx="9279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farming is labor-intensive, time-consuming, and less efficient. With rising food demands, there is a need for eco-friendly and automated systems. A solar-powered robot with sensor feedback offers precision, reduces human effort, and promotes sustainable agriculture.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15F73-3D6E-FB0C-6460-B47B835F4B83}"/>
              </a:ext>
            </a:extLst>
          </p:cNvPr>
          <p:cNvSpPr txBox="1"/>
          <p:nvPr/>
        </p:nvSpPr>
        <p:spPr>
          <a:xfrm>
            <a:off x="8001000" y="6057125"/>
            <a:ext cx="92791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solar-powered multipurpose agricultural robot capable of performing tasks such as seed sowing, grass cutting, and pesticide spraying.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key sensors and feedback mechanisms (soil moisture, seed level, temperature &amp; humidity, and battery status) for precision farming and adaptive control.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Bluetooth-enabled mobile application for real-time monitoring and remote control of the robot.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473E6-CD79-E6F5-4B73-60C58310BF02}"/>
              </a:ext>
            </a:extLst>
          </p:cNvPr>
          <p:cNvSpPr txBox="1"/>
          <p:nvPr/>
        </p:nvSpPr>
        <p:spPr>
          <a:xfrm>
            <a:off x="3564134" y="8915194"/>
            <a:ext cx="1372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Milufarzana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Banu, S., Or-Rashid, M. H., &amp; Hasan, M. R. (2025). Fabrication and performance evaluation of a solar-powered multipurpose agricultural machine.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Agricultural Engineering International: CIGR Journal, 27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85–94.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https://www.researchgate.net/publication/390582066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BDD1D-94E4-FCA6-15B1-3935E3B34C50}"/>
              </a:ext>
            </a:extLst>
          </p:cNvPr>
          <p:cNvSpPr txBox="1"/>
          <p:nvPr/>
        </p:nvSpPr>
        <p:spPr>
          <a:xfrm>
            <a:off x="2514600" y="7635096"/>
            <a:ext cx="5126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Fig.1. Block diagram of the Automated Seed Sowing,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Grass Cutting and Pesticide Sprayer Robot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Bluetooth</a:t>
            </a:r>
          </a:p>
        </p:txBody>
      </p:sp>
      <p:pic>
        <p:nvPicPr>
          <p:cNvPr id="8" name="Picture 7" descr="A diagram of a machine&#10;&#10;AI-generated content may be incorrect.">
            <a:extLst>
              <a:ext uri="{FF2B5EF4-FFF2-40B4-BE49-F238E27FC236}">
                <a16:creationId xmlns:a16="http://schemas.microsoft.com/office/drawing/2014/main" id="{707ECFDC-2242-CF9E-AA9A-91D4D2C84F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85" b="21372"/>
          <a:stretch/>
        </p:blipFill>
        <p:spPr>
          <a:xfrm>
            <a:off x="1891820" y="2712955"/>
            <a:ext cx="5112500" cy="48652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0977" y="3208910"/>
            <a:ext cx="6822248" cy="8261048"/>
          </a:xfrm>
          <a:custGeom>
            <a:avLst/>
            <a:gdLst/>
            <a:ahLst/>
            <a:cxnLst/>
            <a:rect l="l" t="t" r="r" b="b"/>
            <a:pathLst>
              <a:path w="6822248" h="8261048">
                <a:moveTo>
                  <a:pt x="0" y="0"/>
                </a:moveTo>
                <a:lnTo>
                  <a:pt x="6822249" y="0"/>
                </a:lnTo>
                <a:lnTo>
                  <a:pt x="6822249" y="8261047"/>
                </a:lnTo>
                <a:lnTo>
                  <a:pt x="0" y="8261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92FDE-70E9-FFCF-596A-17447D6772C6}"/>
              </a:ext>
            </a:extLst>
          </p:cNvPr>
          <p:cNvSpPr/>
          <p:nvPr/>
        </p:nvSpPr>
        <p:spPr>
          <a:xfrm>
            <a:off x="0" y="11550"/>
            <a:ext cx="18288000" cy="13877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Engineering &amp;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D5ED-42E2-6B53-EEF4-7E0D8DB03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9764"/>
            <a:ext cx="1127531" cy="1357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7A2B0-FB57-3E42-7F50-621C37F69C44}"/>
              </a:ext>
            </a:extLst>
          </p:cNvPr>
          <p:cNvSpPr txBox="1"/>
          <p:nvPr/>
        </p:nvSpPr>
        <p:spPr>
          <a:xfrm>
            <a:off x="2329278" y="1562100"/>
            <a:ext cx="13629443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Vrinda" panose="020B0502040204020203" pitchFamily="34" charset="0"/>
              </a:rPr>
              <a:t>AI-Enhanced Digital Twin for Predictive Analytics of </a:t>
            </a:r>
          </a:p>
          <a:p>
            <a:pPr marL="0" marR="0" algn="ctr"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Vrinda" panose="020B0502040204020203" pitchFamily="34" charset="0"/>
              </a:rPr>
              <a:t>Battery Health and Degradation Dynamics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6CE07-594B-C57B-00C8-E1B1D04BA8C8}"/>
              </a:ext>
            </a:extLst>
          </p:cNvPr>
          <p:cNvSpPr txBox="1"/>
          <p:nvPr/>
        </p:nvSpPr>
        <p:spPr>
          <a:xfrm>
            <a:off x="8001000" y="3025735"/>
            <a:ext cx="9279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battery management is crucial for energy storage systems and electric vehicles. This project focuses on developing a digital twin model that predicts battery health, capacity, and remaining life using real-time sensor data, enabling accurate monitoring and predictive maintenance.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73061-1634-2E15-5FE3-16B46178A23F}"/>
              </a:ext>
            </a:extLst>
          </p:cNvPr>
          <p:cNvSpPr txBox="1"/>
          <p:nvPr/>
        </p:nvSpPr>
        <p:spPr>
          <a:xfrm>
            <a:off x="8002929" y="4538449"/>
            <a:ext cx="9279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 failures often result in costly downtime and reduced performance in electric vehicles and storage systems. Traditional methods for estimating battery life are less accurate due to dynamic operating conditions. A digital twin approach provides a virtual replica of the battery, improving prediction accuracy and supporting proactive maintenance strategies.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15F73-3D6E-FB0C-6460-B47B835F4B83}"/>
              </a:ext>
            </a:extLst>
          </p:cNvPr>
          <p:cNvSpPr txBox="1"/>
          <p:nvPr/>
        </p:nvSpPr>
        <p:spPr>
          <a:xfrm>
            <a:off x="7983638" y="6358940"/>
            <a:ext cx="92791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digital twin model that replicates the real-time behavior and performance of a battery system.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battery health parameters such as state of health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capacity, and remaining useful life (RUL) using real-time data.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predictive maintenance by enabling early detection of battery degradation and optimizing energy management.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473E6-CD79-E6F5-4B73-60C58310BF02}"/>
              </a:ext>
            </a:extLst>
          </p:cNvPr>
          <p:cNvSpPr txBox="1"/>
          <p:nvPr/>
        </p:nvSpPr>
        <p:spPr>
          <a:xfrm>
            <a:off x="3564134" y="8915194"/>
            <a:ext cx="1372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Renold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A., &amp;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Kathayat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 S. (2023). Comprehensive Review of Machine Learning, Deep Learning, and Digital Twin Data-Driven Approaches in Battery Health Prediction of Electric Vehicles.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XX, 1–45.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https://doi.org/10.1109/ACCESS.2024.3380452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C7CF73-7B61-CF11-D940-C3C4B09E99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" t="8168" r="7136" b="12101"/>
          <a:stretch/>
        </p:blipFill>
        <p:spPr>
          <a:xfrm>
            <a:off x="1865934" y="3376895"/>
            <a:ext cx="5431423" cy="37943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23BDD1D-94E4-FCA6-15B1-3935E3B34C50}"/>
              </a:ext>
            </a:extLst>
          </p:cNvPr>
          <p:cNvSpPr txBox="1"/>
          <p:nvPr/>
        </p:nvSpPr>
        <p:spPr>
          <a:xfrm>
            <a:off x="2018333" y="7252982"/>
            <a:ext cx="5126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Fig.2. A Graph of the Real Battery Degradation Data</a:t>
            </a:r>
          </a:p>
        </p:txBody>
      </p:sp>
    </p:spTree>
    <p:extLst>
      <p:ext uri="{BB962C8B-B14F-4D97-AF65-F5344CB8AC3E}">
        <p14:creationId xmlns:p14="http://schemas.microsoft.com/office/powerpoint/2010/main" val="512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80977" y="3208910"/>
            <a:ext cx="6822248" cy="8261048"/>
          </a:xfrm>
          <a:custGeom>
            <a:avLst/>
            <a:gdLst/>
            <a:ahLst/>
            <a:cxnLst/>
            <a:rect l="l" t="t" r="r" b="b"/>
            <a:pathLst>
              <a:path w="6822248" h="8261048">
                <a:moveTo>
                  <a:pt x="0" y="0"/>
                </a:moveTo>
                <a:lnTo>
                  <a:pt x="6822249" y="0"/>
                </a:lnTo>
                <a:lnTo>
                  <a:pt x="6822249" y="8261047"/>
                </a:lnTo>
                <a:lnTo>
                  <a:pt x="0" y="82610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692FDE-70E9-FFCF-596A-17447D6772C6}"/>
              </a:ext>
            </a:extLst>
          </p:cNvPr>
          <p:cNvSpPr/>
          <p:nvPr/>
        </p:nvSpPr>
        <p:spPr>
          <a:xfrm>
            <a:off x="0" y="11550"/>
            <a:ext cx="18288000" cy="138778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Rajshahi</a:t>
            </a:r>
            <a:r>
              <a:rPr lang="en-US" sz="5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of Engineering &amp; Technology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D5ED-42E2-6B53-EEF4-7E0D8DB03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9764"/>
            <a:ext cx="1127531" cy="1357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97A2B0-FB57-3E42-7F50-621C37F69C44}"/>
              </a:ext>
            </a:extLst>
          </p:cNvPr>
          <p:cNvSpPr txBox="1"/>
          <p:nvPr/>
        </p:nvSpPr>
        <p:spPr>
          <a:xfrm>
            <a:off x="2329278" y="1562100"/>
            <a:ext cx="13629443" cy="1043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Vrinda" panose="020B0502040204020203" pitchFamily="34" charset="0"/>
              </a:rPr>
              <a:t>Predictive Maintenance Architecture Using Edge-AI and Machine Learning for Industrial Machinery</a:t>
            </a:r>
            <a:endParaRPr lang="en-US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Vrinda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56CE07-594B-C57B-00C8-E1B1D04BA8C8}"/>
              </a:ext>
            </a:extLst>
          </p:cNvPr>
          <p:cNvSpPr txBox="1"/>
          <p:nvPr/>
        </p:nvSpPr>
        <p:spPr>
          <a:xfrm>
            <a:off x="8001000" y="2899256"/>
            <a:ext cx="92791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machines are critical assets whose unexpected failures can result in high maintenance costs and production delays. This project focuses on developing a predictive machine health monitoring system that leverages real-time sensor data and machine learning to detect early fault indicators and optimize maintenance strategies.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73061-1634-2E15-5FE3-16B46178A23F}"/>
              </a:ext>
            </a:extLst>
          </p:cNvPr>
          <p:cNvSpPr txBox="1"/>
          <p:nvPr/>
        </p:nvSpPr>
        <p:spPr>
          <a:xfrm>
            <a:off x="8002929" y="4538449"/>
            <a:ext cx="927910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Unplanned machine failures cause costly downtime and inefficiencies in industries. Traditional maintenance methods lack predictive capabilities, while machine learning with real-time sensor data enables early fault detection, proactive maintenance, and improved operational reliability.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15F73-3D6E-FB0C-6460-B47B835F4B83}"/>
              </a:ext>
            </a:extLst>
          </p:cNvPr>
          <p:cNvSpPr txBox="1"/>
          <p:nvPr/>
        </p:nvSpPr>
        <p:spPr>
          <a:xfrm>
            <a:off x="8001000" y="6057125"/>
            <a:ext cx="927910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real-time health monitoring system using industrial sensor data (vibration, temperature, etc.) for fault detection.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algorithms to predict anomalies and enable proactive maintenance.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downtime and maintenance costs by generating early alerts and optimizing machine reliability.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F473E6-CD79-E6F5-4B73-60C58310BF02}"/>
              </a:ext>
            </a:extLst>
          </p:cNvPr>
          <p:cNvSpPr txBox="1"/>
          <p:nvPr/>
        </p:nvSpPr>
        <p:spPr>
          <a:xfrm>
            <a:off x="3564134" y="8915194"/>
            <a:ext cx="13724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Ranjan, R., &amp; Mitta, N. R. (2024). AI-enhanced predictive maintenance systems for industrial equipment: Developing machine learning models to forecast failures, optimize maintenance schedules, and minimize downtime.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Learning and Broad Applications in Scientific Research, 10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550–590. DLABI</a:t>
            </a:r>
            <a:r>
              <a:rPr lang="en-US" sz="1600" dirty="0"/>
              <a:t>.</a:t>
            </a:r>
            <a:endParaRPr lang="en-US" sz="1600" dirty="0">
              <a:effectLst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BDD1D-94E4-FCA6-15B1-3935E3B34C50}"/>
              </a:ext>
            </a:extLst>
          </p:cNvPr>
          <p:cNvSpPr txBox="1"/>
          <p:nvPr/>
        </p:nvSpPr>
        <p:spPr>
          <a:xfrm>
            <a:off x="1981601" y="7111866"/>
            <a:ext cx="5126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Fig.3. Workflow of the Proposed Threshold-Based Feature Selection Method Using FFT and Random Forest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6BE8D54F-5C00-E8A7-F71C-7273059D70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8" t="3770" r="7339"/>
          <a:stretch/>
        </p:blipFill>
        <p:spPr>
          <a:xfrm>
            <a:off x="1033194" y="2987485"/>
            <a:ext cx="7023439" cy="397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6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6324373" cy="10287000"/>
            <a:chOff x="0" y="0"/>
            <a:chExt cx="429942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99424" cy="2709333"/>
            </a:xfrm>
            <a:custGeom>
              <a:avLst/>
              <a:gdLst/>
              <a:ahLst/>
              <a:cxnLst/>
              <a:rect l="l" t="t" r="r" b="b"/>
              <a:pathLst>
                <a:path w="4299424" h="2709333">
                  <a:moveTo>
                    <a:pt x="0" y="0"/>
                  </a:moveTo>
                  <a:lnTo>
                    <a:pt x="4299424" y="0"/>
                  </a:lnTo>
                  <a:lnTo>
                    <a:pt x="4299424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4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9942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134912" y="2880975"/>
            <a:ext cx="8123610" cy="7406025"/>
          </a:xfrm>
          <a:custGeom>
            <a:avLst/>
            <a:gdLst/>
            <a:ahLst/>
            <a:cxnLst/>
            <a:rect l="l" t="t" r="r" b="b"/>
            <a:pathLst>
              <a:path w="8123610" h="7406025">
                <a:moveTo>
                  <a:pt x="0" y="0"/>
                </a:moveTo>
                <a:lnTo>
                  <a:pt x="8123610" y="0"/>
                </a:lnTo>
                <a:lnTo>
                  <a:pt x="8123610" y="7406025"/>
                </a:lnTo>
                <a:lnTo>
                  <a:pt x="0" y="74060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59589" y="4192365"/>
            <a:ext cx="11364784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1400"/>
              </a:lnSpc>
            </a:pPr>
            <a:r>
              <a:rPr lang="en-US" sz="12000" b="1" spc="480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806</Words>
  <Application>Microsoft Office PowerPoint</Application>
  <PresentationFormat>Custom</PresentationFormat>
  <Paragraphs>53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Roboto Mono Bold</vt:lpstr>
      <vt:lpstr>Calibri</vt:lpstr>
      <vt:lpstr>Aptos</vt:lpstr>
      <vt:lpstr>Times New Roman</vt:lpstr>
      <vt:lpstr>Wingdings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Md. Akkhor Hasan</dc:creator>
  <cp:lastModifiedBy>Md. Akkhor Hasan</cp:lastModifiedBy>
  <cp:revision>5</cp:revision>
  <dcterms:created xsi:type="dcterms:W3CDTF">2006-08-16T00:00:00Z</dcterms:created>
  <dcterms:modified xsi:type="dcterms:W3CDTF">2025-07-20T08:08:49Z</dcterms:modified>
  <dc:identifier>DAGtmPAErxM</dc:identifier>
</cp:coreProperties>
</file>