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84" r:id="rId2"/>
    <p:sldId id="285"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Lst>
  <p:sldSz cx="12192000" cy="6858000"/>
  <p:notesSz cx="6858000" cy="9144000"/>
  <p:defaultText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05CF60-8DE4-402C-A36B-B826303C8107}" type="datetimeFigureOut">
              <a:rPr lang="en-US" smtClean="0"/>
              <a:pPr/>
              <a:t>9/12/2021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546B0-7B77-4BCD-AFE3-BED10F14C6D2}" type="slidenum">
              <a:rPr lang="en-US" smtClean="0"/>
              <a:pPr/>
              <a:t>‹#›</a:t>
            </a:fld>
            <a:endParaRPr lang="en-US"/>
          </a:p>
        </p:txBody>
      </p:sp>
    </p:spTree>
    <p:extLst>
      <p:ext uri="{BB962C8B-B14F-4D97-AF65-F5344CB8AC3E}">
        <p14:creationId xmlns:p14="http://schemas.microsoft.com/office/powerpoint/2010/main" val="1353508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uFillTx/>
              </a:defRPr>
            </a:lvl1pPr>
          </a:lstStyle>
          <a:p>
            <a:r>
              <a:rPr lang="en-US">
                <a:uFillTx/>
              </a:rPr>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uFillTx/>
              </a:defRPr>
            </a:lvl1pPr>
            <a:lvl2pPr marL="457200" indent="0" algn="ctr">
              <a:buNone/>
              <a:defRPr sz="2000">
                <a:uFillTx/>
              </a:defRPr>
            </a:lvl2pPr>
            <a:lvl3pPr marL="914400" indent="0" algn="ctr">
              <a:buNone/>
              <a:defRPr sz="1800">
                <a:uFillTx/>
              </a:defRPr>
            </a:lvl3pPr>
            <a:lvl4pPr marL="1371600" indent="0" algn="ctr">
              <a:buNone/>
              <a:defRPr sz="1600">
                <a:uFillTx/>
              </a:defRPr>
            </a:lvl4pPr>
            <a:lvl5pPr marL="1828800" indent="0" algn="ctr">
              <a:buNone/>
              <a:defRPr sz="1600">
                <a:uFillTx/>
              </a:defRPr>
            </a:lvl5pPr>
            <a:lvl6pPr marL="2286000" indent="0" algn="ctr">
              <a:buNone/>
              <a:defRPr sz="1600">
                <a:uFillTx/>
              </a:defRPr>
            </a:lvl6pPr>
            <a:lvl7pPr marL="2743200" indent="0" algn="ctr">
              <a:buNone/>
              <a:defRPr sz="1600">
                <a:uFillTx/>
              </a:defRPr>
            </a:lvl7pPr>
            <a:lvl8pPr marL="3200400" indent="0" algn="ctr">
              <a:buNone/>
              <a:defRPr sz="1600">
                <a:uFillTx/>
              </a:defRPr>
            </a:lvl8pPr>
            <a:lvl9pPr marL="3657600" indent="0" algn="ctr">
              <a:buNone/>
              <a:defRPr sz="1600">
                <a:uFillTx/>
              </a:defRPr>
            </a:lvl9pPr>
          </a:lstStyle>
          <a:p>
            <a:r>
              <a:rPr lang="en-US">
                <a:uFillTx/>
              </a:rPr>
              <a:t>Click to edit Master subtitle style</a:t>
            </a:r>
          </a:p>
        </p:txBody>
      </p:sp>
      <p:sp>
        <p:nvSpPr>
          <p:cNvPr id="4" name="Date Placeholder 3"/>
          <p:cNvSpPr>
            <a:spLocks noGrp="1"/>
          </p:cNvSpPr>
          <p:nvPr>
            <p:ph type="dt" sz="half" idx="10"/>
          </p:nvPr>
        </p:nvSpPr>
        <p:spPr/>
        <p:txBody>
          <a:bodyPr/>
          <a:lstStyle/>
          <a:p>
            <a:fld id="{B30AB184-CFB5-414C-BB3D-A59FA422FC61}" type="datetimeFigureOut">
              <a:rPr lang="en-US" smtClean="0">
                <a:uFillTx/>
              </a:rPr>
              <a:pPr/>
              <a:t>9/12/2021</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Vertical Text Placeholder 2"/>
          <p:cNvSpPr>
            <a:spLocks noGrp="1"/>
          </p:cNvSpPr>
          <p:nvPr>
            <p:ph type="body" orient="vert" idx="1"/>
          </p:nvPr>
        </p:nvSpPr>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fld id="{B30AB184-CFB5-414C-BB3D-A59FA422FC61}" type="datetimeFigureOut">
              <a:rPr lang="en-US" smtClean="0">
                <a:uFillTx/>
              </a:rPr>
              <a:pPr/>
              <a:t>9/12/2021</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uFillTx/>
              </a:rPr>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fld id="{B30AB184-CFB5-414C-BB3D-A59FA422FC61}" type="datetimeFigureOut">
              <a:rPr lang="en-US" smtClean="0">
                <a:uFillTx/>
              </a:rPr>
              <a:pPr/>
              <a:t>9/12/2021</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71531" y="0"/>
            <a:ext cx="10320469" cy="1179288"/>
          </a:xfrm>
          <a:prstGeom prst="rect">
            <a:avLst/>
          </a:prstGeom>
        </p:spPr>
        <p:txBody>
          <a:bodyPr anchor="ctr"/>
          <a:lstStyle>
            <a:lvl1pPr algn="l">
              <a:defRPr>
                <a:solidFill>
                  <a:schemeClr val="tx1">
                    <a:lumMod val="75000"/>
                    <a:lumOff val="25000"/>
                  </a:schemeClr>
                </a:solidFill>
                <a:uFillTx/>
                <a:latin typeface="Arial" pitchFamily="34" charset="0"/>
                <a:cs typeface="Arial" pitchFamily="34" charset="0"/>
              </a:defRPr>
            </a:lvl1pPr>
          </a:lstStyle>
          <a:p>
            <a:r>
              <a:rPr lang="en-US" altLang="ko-KR" dirty="0">
                <a:uFillTx/>
              </a:rPr>
              <a:t>Free PPT _ Click to add title</a:t>
            </a:r>
            <a:endParaRPr lang="ko-KR" altLang="en-US" dirty="0">
              <a:uFillTx/>
            </a:endParaRPr>
          </a:p>
        </p:txBody>
      </p:sp>
      <p:sp>
        <p:nvSpPr>
          <p:cNvPr id="4" name="Content Placeholder 2"/>
          <p:cNvSpPr>
            <a:spLocks noGrp="1"/>
          </p:cNvSpPr>
          <p:nvPr>
            <p:ph idx="1"/>
          </p:nvPr>
        </p:nvSpPr>
        <p:spPr>
          <a:xfrm>
            <a:off x="2374995" y="1316766"/>
            <a:ext cx="9481645" cy="614197"/>
          </a:xfrm>
          <a:prstGeom prst="rect">
            <a:avLst/>
          </a:prstGeom>
        </p:spPr>
        <p:txBody>
          <a:bodyPr anchor="ctr"/>
          <a:lstStyle>
            <a:lvl1pPr marL="0" indent="0">
              <a:buNone/>
              <a:defRPr sz="2667">
                <a:solidFill>
                  <a:schemeClr val="tx1">
                    <a:lumMod val="75000"/>
                    <a:lumOff val="25000"/>
                  </a:schemeClr>
                </a:solidFill>
                <a:uFillTx/>
                <a:latin typeface="Arial" pitchFamily="34" charset="0"/>
                <a:cs typeface="Arial" pitchFamily="34" charset="0"/>
              </a:defRPr>
            </a:lvl1pPr>
          </a:lstStyle>
          <a:p>
            <a:pPr lvl="0"/>
            <a:r>
              <a:rPr lang="en-US" altLang="ko-KR" dirty="0">
                <a:uFillTx/>
              </a:rPr>
              <a:t>Click to edit Master text styles</a:t>
            </a:r>
          </a:p>
        </p:txBody>
      </p:sp>
      <p:sp>
        <p:nvSpPr>
          <p:cNvPr id="5" name="Content Placeholder 2"/>
          <p:cNvSpPr>
            <a:spLocks noGrp="1"/>
          </p:cNvSpPr>
          <p:nvPr>
            <p:ph idx="10"/>
          </p:nvPr>
        </p:nvSpPr>
        <p:spPr>
          <a:xfrm>
            <a:off x="2388787" y="2218994"/>
            <a:ext cx="9481645" cy="3994316"/>
          </a:xfrm>
          <a:prstGeom prst="rect">
            <a:avLst/>
          </a:prstGeom>
        </p:spPr>
        <p:txBody>
          <a:bodyPr lIns="396000" anchor="t"/>
          <a:lstStyle>
            <a:lvl1pPr marL="0" indent="0">
              <a:buNone/>
              <a:defRPr sz="1867">
                <a:solidFill>
                  <a:schemeClr val="tx1">
                    <a:lumMod val="75000"/>
                    <a:lumOff val="25000"/>
                  </a:schemeClr>
                </a:solidFill>
                <a:uFillTx/>
                <a:latin typeface="Arial" pitchFamily="34" charset="0"/>
                <a:cs typeface="Arial" pitchFamily="34" charset="0"/>
              </a:defRPr>
            </a:lvl1pPr>
          </a:lstStyle>
          <a:p>
            <a:pPr lvl="0"/>
            <a:r>
              <a:rPr lang="en-US" altLang="ko-KR" dirty="0">
                <a:uFillTx/>
              </a:rPr>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Content Placeholder 2"/>
          <p:cNvSpPr>
            <a:spLocks noGrp="1"/>
          </p:cNvSpPr>
          <p:nvPr>
            <p:ph idx="1"/>
          </p:nvPr>
        </p:nvSpPr>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fld id="{B30AB184-CFB5-414C-BB3D-A59FA422FC61}" type="datetimeFigureOut">
              <a:rPr lang="en-US" smtClean="0">
                <a:uFillTx/>
              </a:rPr>
              <a:pPr/>
              <a:t>9/12/2021</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uFillTx/>
              </a:defRPr>
            </a:lvl1pPr>
          </a:lstStyle>
          <a:p>
            <a:r>
              <a:rPr lang="en-US">
                <a:uFillTx/>
              </a:rPr>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uFillTx/>
              </a:defRPr>
            </a:lvl1pPr>
            <a:lvl2pPr marL="457200" indent="0">
              <a:buNone/>
              <a:defRPr sz="2000">
                <a:solidFill>
                  <a:schemeClr val="tx1">
                    <a:tint val="75000"/>
                  </a:schemeClr>
                </a:solidFill>
                <a:uFillTx/>
              </a:defRPr>
            </a:lvl2pPr>
            <a:lvl3pPr marL="914400" indent="0">
              <a:buNone/>
              <a:defRPr sz="1800">
                <a:solidFill>
                  <a:schemeClr val="tx1">
                    <a:tint val="75000"/>
                  </a:schemeClr>
                </a:solidFill>
                <a:uFillTx/>
              </a:defRPr>
            </a:lvl3pPr>
            <a:lvl4pPr marL="1371600" indent="0">
              <a:buNone/>
              <a:defRPr sz="1600">
                <a:solidFill>
                  <a:schemeClr val="tx1">
                    <a:tint val="75000"/>
                  </a:schemeClr>
                </a:solidFill>
                <a:uFillTx/>
              </a:defRPr>
            </a:lvl4pPr>
            <a:lvl5pPr marL="1828800" indent="0">
              <a:buNone/>
              <a:defRPr sz="1600">
                <a:solidFill>
                  <a:schemeClr val="tx1">
                    <a:tint val="75000"/>
                  </a:schemeClr>
                </a:solidFill>
                <a:uFillTx/>
              </a:defRPr>
            </a:lvl5pPr>
            <a:lvl6pPr marL="2286000" indent="0">
              <a:buNone/>
              <a:defRPr sz="1600">
                <a:solidFill>
                  <a:schemeClr val="tx1">
                    <a:tint val="75000"/>
                  </a:schemeClr>
                </a:solidFill>
                <a:uFillTx/>
              </a:defRPr>
            </a:lvl6pPr>
            <a:lvl7pPr marL="2743200" indent="0">
              <a:buNone/>
              <a:defRPr sz="1600">
                <a:solidFill>
                  <a:schemeClr val="tx1">
                    <a:tint val="75000"/>
                  </a:schemeClr>
                </a:solidFill>
                <a:uFillTx/>
              </a:defRPr>
            </a:lvl7pPr>
            <a:lvl8pPr marL="3200400" indent="0">
              <a:buNone/>
              <a:defRPr sz="1600">
                <a:solidFill>
                  <a:schemeClr val="tx1">
                    <a:tint val="75000"/>
                  </a:schemeClr>
                </a:solidFill>
                <a:uFillTx/>
              </a:defRPr>
            </a:lvl8pPr>
            <a:lvl9pPr marL="3657600" indent="0">
              <a:buNone/>
              <a:defRPr sz="1600">
                <a:solidFill>
                  <a:schemeClr val="tx1">
                    <a:tint val="75000"/>
                  </a:schemeClr>
                </a:solidFill>
                <a:uFillTx/>
              </a:defRPr>
            </a:lvl9pPr>
          </a:lstStyle>
          <a:p>
            <a:pPr lvl="0"/>
            <a:r>
              <a:rPr lang="en-US">
                <a:uFillTx/>
              </a:rPr>
              <a:t>Click to edit Master text styles</a:t>
            </a:r>
          </a:p>
        </p:txBody>
      </p:sp>
      <p:sp>
        <p:nvSpPr>
          <p:cNvPr id="4" name="Date Placeholder 3"/>
          <p:cNvSpPr>
            <a:spLocks noGrp="1"/>
          </p:cNvSpPr>
          <p:nvPr>
            <p:ph type="dt" sz="half" idx="10"/>
          </p:nvPr>
        </p:nvSpPr>
        <p:spPr/>
        <p:txBody>
          <a:bodyPr/>
          <a:lstStyle/>
          <a:p>
            <a:fld id="{B30AB184-CFB5-414C-BB3D-A59FA422FC61}" type="datetimeFigureOut">
              <a:rPr lang="en-US" smtClean="0">
                <a:uFillTx/>
              </a:rPr>
              <a:pPr/>
              <a:t>9/12/2021</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5" name="Date Placeholder 4"/>
          <p:cNvSpPr>
            <a:spLocks noGrp="1"/>
          </p:cNvSpPr>
          <p:nvPr>
            <p:ph type="dt" sz="half" idx="10"/>
          </p:nvPr>
        </p:nvSpPr>
        <p:spPr/>
        <p:txBody>
          <a:bodyPr/>
          <a:lstStyle/>
          <a:p>
            <a:fld id="{B30AB184-CFB5-414C-BB3D-A59FA422FC61}" type="datetimeFigureOut">
              <a:rPr lang="en-US" smtClean="0">
                <a:uFillTx/>
              </a:rPr>
              <a:pPr/>
              <a:t>9/12/2021</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uFillTx/>
              </a:rPr>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7" name="Date Placeholder 6"/>
          <p:cNvSpPr>
            <a:spLocks noGrp="1"/>
          </p:cNvSpPr>
          <p:nvPr>
            <p:ph type="dt" sz="half" idx="10"/>
          </p:nvPr>
        </p:nvSpPr>
        <p:spPr/>
        <p:txBody>
          <a:bodyPr/>
          <a:lstStyle/>
          <a:p>
            <a:fld id="{B30AB184-CFB5-414C-BB3D-A59FA422FC61}" type="datetimeFigureOut">
              <a:rPr lang="en-US" smtClean="0">
                <a:uFillTx/>
              </a:rPr>
              <a:pPr/>
              <a:t>9/12/2021</a:t>
            </a:fld>
            <a:endParaRPr lang="en-US">
              <a:uFillTx/>
            </a:endParaRPr>
          </a:p>
        </p:txBody>
      </p:sp>
      <p:sp>
        <p:nvSpPr>
          <p:cNvPr id="8" name="Footer Placeholder 7"/>
          <p:cNvSpPr>
            <a:spLocks noGrp="1"/>
          </p:cNvSpPr>
          <p:nvPr>
            <p:ph type="ftr" sz="quarter" idx="11"/>
          </p:nvPr>
        </p:nvSpPr>
        <p:spPr/>
        <p:txBody>
          <a:bodyPr/>
          <a:lstStyle/>
          <a:p>
            <a:endParaRPr lang="en-US">
              <a:uFillTx/>
            </a:endParaRPr>
          </a:p>
        </p:txBody>
      </p:sp>
      <p:sp>
        <p:nvSpPr>
          <p:cNvPr id="9" name="Slide Number Placeholder 8"/>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Date Placeholder 2"/>
          <p:cNvSpPr>
            <a:spLocks noGrp="1"/>
          </p:cNvSpPr>
          <p:nvPr>
            <p:ph type="dt" sz="half" idx="10"/>
          </p:nvPr>
        </p:nvSpPr>
        <p:spPr/>
        <p:txBody>
          <a:bodyPr/>
          <a:lstStyle/>
          <a:p>
            <a:fld id="{B30AB184-CFB5-414C-BB3D-A59FA422FC61}" type="datetimeFigureOut">
              <a:rPr lang="en-US" smtClean="0">
                <a:uFillTx/>
              </a:rPr>
              <a:pPr/>
              <a:t>9/12/2021</a:t>
            </a:fld>
            <a:endParaRPr lang="en-US">
              <a:uFillTx/>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AB184-CFB5-414C-BB3D-A59FA422FC61}" type="datetimeFigureOut">
              <a:rPr lang="en-US" smtClean="0">
                <a:uFillTx/>
              </a:rPr>
              <a:pPr/>
              <a:t>9/12/2021</a:t>
            </a:fld>
            <a:endParaRPr lang="en-US">
              <a:uFillTx/>
            </a:endParaRPr>
          </a:p>
        </p:txBody>
      </p:sp>
      <p:sp>
        <p:nvSpPr>
          <p:cNvPr id="3" name="Footer Placeholder 2"/>
          <p:cNvSpPr>
            <a:spLocks noGrp="1"/>
          </p:cNvSpPr>
          <p:nvPr>
            <p:ph type="ftr" sz="quarter" idx="11"/>
          </p:nvPr>
        </p:nvSpPr>
        <p:spPr/>
        <p:txBody>
          <a:bodyPr/>
          <a:lstStyle/>
          <a:p>
            <a:endParaRPr lang="en-US">
              <a:uFillTx/>
            </a:endParaRPr>
          </a:p>
        </p:txBody>
      </p:sp>
      <p:sp>
        <p:nvSpPr>
          <p:cNvPr id="4" name="Slide Number Placeholder 3"/>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p>
        </p:txBody>
      </p:sp>
      <p:sp>
        <p:nvSpPr>
          <p:cNvPr id="5" name="Date Placeholder 4"/>
          <p:cNvSpPr>
            <a:spLocks noGrp="1"/>
          </p:cNvSpPr>
          <p:nvPr>
            <p:ph type="dt" sz="half" idx="10"/>
          </p:nvPr>
        </p:nvSpPr>
        <p:spPr/>
        <p:txBody>
          <a:bodyPr/>
          <a:lstStyle/>
          <a:p>
            <a:fld id="{B30AB184-CFB5-414C-BB3D-A59FA422FC61}" type="datetimeFigureOut">
              <a:rPr lang="en-US" smtClean="0">
                <a:uFillTx/>
              </a:rPr>
              <a:pPr/>
              <a:t>9/12/2021</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endParaRPr lang="en-US">
              <a:uFillTx/>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p>
        </p:txBody>
      </p:sp>
      <p:sp>
        <p:nvSpPr>
          <p:cNvPr id="5" name="Date Placeholder 4"/>
          <p:cNvSpPr>
            <a:spLocks noGrp="1"/>
          </p:cNvSpPr>
          <p:nvPr>
            <p:ph type="dt" sz="half" idx="10"/>
          </p:nvPr>
        </p:nvSpPr>
        <p:spPr/>
        <p:txBody>
          <a:bodyPr/>
          <a:lstStyle/>
          <a:p>
            <a:fld id="{B30AB184-CFB5-414C-BB3D-A59FA422FC61}" type="datetimeFigureOut">
              <a:rPr lang="en-US" smtClean="0">
                <a:uFillTx/>
              </a:rPr>
              <a:pPr/>
              <a:t>9/12/2021</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pPr/>
              <a:t>‹#›</a:t>
            </a:fld>
            <a:endParaRPr lang="en-US">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uFillTx/>
              </a:rPr>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uFillTx/>
              </a:defRPr>
            </a:lvl1pPr>
          </a:lstStyle>
          <a:p>
            <a:fld id="{B30AB184-CFB5-414C-BB3D-A59FA422FC61}" type="datetimeFigureOut">
              <a:rPr lang="en-US" smtClean="0">
                <a:uFillTx/>
              </a:rPr>
              <a:pPr/>
              <a:t>9/12/2021</a:t>
            </a:fld>
            <a:endParaRPr lang="en-US">
              <a:uFillTx/>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uFillTx/>
              </a:defRPr>
            </a:lvl1pPr>
          </a:lstStyle>
          <a:p>
            <a:endParaRPr lang="en-US">
              <a:uFillTx/>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uFillTx/>
              </a:defRPr>
            </a:lvl1pPr>
          </a:lstStyle>
          <a:p>
            <a:fld id="{37E40F56-3E3B-4AF6-BE07-1F5C2D4E3C28}" type="slidenum">
              <a:rPr lang="en-US" smtClean="0">
                <a:uFillTx/>
              </a:rPr>
              <a:pPr/>
              <a:t>‹#›</a:t>
            </a:fld>
            <a:endParaRPr lang="en-US">
              <a:uFillTx/>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uFillTx/>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uFillTx/>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uFillTx/>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nvSpPr>
        <p:spPr>
          <a:xfrm>
            <a:off x="0" y="-3670"/>
            <a:ext cx="12192000" cy="52322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endParaRPr lang="en-IN" sz="2800" dirty="0">
              <a:solidFill>
                <a:schemeClr val="bg1"/>
              </a:solidFill>
            </a:endParaRPr>
          </a:p>
        </p:txBody>
      </p:sp>
      <p:sp>
        <p:nvSpPr>
          <p:cNvPr id="3" name="Title 2">
            <a:extLst>
              <a:ext uri="{FF2B5EF4-FFF2-40B4-BE49-F238E27FC236}">
                <a16:creationId xmlns:a16="http://schemas.microsoft.com/office/drawing/2014/main" id="{0F111F55-830D-4E72-B3F4-E1FA751FCA8F}"/>
              </a:ext>
            </a:extLst>
          </p:cNvPr>
          <p:cNvSpPr>
            <a:spLocks noGrp="1"/>
          </p:cNvSpPr>
          <p:nvPr>
            <p:ph type="title"/>
          </p:nvPr>
        </p:nvSpPr>
        <p:spPr>
          <a:xfrm>
            <a:off x="1675588" y="1593669"/>
            <a:ext cx="10320469" cy="1179288"/>
          </a:xfrm>
        </p:spPr>
        <p:txBody>
          <a:bodyPr>
            <a:normAutofit fontScale="90000"/>
          </a:bodyPr>
          <a:lstStyle/>
          <a:p>
            <a:r>
              <a:rPr lang="en-US" b="1" dirty="0" smtClean="0"/>
              <a:t>Java Introduction and History</a:t>
            </a:r>
            <a:br>
              <a:rPr lang="en-US" b="1" dirty="0" smtClean="0"/>
            </a:br>
            <a:endParaRPr lang="en-IN" dirty="0"/>
          </a:p>
        </p:txBody>
      </p:sp>
    </p:spTree>
    <p:extLst>
      <p:ext uri="{BB962C8B-B14F-4D97-AF65-F5344CB8AC3E}">
        <p14:creationId xmlns:p14="http://schemas.microsoft.com/office/powerpoint/2010/main" val="2894927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id="{E1243AF4-BCFA-4C21-8B3E-9F474723CBB4}"/>
              </a:ext>
            </a:extLst>
          </p:cNvPr>
          <p:cNvSpPr>
            <a:spLocks noGrp="1"/>
          </p:cNvSpPr>
          <p:nvPr>
            <p:ph idx="1"/>
          </p:nvPr>
        </p:nvSpPr>
        <p:spPr>
          <a:xfrm>
            <a:off x="1081771" y="404949"/>
            <a:ext cx="10491919" cy="6126481"/>
          </a:xfrm>
        </p:spPr>
        <p:txBody>
          <a:bodyPr anchor="t">
            <a:normAutofit/>
          </a:bodyPr>
          <a:lstStyle/>
          <a:p>
            <a:endParaRPr lang="en-IN" dirty="0" smtClean="0"/>
          </a:p>
          <a:p>
            <a:endParaRPr lang="en-IN" dirty="0" smtClean="0"/>
          </a:p>
          <a:p>
            <a:endParaRPr lang="en-IN" dirty="0" smtClean="0"/>
          </a:p>
          <a:p>
            <a:endParaRPr lang="en-IN" dirty="0" smtClean="0"/>
          </a:p>
          <a:p>
            <a:endParaRPr lang="en-IN" smtClean="0"/>
          </a:p>
          <a:p>
            <a:endParaRPr lang="en-IN" dirty="0"/>
          </a:p>
        </p:txBody>
      </p:sp>
      <p:pic>
        <p:nvPicPr>
          <p:cNvPr id="24578" name="Picture 2"/>
          <p:cNvPicPr>
            <a:picLocks noChangeAspect="1" noChangeArrowheads="1"/>
          </p:cNvPicPr>
          <p:nvPr/>
        </p:nvPicPr>
        <p:blipFill>
          <a:blip r:embed="rId2"/>
          <a:srcRect l="17268" t="51964" r="3017" b="16072"/>
          <a:stretch>
            <a:fillRect/>
          </a:stretch>
        </p:blipFill>
        <p:spPr bwMode="auto">
          <a:xfrm>
            <a:off x="1110343" y="444137"/>
            <a:ext cx="10371908" cy="2338252"/>
          </a:xfrm>
          <a:prstGeom prst="rect">
            <a:avLst/>
          </a:prstGeom>
          <a:noFill/>
          <a:ln w="9525">
            <a:noFill/>
            <a:miter lim="800000"/>
            <a:headEnd/>
            <a:tailEnd/>
          </a:ln>
          <a:effectLst/>
        </p:spPr>
      </p:pic>
    </p:spTree>
    <p:extLst>
      <p:ext uri="{BB962C8B-B14F-4D97-AF65-F5344CB8AC3E}">
        <p14:creationId xmlns:p14="http://schemas.microsoft.com/office/powerpoint/2010/main" val="16052062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id="{E1243AF4-BCFA-4C21-8B3E-9F474723CBB4}"/>
              </a:ext>
            </a:extLst>
          </p:cNvPr>
          <p:cNvSpPr>
            <a:spLocks noGrp="1"/>
          </p:cNvSpPr>
          <p:nvPr>
            <p:ph idx="1"/>
          </p:nvPr>
        </p:nvSpPr>
        <p:spPr>
          <a:xfrm>
            <a:off x="1081771" y="404949"/>
            <a:ext cx="10491919" cy="6126481"/>
          </a:xfrm>
        </p:spPr>
        <p:txBody>
          <a:bodyPr anchor="t">
            <a:normAutofit fontScale="92500" lnSpcReduction="10000"/>
          </a:bodyPr>
          <a:lstStyle/>
          <a:p>
            <a:r>
              <a:rPr lang="en-US" b="1" dirty="0" smtClean="0"/>
              <a:t>Writing and executing simple 'Hello World' java program – </a:t>
            </a:r>
          </a:p>
          <a:p>
            <a:r>
              <a:rPr lang="en-US" dirty="0" smtClean="0"/>
              <a:t>The best way to learn Java is by directly writing programs. Here we are assuming that the reader is having at least the basic knowledge of C or C++ language.</a:t>
            </a:r>
            <a:br>
              <a:rPr lang="en-US" dirty="0" smtClean="0"/>
            </a:br>
            <a:endParaRPr lang="en-US" dirty="0" smtClean="0"/>
          </a:p>
          <a:p>
            <a:r>
              <a:rPr lang="en-US" dirty="0" smtClean="0"/>
              <a:t>Setting up Java Runtime Environment on your local machine -</a:t>
            </a:r>
          </a:p>
          <a:p>
            <a:r>
              <a:rPr lang="en-US" dirty="0" smtClean="0"/>
              <a:t>Before we can write and execute any java program, we need to set up java runtime environment on our local machine. For that, we have to follow the following steps -</a:t>
            </a:r>
            <a:br>
              <a:rPr lang="en-US" dirty="0" smtClean="0"/>
            </a:br>
            <a:r>
              <a:rPr lang="en-US" b="1" dirty="0" smtClean="0"/>
              <a:t>1- Download JDK -</a:t>
            </a:r>
            <a:r>
              <a:rPr lang="en-US" dirty="0" smtClean="0"/>
              <a:t/>
            </a:r>
            <a:br>
              <a:rPr lang="en-US" dirty="0" smtClean="0"/>
            </a:br>
            <a:r>
              <a:rPr lang="en-US" dirty="0" smtClean="0"/>
              <a:t>To execute java programs, you need a compiler and interpreter, and they are provided by a software named </a:t>
            </a:r>
            <a:r>
              <a:rPr lang="en-US" b="1" dirty="0" smtClean="0"/>
              <a:t>Java Development Kit (JDK)</a:t>
            </a:r>
            <a:r>
              <a:rPr lang="en-US" dirty="0" smtClean="0"/>
              <a:t>.</a:t>
            </a:r>
            <a:br>
              <a:rPr lang="en-US" dirty="0" smtClean="0"/>
            </a:br>
            <a:r>
              <a:rPr lang="en-US" dirty="0" smtClean="0"/>
              <a:t>SO first of all you need to download the latest version of JDK from Oracle website and install it. You can download it from the following link -</a:t>
            </a:r>
            <a:br>
              <a:rPr lang="en-US" dirty="0" smtClean="0"/>
            </a:br>
            <a:r>
              <a:rPr lang="en-US" dirty="0" smtClean="0">
                <a:hlinkClick r:id="rId2"/>
              </a:rPr>
              <a:t>https://www.oracle.com/technetwork/java/javase/downloads/index.html</a:t>
            </a:r>
            <a:endParaRPr lang="en-US" b="1" dirty="0" smtClean="0"/>
          </a:p>
          <a:p>
            <a:r>
              <a:rPr lang="en-US" b="1" dirty="0" smtClean="0"/>
              <a:t/>
            </a:r>
            <a:br>
              <a:rPr lang="en-US" b="1" dirty="0" smtClean="0"/>
            </a:br>
            <a:endParaRPr lang="en-IN" b="1" dirty="0"/>
          </a:p>
        </p:txBody>
      </p:sp>
    </p:spTree>
    <p:extLst>
      <p:ext uri="{BB962C8B-B14F-4D97-AF65-F5344CB8AC3E}">
        <p14:creationId xmlns:p14="http://schemas.microsoft.com/office/powerpoint/2010/main" val="16052062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id="{E1243AF4-BCFA-4C21-8B3E-9F474723CBB4}"/>
              </a:ext>
            </a:extLst>
          </p:cNvPr>
          <p:cNvSpPr>
            <a:spLocks noGrp="1"/>
          </p:cNvSpPr>
          <p:nvPr>
            <p:ph idx="1"/>
          </p:nvPr>
        </p:nvSpPr>
        <p:spPr>
          <a:xfrm>
            <a:off x="1081771" y="404949"/>
            <a:ext cx="10491919" cy="6126481"/>
          </a:xfrm>
        </p:spPr>
        <p:txBody>
          <a:bodyPr anchor="t">
            <a:normAutofit fontScale="85000" lnSpcReduction="20000"/>
          </a:bodyPr>
          <a:lstStyle/>
          <a:p>
            <a:r>
              <a:rPr lang="en-US" b="1" dirty="0" smtClean="0"/>
              <a:t>2- Set path for JDK -</a:t>
            </a:r>
            <a:r>
              <a:rPr lang="en-US" dirty="0" smtClean="0"/>
              <a:t/>
            </a:r>
            <a:br>
              <a:rPr lang="en-US" dirty="0" smtClean="0"/>
            </a:br>
            <a:r>
              <a:rPr lang="en-US" dirty="0" smtClean="0"/>
              <a:t>After installing the </a:t>
            </a:r>
            <a:r>
              <a:rPr lang="en-US" dirty="0" err="1" smtClean="0"/>
              <a:t>jdk</a:t>
            </a:r>
            <a:r>
              <a:rPr lang="en-US" dirty="0" smtClean="0"/>
              <a:t> you need to set the path for java. To set path follow the following steps -</a:t>
            </a:r>
            <a:br>
              <a:rPr lang="en-US" dirty="0" smtClean="0"/>
            </a:br>
            <a:r>
              <a:rPr lang="en-US" b="1" dirty="0" err="1" smtClean="0"/>
              <a:t>i</a:t>
            </a:r>
            <a:r>
              <a:rPr lang="en-US" b="1" dirty="0" smtClean="0"/>
              <a:t> - </a:t>
            </a:r>
            <a:r>
              <a:rPr lang="en-US" dirty="0" smtClean="0"/>
              <a:t>Go to </a:t>
            </a:r>
            <a:r>
              <a:rPr lang="en-US" b="1" dirty="0" err="1" smtClean="0"/>
              <a:t>MyComputer</a:t>
            </a:r>
            <a:r>
              <a:rPr lang="en-US" dirty="0" smtClean="0"/>
              <a:t> and then open </a:t>
            </a:r>
            <a:r>
              <a:rPr lang="en-US" b="1" dirty="0" smtClean="0"/>
              <a:t>Local Disk (C)</a:t>
            </a:r>
            <a:r>
              <a:rPr lang="en-US" dirty="0" smtClean="0"/>
              <a:t>. There will be a folder named </a:t>
            </a:r>
            <a:r>
              <a:rPr lang="en-US" b="1" dirty="0" smtClean="0"/>
              <a:t>Program Files</a:t>
            </a:r>
            <a:r>
              <a:rPr lang="en-US" dirty="0" smtClean="0"/>
              <a:t>.</a:t>
            </a:r>
          </a:p>
          <a:p>
            <a:r>
              <a:rPr lang="en-US" dirty="0" smtClean="0"/>
              <a:t/>
            </a:r>
            <a:br>
              <a:rPr lang="en-US" dirty="0" smtClean="0"/>
            </a:br>
            <a:r>
              <a:rPr lang="en-US" b="1" dirty="0" smtClean="0"/>
              <a:t>ii - </a:t>
            </a:r>
            <a:r>
              <a:rPr lang="en-US" dirty="0" smtClean="0"/>
              <a:t>Open the folder and you will find another folder named </a:t>
            </a:r>
            <a:r>
              <a:rPr lang="en-US" b="1" dirty="0" smtClean="0"/>
              <a:t>Java</a:t>
            </a:r>
            <a:r>
              <a:rPr lang="en-US" dirty="0" smtClean="0"/>
              <a:t>.</a:t>
            </a:r>
            <a:br>
              <a:rPr lang="en-US" dirty="0" smtClean="0"/>
            </a:br>
            <a:r>
              <a:rPr lang="en-US" b="1" dirty="0" smtClean="0"/>
              <a:t>iii - </a:t>
            </a:r>
            <a:r>
              <a:rPr lang="en-US" dirty="0" smtClean="0"/>
              <a:t>Open that folder and you will find a folder named </a:t>
            </a:r>
            <a:r>
              <a:rPr lang="en-US" b="1" dirty="0" smtClean="0"/>
              <a:t>jdk1.8.0_102</a:t>
            </a:r>
            <a:r>
              <a:rPr lang="en-US" dirty="0" smtClean="0"/>
              <a:t> (the number following the </a:t>
            </a:r>
            <a:r>
              <a:rPr lang="en-US" dirty="0" err="1" smtClean="0"/>
              <a:t>jdk</a:t>
            </a:r>
            <a:r>
              <a:rPr lang="en-US" dirty="0" smtClean="0"/>
              <a:t> may vary depending upon the version of </a:t>
            </a:r>
            <a:r>
              <a:rPr lang="en-US" dirty="0" err="1" smtClean="0"/>
              <a:t>jdk</a:t>
            </a:r>
            <a:r>
              <a:rPr lang="en-US" dirty="0" smtClean="0"/>
              <a:t> you installed).</a:t>
            </a:r>
            <a:br>
              <a:rPr lang="en-US" dirty="0" smtClean="0"/>
            </a:br>
            <a:r>
              <a:rPr lang="en-US" b="1" dirty="0" smtClean="0"/>
              <a:t>iv - </a:t>
            </a:r>
            <a:r>
              <a:rPr lang="en-US" dirty="0" smtClean="0"/>
              <a:t>Open that folder and you will find a folder named </a:t>
            </a:r>
            <a:r>
              <a:rPr lang="en-US" b="1" dirty="0" smtClean="0"/>
              <a:t>bin</a:t>
            </a:r>
            <a:r>
              <a:rPr lang="en-US" dirty="0" smtClean="0"/>
              <a:t>, after that just copy the complete address shown in address bar (that may look like this - </a:t>
            </a:r>
            <a:r>
              <a:rPr lang="en-US" b="1" dirty="0" smtClean="0"/>
              <a:t>C:\Program Files\Java\jdk1.8.0_102\bin</a:t>
            </a:r>
            <a:r>
              <a:rPr lang="en-US" dirty="0" smtClean="0"/>
              <a:t>)</a:t>
            </a:r>
            <a:br>
              <a:rPr lang="en-US" dirty="0" smtClean="0"/>
            </a:br>
            <a:r>
              <a:rPr lang="en-US" b="1" dirty="0" smtClean="0"/>
              <a:t>v - </a:t>
            </a:r>
            <a:r>
              <a:rPr lang="en-US" dirty="0" smtClean="0"/>
              <a:t>Now right click on </a:t>
            </a:r>
            <a:r>
              <a:rPr lang="en-US" b="1" dirty="0" err="1" smtClean="0"/>
              <a:t>MyComputer</a:t>
            </a:r>
            <a:r>
              <a:rPr lang="en-US" dirty="0" smtClean="0"/>
              <a:t> and go to </a:t>
            </a:r>
            <a:r>
              <a:rPr lang="en-US" b="1" dirty="0" smtClean="0"/>
              <a:t>Properties</a:t>
            </a:r>
            <a:r>
              <a:rPr lang="en-US" dirty="0" smtClean="0"/>
              <a:t> there you will find a option named </a:t>
            </a:r>
            <a:r>
              <a:rPr lang="en-US" b="1" dirty="0" smtClean="0"/>
              <a:t>Advanced system setting</a:t>
            </a:r>
            <a:r>
              <a:rPr lang="en-US" dirty="0" smtClean="0"/>
              <a:t>, click on that.</a:t>
            </a:r>
            <a:br>
              <a:rPr lang="en-US" dirty="0" smtClean="0"/>
            </a:br>
            <a:r>
              <a:rPr lang="en-US" b="1" dirty="0" smtClean="0"/>
              <a:t>vi - </a:t>
            </a:r>
            <a:r>
              <a:rPr lang="en-US" dirty="0" smtClean="0"/>
              <a:t>A windows will open, find a option named </a:t>
            </a:r>
            <a:r>
              <a:rPr lang="en-US" b="1" dirty="0" smtClean="0"/>
              <a:t>Environment Variables</a:t>
            </a:r>
            <a:r>
              <a:rPr lang="en-US" dirty="0" smtClean="0"/>
              <a:t> and click on that.</a:t>
            </a:r>
          </a:p>
          <a:p>
            <a:r>
              <a:rPr lang="en-US" dirty="0" smtClean="0"/>
              <a:t/>
            </a:r>
            <a:br>
              <a:rPr lang="en-US" dirty="0" smtClean="0"/>
            </a:br>
            <a:r>
              <a:rPr lang="en-US" b="1" dirty="0" smtClean="0"/>
              <a:t>vii - </a:t>
            </a:r>
            <a:r>
              <a:rPr lang="en-US" dirty="0" smtClean="0"/>
              <a:t>A </a:t>
            </a:r>
            <a:r>
              <a:rPr lang="en-US" dirty="0" err="1" smtClean="0"/>
              <a:t>a</a:t>
            </a:r>
            <a:r>
              <a:rPr lang="en-US" dirty="0" smtClean="0"/>
              <a:t> new window will open click there on </a:t>
            </a:r>
            <a:r>
              <a:rPr lang="en-US" b="1" dirty="0" smtClean="0"/>
              <a:t>New</a:t>
            </a:r>
            <a:r>
              <a:rPr lang="en-US" dirty="0" smtClean="0"/>
              <a:t> option. It will open a new window named </a:t>
            </a:r>
            <a:r>
              <a:rPr lang="en-US" b="1" dirty="0" smtClean="0"/>
              <a:t>New User Variable</a:t>
            </a:r>
            <a:r>
              <a:rPr lang="en-US" dirty="0" smtClean="0"/>
              <a:t>.</a:t>
            </a:r>
            <a:br>
              <a:rPr lang="en-US" dirty="0" smtClean="0"/>
            </a:br>
            <a:r>
              <a:rPr lang="en-US" b="1" dirty="0" smtClean="0"/>
              <a:t>viii - </a:t>
            </a:r>
            <a:r>
              <a:rPr lang="en-US" dirty="0" smtClean="0"/>
              <a:t>It contains two option </a:t>
            </a:r>
            <a:r>
              <a:rPr lang="en-US" b="1" dirty="0" smtClean="0"/>
              <a:t>variable name</a:t>
            </a:r>
            <a:r>
              <a:rPr lang="en-US" dirty="0" smtClean="0"/>
              <a:t> and </a:t>
            </a:r>
            <a:r>
              <a:rPr lang="en-US" b="1" dirty="0" smtClean="0"/>
              <a:t>variable path</a:t>
            </a:r>
            <a:r>
              <a:rPr lang="en-US" dirty="0" smtClean="0"/>
              <a:t>. Enter variable name as </a:t>
            </a:r>
            <a:r>
              <a:rPr lang="en-US" b="1" dirty="0" smtClean="0"/>
              <a:t>'path'</a:t>
            </a:r>
            <a:r>
              <a:rPr lang="en-US" dirty="0" smtClean="0"/>
              <a:t> and in variable value paste the path that you have copied previously.</a:t>
            </a:r>
            <a:endParaRPr lang="en-IN" dirty="0"/>
          </a:p>
        </p:txBody>
      </p:sp>
    </p:spTree>
    <p:extLst>
      <p:ext uri="{BB962C8B-B14F-4D97-AF65-F5344CB8AC3E}">
        <p14:creationId xmlns:p14="http://schemas.microsoft.com/office/powerpoint/2010/main" val="16052062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id="{E1243AF4-BCFA-4C21-8B3E-9F474723CBB4}"/>
              </a:ext>
            </a:extLst>
          </p:cNvPr>
          <p:cNvSpPr>
            <a:spLocks noGrp="1"/>
          </p:cNvSpPr>
          <p:nvPr>
            <p:ph idx="1"/>
          </p:nvPr>
        </p:nvSpPr>
        <p:spPr>
          <a:xfrm>
            <a:off x="1081771" y="404949"/>
            <a:ext cx="10491919" cy="6126481"/>
          </a:xfrm>
        </p:spPr>
        <p:txBody>
          <a:bodyPr anchor="t">
            <a:normAutofit fontScale="85000" lnSpcReduction="20000"/>
          </a:bodyPr>
          <a:lstStyle/>
          <a:p>
            <a:r>
              <a:rPr lang="en-US" dirty="0" smtClean="0"/>
              <a:t>Hello World Program -</a:t>
            </a:r>
          </a:p>
          <a:p>
            <a:r>
              <a:rPr lang="en-US" dirty="0" smtClean="0"/>
              <a:t>Open the Notepad and write the following program</a:t>
            </a:r>
          </a:p>
          <a:p>
            <a:r>
              <a:rPr lang="en-US" dirty="0" smtClean="0"/>
              <a:t>class Demo </a:t>
            </a:r>
          </a:p>
          <a:p>
            <a:r>
              <a:rPr lang="en-US" dirty="0" smtClean="0"/>
              <a:t>{ </a:t>
            </a:r>
          </a:p>
          <a:p>
            <a:r>
              <a:rPr lang="en-US" dirty="0" smtClean="0"/>
              <a:t>public static void main(String </a:t>
            </a:r>
            <a:r>
              <a:rPr lang="en-US" dirty="0" err="1" smtClean="0"/>
              <a:t>args</a:t>
            </a:r>
            <a:r>
              <a:rPr lang="en-US" dirty="0" smtClean="0"/>
              <a:t>[]) </a:t>
            </a:r>
          </a:p>
          <a:p>
            <a:r>
              <a:rPr lang="en-US" dirty="0" smtClean="0"/>
              <a:t>{ </a:t>
            </a:r>
          </a:p>
          <a:p>
            <a:r>
              <a:rPr lang="en-US" dirty="0" err="1" smtClean="0"/>
              <a:t>System.out.println</a:t>
            </a:r>
            <a:r>
              <a:rPr lang="en-US" dirty="0" smtClean="0"/>
              <a:t>("Hello World"); </a:t>
            </a:r>
          </a:p>
          <a:p>
            <a:r>
              <a:rPr lang="en-US" dirty="0" smtClean="0"/>
              <a:t>} </a:t>
            </a:r>
          </a:p>
          <a:p>
            <a:r>
              <a:rPr lang="en-US" dirty="0" smtClean="0"/>
              <a:t>}</a:t>
            </a:r>
          </a:p>
          <a:p>
            <a:r>
              <a:rPr lang="en-US" dirty="0" smtClean="0"/>
              <a:t>Program Description -</a:t>
            </a:r>
          </a:p>
          <a:p>
            <a:r>
              <a:rPr lang="en-US" dirty="0" smtClean="0"/>
              <a:t>The first line - </a:t>
            </a:r>
            <a:r>
              <a:rPr lang="en-US" b="1" dirty="0" smtClean="0"/>
              <a:t>class Demo</a:t>
            </a:r>
            <a:r>
              <a:rPr lang="en-US" dirty="0" smtClean="0"/>
              <a:t> - declare a class where class is a keyword which is used to declare a class in java. In java everything should be within the class. Demo is the name of class , it is user defined and it can be any valid java identifier.</a:t>
            </a:r>
          </a:p>
          <a:p>
            <a:r>
              <a:rPr lang="en-US" dirty="0" smtClean="0"/>
              <a:t>The next line - </a:t>
            </a:r>
            <a:r>
              <a:rPr lang="en-US" b="1" dirty="0" smtClean="0"/>
              <a:t>{</a:t>
            </a:r>
            <a:r>
              <a:rPr lang="en-US" dirty="0" smtClean="0"/>
              <a:t> - is opening curly braces from where body of the class started.</a:t>
            </a:r>
          </a:p>
          <a:p>
            <a:endParaRPr lang="en-US" dirty="0" smtClean="0"/>
          </a:p>
          <a:p>
            <a:r>
              <a:rPr lang="en-US" dirty="0" smtClean="0"/>
              <a:t> </a:t>
            </a:r>
            <a:endParaRPr lang="en-IN" dirty="0"/>
          </a:p>
        </p:txBody>
      </p:sp>
    </p:spTree>
    <p:extLst>
      <p:ext uri="{BB962C8B-B14F-4D97-AF65-F5344CB8AC3E}">
        <p14:creationId xmlns:p14="http://schemas.microsoft.com/office/powerpoint/2010/main" val="16052062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id="{E1243AF4-BCFA-4C21-8B3E-9F474723CBB4}"/>
              </a:ext>
            </a:extLst>
          </p:cNvPr>
          <p:cNvSpPr>
            <a:spLocks noGrp="1"/>
          </p:cNvSpPr>
          <p:nvPr>
            <p:ph idx="1"/>
          </p:nvPr>
        </p:nvSpPr>
        <p:spPr>
          <a:xfrm>
            <a:off x="1081771" y="404949"/>
            <a:ext cx="10491919" cy="6126481"/>
          </a:xfrm>
        </p:spPr>
        <p:txBody>
          <a:bodyPr anchor="t">
            <a:normAutofit fontScale="92500" lnSpcReduction="10000"/>
          </a:bodyPr>
          <a:lstStyle/>
          <a:p>
            <a:r>
              <a:rPr lang="en-US" dirty="0" smtClean="0"/>
              <a:t>Next line - </a:t>
            </a:r>
            <a:r>
              <a:rPr lang="en-US" b="1" dirty="0" smtClean="0"/>
              <a:t>public static void main(String </a:t>
            </a:r>
            <a:r>
              <a:rPr lang="en-US" b="1" dirty="0" err="1" smtClean="0"/>
              <a:t>args</a:t>
            </a:r>
            <a:r>
              <a:rPr lang="en-US" b="1" dirty="0" smtClean="0"/>
              <a:t>[])</a:t>
            </a:r>
            <a:r>
              <a:rPr lang="en-US" dirty="0" smtClean="0"/>
              <a:t> - is the main method from where java program execution starts. Main() function contains a number of keywords -</a:t>
            </a:r>
          </a:p>
          <a:p>
            <a:pPr lvl="1"/>
            <a:r>
              <a:rPr lang="en-US" b="1" dirty="0" smtClean="0"/>
              <a:t>public</a:t>
            </a:r>
            <a:r>
              <a:rPr lang="en-US" dirty="0" smtClean="0"/>
              <a:t> - public is an access </a:t>
            </a:r>
            <a:r>
              <a:rPr lang="en-US" dirty="0" err="1" smtClean="0"/>
              <a:t>specifier</a:t>
            </a:r>
            <a:r>
              <a:rPr lang="en-US" dirty="0" smtClean="0"/>
              <a:t> that causes the main function to be accessed everywhere. We will cover access </a:t>
            </a:r>
            <a:r>
              <a:rPr lang="en-US" dirty="0" err="1" smtClean="0"/>
              <a:t>specifiers</a:t>
            </a:r>
            <a:r>
              <a:rPr lang="en-US" dirty="0" smtClean="0"/>
              <a:t> in detail later. main() method is public because compiler has to access the main() function to start execution and compiler is outside the program so to make main() function accessible to compiler main() is declared as public.</a:t>
            </a:r>
          </a:p>
          <a:p>
            <a:pPr lvl="1"/>
            <a:r>
              <a:rPr lang="en-US" b="1" dirty="0" smtClean="0"/>
              <a:t>static</a:t>
            </a:r>
            <a:r>
              <a:rPr lang="en-US" dirty="0" smtClean="0"/>
              <a:t> - static is another keyword used in java, and a static method can be accessed without creating objects of that class. As main() is the entry point in program so till then no objects have been created and we have to access the main() method so to directly call main() without creating object, main() is declared as static.</a:t>
            </a:r>
          </a:p>
          <a:p>
            <a:pPr lvl="1"/>
            <a:r>
              <a:rPr lang="en-US" b="1" dirty="0" smtClean="0"/>
              <a:t>void</a:t>
            </a:r>
            <a:r>
              <a:rPr lang="en-US" dirty="0" smtClean="0"/>
              <a:t> - void is the return type , which tells the compiler that main is not going to return any value.</a:t>
            </a:r>
          </a:p>
          <a:p>
            <a:pPr lvl="1"/>
            <a:r>
              <a:rPr lang="en-US" b="1" dirty="0" smtClean="0"/>
              <a:t>String </a:t>
            </a:r>
            <a:r>
              <a:rPr lang="en-US" b="1" dirty="0" err="1" smtClean="0"/>
              <a:t>args</a:t>
            </a:r>
            <a:r>
              <a:rPr lang="en-US" b="1" dirty="0" smtClean="0"/>
              <a:t>[]</a:t>
            </a:r>
            <a:r>
              <a:rPr lang="en-US" dirty="0" smtClean="0"/>
              <a:t> - Here main should have a String type array as parameter and name of array can be any valid java identifier generally we use </a:t>
            </a:r>
            <a:r>
              <a:rPr lang="en-US" dirty="0" err="1" smtClean="0"/>
              <a:t>args</a:t>
            </a:r>
            <a:r>
              <a:rPr lang="en-US" dirty="0" smtClean="0"/>
              <a:t>.</a:t>
            </a:r>
          </a:p>
          <a:p>
            <a:r>
              <a:rPr lang="en-US" dirty="0" smtClean="0"/>
              <a:t>The next line - </a:t>
            </a:r>
            <a:r>
              <a:rPr lang="en-US" b="1" dirty="0" err="1" smtClean="0"/>
              <a:t>System.out.println</a:t>
            </a:r>
            <a:r>
              <a:rPr lang="en-US" b="1" dirty="0" smtClean="0"/>
              <a:t>("Hello World")</a:t>
            </a:r>
            <a:r>
              <a:rPr lang="en-US" dirty="0" smtClean="0"/>
              <a:t> - causes Hello World to be printed on console screen.</a:t>
            </a:r>
            <a:br>
              <a:rPr lang="en-US" dirty="0" smtClean="0"/>
            </a:br>
            <a:r>
              <a:rPr lang="en-US" b="1" dirty="0" smtClean="0"/>
              <a:t>Note : </a:t>
            </a:r>
            <a:r>
              <a:rPr lang="en-US" b="1" dirty="0" err="1" smtClean="0"/>
              <a:t>println</a:t>
            </a:r>
            <a:r>
              <a:rPr lang="en-US" b="1" dirty="0" smtClean="0"/>
              <a:t>()</a:t>
            </a:r>
            <a:r>
              <a:rPr lang="en-US" dirty="0" smtClean="0"/>
              <a:t> method belongs to </a:t>
            </a:r>
            <a:r>
              <a:rPr lang="en-US" b="1" dirty="0" err="1" smtClean="0"/>
              <a:t>PrintStream</a:t>
            </a:r>
            <a:r>
              <a:rPr lang="en-US" dirty="0" smtClean="0"/>
              <a:t> class.</a:t>
            </a:r>
          </a:p>
          <a:p>
            <a:endParaRPr lang="en-IN" dirty="0"/>
          </a:p>
        </p:txBody>
      </p:sp>
    </p:spTree>
    <p:extLst>
      <p:ext uri="{BB962C8B-B14F-4D97-AF65-F5344CB8AC3E}">
        <p14:creationId xmlns:p14="http://schemas.microsoft.com/office/powerpoint/2010/main" val="1605206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id="{E1243AF4-BCFA-4C21-8B3E-9F474723CBB4}"/>
              </a:ext>
            </a:extLst>
          </p:cNvPr>
          <p:cNvSpPr>
            <a:spLocks noGrp="1"/>
          </p:cNvSpPr>
          <p:nvPr>
            <p:ph idx="1"/>
          </p:nvPr>
        </p:nvSpPr>
        <p:spPr>
          <a:xfrm>
            <a:off x="1081771" y="404949"/>
            <a:ext cx="10491919" cy="6126481"/>
          </a:xfrm>
        </p:spPr>
        <p:txBody>
          <a:bodyPr anchor="t">
            <a:normAutofit fontScale="92500" lnSpcReduction="10000"/>
          </a:bodyPr>
          <a:lstStyle/>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r>
              <a:rPr lang="en-US" b="1" dirty="0" smtClean="0"/>
              <a:t>Save the file -</a:t>
            </a:r>
            <a:r>
              <a:rPr lang="en-US" dirty="0" smtClean="0"/>
              <a:t/>
            </a:r>
            <a:br>
              <a:rPr lang="en-US" dirty="0" smtClean="0"/>
            </a:br>
            <a:r>
              <a:rPr lang="en-US" dirty="0" smtClean="0"/>
              <a:t>Save this program with the name of class </a:t>
            </a:r>
            <a:r>
              <a:rPr lang="en-US" dirty="0" err="1" smtClean="0"/>
              <a:t>i.e</a:t>
            </a:r>
            <a:r>
              <a:rPr lang="en-US" dirty="0" smtClean="0"/>
              <a:t> </a:t>
            </a:r>
            <a:r>
              <a:rPr lang="en-US" b="1" dirty="0" smtClean="0"/>
              <a:t>Demo.java</a:t>
            </a:r>
            <a:r>
              <a:rPr lang="en-US" dirty="0" smtClean="0"/>
              <a:t>(Note - extension should be .java) at desired location (in our case we are saving in C drive in a folder named Programs). It is not always necessary to save the program file with name of class. However if class is public then there is compulsion that file name should be the same as class name.</a:t>
            </a:r>
          </a:p>
          <a:p>
            <a:r>
              <a:rPr lang="en-US" dirty="0" smtClean="0"/>
              <a:t>Now open command prompt by writing </a:t>
            </a:r>
            <a:r>
              <a:rPr lang="en-US" b="1" dirty="0" err="1" smtClean="0"/>
              <a:t>cmd</a:t>
            </a:r>
            <a:r>
              <a:rPr lang="en-US" b="1" dirty="0" smtClean="0"/>
              <a:t> in search box or run box</a:t>
            </a:r>
            <a:r>
              <a:rPr lang="en-US" dirty="0" smtClean="0"/>
              <a:t>. First of all we need to go to the location where program is saved (</a:t>
            </a:r>
            <a:r>
              <a:rPr lang="en-US" dirty="0" err="1" smtClean="0"/>
              <a:t>i.e</a:t>
            </a:r>
            <a:r>
              <a:rPr lang="en-US" dirty="0" smtClean="0"/>
              <a:t> Programs folder in C drive) as shown below-</a:t>
            </a:r>
          </a:p>
          <a:p>
            <a:endParaRPr lang="en-IN" dirty="0"/>
          </a:p>
        </p:txBody>
      </p:sp>
      <p:pic>
        <p:nvPicPr>
          <p:cNvPr id="1026" name="Picture 2"/>
          <p:cNvPicPr>
            <a:picLocks noChangeAspect="1" noChangeArrowheads="1"/>
          </p:cNvPicPr>
          <p:nvPr/>
        </p:nvPicPr>
        <p:blipFill>
          <a:blip r:embed="rId2"/>
          <a:srcRect l="16365" t="42500" r="29320" b="15179"/>
          <a:stretch>
            <a:fillRect/>
          </a:stretch>
        </p:blipFill>
        <p:spPr bwMode="auto">
          <a:xfrm>
            <a:off x="992777" y="365760"/>
            <a:ext cx="10737669" cy="3095897"/>
          </a:xfrm>
          <a:prstGeom prst="rect">
            <a:avLst/>
          </a:prstGeom>
          <a:noFill/>
          <a:ln w="9525">
            <a:noFill/>
            <a:miter lim="800000"/>
            <a:headEnd/>
            <a:tailEnd/>
          </a:ln>
          <a:effectLst/>
        </p:spPr>
      </p:pic>
    </p:spTree>
    <p:extLst>
      <p:ext uri="{BB962C8B-B14F-4D97-AF65-F5344CB8AC3E}">
        <p14:creationId xmlns:p14="http://schemas.microsoft.com/office/powerpoint/2010/main" val="16052062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id="{E1243AF4-BCFA-4C21-8B3E-9F474723CBB4}"/>
              </a:ext>
            </a:extLst>
          </p:cNvPr>
          <p:cNvSpPr>
            <a:spLocks noGrp="1"/>
          </p:cNvSpPr>
          <p:nvPr>
            <p:ph idx="1"/>
          </p:nvPr>
        </p:nvSpPr>
        <p:spPr>
          <a:xfrm>
            <a:off x="1081771" y="404949"/>
            <a:ext cx="10491919" cy="6126481"/>
          </a:xfrm>
        </p:spPr>
        <p:txBody>
          <a:bodyPr anchor="t">
            <a:normAutofit lnSpcReduction="10000"/>
          </a:bodyPr>
          <a:lstStyle/>
          <a:p>
            <a:endParaRPr lang="en-IN" dirty="0" smtClean="0"/>
          </a:p>
          <a:p>
            <a:endParaRPr lang="en-IN" dirty="0" smtClean="0"/>
          </a:p>
          <a:p>
            <a:endParaRPr lang="en-IN" dirty="0" smtClean="0"/>
          </a:p>
          <a:p>
            <a:endParaRPr lang="en-IN" dirty="0" smtClean="0"/>
          </a:p>
          <a:p>
            <a:r>
              <a:rPr lang="en-US" b="1" dirty="0" smtClean="0"/>
              <a:t>Compilation -</a:t>
            </a:r>
            <a:r>
              <a:rPr lang="en-US" dirty="0" smtClean="0"/>
              <a:t/>
            </a:r>
            <a:br>
              <a:rPr lang="en-US" dirty="0" smtClean="0"/>
            </a:br>
            <a:r>
              <a:rPr lang="en-US" dirty="0" smtClean="0"/>
              <a:t>The name of compiler for java is </a:t>
            </a:r>
            <a:r>
              <a:rPr lang="en-US" b="1" dirty="0" err="1" smtClean="0"/>
              <a:t>javac</a:t>
            </a:r>
            <a:r>
              <a:rPr lang="en-US" dirty="0" smtClean="0"/>
              <a:t>. Compile program by writing the following command -</a:t>
            </a:r>
            <a:br>
              <a:rPr lang="en-US" dirty="0" smtClean="0"/>
            </a:br>
            <a:r>
              <a:rPr lang="en-US" b="1" dirty="0" err="1" smtClean="0"/>
              <a:t>javac</a:t>
            </a:r>
            <a:r>
              <a:rPr lang="en-US" b="1" dirty="0" smtClean="0"/>
              <a:t> Demo.java</a:t>
            </a:r>
            <a:r>
              <a:rPr lang="en-US" dirty="0" smtClean="0"/>
              <a:t> Now press enter key. If there is no error then compiler will create a </a:t>
            </a:r>
            <a:r>
              <a:rPr lang="en-US" b="1" dirty="0" err="1" smtClean="0"/>
              <a:t>Demo.class</a:t>
            </a:r>
            <a:r>
              <a:rPr lang="en-US" dirty="0" smtClean="0"/>
              <a:t> file at the same location where your program is stored.</a:t>
            </a:r>
          </a:p>
          <a:p>
            <a:r>
              <a:rPr lang="en-US" b="1" dirty="0" smtClean="0"/>
              <a:t>Interpretation -</a:t>
            </a:r>
            <a:r>
              <a:rPr lang="en-US" dirty="0" smtClean="0"/>
              <a:t/>
            </a:r>
            <a:br>
              <a:rPr lang="en-US" dirty="0" smtClean="0"/>
            </a:br>
            <a:r>
              <a:rPr lang="en-US" dirty="0" smtClean="0"/>
              <a:t>After compiling we need to interpret </a:t>
            </a:r>
            <a:r>
              <a:rPr lang="en-US" dirty="0" err="1" smtClean="0"/>
              <a:t>Demo.class</a:t>
            </a:r>
            <a:r>
              <a:rPr lang="en-US" dirty="0" smtClean="0"/>
              <a:t> file. The interpreter of java is </a:t>
            </a:r>
            <a:r>
              <a:rPr lang="en-US" b="1" dirty="0" smtClean="0"/>
              <a:t>java</a:t>
            </a:r>
            <a:r>
              <a:rPr lang="en-US" dirty="0" smtClean="0"/>
              <a:t>. Write the following command to interpret program -</a:t>
            </a:r>
            <a:br>
              <a:rPr lang="en-US" dirty="0" smtClean="0"/>
            </a:br>
            <a:r>
              <a:rPr lang="en-US" b="1" dirty="0" smtClean="0"/>
              <a:t>java Demo</a:t>
            </a:r>
            <a:r>
              <a:rPr lang="en-US" dirty="0" smtClean="0"/>
              <a:t/>
            </a:r>
            <a:br>
              <a:rPr lang="en-US" dirty="0" smtClean="0"/>
            </a:br>
            <a:r>
              <a:rPr lang="en-US" dirty="0" smtClean="0"/>
              <a:t>Now press the enter key and output will be displayed on the screen as shown below -</a:t>
            </a:r>
          </a:p>
          <a:p>
            <a:endParaRPr lang="en-IN" dirty="0"/>
          </a:p>
        </p:txBody>
      </p:sp>
      <p:pic>
        <p:nvPicPr>
          <p:cNvPr id="2050" name="Picture 2"/>
          <p:cNvPicPr>
            <a:picLocks noChangeAspect="1" noChangeArrowheads="1"/>
          </p:cNvPicPr>
          <p:nvPr/>
        </p:nvPicPr>
        <p:blipFill>
          <a:blip r:embed="rId2"/>
          <a:srcRect l="20481" t="26607" r="40464" b="51250"/>
          <a:stretch>
            <a:fillRect/>
          </a:stretch>
        </p:blipFill>
        <p:spPr bwMode="auto">
          <a:xfrm>
            <a:off x="1123406" y="391886"/>
            <a:ext cx="9366068" cy="1619794"/>
          </a:xfrm>
          <a:prstGeom prst="rect">
            <a:avLst/>
          </a:prstGeom>
          <a:noFill/>
          <a:ln w="9525">
            <a:noFill/>
            <a:miter lim="800000"/>
            <a:headEnd/>
            <a:tailEnd/>
          </a:ln>
          <a:effectLst/>
        </p:spPr>
      </p:pic>
    </p:spTree>
    <p:extLst>
      <p:ext uri="{BB962C8B-B14F-4D97-AF65-F5344CB8AC3E}">
        <p14:creationId xmlns:p14="http://schemas.microsoft.com/office/powerpoint/2010/main" val="16052062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id="{E1243AF4-BCFA-4C21-8B3E-9F474723CBB4}"/>
              </a:ext>
            </a:extLst>
          </p:cNvPr>
          <p:cNvSpPr>
            <a:spLocks noGrp="1"/>
          </p:cNvSpPr>
          <p:nvPr>
            <p:ph idx="1"/>
          </p:nvPr>
        </p:nvSpPr>
        <p:spPr>
          <a:xfrm>
            <a:off x="1081771" y="404949"/>
            <a:ext cx="10491919" cy="6126481"/>
          </a:xfrm>
        </p:spPr>
        <p:txBody>
          <a:bodyPr anchor="t">
            <a:normAutofit/>
          </a:bodyPr>
          <a:lstStyle/>
          <a:p>
            <a:endParaRPr lang="en-IN" dirty="0"/>
          </a:p>
        </p:txBody>
      </p:sp>
      <p:pic>
        <p:nvPicPr>
          <p:cNvPr id="3074" name="Picture 2"/>
          <p:cNvPicPr>
            <a:picLocks noChangeAspect="1" noChangeArrowheads="1"/>
          </p:cNvPicPr>
          <p:nvPr/>
        </p:nvPicPr>
        <p:blipFill>
          <a:blip r:embed="rId2"/>
          <a:srcRect l="20682" t="50536" r="36649" b="14821"/>
          <a:stretch>
            <a:fillRect/>
          </a:stretch>
        </p:blipFill>
        <p:spPr bwMode="auto">
          <a:xfrm>
            <a:off x="1071153" y="391885"/>
            <a:ext cx="10502537" cy="3396343"/>
          </a:xfrm>
          <a:prstGeom prst="rect">
            <a:avLst/>
          </a:prstGeom>
          <a:noFill/>
          <a:ln w="9525">
            <a:noFill/>
            <a:miter lim="800000"/>
            <a:headEnd/>
            <a:tailEnd/>
          </a:ln>
          <a:effectLst/>
        </p:spPr>
      </p:pic>
    </p:spTree>
    <p:extLst>
      <p:ext uri="{BB962C8B-B14F-4D97-AF65-F5344CB8AC3E}">
        <p14:creationId xmlns:p14="http://schemas.microsoft.com/office/powerpoint/2010/main" val="1605206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id="{E1243AF4-BCFA-4C21-8B3E-9F474723CBB4}"/>
              </a:ext>
            </a:extLst>
          </p:cNvPr>
          <p:cNvSpPr>
            <a:spLocks noGrp="1"/>
          </p:cNvSpPr>
          <p:nvPr>
            <p:ph idx="1"/>
          </p:nvPr>
        </p:nvSpPr>
        <p:spPr>
          <a:xfrm>
            <a:off x="1081771" y="404949"/>
            <a:ext cx="10491919" cy="6126481"/>
          </a:xfrm>
        </p:spPr>
        <p:txBody>
          <a:bodyPr anchor="t">
            <a:normAutofit fontScale="85000" lnSpcReduction="20000"/>
          </a:bodyPr>
          <a:lstStyle/>
          <a:p>
            <a:r>
              <a:rPr lang="en-US" b="1" dirty="0" smtClean="0"/>
              <a:t>Naming Conventions Used in Java -</a:t>
            </a:r>
          </a:p>
          <a:p>
            <a:r>
              <a:rPr lang="en-US" b="1" dirty="0" smtClean="0"/>
              <a:t>(Notations Used : U -&gt; for Uppercase letter, L -&gt; for Lowercase letter)</a:t>
            </a:r>
          </a:p>
          <a:p>
            <a:r>
              <a:rPr lang="en-US" dirty="0" smtClean="0"/>
              <a:t>Java follow a standard naming convention for their classes, methods and variables names. All the predefined classes, methods and variables are written using this naming convention. You are note forced to follow the same naming convention, but it is a good practice to follow the same naming convention.</a:t>
            </a:r>
            <a:br>
              <a:rPr lang="en-US" dirty="0" smtClean="0"/>
            </a:br>
            <a:endParaRPr lang="en-US" dirty="0" smtClean="0"/>
          </a:p>
          <a:p>
            <a:r>
              <a:rPr lang="en-US" b="1" dirty="0" smtClean="0"/>
              <a:t>Class Name - U_____U______U_____U_____ : </a:t>
            </a:r>
            <a:r>
              <a:rPr lang="en-US" dirty="0" smtClean="0"/>
              <a:t>A class name may be a combination of one, two or more English words; the first letter of each word in the class name is Capital. This convention is followed by all the predefined classes in java.</a:t>
            </a:r>
            <a:br>
              <a:rPr lang="en-US" dirty="0" smtClean="0"/>
            </a:br>
            <a:r>
              <a:rPr lang="en-US" b="1" dirty="0" smtClean="0"/>
              <a:t>For example - </a:t>
            </a:r>
            <a:r>
              <a:rPr lang="en-US" dirty="0" smtClean="0"/>
              <a:t>System, </a:t>
            </a:r>
            <a:r>
              <a:rPr lang="en-US" dirty="0" err="1" smtClean="0"/>
              <a:t>PrintStream</a:t>
            </a:r>
            <a:r>
              <a:rPr lang="en-US" dirty="0" smtClean="0"/>
              <a:t>, </a:t>
            </a:r>
            <a:r>
              <a:rPr lang="en-US" dirty="0" err="1" smtClean="0"/>
              <a:t>InputStreamReader</a:t>
            </a:r>
            <a:r>
              <a:rPr lang="en-US" dirty="0" smtClean="0"/>
              <a:t> etc</a:t>
            </a:r>
            <a:br>
              <a:rPr lang="en-US" dirty="0" smtClean="0"/>
            </a:br>
            <a:r>
              <a:rPr lang="en-US" dirty="0" smtClean="0"/>
              <a:t/>
            </a:r>
            <a:br>
              <a:rPr lang="en-US" dirty="0" smtClean="0"/>
            </a:br>
            <a:endParaRPr lang="en-US" dirty="0" smtClean="0"/>
          </a:p>
          <a:p>
            <a:r>
              <a:rPr lang="en-US" b="1" dirty="0" smtClean="0"/>
              <a:t>Methods name - L______U______U______U______ : </a:t>
            </a:r>
            <a:r>
              <a:rPr lang="en-US" dirty="0" smtClean="0"/>
              <a:t>Method name may also be a combination of one, two or more words, the first letter of first word is in lowercase and the remaining letter's first word is in uppercase. This convention is followed by all the predefined methods in java.</a:t>
            </a:r>
            <a:br>
              <a:rPr lang="en-US" dirty="0" smtClean="0"/>
            </a:br>
            <a:r>
              <a:rPr lang="en-US" b="1" dirty="0" smtClean="0"/>
              <a:t>For Example - </a:t>
            </a:r>
            <a:r>
              <a:rPr lang="en-US" dirty="0" err="1" smtClean="0"/>
              <a:t>parseInt</a:t>
            </a:r>
            <a:r>
              <a:rPr lang="en-US" dirty="0" smtClean="0"/>
              <a:t>(), </a:t>
            </a:r>
            <a:r>
              <a:rPr lang="en-US" dirty="0" err="1" smtClean="0"/>
              <a:t>readLine</a:t>
            </a:r>
            <a:r>
              <a:rPr lang="en-US" dirty="0" smtClean="0"/>
              <a:t>(), console() etc.</a:t>
            </a:r>
            <a:br>
              <a:rPr lang="en-US" dirty="0" smtClean="0"/>
            </a:br>
            <a:r>
              <a:rPr lang="en-US" dirty="0" smtClean="0"/>
              <a:t/>
            </a:r>
            <a:br>
              <a:rPr lang="en-US" dirty="0" smtClean="0"/>
            </a:br>
            <a:endParaRPr lang="en-US" dirty="0" smtClean="0"/>
          </a:p>
          <a:p>
            <a:r>
              <a:rPr lang="en-US" b="1" dirty="0" smtClean="0"/>
              <a:t>Variables name : </a:t>
            </a:r>
            <a:r>
              <a:rPr lang="en-US" dirty="0" smtClean="0"/>
              <a:t>Variables follow the same naming convention as methods.</a:t>
            </a:r>
          </a:p>
          <a:p>
            <a:endParaRPr lang="en-IN" b="1" dirty="0"/>
          </a:p>
        </p:txBody>
      </p:sp>
    </p:spTree>
    <p:extLst>
      <p:ext uri="{BB962C8B-B14F-4D97-AF65-F5344CB8AC3E}">
        <p14:creationId xmlns:p14="http://schemas.microsoft.com/office/powerpoint/2010/main" val="1605206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id="{E1243AF4-BCFA-4C21-8B3E-9F474723CBB4}"/>
              </a:ext>
            </a:extLst>
          </p:cNvPr>
          <p:cNvSpPr>
            <a:spLocks noGrp="1"/>
          </p:cNvSpPr>
          <p:nvPr>
            <p:ph idx="1"/>
          </p:nvPr>
        </p:nvSpPr>
        <p:spPr>
          <a:xfrm>
            <a:off x="1081771" y="404949"/>
            <a:ext cx="10491919" cy="6126481"/>
          </a:xfrm>
        </p:spPr>
        <p:txBody>
          <a:bodyPr anchor="t">
            <a:normAutofit/>
          </a:bodyPr>
          <a:lstStyle/>
          <a:p>
            <a:endParaRPr lang="en-IN" dirty="0"/>
          </a:p>
        </p:txBody>
      </p:sp>
    </p:spTree>
    <p:extLst>
      <p:ext uri="{BB962C8B-B14F-4D97-AF65-F5344CB8AC3E}">
        <p14:creationId xmlns:p14="http://schemas.microsoft.com/office/powerpoint/2010/main" val="1605206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id="{E1243AF4-BCFA-4C21-8B3E-9F474723CBB4}"/>
              </a:ext>
            </a:extLst>
          </p:cNvPr>
          <p:cNvSpPr>
            <a:spLocks noGrp="1"/>
          </p:cNvSpPr>
          <p:nvPr>
            <p:ph idx="1"/>
          </p:nvPr>
        </p:nvSpPr>
        <p:spPr>
          <a:xfrm>
            <a:off x="1081771" y="404949"/>
            <a:ext cx="10491919" cy="6126481"/>
          </a:xfrm>
        </p:spPr>
        <p:txBody>
          <a:bodyPr anchor="t">
            <a:normAutofit fontScale="92500" lnSpcReduction="10000"/>
          </a:bodyPr>
          <a:lstStyle/>
          <a:p>
            <a:pPr>
              <a:buFont typeface="Arial" pitchFamily="34" charset="0"/>
              <a:buChar char="•"/>
            </a:pPr>
            <a:r>
              <a:rPr lang="en-US" dirty="0" smtClean="0"/>
              <a:t>Java is an Object Oriented programming language developed by James Gosling and his team in 1991 at Sun Microsystems. Initially it was called Oak but later in 1995 changed to Java.</a:t>
            </a:r>
          </a:p>
          <a:p>
            <a:pPr>
              <a:buFont typeface="Arial" pitchFamily="34" charset="0"/>
              <a:buChar char="•"/>
            </a:pPr>
            <a:r>
              <a:rPr lang="en-US" dirty="0" smtClean="0"/>
              <a:t>Java is compiled and interpreted language -</a:t>
            </a:r>
            <a:br>
              <a:rPr lang="en-US" dirty="0" smtClean="0"/>
            </a:br>
            <a:endParaRPr lang="en-US" dirty="0" smtClean="0"/>
          </a:p>
          <a:p>
            <a:endParaRPr lang="en-IN" dirty="0" smtClean="0"/>
          </a:p>
          <a:p>
            <a:endParaRPr lang="en-IN" dirty="0" smtClean="0"/>
          </a:p>
          <a:p>
            <a:endParaRPr lang="en-IN" dirty="0" smtClean="0"/>
          </a:p>
          <a:p>
            <a:endParaRPr lang="en-IN" dirty="0" smtClean="0"/>
          </a:p>
          <a:p>
            <a:endParaRPr lang="en-IN" dirty="0" smtClean="0"/>
          </a:p>
          <a:p>
            <a:r>
              <a:rPr lang="en-US" dirty="0" smtClean="0"/>
              <a:t>First of all compiler converts the java source code into a form called Byte Code. This is a file with .class extension and this Byte Code is called platform independent.</a:t>
            </a:r>
          </a:p>
          <a:p>
            <a:r>
              <a:rPr lang="en-US" dirty="0" smtClean="0"/>
              <a:t>This Byte Code is interpreted by Java Virtual Machine (JVM) into executable code. Because JVM is available for almost every available device that's why Java is called platform independent language.</a:t>
            </a:r>
          </a:p>
          <a:p>
            <a:endParaRPr lang="en-IN" dirty="0"/>
          </a:p>
        </p:txBody>
      </p:sp>
      <p:pic>
        <p:nvPicPr>
          <p:cNvPr id="2050" name="Picture 2"/>
          <p:cNvPicPr>
            <a:picLocks noChangeAspect="1" noChangeArrowheads="1"/>
          </p:cNvPicPr>
          <p:nvPr/>
        </p:nvPicPr>
        <p:blipFill>
          <a:blip r:embed="rId2"/>
          <a:srcRect l="20280" t="45357" r="27212" b="19821"/>
          <a:stretch>
            <a:fillRect/>
          </a:stretch>
        </p:blipFill>
        <p:spPr bwMode="auto">
          <a:xfrm>
            <a:off x="2312125" y="1802674"/>
            <a:ext cx="6831874" cy="2547257"/>
          </a:xfrm>
          <a:prstGeom prst="rect">
            <a:avLst/>
          </a:prstGeom>
          <a:noFill/>
          <a:ln w="9525">
            <a:noFill/>
            <a:miter lim="800000"/>
            <a:headEnd/>
            <a:tailEnd/>
          </a:ln>
          <a:effectLst/>
        </p:spPr>
      </p:pic>
    </p:spTree>
    <p:extLst>
      <p:ext uri="{BB962C8B-B14F-4D97-AF65-F5344CB8AC3E}">
        <p14:creationId xmlns:p14="http://schemas.microsoft.com/office/powerpoint/2010/main" val="16052062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id="{E1243AF4-BCFA-4C21-8B3E-9F474723CBB4}"/>
              </a:ext>
            </a:extLst>
          </p:cNvPr>
          <p:cNvSpPr>
            <a:spLocks noGrp="1"/>
          </p:cNvSpPr>
          <p:nvPr>
            <p:ph idx="1"/>
          </p:nvPr>
        </p:nvSpPr>
        <p:spPr>
          <a:xfrm>
            <a:off x="1081771" y="404949"/>
            <a:ext cx="10491919" cy="6126481"/>
          </a:xfrm>
        </p:spPr>
        <p:txBody>
          <a:bodyPr anchor="t">
            <a:normAutofit/>
          </a:bodyPr>
          <a:lstStyle/>
          <a:p>
            <a:endParaRPr lang="en-IN" dirty="0"/>
          </a:p>
        </p:txBody>
      </p:sp>
    </p:spTree>
    <p:extLst>
      <p:ext uri="{BB962C8B-B14F-4D97-AF65-F5344CB8AC3E}">
        <p14:creationId xmlns:p14="http://schemas.microsoft.com/office/powerpoint/2010/main" val="16052062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id="{E1243AF4-BCFA-4C21-8B3E-9F474723CBB4}"/>
              </a:ext>
            </a:extLst>
          </p:cNvPr>
          <p:cNvSpPr>
            <a:spLocks noGrp="1"/>
          </p:cNvSpPr>
          <p:nvPr>
            <p:ph idx="1"/>
          </p:nvPr>
        </p:nvSpPr>
        <p:spPr>
          <a:xfrm>
            <a:off x="1081771" y="404949"/>
            <a:ext cx="10491919" cy="6126481"/>
          </a:xfrm>
        </p:spPr>
        <p:txBody>
          <a:bodyPr anchor="t">
            <a:normAutofit/>
          </a:bodyPr>
          <a:lstStyle/>
          <a:p>
            <a:endParaRPr lang="en-IN" dirty="0"/>
          </a:p>
        </p:txBody>
      </p:sp>
    </p:spTree>
    <p:extLst>
      <p:ext uri="{BB962C8B-B14F-4D97-AF65-F5344CB8AC3E}">
        <p14:creationId xmlns:p14="http://schemas.microsoft.com/office/powerpoint/2010/main" val="1605206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id="{E1243AF4-BCFA-4C21-8B3E-9F474723CBB4}"/>
              </a:ext>
            </a:extLst>
          </p:cNvPr>
          <p:cNvSpPr>
            <a:spLocks noGrp="1"/>
          </p:cNvSpPr>
          <p:nvPr>
            <p:ph idx="1"/>
          </p:nvPr>
        </p:nvSpPr>
        <p:spPr>
          <a:xfrm>
            <a:off x="1081771" y="404949"/>
            <a:ext cx="10491919" cy="6126481"/>
          </a:xfrm>
        </p:spPr>
        <p:txBody>
          <a:bodyPr anchor="t">
            <a:normAutofit/>
          </a:bodyPr>
          <a:lstStyle/>
          <a:p>
            <a:endParaRPr lang="en-IN" dirty="0"/>
          </a:p>
        </p:txBody>
      </p:sp>
    </p:spTree>
    <p:extLst>
      <p:ext uri="{BB962C8B-B14F-4D97-AF65-F5344CB8AC3E}">
        <p14:creationId xmlns:p14="http://schemas.microsoft.com/office/powerpoint/2010/main" val="1605206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id="{E1243AF4-BCFA-4C21-8B3E-9F474723CBB4}"/>
              </a:ext>
            </a:extLst>
          </p:cNvPr>
          <p:cNvSpPr>
            <a:spLocks noGrp="1"/>
          </p:cNvSpPr>
          <p:nvPr>
            <p:ph idx="1"/>
          </p:nvPr>
        </p:nvSpPr>
        <p:spPr>
          <a:xfrm>
            <a:off x="1081771" y="404949"/>
            <a:ext cx="10491919" cy="6126481"/>
          </a:xfrm>
        </p:spPr>
        <p:txBody>
          <a:bodyPr anchor="t">
            <a:normAutofit/>
          </a:bodyPr>
          <a:lstStyle/>
          <a:p>
            <a:endParaRPr lang="en-IN" dirty="0"/>
          </a:p>
        </p:txBody>
      </p:sp>
    </p:spTree>
    <p:extLst>
      <p:ext uri="{BB962C8B-B14F-4D97-AF65-F5344CB8AC3E}">
        <p14:creationId xmlns:p14="http://schemas.microsoft.com/office/powerpoint/2010/main" val="1605206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id="{E1243AF4-BCFA-4C21-8B3E-9F474723CBB4}"/>
              </a:ext>
            </a:extLst>
          </p:cNvPr>
          <p:cNvSpPr>
            <a:spLocks noGrp="1"/>
          </p:cNvSpPr>
          <p:nvPr>
            <p:ph idx="1"/>
          </p:nvPr>
        </p:nvSpPr>
        <p:spPr>
          <a:xfrm>
            <a:off x="1081771" y="404949"/>
            <a:ext cx="10491919" cy="6126481"/>
          </a:xfrm>
        </p:spPr>
        <p:txBody>
          <a:bodyPr anchor="t">
            <a:normAutofit/>
          </a:bodyPr>
          <a:lstStyle/>
          <a:p>
            <a:endParaRPr lang="en-IN" dirty="0"/>
          </a:p>
        </p:txBody>
      </p:sp>
    </p:spTree>
    <p:extLst>
      <p:ext uri="{BB962C8B-B14F-4D97-AF65-F5344CB8AC3E}">
        <p14:creationId xmlns:p14="http://schemas.microsoft.com/office/powerpoint/2010/main" val="1605206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id="{E1243AF4-BCFA-4C21-8B3E-9F474723CBB4}"/>
              </a:ext>
            </a:extLst>
          </p:cNvPr>
          <p:cNvSpPr>
            <a:spLocks noGrp="1"/>
          </p:cNvSpPr>
          <p:nvPr>
            <p:ph idx="1"/>
          </p:nvPr>
        </p:nvSpPr>
        <p:spPr>
          <a:xfrm>
            <a:off x="1081771" y="404949"/>
            <a:ext cx="10491919" cy="6126481"/>
          </a:xfrm>
        </p:spPr>
        <p:txBody>
          <a:bodyPr anchor="t">
            <a:normAutofit/>
          </a:bodyPr>
          <a:lstStyle/>
          <a:p>
            <a:endParaRPr lang="en-IN" dirty="0"/>
          </a:p>
        </p:txBody>
      </p:sp>
    </p:spTree>
    <p:extLst>
      <p:ext uri="{BB962C8B-B14F-4D97-AF65-F5344CB8AC3E}">
        <p14:creationId xmlns:p14="http://schemas.microsoft.com/office/powerpoint/2010/main" val="1605206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id="{E1243AF4-BCFA-4C21-8B3E-9F474723CBB4}"/>
              </a:ext>
            </a:extLst>
          </p:cNvPr>
          <p:cNvSpPr>
            <a:spLocks noGrp="1"/>
          </p:cNvSpPr>
          <p:nvPr>
            <p:ph idx="1"/>
          </p:nvPr>
        </p:nvSpPr>
        <p:spPr>
          <a:xfrm>
            <a:off x="1081771" y="404949"/>
            <a:ext cx="10491919" cy="6126481"/>
          </a:xfrm>
        </p:spPr>
        <p:txBody>
          <a:bodyPr anchor="t">
            <a:normAutofit/>
          </a:bodyPr>
          <a:lstStyle/>
          <a:p>
            <a:endParaRPr lang="en-IN" dirty="0"/>
          </a:p>
        </p:txBody>
      </p:sp>
    </p:spTree>
    <p:extLst>
      <p:ext uri="{BB962C8B-B14F-4D97-AF65-F5344CB8AC3E}">
        <p14:creationId xmlns:p14="http://schemas.microsoft.com/office/powerpoint/2010/main" val="1605206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id="{E1243AF4-BCFA-4C21-8B3E-9F474723CBB4}"/>
              </a:ext>
            </a:extLst>
          </p:cNvPr>
          <p:cNvSpPr>
            <a:spLocks noGrp="1"/>
          </p:cNvSpPr>
          <p:nvPr>
            <p:ph idx="1"/>
          </p:nvPr>
        </p:nvSpPr>
        <p:spPr>
          <a:xfrm>
            <a:off x="1081771" y="404949"/>
            <a:ext cx="10491919" cy="6126481"/>
          </a:xfrm>
        </p:spPr>
        <p:txBody>
          <a:bodyPr anchor="t">
            <a:normAutofit/>
          </a:bodyPr>
          <a:lstStyle/>
          <a:p>
            <a:endParaRPr lang="en-IN" dirty="0"/>
          </a:p>
        </p:txBody>
      </p:sp>
    </p:spTree>
    <p:extLst>
      <p:ext uri="{BB962C8B-B14F-4D97-AF65-F5344CB8AC3E}">
        <p14:creationId xmlns:p14="http://schemas.microsoft.com/office/powerpoint/2010/main" val="1605206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id="{E1243AF4-BCFA-4C21-8B3E-9F474723CBB4}"/>
              </a:ext>
            </a:extLst>
          </p:cNvPr>
          <p:cNvSpPr>
            <a:spLocks noGrp="1"/>
          </p:cNvSpPr>
          <p:nvPr>
            <p:ph idx="1"/>
          </p:nvPr>
        </p:nvSpPr>
        <p:spPr>
          <a:xfrm>
            <a:off x="1081771" y="404949"/>
            <a:ext cx="10491919" cy="6126481"/>
          </a:xfrm>
        </p:spPr>
        <p:txBody>
          <a:bodyPr anchor="t">
            <a:normAutofit/>
          </a:bodyPr>
          <a:lstStyle/>
          <a:p>
            <a:endParaRPr lang="en-IN" dirty="0"/>
          </a:p>
        </p:txBody>
      </p:sp>
    </p:spTree>
    <p:extLst>
      <p:ext uri="{BB962C8B-B14F-4D97-AF65-F5344CB8AC3E}">
        <p14:creationId xmlns:p14="http://schemas.microsoft.com/office/powerpoint/2010/main" val="1605206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id="{E1243AF4-BCFA-4C21-8B3E-9F474723CBB4}"/>
              </a:ext>
            </a:extLst>
          </p:cNvPr>
          <p:cNvSpPr>
            <a:spLocks noGrp="1"/>
          </p:cNvSpPr>
          <p:nvPr>
            <p:ph idx="1"/>
          </p:nvPr>
        </p:nvSpPr>
        <p:spPr>
          <a:xfrm>
            <a:off x="1081771" y="404949"/>
            <a:ext cx="10491919" cy="6126481"/>
          </a:xfrm>
        </p:spPr>
        <p:txBody>
          <a:bodyPr anchor="t">
            <a:normAutofit/>
          </a:bodyPr>
          <a:lstStyle/>
          <a:p>
            <a:endParaRPr lang="en-IN" dirty="0"/>
          </a:p>
        </p:txBody>
      </p:sp>
    </p:spTree>
    <p:extLst>
      <p:ext uri="{BB962C8B-B14F-4D97-AF65-F5344CB8AC3E}">
        <p14:creationId xmlns:p14="http://schemas.microsoft.com/office/powerpoint/2010/main" val="1605206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id="{E1243AF4-BCFA-4C21-8B3E-9F474723CBB4}"/>
              </a:ext>
            </a:extLst>
          </p:cNvPr>
          <p:cNvSpPr>
            <a:spLocks noGrp="1"/>
          </p:cNvSpPr>
          <p:nvPr>
            <p:ph idx="1"/>
          </p:nvPr>
        </p:nvSpPr>
        <p:spPr>
          <a:xfrm>
            <a:off x="1081771" y="404949"/>
            <a:ext cx="10491919" cy="6126481"/>
          </a:xfrm>
        </p:spPr>
        <p:txBody>
          <a:bodyPr anchor="t">
            <a:normAutofit/>
          </a:bodyPr>
          <a:lstStyle/>
          <a:p>
            <a:r>
              <a:rPr lang="en-US" dirty="0" smtClean="0"/>
              <a:t>And this Byte Code also provides the security as well as portability to java language.</a:t>
            </a:r>
          </a:p>
          <a:p>
            <a:r>
              <a:rPr lang="en-US" dirty="0" smtClean="0"/>
              <a:t>As java is compiled and interpreted language so one may think that its execution speed is slow than other compiled languages like C or C++. But there is not much difference because Byte Code is highly optimized and JVM can execute it much faster than you think.</a:t>
            </a:r>
          </a:p>
          <a:p>
            <a:r>
              <a:rPr lang="en-US" dirty="0" smtClean="0"/>
              <a:t>Also JVM contain a JIT (Just In Time) compiler that in place of compiling the whole program, compiles only that part of the program that is needed at that time.</a:t>
            </a:r>
          </a:p>
          <a:p>
            <a:endParaRPr lang="en-IN" dirty="0"/>
          </a:p>
        </p:txBody>
      </p:sp>
    </p:spTree>
    <p:extLst>
      <p:ext uri="{BB962C8B-B14F-4D97-AF65-F5344CB8AC3E}">
        <p14:creationId xmlns:p14="http://schemas.microsoft.com/office/powerpoint/2010/main" val="1605206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id="{E1243AF4-BCFA-4C21-8B3E-9F474723CBB4}"/>
              </a:ext>
            </a:extLst>
          </p:cNvPr>
          <p:cNvSpPr>
            <a:spLocks noGrp="1"/>
          </p:cNvSpPr>
          <p:nvPr>
            <p:ph idx="1"/>
          </p:nvPr>
        </p:nvSpPr>
        <p:spPr>
          <a:xfrm>
            <a:off x="1081771" y="404949"/>
            <a:ext cx="10491919" cy="6126481"/>
          </a:xfrm>
        </p:spPr>
        <p:txBody>
          <a:bodyPr anchor="t">
            <a:normAutofit fontScale="92500" lnSpcReduction="20000"/>
          </a:bodyPr>
          <a:lstStyle/>
          <a:p>
            <a:r>
              <a:rPr lang="en-US" b="1" dirty="0" smtClean="0"/>
              <a:t>How Java came into existence - </a:t>
            </a:r>
          </a:p>
          <a:p>
            <a:r>
              <a:rPr lang="en-US" dirty="0" smtClean="0"/>
              <a:t>The primary motivation for developing the Java was to develop a platform independent language that can be used to create software's for consumer electronic devices like TVs, Microwave Oven, Remote control etc.</a:t>
            </a:r>
          </a:p>
          <a:p>
            <a:r>
              <a:rPr lang="en-US" dirty="0" smtClean="0"/>
              <a:t>The reason behind this is that as different devices makes use of different types of controller so languages like C and C++ etc are not efficient for these types of software development because to run the software we need to design a full version of compiler for these languages for different types of devices available.</a:t>
            </a:r>
          </a:p>
          <a:p>
            <a:r>
              <a:rPr lang="en-US" dirty="0" smtClean="0"/>
              <a:t>This is very time consuming and not an efficient solution.</a:t>
            </a:r>
          </a:p>
          <a:p>
            <a:r>
              <a:rPr lang="en-US" dirty="0" smtClean="0"/>
              <a:t>Java provides efficient solution to this as java is platform independent i.e. can run on any device only we need JVM interpreter for that device.</a:t>
            </a:r>
          </a:p>
          <a:p>
            <a:r>
              <a:rPr lang="en-US" dirty="0" smtClean="0"/>
              <a:t>After some time James Gosling and his team member realize that the same problem that java was initially designed to solve on a small scale could also be applied to the internet on large scale.</a:t>
            </a:r>
          </a:p>
          <a:p>
            <a:r>
              <a:rPr lang="en-US" dirty="0" smtClean="0"/>
              <a:t>So they changed focus from consumer electronic devices to internet programming. And now it has been widely used in this field also.</a:t>
            </a:r>
          </a:p>
          <a:p>
            <a:endParaRPr lang="en-IN" dirty="0"/>
          </a:p>
        </p:txBody>
      </p:sp>
    </p:spTree>
    <p:extLst>
      <p:ext uri="{BB962C8B-B14F-4D97-AF65-F5344CB8AC3E}">
        <p14:creationId xmlns:p14="http://schemas.microsoft.com/office/powerpoint/2010/main" val="1605206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id="{E1243AF4-BCFA-4C21-8B3E-9F474723CBB4}"/>
              </a:ext>
            </a:extLst>
          </p:cNvPr>
          <p:cNvSpPr>
            <a:spLocks noGrp="1"/>
          </p:cNvSpPr>
          <p:nvPr>
            <p:ph idx="1"/>
          </p:nvPr>
        </p:nvSpPr>
        <p:spPr>
          <a:xfrm>
            <a:off x="1081771" y="404949"/>
            <a:ext cx="10491919" cy="6126481"/>
          </a:xfrm>
        </p:spPr>
        <p:txBody>
          <a:bodyPr anchor="t">
            <a:normAutofit/>
          </a:bodyPr>
          <a:lstStyle/>
          <a:p>
            <a:r>
              <a:rPr lang="en-US" b="1" dirty="0" smtClean="0"/>
              <a:t>Basic Concepts of OOPS, Class, and Object in Java -</a:t>
            </a:r>
          </a:p>
          <a:p>
            <a:r>
              <a:rPr lang="en-US" sz="2400" dirty="0" smtClean="0"/>
              <a:t>Object </a:t>
            </a:r>
            <a:r>
              <a:rPr lang="en-US" sz="2400" dirty="0" smtClean="0"/>
              <a:t>Oriented Programming System (OOPS) is based on the concept of Objects. To solve a problem in OOPS (or we can say - to develop any software using OOPS), the first step is to identify the objects in problem, and then build data (variables) and functions (methods) around these objects.</a:t>
            </a:r>
          </a:p>
          <a:p>
            <a:r>
              <a:rPr lang="en-US" b="1" dirty="0" smtClean="0"/>
              <a:t>Object </a:t>
            </a:r>
          </a:p>
          <a:p>
            <a:r>
              <a:rPr lang="en-US" dirty="0" smtClean="0"/>
              <a:t>Object is an entity that may represent a human being, a place, a thing or any other item required to solve a problem. Objects may contain Data (variables in programming) and functions (methods) associated with them.</a:t>
            </a:r>
            <a:br>
              <a:rPr lang="en-US" dirty="0" smtClean="0"/>
            </a:br>
            <a:endParaRPr lang="en-US" dirty="0" smtClean="0"/>
          </a:p>
          <a:p>
            <a:r>
              <a:rPr lang="en-US" b="1" dirty="0" smtClean="0"/>
              <a:t>Object = Data + Methods</a:t>
            </a:r>
          </a:p>
          <a:p>
            <a:r>
              <a:rPr lang="en-US" dirty="0" smtClean="0"/>
              <a:t>An object can access the data associated with itself only, and objects can communicate with each other using functions(methods) -</a:t>
            </a:r>
            <a:endParaRPr lang="en-IN" b="1" dirty="0"/>
          </a:p>
        </p:txBody>
      </p:sp>
    </p:spTree>
    <p:extLst>
      <p:ext uri="{BB962C8B-B14F-4D97-AF65-F5344CB8AC3E}">
        <p14:creationId xmlns:p14="http://schemas.microsoft.com/office/powerpoint/2010/main" val="16052062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id="{E1243AF4-BCFA-4C21-8B3E-9F474723CBB4}"/>
              </a:ext>
            </a:extLst>
          </p:cNvPr>
          <p:cNvSpPr>
            <a:spLocks noGrp="1"/>
          </p:cNvSpPr>
          <p:nvPr>
            <p:ph idx="1"/>
          </p:nvPr>
        </p:nvSpPr>
        <p:spPr>
          <a:xfrm>
            <a:off x="1081771" y="404949"/>
            <a:ext cx="10491919" cy="6126481"/>
          </a:xfrm>
        </p:spPr>
        <p:txBody>
          <a:bodyPr anchor="t">
            <a:normAutofit fontScale="92500" lnSpcReduction="20000"/>
          </a:bodyPr>
          <a:lstStyle/>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US" dirty="0" smtClean="0"/>
          </a:p>
          <a:p>
            <a:endParaRPr lang="en-US" dirty="0" smtClean="0"/>
          </a:p>
          <a:p>
            <a:endParaRPr lang="en-US" b="1" dirty="0" smtClean="0"/>
          </a:p>
          <a:p>
            <a:r>
              <a:rPr lang="en-US" b="1" dirty="0" smtClean="0"/>
              <a:t>Class -</a:t>
            </a:r>
          </a:p>
          <a:p>
            <a:r>
              <a:rPr lang="en-US" dirty="0" smtClean="0"/>
              <a:t>A class is a collection of objects of similar types. It is a container, for example 'Student' is a container for different students in a class. In this case particular student, for example Jerry, will be object of class Student.</a:t>
            </a:r>
          </a:p>
          <a:p>
            <a:endParaRPr lang="en-IN" dirty="0"/>
          </a:p>
        </p:txBody>
      </p:sp>
      <p:pic>
        <p:nvPicPr>
          <p:cNvPr id="3074" name="Picture 2"/>
          <p:cNvPicPr>
            <a:picLocks noChangeAspect="1" noChangeArrowheads="1"/>
          </p:cNvPicPr>
          <p:nvPr/>
        </p:nvPicPr>
        <p:blipFill>
          <a:blip r:embed="rId2"/>
          <a:srcRect l="18373" t="11071" r="43577" b="11429"/>
          <a:stretch>
            <a:fillRect/>
          </a:stretch>
        </p:blipFill>
        <p:spPr bwMode="auto">
          <a:xfrm>
            <a:off x="2155372" y="365760"/>
            <a:ext cx="4950823" cy="4362994"/>
          </a:xfrm>
          <a:prstGeom prst="rect">
            <a:avLst/>
          </a:prstGeom>
          <a:noFill/>
          <a:ln w="9525">
            <a:noFill/>
            <a:miter lim="800000"/>
            <a:headEnd/>
            <a:tailEnd/>
          </a:ln>
          <a:effectLst/>
        </p:spPr>
      </p:pic>
    </p:spTree>
    <p:extLst>
      <p:ext uri="{BB962C8B-B14F-4D97-AF65-F5344CB8AC3E}">
        <p14:creationId xmlns:p14="http://schemas.microsoft.com/office/powerpoint/2010/main" val="16052062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id="{E1243AF4-BCFA-4C21-8B3E-9F474723CBB4}"/>
              </a:ext>
            </a:extLst>
          </p:cNvPr>
          <p:cNvSpPr>
            <a:spLocks noGrp="1"/>
          </p:cNvSpPr>
          <p:nvPr>
            <p:ph idx="1"/>
          </p:nvPr>
        </p:nvSpPr>
        <p:spPr>
          <a:xfrm>
            <a:off x="1081771" y="404949"/>
            <a:ext cx="10491919" cy="6126481"/>
          </a:xfrm>
        </p:spPr>
        <p:txBody>
          <a:bodyPr anchor="t">
            <a:normAutofit fontScale="55000" lnSpcReduction="20000"/>
          </a:bodyPr>
          <a:lstStyle/>
          <a:p>
            <a:r>
              <a:rPr lang="en-US" b="1" dirty="0" smtClean="0"/>
              <a:t>Syntax for declaring a class –</a:t>
            </a:r>
          </a:p>
          <a:p>
            <a:r>
              <a:rPr lang="en-US" dirty="0" smtClean="0"/>
              <a:t>class &lt;</a:t>
            </a:r>
            <a:r>
              <a:rPr lang="en-US" dirty="0" err="1" smtClean="0"/>
              <a:t>Class_Name</a:t>
            </a:r>
            <a:r>
              <a:rPr lang="en-US" dirty="0" smtClean="0"/>
              <a:t>&gt; </a:t>
            </a:r>
          </a:p>
          <a:p>
            <a:r>
              <a:rPr lang="en-US" dirty="0" smtClean="0"/>
              <a:t>{ </a:t>
            </a:r>
          </a:p>
          <a:p>
            <a:r>
              <a:rPr lang="en-US" dirty="0" smtClean="0"/>
              <a:t>// body of class </a:t>
            </a:r>
          </a:p>
          <a:p>
            <a:r>
              <a:rPr lang="en-US" dirty="0" smtClean="0"/>
              <a:t>} </a:t>
            </a:r>
          </a:p>
          <a:p>
            <a:r>
              <a:rPr lang="en-US" b="1" dirty="0" smtClean="0"/>
              <a:t>For Example –</a:t>
            </a:r>
          </a:p>
          <a:p>
            <a:r>
              <a:rPr lang="en-US" dirty="0" smtClean="0"/>
              <a:t>class Student </a:t>
            </a:r>
          </a:p>
          <a:p>
            <a:r>
              <a:rPr lang="en-US" dirty="0" smtClean="0"/>
              <a:t>{ </a:t>
            </a:r>
          </a:p>
          <a:p>
            <a:r>
              <a:rPr lang="en-US" dirty="0" smtClean="0"/>
              <a:t>// Variables </a:t>
            </a:r>
          </a:p>
          <a:p>
            <a:r>
              <a:rPr lang="en-US" dirty="0" smtClean="0"/>
              <a:t>// methods etc. </a:t>
            </a:r>
          </a:p>
          <a:p>
            <a:r>
              <a:rPr lang="en-US" dirty="0" smtClean="0"/>
              <a:t>} </a:t>
            </a:r>
          </a:p>
          <a:p>
            <a:r>
              <a:rPr lang="en-US" b="1" dirty="0" smtClean="0"/>
              <a:t>Creating Object in Java -</a:t>
            </a:r>
          </a:p>
          <a:p>
            <a:r>
              <a:rPr lang="en-US" dirty="0" smtClean="0"/>
              <a:t>Java provides a keyword named </a:t>
            </a:r>
            <a:r>
              <a:rPr lang="en-US" b="1" dirty="0" smtClean="0"/>
              <a:t>new</a:t>
            </a:r>
            <a:r>
              <a:rPr lang="en-US" dirty="0" smtClean="0"/>
              <a:t> to create </a:t>
            </a:r>
            <a:r>
              <a:rPr lang="en-US" dirty="0" err="1" smtClean="0"/>
              <a:t>objects.It</a:t>
            </a:r>
            <a:r>
              <a:rPr lang="en-US" dirty="0" smtClean="0"/>
              <a:t> allocates memory for objects in Heap data structure at runtime.</a:t>
            </a:r>
            <a:br>
              <a:rPr lang="en-US" dirty="0" smtClean="0"/>
            </a:br>
            <a:r>
              <a:rPr lang="en-US" b="1" dirty="0" smtClean="0"/>
              <a:t>Syntax-</a:t>
            </a:r>
            <a:r>
              <a:rPr lang="en-US" dirty="0" smtClean="0"/>
              <a:t/>
            </a:r>
            <a:br>
              <a:rPr lang="en-US" dirty="0" smtClean="0"/>
            </a:br>
            <a:endParaRPr lang="en-US" dirty="0" smtClean="0"/>
          </a:p>
          <a:p>
            <a:r>
              <a:rPr lang="en-US" b="1" dirty="0" err="1" smtClean="0"/>
              <a:t>Class_Name</a:t>
            </a:r>
            <a:r>
              <a:rPr lang="en-US" b="1" dirty="0" smtClean="0"/>
              <a:t> </a:t>
            </a:r>
            <a:r>
              <a:rPr lang="en-US" b="1" dirty="0" err="1" smtClean="0"/>
              <a:t>Object_Name</a:t>
            </a:r>
            <a:r>
              <a:rPr lang="en-US" b="1" dirty="0" smtClean="0"/>
              <a:t> = new </a:t>
            </a:r>
            <a:r>
              <a:rPr lang="en-US" b="1" dirty="0" err="1" smtClean="0"/>
              <a:t>Class_Name</a:t>
            </a:r>
            <a:r>
              <a:rPr lang="en-US" b="1" dirty="0" smtClean="0"/>
              <a:t>()</a:t>
            </a:r>
            <a:r>
              <a:rPr lang="en-US" dirty="0" smtClean="0"/>
              <a:t> </a:t>
            </a:r>
          </a:p>
          <a:p>
            <a:r>
              <a:rPr lang="en-US" dirty="0" smtClean="0"/>
              <a:t>Where -</a:t>
            </a:r>
            <a:br>
              <a:rPr lang="en-US" dirty="0" smtClean="0"/>
            </a:br>
            <a:r>
              <a:rPr lang="en-US" b="1" dirty="0" err="1" smtClean="0"/>
              <a:t>Class_Name</a:t>
            </a:r>
            <a:r>
              <a:rPr lang="en-US" b="1" dirty="0" smtClean="0"/>
              <a:t> -</a:t>
            </a:r>
            <a:r>
              <a:rPr lang="en-US" dirty="0" smtClean="0"/>
              <a:t> is the name of class of which we want to create object.</a:t>
            </a:r>
            <a:br>
              <a:rPr lang="en-US" dirty="0" smtClean="0"/>
            </a:br>
            <a:r>
              <a:rPr lang="en-US" b="1" dirty="0" err="1" smtClean="0"/>
              <a:t>Object_Name</a:t>
            </a:r>
            <a:r>
              <a:rPr lang="en-US" b="1" dirty="0" smtClean="0"/>
              <a:t> -</a:t>
            </a:r>
            <a:r>
              <a:rPr lang="en-US" dirty="0" smtClean="0"/>
              <a:t> is the name of object.</a:t>
            </a:r>
            <a:br>
              <a:rPr lang="en-US" dirty="0" smtClean="0"/>
            </a:br>
            <a:r>
              <a:rPr lang="en-US" dirty="0" smtClean="0"/>
              <a:t/>
            </a:r>
            <a:br>
              <a:rPr lang="en-US" dirty="0" smtClean="0"/>
            </a:br>
            <a:r>
              <a:rPr lang="en-US" b="1" dirty="0" smtClean="0"/>
              <a:t>For Example - </a:t>
            </a:r>
            <a:r>
              <a:rPr lang="en-US" dirty="0" smtClean="0"/>
              <a:t>For a class named 'Student', we can create object as follows -</a:t>
            </a:r>
            <a:br>
              <a:rPr lang="en-US" dirty="0" smtClean="0"/>
            </a:br>
            <a:r>
              <a:rPr lang="en-US" b="1" dirty="0" smtClean="0"/>
              <a:t>Student </a:t>
            </a:r>
            <a:r>
              <a:rPr lang="en-US" b="1" dirty="0" err="1" smtClean="0"/>
              <a:t>st</a:t>
            </a:r>
            <a:r>
              <a:rPr lang="en-US" b="1" dirty="0" smtClean="0"/>
              <a:t> = new Student()</a:t>
            </a:r>
            <a:r>
              <a:rPr lang="en-US" dirty="0" smtClean="0"/>
              <a:t> Where -</a:t>
            </a:r>
            <a:br>
              <a:rPr lang="en-US" dirty="0" smtClean="0"/>
            </a:br>
            <a:r>
              <a:rPr lang="en-US" b="1" dirty="0" smtClean="0"/>
              <a:t>Student - </a:t>
            </a:r>
            <a:r>
              <a:rPr lang="en-US" dirty="0" smtClean="0"/>
              <a:t>is the class name.</a:t>
            </a:r>
            <a:br>
              <a:rPr lang="en-US" dirty="0" smtClean="0"/>
            </a:br>
            <a:r>
              <a:rPr lang="en-US" b="1" dirty="0" err="1" smtClean="0"/>
              <a:t>st</a:t>
            </a:r>
            <a:r>
              <a:rPr lang="en-US" b="1" dirty="0" smtClean="0"/>
              <a:t> - </a:t>
            </a:r>
            <a:r>
              <a:rPr lang="en-US" dirty="0" smtClean="0"/>
              <a:t>is the object name.</a:t>
            </a:r>
            <a:endParaRPr lang="en-IN" dirty="0"/>
          </a:p>
        </p:txBody>
      </p:sp>
    </p:spTree>
    <p:extLst>
      <p:ext uri="{BB962C8B-B14F-4D97-AF65-F5344CB8AC3E}">
        <p14:creationId xmlns:p14="http://schemas.microsoft.com/office/powerpoint/2010/main" val="1605206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id="{E1243AF4-BCFA-4C21-8B3E-9F474723CBB4}"/>
              </a:ext>
            </a:extLst>
          </p:cNvPr>
          <p:cNvSpPr>
            <a:spLocks noGrp="1"/>
          </p:cNvSpPr>
          <p:nvPr>
            <p:ph idx="1"/>
          </p:nvPr>
        </p:nvSpPr>
        <p:spPr>
          <a:xfrm>
            <a:off x="1081771" y="404949"/>
            <a:ext cx="10491919" cy="6126481"/>
          </a:xfrm>
        </p:spPr>
        <p:txBody>
          <a:bodyPr anchor="t">
            <a:normAutofit/>
          </a:bodyPr>
          <a:lstStyle/>
          <a:p>
            <a:r>
              <a:rPr lang="en-US" sz="2400" b="1" u="sng" dirty="0" smtClean="0"/>
              <a:t>Class does not have physical existence only objects exist physically :-</a:t>
            </a:r>
          </a:p>
          <a:p>
            <a:r>
              <a:rPr lang="en-US" sz="2400" dirty="0" smtClean="0"/>
              <a:t>Class is a logical entity, it does not have physical existence. We can define it in two ways :-</a:t>
            </a:r>
            <a:br>
              <a:rPr lang="en-US" sz="2400" dirty="0" smtClean="0"/>
            </a:br>
            <a:endParaRPr lang="en-US" sz="2400" dirty="0" smtClean="0"/>
          </a:p>
          <a:p>
            <a:r>
              <a:rPr lang="en-US" sz="2400" dirty="0" smtClean="0"/>
              <a:t>1- In General -</a:t>
            </a:r>
          </a:p>
          <a:p>
            <a:r>
              <a:rPr lang="en-US" sz="2400" dirty="0" smtClean="0"/>
              <a:t>Consider a class 'Animal'. There is nothing exists in the word </a:t>
            </a:r>
            <a:r>
              <a:rPr lang="en-US" sz="2400" dirty="0" err="1" smtClean="0"/>
              <a:t>physcially</a:t>
            </a:r>
            <a:r>
              <a:rPr lang="en-US" sz="2400" dirty="0" smtClean="0"/>
              <a:t> with the name Animal, it is just a class used to define different entities (Objects) such as Tiger, Cow etc. Only these entities exist physically in the real world.</a:t>
            </a:r>
            <a:endParaRPr lang="en-IN" sz="2400" dirty="0"/>
          </a:p>
        </p:txBody>
      </p:sp>
      <p:pic>
        <p:nvPicPr>
          <p:cNvPr id="4098" name="Picture 2"/>
          <p:cNvPicPr>
            <a:picLocks noChangeAspect="1" noChangeArrowheads="1"/>
          </p:cNvPicPr>
          <p:nvPr/>
        </p:nvPicPr>
        <p:blipFill>
          <a:blip r:embed="rId2"/>
          <a:srcRect l="17469" t="21786" r="27814" b="34464"/>
          <a:stretch>
            <a:fillRect/>
          </a:stretch>
        </p:blipFill>
        <p:spPr bwMode="auto">
          <a:xfrm>
            <a:off x="2142308" y="3657600"/>
            <a:ext cx="7119257" cy="3200400"/>
          </a:xfrm>
          <a:prstGeom prst="rect">
            <a:avLst/>
          </a:prstGeom>
          <a:noFill/>
          <a:ln w="9525">
            <a:noFill/>
            <a:miter lim="800000"/>
            <a:headEnd/>
            <a:tailEnd/>
          </a:ln>
          <a:effectLst/>
        </p:spPr>
      </p:pic>
    </p:spTree>
    <p:extLst>
      <p:ext uri="{BB962C8B-B14F-4D97-AF65-F5344CB8AC3E}">
        <p14:creationId xmlns:p14="http://schemas.microsoft.com/office/powerpoint/2010/main" val="1605206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a:extLst>
              <a:ext uri="{FF2B5EF4-FFF2-40B4-BE49-F238E27FC236}">
                <a16:creationId xmlns:a16="http://schemas.microsoft.com/office/drawing/2014/main" id="{E1243AF4-BCFA-4C21-8B3E-9F474723CBB4}"/>
              </a:ext>
            </a:extLst>
          </p:cNvPr>
          <p:cNvSpPr>
            <a:spLocks noGrp="1"/>
          </p:cNvSpPr>
          <p:nvPr>
            <p:ph idx="1"/>
          </p:nvPr>
        </p:nvSpPr>
        <p:spPr>
          <a:xfrm>
            <a:off x="1081771" y="404949"/>
            <a:ext cx="10491919" cy="6126481"/>
          </a:xfrm>
        </p:spPr>
        <p:txBody>
          <a:bodyPr anchor="t">
            <a:normAutofit fontScale="85000" lnSpcReduction="20000"/>
          </a:bodyPr>
          <a:lstStyle/>
          <a:p>
            <a:r>
              <a:rPr lang="en-US" dirty="0" smtClean="0"/>
              <a:t>In the above figure Animal represents a class which contains objects named Tiger, Cow, Lion and Bear (all of same type means belongs to animal category). And each object may have data and methods associated with them.</a:t>
            </a:r>
            <a:br>
              <a:rPr lang="en-US" dirty="0" smtClean="0"/>
            </a:br>
            <a:r>
              <a:rPr lang="en-US" dirty="0" smtClean="0"/>
              <a:t/>
            </a:r>
            <a:br>
              <a:rPr lang="en-US" dirty="0" smtClean="0"/>
            </a:br>
            <a:r>
              <a:rPr lang="en-US" dirty="0" smtClean="0"/>
              <a:t>2- In Programming-</a:t>
            </a:r>
          </a:p>
          <a:p>
            <a:r>
              <a:rPr lang="en-US" dirty="0" smtClean="0"/>
              <a:t>Technically it means that - no memory is allocated for classes whatever data members it contains, memory is allocated to objects only.</a:t>
            </a:r>
            <a:br>
              <a:rPr lang="en-US" dirty="0" smtClean="0"/>
            </a:br>
            <a:r>
              <a:rPr lang="en-US" dirty="0" smtClean="0"/>
              <a:t>For example consider the following class-</a:t>
            </a:r>
          </a:p>
          <a:p>
            <a:r>
              <a:rPr lang="en-US" dirty="0" smtClean="0"/>
              <a:t>class Students </a:t>
            </a:r>
          </a:p>
          <a:p>
            <a:r>
              <a:rPr lang="en-US" dirty="0" smtClean="0"/>
              <a:t>{ </a:t>
            </a:r>
          </a:p>
          <a:p>
            <a:r>
              <a:rPr lang="en-US" dirty="0" err="1" smtClean="0"/>
              <a:t>int</a:t>
            </a:r>
            <a:r>
              <a:rPr lang="en-US" dirty="0" smtClean="0"/>
              <a:t> id, marks; </a:t>
            </a:r>
          </a:p>
          <a:p>
            <a:r>
              <a:rPr lang="en-US" dirty="0" smtClean="0"/>
              <a:t>}</a:t>
            </a:r>
          </a:p>
          <a:p>
            <a:r>
              <a:rPr lang="en-US" dirty="0" smtClean="0"/>
              <a:t>Here class Demo contains 2 integer variables; in java an integer takes 4 bytes in memory, so you would thing that Student class will take 8 bytes of memory. But no memory will be allocated to these variables, until we create objects of this class.</a:t>
            </a:r>
            <a:br>
              <a:rPr lang="en-US" dirty="0" smtClean="0"/>
            </a:br>
            <a:r>
              <a:rPr lang="en-US" dirty="0" smtClean="0"/>
              <a:t>So as soon as we write the following line of code -</a:t>
            </a:r>
            <a:br>
              <a:rPr lang="en-US" dirty="0" smtClean="0"/>
            </a:br>
            <a:r>
              <a:rPr lang="en-US" dirty="0" smtClean="0"/>
              <a:t>Student st1 = new Student();</a:t>
            </a:r>
          </a:p>
          <a:p>
            <a:r>
              <a:rPr lang="en-US" dirty="0" smtClean="0"/>
              <a:t>compiler will allocate 8 bytes of memory space to object.</a:t>
            </a:r>
            <a:endParaRPr lang="en-IN" dirty="0"/>
          </a:p>
        </p:txBody>
      </p:sp>
    </p:spTree>
    <p:extLst>
      <p:ext uri="{BB962C8B-B14F-4D97-AF65-F5344CB8AC3E}">
        <p14:creationId xmlns:p14="http://schemas.microsoft.com/office/powerpoint/2010/main" val="1605206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TotalTime>
  <Words>2237</Words>
  <Application>Microsoft Office PowerPoint</Application>
  <PresentationFormat>Widescreen</PresentationFormat>
  <Paragraphs>120</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맑은 고딕</vt:lpstr>
      <vt:lpstr>Arial</vt:lpstr>
      <vt:lpstr>Calibri</vt:lpstr>
      <vt:lpstr>Calibri Light</vt:lpstr>
      <vt:lpstr>Office Theme</vt:lpstr>
      <vt:lpstr>Java Introduction and History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 living</dc:creator>
  <cp:lastModifiedBy>Aakash Jangid</cp:lastModifiedBy>
  <cp:revision>55</cp:revision>
  <dcterms:created xsi:type="dcterms:W3CDTF">2020-05-19T06:27:43Z</dcterms:created>
  <dcterms:modified xsi:type="dcterms:W3CDTF">2021-09-12T07:55:49Z</dcterms:modified>
</cp:coreProperties>
</file>