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34" r:id="rId3"/>
    <p:sldId id="435" r:id="rId4"/>
    <p:sldId id="436" r:id="rId5"/>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Multithreading -</a:t>
            </a:r>
            <a:endParaRPr lang="en-IN" b="1" dirty="0"/>
          </a:p>
          <a:p>
            <a:r>
              <a:rPr lang="en-IN" dirty="0"/>
              <a:t>All of you will be familiar with multitasking, all the modern operating systems are multitasking OS. That is they can perform more than one task at the same time (concurrently) for example - while listening music you are writing something in any text editor.</a:t>
            </a:r>
            <a:endParaRPr lang="en-IN" dirty="0"/>
          </a:p>
          <a:p>
            <a:r>
              <a:rPr lang="en-IN" b="1" dirty="0"/>
              <a:t>Thread and Multithreading -</a:t>
            </a:r>
            <a:endParaRPr lang="en-IN" b="1" dirty="0"/>
          </a:p>
          <a:p>
            <a:r>
              <a:rPr lang="en-IN" dirty="0"/>
              <a:t>Similar to multitasking, multithreaded programs contains two or more parts that's can run concurrently. Each part of such a program is called Thread. And the program is called multithreaded program.And this process is called multithreading.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b="1" dirty="0"/>
              <a:t>2- Implementing Runnable Interface -</a:t>
            </a:r>
            <a:endParaRPr lang="en-IN" b="1" dirty="0"/>
          </a:p>
          <a:p>
            <a:r>
              <a:rPr lang="en-IN" dirty="0"/>
              <a:t>A class can also creates threads by implementing Runnable interface. It also has run() method that defines the behaviour of thread and it has to be implemented by the class.</a:t>
            </a:r>
            <a:endParaRPr lang="en-IN" dirty="0"/>
          </a:p>
          <a:p>
            <a:r>
              <a:rPr lang="en-IN" dirty="0"/>
              <a:t>Example -</a:t>
            </a:r>
            <a:endParaRPr lang="en-IN" dirty="0"/>
          </a:p>
          <a:p>
            <a:r>
              <a:rPr lang="en-IN" dirty="0"/>
              <a:t>class First implements Runnable</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System.out.println("First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class Second implements Runnable</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System.out.println("Second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class Third implements Runnable</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System.out.println("Third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Thread t1 = new Thread(new First());</a:t>
            </a:r>
            <a:endParaRPr lang="en-IN" dirty="0"/>
          </a:p>
          <a:p>
            <a:r>
              <a:rPr lang="en-IN" dirty="0"/>
              <a:t>        Thread t2 = new Thread(new Second());</a:t>
            </a:r>
            <a:endParaRPr lang="en-IN" dirty="0"/>
          </a:p>
          <a:p>
            <a:r>
              <a:rPr lang="en-IN" dirty="0"/>
              <a:t>        Thread t3 = new Thread(new Third());</a:t>
            </a:r>
            <a:endParaRPr lang="en-IN" dirty="0"/>
          </a:p>
          <a:p>
            <a:r>
              <a:rPr lang="en-IN" dirty="0"/>
              <a:t>        </a:t>
            </a:r>
            <a:endParaRPr lang="en-IN" dirty="0"/>
          </a:p>
          <a:p>
            <a:r>
              <a:rPr lang="en-IN" dirty="0"/>
              <a:t>         t1.start();</a:t>
            </a:r>
            <a:endParaRPr lang="en-IN" dirty="0"/>
          </a:p>
          <a:p>
            <a:r>
              <a:rPr lang="en-IN" dirty="0"/>
              <a:t>         t2.start();</a:t>
            </a:r>
            <a:endParaRPr lang="en-IN" dirty="0"/>
          </a:p>
          <a:p>
            <a:r>
              <a:rPr lang="en-IN" dirty="0"/>
              <a:t>         t3.start();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Thread Life Cycle</a:t>
            </a:r>
            <a:endParaRPr lang="en-IN" b="1" dirty="0"/>
          </a:p>
          <a:p>
            <a:r>
              <a:rPr lang="en-IN" dirty="0"/>
              <a:t>A thread can have the following states in its lifetime -</a:t>
            </a:r>
            <a:endParaRPr lang="en-IN" dirty="0"/>
          </a:p>
          <a:p>
            <a:r>
              <a:rPr lang="en-IN" dirty="0"/>
              <a:t>New Born state</a:t>
            </a:r>
            <a:endParaRPr lang="en-IN" dirty="0"/>
          </a:p>
          <a:p>
            <a:r>
              <a:rPr lang="en-IN" dirty="0"/>
              <a:t>Runnable state</a:t>
            </a:r>
            <a:endParaRPr lang="en-IN" dirty="0"/>
          </a:p>
          <a:p>
            <a:r>
              <a:rPr lang="en-IN" dirty="0"/>
              <a:t>Running state</a:t>
            </a:r>
            <a:endParaRPr lang="en-IN" dirty="0"/>
          </a:p>
          <a:p>
            <a:r>
              <a:rPr lang="en-IN" dirty="0"/>
              <a:t>Blocked state</a:t>
            </a:r>
            <a:endParaRPr lang="en-IN" dirty="0"/>
          </a:p>
          <a:p>
            <a:r>
              <a:rPr lang="en-IN" dirty="0"/>
              <a:t>Dead state</a:t>
            </a:r>
            <a:endParaRPr lang="en-IN" dirty="0"/>
          </a:p>
          <a:p>
            <a:r>
              <a:rPr lang="en-IN" dirty="0"/>
              <a:t>A thread can move from one state to another in different ways as shown in the below figure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8581" t="11820" r="37883" b="31381"/>
          <a:stretch>
            <a:fillRect/>
          </a:stretch>
        </p:blipFill>
        <p:spPr>
          <a:xfrm>
            <a:off x="2273300" y="443230"/>
            <a:ext cx="7773670" cy="5840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Newborn State -</a:t>
            </a:r>
            <a:endParaRPr lang="en-IN" dirty="0"/>
          </a:p>
          <a:p>
            <a:r>
              <a:rPr lang="en-IN" dirty="0"/>
              <a:t>When we create the object of Thread class (Thread t = new Thread()), thread will be born and called in newborn state. At this stage we can do one of the following things with thread object-</a:t>
            </a:r>
            <a:endParaRPr lang="en-IN" dirty="0"/>
          </a:p>
          <a:p>
            <a:r>
              <a:rPr lang="en-IN" dirty="0"/>
              <a:t>Schedule it for running by calling the start method (t.start()).</a:t>
            </a:r>
            <a:endParaRPr lang="en-IN" dirty="0"/>
          </a:p>
          <a:p>
            <a:r>
              <a:rPr lang="en-IN" dirty="0"/>
              <a:t>Kill it by calling the stop method (t.stop()).</a:t>
            </a:r>
            <a:endParaRPr lang="en-IN" dirty="0"/>
          </a:p>
          <a:p>
            <a:r>
              <a:rPr lang="en-IN" dirty="0"/>
              <a:t>Runnable State -</a:t>
            </a:r>
            <a:endParaRPr lang="en-IN" dirty="0"/>
          </a:p>
          <a:p>
            <a:r>
              <a:rPr lang="en-IN" dirty="0"/>
              <a:t>Thread is said to be in Runnable state when thread is ready to execute by calling start() method but does not get the processor for starting execution. i.e. waiting for the processor.</a:t>
            </a:r>
            <a:endParaRPr lang="en-IN" dirty="0"/>
          </a:p>
          <a:p>
            <a:r>
              <a:rPr lang="en-IN" dirty="0"/>
              <a:t>Running state -</a:t>
            </a:r>
            <a:endParaRPr lang="en-IN" dirty="0"/>
          </a:p>
          <a:p>
            <a:r>
              <a:rPr lang="en-IN" dirty="0"/>
              <a:t>Thread comes in Running state from Runnable state as soon as it gets the processor time and starts executing. At this stage we can do one of the following things with thread -</a:t>
            </a:r>
            <a:endParaRPr lang="en-IN" dirty="0"/>
          </a:p>
          <a:p>
            <a:r>
              <a:rPr lang="en-IN" dirty="0"/>
              <a:t>We can block a thread from running by calling the suspend() method on it. A suspended thread can be revive again by calling the notify() method on it.</a:t>
            </a:r>
            <a:endParaRPr lang="en-IN" dirty="0"/>
          </a:p>
          <a:p>
            <a:r>
              <a:rPr lang="en-IN" dirty="0"/>
              <a:t>We can make a thread sleep for a specified time period by calling the sleep(time) method. Where time will be in milliseconds. Thread will again enter the Runnable state after this specified time period.</a:t>
            </a:r>
            <a:endParaRPr lang="en-IN" dirty="0"/>
          </a:p>
          <a:p>
            <a:r>
              <a:rPr lang="en-IN" dirty="0"/>
              <a:t>We can also told a thread to wait by calling the wait() method. Thread will wait until time specified has elapsed or called the notify() or notifyAll() method. These 3 methods can be called only within a synchronised method, otherwise they will throw an exception.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Blocked State -</a:t>
            </a:r>
            <a:endParaRPr lang="en-IN" dirty="0"/>
          </a:p>
          <a:p>
            <a:r>
              <a:rPr lang="en-IN" dirty="0"/>
              <a:t>By calling the suspend(), wait() or sleep() method we can block a thread i.e. preventing thread from entering into running state. In blocked state thread is not dead and it is fully qualified to run again.</a:t>
            </a:r>
            <a:endParaRPr lang="en-IN" dirty="0"/>
          </a:p>
          <a:p>
            <a:r>
              <a:rPr lang="en-IN" dirty="0"/>
              <a:t>Dead State -</a:t>
            </a:r>
            <a:endParaRPr lang="en-IN" dirty="0"/>
          </a:p>
          <a:p>
            <a:r>
              <a:rPr lang="en-IN" dirty="0"/>
              <a:t>We can kill a thread in two ways - natural death and premature death. When the thread has completed its run() method then it is called natural death. But if we kill a thread by calling the stop() method then it is called premature death.</a:t>
            </a:r>
            <a:endParaRPr lang="en-IN" dirty="0"/>
          </a:p>
          <a:p>
            <a:r>
              <a:rPr lang="en-IN" dirty="0"/>
              <a:t>Using Thread Methods -</a:t>
            </a:r>
            <a:endParaRPr lang="en-IN" dirty="0"/>
          </a:p>
          <a:p>
            <a:r>
              <a:rPr lang="en-IN" dirty="0"/>
              <a:t>We can control the behaviour of thread to some extent by using thread methods such as sleep(), yield(), join(), stop().</a:t>
            </a:r>
            <a:endParaRPr lang="en-IN" dirty="0"/>
          </a:p>
          <a:p>
            <a:r>
              <a:rPr lang="en-IN" dirty="0"/>
              <a:t>Example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25000"/>
          </a:bodyPr>
          <a:lstStyle/>
          <a:p>
            <a:r>
              <a:rPr lang="en-IN" dirty="0"/>
              <a:t>class First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System.out.println("First "+i);</a:t>
            </a:r>
            <a:endParaRPr lang="en-IN" dirty="0"/>
          </a:p>
          <a:p>
            <a:r>
              <a:rPr lang="en-IN" dirty="0"/>
              <a:t>           if(i == 1)</a:t>
            </a:r>
            <a:endParaRPr lang="en-IN" dirty="0"/>
          </a:p>
          <a:p>
            <a:r>
              <a:rPr lang="en-IN" dirty="0"/>
              <a:t>           {</a:t>
            </a:r>
            <a:endParaRPr lang="en-IN" dirty="0"/>
          </a:p>
          <a:p>
            <a:r>
              <a:rPr lang="en-IN" dirty="0"/>
              <a:t>               yield();</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class Second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System.out.println("Second "+i);</a:t>
            </a:r>
            <a:endParaRPr lang="en-IN" dirty="0"/>
          </a:p>
          <a:p>
            <a:r>
              <a:rPr lang="en-IN" dirty="0"/>
              <a:t>           if(i == 2)</a:t>
            </a:r>
            <a:endParaRPr lang="en-IN" dirty="0"/>
          </a:p>
          <a:p>
            <a:r>
              <a:rPr lang="en-IN" dirty="0"/>
              <a:t>           {</a:t>
            </a:r>
            <a:endParaRPr lang="en-IN" dirty="0"/>
          </a:p>
          <a:p>
            <a:r>
              <a:rPr lang="en-IN" dirty="0"/>
              <a:t>               stop();</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class Third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System.out.println("Third "+i);</a:t>
            </a:r>
            <a:endParaRPr lang="en-IN" dirty="0"/>
          </a:p>
          <a:p>
            <a:r>
              <a:rPr lang="en-IN" dirty="0"/>
              <a:t>           </a:t>
            </a:r>
            <a:endParaRPr lang="en-IN" dirty="0"/>
          </a:p>
          <a:p>
            <a:r>
              <a:rPr lang="en-IN" dirty="0"/>
              <a:t>           if(i%2 == 0)</a:t>
            </a:r>
            <a:endParaRPr lang="en-IN" dirty="0"/>
          </a:p>
          <a:p>
            <a:r>
              <a:rPr lang="en-IN" dirty="0"/>
              <a:t>           {</a:t>
            </a:r>
            <a:endParaRPr lang="en-IN" dirty="0"/>
          </a:p>
          <a:p>
            <a:r>
              <a:rPr lang="en-IN" dirty="0"/>
              <a:t>               try</a:t>
            </a:r>
            <a:endParaRPr lang="en-IN" dirty="0"/>
          </a:p>
          <a:p>
            <a:r>
              <a:rPr lang="en-IN" dirty="0"/>
              <a:t>               {</a:t>
            </a:r>
            <a:endParaRPr lang="en-IN" dirty="0"/>
          </a:p>
          <a:p>
            <a:r>
              <a:rPr lang="en-IN" dirty="0"/>
              <a:t>               Thread.sleep(1000);</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Thread t1 = new Thread(new First());</a:t>
            </a:r>
            <a:endParaRPr lang="en-IN" dirty="0"/>
          </a:p>
          <a:p>
            <a:r>
              <a:rPr lang="en-IN" dirty="0"/>
              <a:t>        Thread t2 = new Thread(new Second());</a:t>
            </a:r>
            <a:endParaRPr lang="en-IN" dirty="0"/>
          </a:p>
          <a:p>
            <a:r>
              <a:rPr lang="en-IN" dirty="0"/>
              <a:t>        Thread t3 = new Thread(new Third());</a:t>
            </a:r>
            <a:endParaRPr lang="en-IN" dirty="0"/>
          </a:p>
          <a:p>
            <a:r>
              <a:rPr lang="en-IN" dirty="0"/>
              <a:t>        </a:t>
            </a:r>
            <a:endParaRPr lang="en-IN" dirty="0"/>
          </a:p>
          <a:p>
            <a:r>
              <a:rPr lang="en-IN" dirty="0"/>
              <a:t>         t1.start();</a:t>
            </a:r>
            <a:endParaRPr lang="en-IN" dirty="0"/>
          </a:p>
          <a:p>
            <a:r>
              <a:rPr lang="en-IN" dirty="0"/>
              <a:t>         t2.start();</a:t>
            </a:r>
            <a:endParaRPr lang="en-IN" dirty="0"/>
          </a:p>
          <a:p>
            <a:r>
              <a:rPr lang="en-IN" dirty="0"/>
              <a:t>         t3.start();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Difference between Multitasking and Multithreading -</a:t>
            </a:r>
            <a:endParaRPr lang="en-IN" b="1" dirty="0"/>
          </a:p>
          <a:p>
            <a:r>
              <a:rPr lang="en-IN" dirty="0"/>
              <a:t>Note that there is a difference between multitasking and multithreading. Multitasking means more than one process (programs) are executing concurrently for example one process or program playing any song and other program or process allows you to surf net on browser.</a:t>
            </a:r>
            <a:endParaRPr lang="en-IN" dirty="0"/>
          </a:p>
          <a:p>
            <a:r>
              <a:rPr lang="en-IN" dirty="0"/>
              <a:t>Whereas Multithreading means one program contains two or more parts executing at the same time for example a text editor program allows you to print and type at the same time.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Output -</a:t>
            </a:r>
            <a:endParaRPr lang="en-IN" dirty="0"/>
          </a:p>
          <a:p>
            <a:r>
              <a:rPr lang="en-IN" dirty="0"/>
              <a:t>First 1</a:t>
            </a:r>
            <a:endParaRPr lang="en-IN" dirty="0"/>
          </a:p>
          <a:p>
            <a:r>
              <a:rPr lang="en-IN" dirty="0"/>
              <a:t>Second 1</a:t>
            </a:r>
            <a:endParaRPr lang="en-IN" dirty="0"/>
          </a:p>
          <a:p>
            <a:r>
              <a:rPr lang="en-IN" dirty="0"/>
              <a:t>Second 2</a:t>
            </a:r>
            <a:endParaRPr lang="en-IN" dirty="0"/>
          </a:p>
          <a:p>
            <a:r>
              <a:rPr lang="en-IN" dirty="0"/>
              <a:t>Third 1</a:t>
            </a:r>
            <a:endParaRPr lang="en-IN" dirty="0"/>
          </a:p>
          <a:p>
            <a:r>
              <a:rPr lang="en-IN" dirty="0"/>
              <a:t>Third 2</a:t>
            </a:r>
            <a:endParaRPr lang="en-IN" dirty="0"/>
          </a:p>
          <a:p>
            <a:r>
              <a:rPr lang="en-IN" dirty="0"/>
              <a:t>First 2</a:t>
            </a:r>
            <a:endParaRPr lang="en-IN" dirty="0"/>
          </a:p>
          <a:p>
            <a:r>
              <a:rPr lang="en-IN" dirty="0"/>
              <a:t>First 3</a:t>
            </a:r>
            <a:endParaRPr lang="en-IN" dirty="0"/>
          </a:p>
          <a:p>
            <a:r>
              <a:rPr lang="en-IN" dirty="0"/>
              <a:t>First 4</a:t>
            </a:r>
            <a:endParaRPr lang="en-IN" dirty="0"/>
          </a:p>
          <a:p>
            <a:r>
              <a:rPr lang="en-IN" dirty="0"/>
              <a:t>First 5</a:t>
            </a:r>
            <a:endParaRPr lang="en-IN" dirty="0"/>
          </a:p>
          <a:p>
            <a:r>
              <a:rPr lang="en-IN" dirty="0"/>
              <a:t>Third 3</a:t>
            </a:r>
            <a:endParaRPr lang="en-IN" dirty="0"/>
          </a:p>
          <a:p>
            <a:r>
              <a:rPr lang="en-IN" dirty="0"/>
              <a:t>Third 4</a:t>
            </a:r>
            <a:endParaRPr lang="en-IN" dirty="0"/>
          </a:p>
          <a:p>
            <a:r>
              <a:rPr lang="en-IN" dirty="0"/>
              <a:t>Third 5</a:t>
            </a:r>
            <a:endParaRPr lang="en-IN" dirty="0"/>
          </a:p>
          <a:p>
            <a:endParaRPr lang="en-IN" dirty="0"/>
          </a:p>
          <a:p>
            <a:r>
              <a:rPr lang="en-IN" dirty="0"/>
              <a:t>Observe the output -</a:t>
            </a:r>
            <a:endParaRPr lang="en-IN" dirty="0"/>
          </a:p>
          <a:p>
            <a:r>
              <a:rPr lang="en-IN" dirty="0"/>
              <a:t>First of all t1 thread starts execution and enter the running state. It runs only one time and processor switch over thread t2.</a:t>
            </a:r>
            <a:endParaRPr lang="en-IN" dirty="0"/>
          </a:p>
          <a:p>
            <a:r>
              <a:rPr lang="en-IN" dirty="0"/>
              <a:t>This is because we have called the yield() method on t1 when i became 1, so it will send t1 to runnable state from running state.</a:t>
            </a:r>
            <a:endParaRPr lang="en-IN" dirty="0"/>
          </a:p>
          <a:p>
            <a:r>
              <a:rPr lang="en-IN" dirty="0"/>
              <a:t>t2 runs 2 times and then never executes again because we have called stop() method and it will kill the thread t2.</a:t>
            </a:r>
            <a:endParaRPr lang="en-IN" dirty="0"/>
          </a:p>
          <a:p>
            <a:r>
              <a:rPr lang="en-IN" dirty="0"/>
              <a:t>Next it switch over to thread t3 and runs 2 time and again switch over to other thread, this is because we have called sleep() method on t3 after every 2 runs, So it will send the t3 into runnable state from running state.</a:t>
            </a:r>
            <a:endParaRPr lang="en-IN" dirty="0"/>
          </a:p>
          <a:p>
            <a:r>
              <a:rPr lang="en-IN" dirty="0"/>
              <a:t>Note that sleep() method may throw an InterruptedException and it is a checked exception so we have to handle it.</a:t>
            </a:r>
            <a:endParaRPr lang="en-IN" dirty="0"/>
          </a:p>
          <a:p>
            <a:r>
              <a:rPr lang="en-IN" dirty="0"/>
              <a:t>Also note that we cannot completely control the thread behaviour of threads it may produce some other output in second run.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7219" t="24933" r="15367" b="15847"/>
          <a:stretch>
            <a:fillRect/>
          </a:stretch>
        </p:blipFill>
        <p:spPr>
          <a:xfrm>
            <a:off x="916940" y="371475"/>
            <a:ext cx="10977245" cy="63417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Example -</a:t>
            </a:r>
            <a:endParaRPr lang="en-IN" dirty="0"/>
          </a:p>
          <a:p>
            <a:r>
              <a:rPr lang="en-IN" dirty="0"/>
              <a:t>class First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System.out.println("First "+i);</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class Second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System.out.println("Second "+i);</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class Third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System.out.println("Third "+i);</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Thread t1 = new Thread(new First());</a:t>
            </a:r>
            <a:endParaRPr lang="en-IN" dirty="0"/>
          </a:p>
          <a:p>
            <a:r>
              <a:rPr lang="en-IN" dirty="0"/>
              <a:t>        Thread t2 = new Thread(new Second());</a:t>
            </a:r>
            <a:endParaRPr lang="en-IN" dirty="0"/>
          </a:p>
          <a:p>
            <a:r>
              <a:rPr lang="en-IN" dirty="0"/>
              <a:t>        Thread t3 = new Thread(new Third());</a:t>
            </a:r>
            <a:endParaRPr lang="en-IN" dirty="0"/>
          </a:p>
          <a:p>
            <a:r>
              <a:rPr lang="en-IN" dirty="0"/>
              <a:t>       </a:t>
            </a:r>
            <a:endParaRPr lang="en-IN" dirty="0"/>
          </a:p>
          <a:p>
            <a:r>
              <a:rPr lang="en-IN" dirty="0"/>
              <a: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t1.setPriority(Thread.MIN_PRIORITY);</a:t>
            </a:r>
            <a:endParaRPr lang="en-IN" sz="2660" dirty="0"/>
          </a:p>
          <a:p>
            <a:r>
              <a:rPr lang="en-IN" sz="2660" dirty="0">
                <a:sym typeface="+mn-ea"/>
              </a:rPr>
              <a:t>        t2.setPriority(Thread.MAX_PRIORITY);</a:t>
            </a:r>
            <a:endParaRPr lang="en-IN" sz="2660" dirty="0"/>
          </a:p>
          <a:p>
            <a:r>
              <a:rPr lang="en-IN" sz="2660" dirty="0">
                <a:sym typeface="+mn-ea"/>
              </a:rPr>
              <a:t>        t3.setPriority(t1.getPriority()+1);</a:t>
            </a:r>
            <a:endParaRPr lang="en-IN" sz="2660" dirty="0"/>
          </a:p>
          <a:p>
            <a:r>
              <a:rPr lang="en-IN" sz="2660" dirty="0">
                <a:sym typeface="+mn-ea"/>
              </a:rPr>
              <a:t>        </a:t>
            </a:r>
            <a:endParaRPr lang="en-IN" sz="2660" dirty="0"/>
          </a:p>
          <a:p>
            <a:r>
              <a:rPr lang="en-IN" sz="2660" dirty="0">
                <a:sym typeface="+mn-ea"/>
              </a:rPr>
              <a:t>         t1.start();</a:t>
            </a:r>
            <a:endParaRPr lang="en-IN" sz="2660" dirty="0"/>
          </a:p>
          <a:p>
            <a:r>
              <a:rPr lang="en-IN" sz="2660" dirty="0">
                <a:sym typeface="+mn-ea"/>
              </a:rPr>
              <a:t>         t2.start();</a:t>
            </a:r>
            <a:endParaRPr lang="en-IN" sz="2660" dirty="0"/>
          </a:p>
          <a:p>
            <a:r>
              <a:rPr lang="en-IN" sz="2660" dirty="0">
                <a:sym typeface="+mn-ea"/>
              </a:rPr>
              <a:t>         t3.start();</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Output -</a:t>
            </a:r>
            <a:endParaRPr lang="en-IN" dirty="0"/>
          </a:p>
          <a:p>
            <a:r>
              <a:rPr lang="en-IN" dirty="0"/>
              <a:t>First 1</a:t>
            </a:r>
            <a:endParaRPr lang="en-IN" dirty="0"/>
          </a:p>
          <a:p>
            <a:r>
              <a:rPr lang="en-IN" dirty="0"/>
              <a:t>Second 1</a:t>
            </a:r>
            <a:endParaRPr lang="en-IN" dirty="0"/>
          </a:p>
          <a:p>
            <a:r>
              <a:rPr lang="en-IN" dirty="0"/>
              <a:t>Second 2</a:t>
            </a:r>
            <a:endParaRPr lang="en-IN" dirty="0"/>
          </a:p>
          <a:p>
            <a:r>
              <a:rPr lang="en-IN" dirty="0"/>
              <a:t>Second 3</a:t>
            </a:r>
            <a:endParaRPr lang="en-IN" dirty="0"/>
          </a:p>
          <a:p>
            <a:r>
              <a:rPr lang="en-IN" dirty="0"/>
              <a:t>Third 1</a:t>
            </a:r>
            <a:endParaRPr lang="en-IN" dirty="0"/>
          </a:p>
          <a:p>
            <a:r>
              <a:rPr lang="en-IN" dirty="0"/>
              <a:t>Second 4</a:t>
            </a:r>
            <a:endParaRPr lang="en-IN" dirty="0"/>
          </a:p>
          <a:p>
            <a:r>
              <a:rPr lang="en-IN" dirty="0"/>
              <a:t>Second 5</a:t>
            </a:r>
            <a:endParaRPr lang="en-IN" dirty="0"/>
          </a:p>
          <a:p>
            <a:r>
              <a:rPr lang="en-IN" dirty="0"/>
              <a:t>Third 2</a:t>
            </a:r>
            <a:endParaRPr lang="en-IN" dirty="0"/>
          </a:p>
          <a:p>
            <a:r>
              <a:rPr lang="en-IN" dirty="0"/>
              <a:t>Third 3</a:t>
            </a:r>
            <a:endParaRPr lang="en-IN" dirty="0"/>
          </a:p>
          <a:p>
            <a:r>
              <a:rPr lang="en-IN" dirty="0"/>
              <a:t>Third 4</a:t>
            </a:r>
            <a:endParaRPr lang="en-IN" dirty="0"/>
          </a:p>
          <a:p>
            <a:r>
              <a:rPr lang="en-IN" dirty="0"/>
              <a:t>Third 5</a:t>
            </a:r>
            <a:endParaRPr lang="en-IN" dirty="0"/>
          </a:p>
          <a:p>
            <a:r>
              <a:rPr lang="en-IN" dirty="0"/>
              <a:t>First 2</a:t>
            </a:r>
            <a:endParaRPr lang="en-IN" dirty="0"/>
          </a:p>
          <a:p>
            <a:r>
              <a:rPr lang="en-IN" dirty="0"/>
              <a:t>First 3</a:t>
            </a:r>
            <a:endParaRPr lang="en-IN" dirty="0"/>
          </a:p>
          <a:p>
            <a:r>
              <a:rPr lang="en-IN" dirty="0"/>
              <a:t>First 4</a:t>
            </a:r>
            <a:endParaRPr lang="en-IN" dirty="0"/>
          </a:p>
          <a:p>
            <a:r>
              <a:rPr lang="en-IN" dirty="0"/>
              <a:t>First 5</a:t>
            </a:r>
            <a:endParaRPr lang="en-IN" dirty="0"/>
          </a:p>
          <a:p>
            <a:r>
              <a:rPr lang="en-IN" dirty="0"/>
              <a:t>Note that t1 thread start first but it is prompted by t2 because t2 has higher priority than t1 and later on t3 has been assigned the highest priority so it takes control over the t1 and t2.</a:t>
            </a:r>
            <a:endParaRPr lang="en-IN" dirty="0"/>
          </a:p>
          <a:p>
            <a:r>
              <a:rPr lang="en-IN" dirty="0"/>
              <a:t>Always remember that thread priority also depends upon several other OS factors too. So assigning highest priority to any thread does not guarantee that it will run first.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Synchronization -</a:t>
            </a:r>
            <a:endParaRPr lang="en-IN" b="1" dirty="0"/>
          </a:p>
          <a:p>
            <a:r>
              <a:rPr lang="en-IN" dirty="0"/>
              <a:t>If two or more threads wants to access to a shared resource at the same time and the recourse is such that it may produce some incorrect result if accessed concurrently(for example one thread try to read a record from a file while another is still writing to the same file ). In such case there should be some way to ensure that only one thread can access the resource at the same time. The process by which this is achieved is known as synchronization.</a:t>
            </a:r>
            <a:endParaRPr lang="en-IN" dirty="0"/>
          </a:p>
          <a:p>
            <a:r>
              <a:rPr lang="en-IN" dirty="0"/>
              <a:t>We can synchronize any resource (code) in two ways -</a:t>
            </a:r>
            <a:endParaRPr lang="en-IN" dirty="0"/>
          </a:p>
          <a:p>
            <a:r>
              <a:rPr lang="en-IN" dirty="0"/>
              <a:t>1- Synchronizing methods.</a:t>
            </a:r>
            <a:endParaRPr lang="en-IN" dirty="0"/>
          </a:p>
          <a:p>
            <a:r>
              <a:rPr lang="en-IN" dirty="0"/>
              <a:t>2- Synchronizing statements (objects).</a:t>
            </a:r>
            <a:endParaRPr lang="en-IN" dirty="0"/>
          </a:p>
          <a:p>
            <a:r>
              <a:rPr lang="en-IN" dirty="0"/>
              <a:t>First of all let's look at what problems may occur if multiple threads want to access a shared resource. Consider the following example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class Test implements Runnable</a:t>
            </a:r>
            <a:endParaRPr lang="en-IN" dirty="0"/>
          </a:p>
          <a:p>
            <a:r>
              <a:rPr lang="en-IN" dirty="0"/>
              <a:t>{</a:t>
            </a:r>
            <a:endParaRPr lang="en-IN" dirty="0"/>
          </a:p>
          <a:p>
            <a:r>
              <a:rPr lang="en-IN" dirty="0"/>
              <a:t>    private int points =10;</a:t>
            </a:r>
            <a:endParaRPr lang="en-IN" dirty="0"/>
          </a:p>
          <a:p>
            <a:r>
              <a:rPr lang="en-IN" dirty="0"/>
              <a:t>    public void run()</a:t>
            </a:r>
            <a:endParaRPr lang="en-IN" dirty="0"/>
          </a:p>
          <a:p>
            <a:r>
              <a:rPr lang="en-IN" dirty="0"/>
              <a:t>    {</a:t>
            </a:r>
            <a:endParaRPr lang="en-IN" dirty="0"/>
          </a:p>
          <a:p>
            <a:r>
              <a:rPr lang="en-IN" dirty="0"/>
              <a:t>        calculatePoints();</a:t>
            </a:r>
            <a:endParaRPr lang="en-IN" dirty="0"/>
          </a:p>
          <a:p>
            <a:r>
              <a:rPr lang="en-IN" dirty="0"/>
              <a:t>    }</a:t>
            </a:r>
            <a:endParaRPr lang="en-IN" dirty="0"/>
          </a:p>
          <a:p>
            <a:r>
              <a:rPr lang="en-IN" dirty="0"/>
              <a:t>    </a:t>
            </a:r>
            <a:endParaRPr lang="en-IN" dirty="0"/>
          </a:p>
          <a:p>
            <a:r>
              <a:rPr lang="en-IN" dirty="0"/>
              <a:t>    public void calculatePoints()</a:t>
            </a:r>
            <a:endParaRPr lang="en-IN" dirty="0"/>
          </a:p>
          <a:p>
            <a:r>
              <a:rPr lang="en-IN" dirty="0"/>
              <a:t>    {</a:t>
            </a:r>
            <a:endParaRPr lang="en-IN" dirty="0"/>
          </a:p>
          <a:p>
            <a:r>
              <a:rPr lang="en-IN" dirty="0"/>
              <a:t>        if(points &gt; 0)</a:t>
            </a:r>
            <a:endParaRPr lang="en-IN" dirty="0"/>
          </a:p>
          <a:p>
            <a:r>
              <a:rPr lang="en-IN" dirty="0"/>
              <a:t>        {</a:t>
            </a:r>
            <a:endParaRPr lang="en-IN" dirty="0"/>
          </a:p>
          <a:p>
            <a:r>
              <a:rPr lang="en-IN" dirty="0"/>
              <a:t>        System.out.println("You got 5 points");</a:t>
            </a:r>
            <a:endParaRPr lang="en-IN" dirty="0"/>
          </a:p>
          <a:p>
            <a:r>
              <a:rPr lang="en-IN" dirty="0"/>
              <a:t>        points = points - 5;</a:t>
            </a:r>
            <a:endParaRPr lang="en-IN" dirty="0"/>
          </a:p>
          <a:p>
            <a:r>
              <a:rPr lang="en-IN" dirty="0"/>
              <a:t>        System.out.println("Points left :"+points);</a:t>
            </a:r>
            <a:endParaRPr lang="en-IN" dirty="0"/>
          </a:p>
          <a:p>
            <a:r>
              <a:rPr lang="en-IN" dirty="0"/>
              <a:t>        }</a:t>
            </a:r>
            <a:endParaRPr lang="en-IN" dirty="0"/>
          </a:p>
          <a:p>
            <a:r>
              <a:rPr lang="en-IN" dirty="0"/>
              <a:t>        else</a:t>
            </a:r>
            <a:endParaRPr lang="en-IN" dirty="0"/>
          </a:p>
          <a:p>
            <a:r>
              <a:rPr lang="en-IN" dirty="0"/>
              <a:t>        {</a:t>
            </a:r>
            <a:endParaRPr lang="en-IN" dirty="0"/>
          </a:p>
          <a:p>
            <a:r>
              <a:rPr lang="en-IN" dirty="0"/>
              <a:t>            System.out.println("No points left");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Test tst = new Test();</a:t>
            </a:r>
            <a:endParaRPr lang="en-IN" dirty="0"/>
          </a:p>
          <a:p>
            <a:r>
              <a:rPr lang="en-IN" dirty="0"/>
              <a:t>        Thread t1 = new Thread(tst);</a:t>
            </a:r>
            <a:endParaRPr lang="en-IN" dirty="0"/>
          </a:p>
          <a:p>
            <a:r>
              <a:rPr lang="en-IN" dirty="0"/>
              <a:t>        Thread t2 = new Thread(tst);</a:t>
            </a:r>
            <a:endParaRPr lang="en-IN" dirty="0"/>
          </a:p>
          <a:p>
            <a:r>
              <a:rPr lang="en-IN" dirty="0"/>
              <a:t>        Thread t3 = new Thread(tst);</a:t>
            </a:r>
            <a:endParaRPr lang="en-IN" dirty="0"/>
          </a:p>
          <a:p>
            <a:r>
              <a:rPr lang="en-IN" dirty="0"/>
              <a:t>               </a:t>
            </a:r>
            <a:endParaRPr lang="en-IN" dirty="0"/>
          </a:p>
          <a:p>
            <a:r>
              <a:rPr lang="en-IN" dirty="0"/>
              <a:t>         t1.start();</a:t>
            </a:r>
            <a:endParaRPr lang="en-IN" dirty="0"/>
          </a:p>
          <a:p>
            <a:r>
              <a:rPr lang="en-IN" dirty="0"/>
              <a:t>         t2.start();</a:t>
            </a:r>
            <a:endParaRPr lang="en-IN" dirty="0"/>
          </a:p>
          <a:p>
            <a:r>
              <a:rPr lang="en-IN" dirty="0"/>
              <a:t>         t3.start();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Output -</a:t>
            </a:r>
            <a:endParaRPr lang="en-IN" dirty="0"/>
          </a:p>
          <a:p>
            <a:r>
              <a:rPr lang="en-IN" dirty="0"/>
              <a:t>You got 5 points</a:t>
            </a:r>
            <a:endParaRPr lang="en-IN" dirty="0"/>
          </a:p>
          <a:p>
            <a:r>
              <a:rPr lang="en-IN" dirty="0"/>
              <a:t>You got 5 points</a:t>
            </a:r>
            <a:endParaRPr lang="en-IN" dirty="0"/>
          </a:p>
          <a:p>
            <a:r>
              <a:rPr lang="en-IN" dirty="0"/>
              <a:t>You got 5 points</a:t>
            </a:r>
            <a:endParaRPr lang="en-IN" dirty="0"/>
          </a:p>
          <a:p>
            <a:r>
              <a:rPr lang="en-IN" dirty="0"/>
              <a:t>Points left :0</a:t>
            </a:r>
            <a:endParaRPr lang="en-IN" dirty="0"/>
          </a:p>
          <a:p>
            <a:r>
              <a:rPr lang="en-IN" dirty="0"/>
              <a:t>Points left :-5</a:t>
            </a:r>
            <a:endParaRPr lang="en-IN" dirty="0"/>
          </a:p>
          <a:p>
            <a:r>
              <a:rPr lang="en-IN" dirty="0"/>
              <a:t>Points left :-5</a:t>
            </a:r>
            <a:endParaRPr lang="en-IN" dirty="0"/>
          </a:p>
          <a:p>
            <a:endParaRPr lang="en-IN" dirty="0"/>
          </a:p>
          <a:p>
            <a:r>
              <a:rPr lang="en-IN" dirty="0"/>
              <a:t>    </a:t>
            </a:r>
            <a:endParaRPr lang="en-IN" dirty="0"/>
          </a:p>
          <a:p>
            <a:r>
              <a:rPr lang="en-IN" dirty="0"/>
              <a:t>Note that we have 10 points in total but it prints "You got 5 points" 3 times, i.e. 15 points.</a:t>
            </a:r>
            <a:endParaRPr lang="en-IN" dirty="0"/>
          </a:p>
          <a:p>
            <a:r>
              <a:rPr lang="en-IN" dirty="0"/>
              <a:t>This is because all the threads are accessing the calculatePoints() method concurrently and while it was accessed by one thread, in the middle, the second thread pre-empted the first one and so on. That is why it is giving incorrect results.</a:t>
            </a:r>
            <a:endParaRPr lang="en-IN" dirty="0"/>
          </a:p>
          <a:p>
            <a:r>
              <a:rPr lang="en-IN" dirty="0"/>
              <a:t>So in such situation it is necessary that if one thread is accessing a shared resource, then no other thread should be able to access that resource until it was free by first one. And in java it is archived by synchronization.</a:t>
            </a:r>
            <a:endParaRPr lang="en-IN" dirty="0"/>
          </a:p>
          <a:p>
            <a:r>
              <a:rPr lang="en-IN" dirty="0"/>
              <a:t>Consider the following example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6947" t="16676" r="16184" b="30412"/>
          <a:stretch>
            <a:fillRect/>
          </a:stretch>
        </p:blipFill>
        <p:spPr>
          <a:xfrm>
            <a:off x="1456690" y="501015"/>
            <a:ext cx="9234805" cy="56680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1- Synchronizing methods -</a:t>
            </a:r>
            <a:endParaRPr lang="en-IN" dirty="0"/>
          </a:p>
          <a:p>
            <a:r>
              <a:rPr lang="en-IN" dirty="0"/>
              <a:t>class Test implements Runnable</a:t>
            </a:r>
            <a:endParaRPr lang="en-IN" dirty="0"/>
          </a:p>
          <a:p>
            <a:r>
              <a:rPr lang="en-IN" dirty="0"/>
              <a:t>{</a:t>
            </a:r>
            <a:endParaRPr lang="en-IN" dirty="0"/>
          </a:p>
          <a:p>
            <a:r>
              <a:rPr lang="en-IN" dirty="0"/>
              <a:t>    private int points =10;</a:t>
            </a:r>
            <a:endParaRPr lang="en-IN" dirty="0"/>
          </a:p>
          <a:p>
            <a:r>
              <a:rPr lang="en-IN" dirty="0"/>
              <a:t>    public void run()</a:t>
            </a:r>
            <a:endParaRPr lang="en-IN" dirty="0"/>
          </a:p>
          <a:p>
            <a:r>
              <a:rPr lang="en-IN" dirty="0"/>
              <a:t>    {</a:t>
            </a:r>
            <a:endParaRPr lang="en-IN" dirty="0"/>
          </a:p>
          <a:p>
            <a:r>
              <a:rPr lang="en-IN" dirty="0"/>
              <a:t>        calculatePoints();</a:t>
            </a:r>
            <a:endParaRPr lang="en-IN" dirty="0"/>
          </a:p>
          <a:p>
            <a:r>
              <a:rPr lang="en-IN" dirty="0"/>
              <a:t>    }</a:t>
            </a:r>
            <a:endParaRPr lang="en-IN" dirty="0"/>
          </a:p>
          <a:p>
            <a:r>
              <a:rPr lang="en-IN" dirty="0"/>
              <a:t>    </a:t>
            </a:r>
            <a:endParaRPr lang="en-IN" dirty="0"/>
          </a:p>
          <a:p>
            <a:r>
              <a:rPr lang="en-IN" dirty="0"/>
              <a:t> synchronized public void calculatePoints()</a:t>
            </a:r>
            <a:endParaRPr lang="en-IN" dirty="0"/>
          </a:p>
          <a:p>
            <a:r>
              <a:rPr lang="en-IN" dirty="0"/>
              <a:t>    {</a:t>
            </a:r>
            <a:endParaRPr lang="en-IN" dirty="0"/>
          </a:p>
          <a:p>
            <a:r>
              <a:rPr lang="en-IN" dirty="0"/>
              <a:t>        if(points &gt; 0)</a:t>
            </a:r>
            <a:endParaRPr lang="en-IN" dirty="0"/>
          </a:p>
          <a:p>
            <a:r>
              <a:rPr lang="en-IN" dirty="0"/>
              <a:t>        {</a:t>
            </a:r>
            <a:endParaRPr lang="en-IN" dirty="0"/>
          </a:p>
          <a:p>
            <a:r>
              <a:rPr lang="en-IN" dirty="0"/>
              <a:t>        System.out.println("You got 5 points");</a:t>
            </a:r>
            <a:endParaRPr lang="en-IN" dirty="0"/>
          </a:p>
          <a:p>
            <a:r>
              <a:rPr lang="en-IN" dirty="0"/>
              <a:t>        points = points - 5;</a:t>
            </a:r>
            <a:endParaRPr lang="en-IN" dirty="0"/>
          </a:p>
          <a:p>
            <a:r>
              <a:rPr lang="en-IN" dirty="0"/>
              <a:t>        System.out.println("Points left :"+points);</a:t>
            </a:r>
            <a:endParaRPr lang="en-IN" dirty="0"/>
          </a:p>
          <a:p>
            <a:r>
              <a:rPr lang="en-IN" dirty="0"/>
              <a:t>        }</a:t>
            </a:r>
            <a:endParaRPr lang="en-IN" dirty="0"/>
          </a:p>
          <a:p>
            <a:r>
              <a:rPr lang="en-IN" dirty="0"/>
              <a:t>        else</a:t>
            </a:r>
            <a:endParaRPr lang="en-IN" dirty="0"/>
          </a:p>
          <a:p>
            <a:r>
              <a:rPr lang="en-IN" dirty="0"/>
              <a:t>        {</a:t>
            </a:r>
            <a:endParaRPr lang="en-IN" dirty="0"/>
          </a:p>
          <a:p>
            <a:r>
              <a:rPr lang="en-IN" dirty="0"/>
              <a:t>            System.out.println("No points left");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Test tst = new Test();</a:t>
            </a:r>
            <a:endParaRPr lang="en-IN" dirty="0"/>
          </a:p>
          <a:p>
            <a:r>
              <a:rPr lang="en-IN" dirty="0"/>
              <a:t>        Thread t1 = new Thread(tst);</a:t>
            </a:r>
            <a:endParaRPr lang="en-IN" dirty="0"/>
          </a:p>
          <a:p>
            <a:r>
              <a:rPr lang="en-IN" dirty="0"/>
              <a:t>        Thread t2 = new Thread(tst);</a:t>
            </a:r>
            <a:endParaRPr lang="en-IN" dirty="0"/>
          </a:p>
          <a:p>
            <a:r>
              <a:rPr lang="en-IN" dirty="0"/>
              <a:t>        Thread t3 = new Thread(tst);</a:t>
            </a:r>
            <a:endParaRPr lang="en-IN" dirty="0"/>
          </a:p>
          <a:p>
            <a:r>
              <a:rPr lang="en-IN" dirty="0"/>
              <a:t>               </a:t>
            </a:r>
            <a:endParaRPr lang="en-IN" dirty="0"/>
          </a:p>
          <a:p>
            <a:r>
              <a:rPr lang="en-IN" dirty="0"/>
              <a:t>         t1.start();</a:t>
            </a:r>
            <a:endParaRPr lang="en-IN" dirty="0"/>
          </a:p>
          <a:p>
            <a:r>
              <a:rPr lang="en-IN" dirty="0"/>
              <a:t>         t2.start();</a:t>
            </a:r>
            <a:endParaRPr lang="en-IN" dirty="0"/>
          </a:p>
          <a:p>
            <a:r>
              <a:rPr lang="en-IN" dirty="0"/>
              <a:t>         t3.start();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Output -</a:t>
            </a:r>
            <a:endParaRPr lang="en-IN" dirty="0"/>
          </a:p>
          <a:p>
            <a:r>
              <a:rPr lang="en-IN" dirty="0"/>
              <a:t>You got 5 points</a:t>
            </a:r>
            <a:endParaRPr lang="en-IN" dirty="0"/>
          </a:p>
          <a:p>
            <a:r>
              <a:rPr lang="en-IN" dirty="0"/>
              <a:t>Points left :5</a:t>
            </a:r>
            <a:endParaRPr lang="en-IN" dirty="0"/>
          </a:p>
          <a:p>
            <a:r>
              <a:rPr lang="en-IN" dirty="0"/>
              <a:t>You got 5 points</a:t>
            </a:r>
            <a:endParaRPr lang="en-IN" dirty="0"/>
          </a:p>
          <a:p>
            <a:r>
              <a:rPr lang="en-IN" dirty="0"/>
              <a:t>Points left :0</a:t>
            </a:r>
            <a:endParaRPr lang="en-IN" dirty="0"/>
          </a:p>
          <a:p>
            <a:r>
              <a:rPr lang="en-IN" dirty="0"/>
              <a:t>No points left</a:t>
            </a:r>
            <a:endParaRPr lang="en-IN" dirty="0"/>
          </a:p>
          <a:p>
            <a:endParaRPr lang="en-IN" dirty="0"/>
          </a:p>
          <a:p>
            <a:r>
              <a:rPr lang="en-IN" dirty="0"/>
              <a:t>    </a:t>
            </a:r>
            <a:endParaRPr lang="en-IN" dirty="0"/>
          </a:p>
          <a:p>
            <a:r>
              <a:rPr lang="en-IN" dirty="0"/>
              <a:t>In this case if thread t1 is accessing the method first then it cannot be accessed by t2 or t3 until it has been freed by t1.i.e only one thread can access the method at a time.</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2- Synchronizing statements (objects) -</a:t>
            </a:r>
            <a:endParaRPr lang="en-IN" dirty="0"/>
          </a:p>
          <a:p>
            <a:r>
              <a:rPr lang="en-IN" dirty="0"/>
              <a:t>class Demo</a:t>
            </a:r>
            <a:endParaRPr lang="en-IN" dirty="0"/>
          </a:p>
          <a:p>
            <a:r>
              <a:rPr lang="en-IN" dirty="0"/>
              <a:t>{</a:t>
            </a:r>
            <a:endParaRPr lang="en-IN" dirty="0"/>
          </a:p>
          <a:p>
            <a:r>
              <a:rPr lang="en-IN" dirty="0"/>
              <a:t>  private int points = 10;</a:t>
            </a:r>
            <a:endParaRPr lang="en-IN" dirty="0"/>
          </a:p>
          <a:p>
            <a:r>
              <a:rPr lang="en-IN" dirty="0"/>
              <a:t>  public void calculatePoints()</a:t>
            </a:r>
            <a:endParaRPr lang="en-IN" dirty="0"/>
          </a:p>
          <a:p>
            <a:r>
              <a:rPr lang="en-IN" dirty="0"/>
              <a:t>  {</a:t>
            </a:r>
            <a:endParaRPr lang="en-IN" dirty="0"/>
          </a:p>
          <a:p>
            <a:r>
              <a:rPr lang="en-IN" dirty="0"/>
              <a:t>   if(points &gt; 0)</a:t>
            </a:r>
            <a:endParaRPr lang="en-IN" dirty="0"/>
          </a:p>
          <a:p>
            <a:r>
              <a:rPr lang="en-IN" dirty="0"/>
              <a:t>   {</a:t>
            </a:r>
            <a:endParaRPr lang="en-IN" dirty="0"/>
          </a:p>
          <a:p>
            <a:r>
              <a:rPr lang="en-IN" dirty="0"/>
              <a:t>    System.out.println("You got 5 points");</a:t>
            </a:r>
            <a:endParaRPr lang="en-IN" dirty="0"/>
          </a:p>
          <a:p>
            <a:r>
              <a:rPr lang="en-IN" dirty="0"/>
              <a:t>    points = points - 5;</a:t>
            </a:r>
            <a:endParaRPr lang="en-IN" dirty="0"/>
          </a:p>
          <a:p>
            <a:r>
              <a:rPr lang="en-IN" dirty="0"/>
              <a:t>    System.out.println("Points left :"+points);</a:t>
            </a:r>
            <a:endParaRPr lang="en-IN" dirty="0"/>
          </a:p>
          <a:p>
            <a:r>
              <a:rPr lang="en-IN" dirty="0"/>
              <a:t>   }</a:t>
            </a:r>
            <a:endParaRPr lang="en-IN" dirty="0"/>
          </a:p>
          <a:p>
            <a:r>
              <a:rPr lang="en-IN" dirty="0"/>
              <a:t>   else</a:t>
            </a:r>
            <a:endParaRPr lang="en-IN" dirty="0"/>
          </a:p>
          <a:p>
            <a:r>
              <a:rPr lang="en-IN" dirty="0"/>
              <a:t>   {</a:t>
            </a:r>
            <a:endParaRPr lang="en-IN" dirty="0"/>
          </a:p>
          <a:p>
            <a:r>
              <a:rPr lang="en-IN" dirty="0"/>
              <a:t>    System.out.println("No points left");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5000"/>
          </a:bodyPr>
          <a:lstStyle/>
          <a:p>
            <a:r>
              <a:rPr lang="en-IN" dirty="0"/>
              <a:t>class Test implements Runnable</a:t>
            </a:r>
            <a:endParaRPr lang="en-IN" dirty="0"/>
          </a:p>
          <a:p>
            <a:r>
              <a:rPr lang="en-IN" dirty="0"/>
              <a:t>{</a:t>
            </a:r>
            <a:endParaRPr lang="en-IN" dirty="0"/>
          </a:p>
          <a:p>
            <a:r>
              <a:rPr lang="en-IN" dirty="0"/>
              <a:t>  Demo d1 = new Demo();</a:t>
            </a:r>
            <a:endParaRPr lang="en-IN" dirty="0"/>
          </a:p>
          <a:p>
            <a:endParaRPr lang="en-IN" dirty="0"/>
          </a:p>
          <a:p>
            <a:r>
              <a:rPr lang="en-IN" dirty="0"/>
              <a:t>  public void run()</a:t>
            </a:r>
            <a:endParaRPr lang="en-IN" dirty="0"/>
          </a:p>
          <a:p>
            <a:r>
              <a:rPr lang="en-IN" dirty="0"/>
              <a:t>  {</a:t>
            </a:r>
            <a:endParaRPr lang="en-IN" dirty="0"/>
          </a:p>
          <a:p>
            <a:r>
              <a:rPr lang="en-IN" dirty="0"/>
              <a:t>   synchronized(d1)</a:t>
            </a:r>
            <a:endParaRPr lang="en-IN" dirty="0"/>
          </a:p>
          <a:p>
            <a:r>
              <a:rPr lang="en-IN" dirty="0"/>
              <a:t>   {</a:t>
            </a:r>
            <a:endParaRPr lang="en-IN" dirty="0"/>
          </a:p>
          <a:p>
            <a:r>
              <a:rPr lang="en-IN" dirty="0"/>
              <a:t>    d1.calculatePoints();</a:t>
            </a:r>
            <a:endParaRPr lang="en-IN" dirty="0"/>
          </a:p>
          <a:p>
            <a:r>
              <a:rPr lang="en-IN" dirty="0"/>
              <a:t>   }</a:t>
            </a:r>
            <a:endParaRPr lang="en-IN" dirty="0"/>
          </a:p>
          <a:p>
            <a:r>
              <a:rPr lang="en-IN" dirty="0"/>
              <a:t> }</a:t>
            </a:r>
            <a:endParaRPr lang="en-IN" dirty="0"/>
          </a:p>
          <a:p>
            <a:endParaRPr lang="en-IN" dirty="0"/>
          </a:p>
          <a:p>
            <a:r>
              <a:rPr lang="en-IN" dirty="0"/>
              <a:t>}</a:t>
            </a:r>
            <a:endParaRPr lang="en-IN" dirty="0"/>
          </a:p>
          <a:p>
            <a:r>
              <a:rPr lang="en-IN" dirty="0"/>
              <a:t>public class Call {</a:t>
            </a:r>
            <a:endParaRPr lang="en-IN" dirty="0"/>
          </a:p>
          <a:p>
            <a:endParaRPr lang="en-IN" dirty="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sz="2660" dirty="0">
                <a:sym typeface="+mn-ea"/>
              </a:rPr>
              <a:t> public static void main(String[] args) {</a:t>
            </a:r>
            <a:endParaRPr lang="en-IN" sz="2660" dirty="0"/>
          </a:p>
          <a:p>
            <a:endParaRPr lang="en-IN" sz="2660" dirty="0"/>
          </a:p>
          <a:p>
            <a:r>
              <a:rPr lang="en-IN" sz="2660" dirty="0">
                <a:sym typeface="+mn-ea"/>
              </a:rPr>
              <a:t>  Test tst = new Test();</a:t>
            </a:r>
            <a:endParaRPr lang="en-IN" sz="2660" dirty="0"/>
          </a:p>
          <a:p>
            <a:r>
              <a:rPr lang="en-IN" sz="2660" dirty="0">
                <a:sym typeface="+mn-ea"/>
              </a:rPr>
              <a:t>  Thread t1 = new Thread(tst);</a:t>
            </a:r>
            <a:endParaRPr lang="en-IN" sz="2660" dirty="0"/>
          </a:p>
          <a:p>
            <a:r>
              <a:rPr lang="en-IN" sz="2660" dirty="0">
                <a:sym typeface="+mn-ea"/>
              </a:rPr>
              <a:t>  Thread t2 = new Thread(tst);</a:t>
            </a:r>
            <a:endParaRPr lang="en-IN" sz="2660" dirty="0"/>
          </a:p>
          <a:p>
            <a:r>
              <a:rPr lang="en-IN" sz="2660" dirty="0">
                <a:sym typeface="+mn-ea"/>
              </a:rPr>
              <a:t>  Thread t3 = new Thread(tst);</a:t>
            </a:r>
            <a:endParaRPr lang="en-IN" sz="2660" dirty="0"/>
          </a:p>
          <a:p>
            <a:endParaRPr lang="en-IN" sz="2660" dirty="0"/>
          </a:p>
          <a:p>
            <a:r>
              <a:rPr lang="en-IN" sz="2660" dirty="0">
                <a:sym typeface="+mn-ea"/>
              </a:rPr>
              <a:t>  t1.start();</a:t>
            </a:r>
            <a:endParaRPr lang="en-IN" sz="2660" dirty="0"/>
          </a:p>
          <a:p>
            <a:r>
              <a:rPr lang="en-IN" sz="2660" dirty="0">
                <a:sym typeface="+mn-ea"/>
              </a:rPr>
              <a:t>  t2.start();</a:t>
            </a:r>
            <a:endParaRPr lang="en-IN" sz="2660" dirty="0"/>
          </a:p>
          <a:p>
            <a:r>
              <a:rPr lang="en-IN" sz="2660" dirty="0">
                <a:sym typeface="+mn-ea"/>
              </a:rPr>
              <a:t>  t3.start();</a:t>
            </a:r>
            <a:endParaRPr lang="en-IN" sz="2660" dirty="0"/>
          </a:p>
          <a:p>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Output -</a:t>
            </a:r>
            <a:endParaRPr lang="en-IN" dirty="0"/>
          </a:p>
          <a:p>
            <a:r>
              <a:rPr lang="en-IN" dirty="0"/>
              <a:t>You got 5 points</a:t>
            </a:r>
            <a:endParaRPr lang="en-IN" dirty="0"/>
          </a:p>
          <a:p>
            <a:r>
              <a:rPr lang="en-IN" dirty="0"/>
              <a:t>Points left :5</a:t>
            </a:r>
            <a:endParaRPr lang="en-IN" dirty="0"/>
          </a:p>
          <a:p>
            <a:r>
              <a:rPr lang="en-IN" dirty="0"/>
              <a:t>You got 5 points</a:t>
            </a:r>
            <a:endParaRPr lang="en-IN" dirty="0"/>
          </a:p>
          <a:p>
            <a:r>
              <a:rPr lang="en-IN" dirty="0"/>
              <a:t>Points left :0</a:t>
            </a:r>
            <a:endParaRPr lang="en-IN" dirty="0"/>
          </a:p>
          <a:p>
            <a:r>
              <a:rPr lang="en-IN" dirty="0"/>
              <a:t>No points left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The main thread -</a:t>
            </a:r>
            <a:endParaRPr lang="en-IN" b="1" dirty="0"/>
          </a:p>
          <a:p>
            <a:r>
              <a:rPr lang="en-IN" dirty="0"/>
              <a:t>The java programs we have done till now are controlled by a thread named main.It starts running automatically when a java program start-up.</a:t>
            </a:r>
            <a:endParaRPr lang="en-IN" dirty="0"/>
          </a:p>
          <a:p>
            <a:r>
              <a:rPr lang="en-IN" dirty="0"/>
              <a:t>Note that all the threads that you are going to create manually in your program are derived from main thread.</a:t>
            </a:r>
            <a:endParaRPr lang="en-IN" dirty="0"/>
          </a:p>
          <a:p>
            <a:r>
              <a:rPr lang="en-IN" dirty="0"/>
              <a:t>You can obtain a reference to the main thread by using a method name currentThread(). It is a public static method has the following syntax -</a:t>
            </a:r>
            <a:endParaRPr lang="en-IN" dirty="0"/>
          </a:p>
          <a:p>
            <a:r>
              <a:rPr lang="en-IN" dirty="0"/>
              <a:t> public static Thread currentThread()</a:t>
            </a:r>
            <a:endParaRPr lang="en-IN" dirty="0"/>
          </a:p>
          <a:p>
            <a:endParaRPr lang="en-IN" dirty="0"/>
          </a:p>
          <a:p>
            <a:r>
              <a:rPr lang="en-IN" dirty="0"/>
              <a:t>Once you have a reference to the main thread, you can control it just like any other thread.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5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Thread t = Thread.currentThread();</a:t>
            </a:r>
            <a:endParaRPr lang="en-IN" dirty="0"/>
          </a:p>
          <a:p>
            <a:r>
              <a:rPr lang="en-IN" dirty="0"/>
              <a:t>    System.out.println("Current thread name : "+t.getName());     </a:t>
            </a:r>
            <a:endParaRPr lang="en-IN" dirty="0"/>
          </a:p>
          <a:p>
            <a:r>
              <a:rPr lang="en-IN" dirty="0"/>
              <a:t>     </a:t>
            </a:r>
            <a:endParaRPr lang="en-IN" dirty="0"/>
          </a:p>
          <a:p>
            <a:r>
              <a:rPr lang="en-IN" dirty="0"/>
              <a:t>    }</a:t>
            </a:r>
            <a:endParaRPr lang="en-IN" dirty="0"/>
          </a:p>
          <a:p>
            <a:r>
              <a:rPr lang="en-IN" dirty="0"/>
              <a:t>}</a:t>
            </a:r>
            <a:endParaRPr lang="en-IN" dirty="0"/>
          </a:p>
          <a:p>
            <a:endParaRPr lang="en-IN" dirty="0"/>
          </a:p>
          <a:p>
            <a:r>
              <a:rPr lang="en-IN" dirty="0"/>
              <a:t>OR</a:t>
            </a:r>
            <a:endParaRPr lang="en-IN" dirty="0"/>
          </a:p>
          <a:p>
            <a:endParaRPr lang="en-IN" dirty="0"/>
          </a:p>
          <a:p>
            <a:r>
              <a:rPr lang="en-IN" dirty="0"/>
              <a:t>class Demo</a:t>
            </a:r>
            <a:endParaRPr lang="en-IN" dirty="0"/>
          </a:p>
          <a:p>
            <a:r>
              <a:rPr lang="en-IN" dirty="0"/>
              <a:t>{</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sz="2660" dirty="0">
                <a:sym typeface="+mn-ea"/>
              </a:rPr>
              <a:t>    public void show()</a:t>
            </a:r>
            <a:endParaRPr lang="en-IN" sz="2660" dirty="0"/>
          </a:p>
          <a:p>
            <a:r>
              <a:rPr lang="en-IN" sz="2660" dirty="0">
                <a:sym typeface="+mn-ea"/>
              </a:rPr>
              <a:t>    {</a:t>
            </a:r>
            <a:endParaRPr lang="en-IN" sz="2660" dirty="0"/>
          </a:p>
          <a:p>
            <a:r>
              <a:rPr lang="en-IN" sz="2660" dirty="0">
                <a:sym typeface="+mn-ea"/>
              </a:rPr>
              <a:t>       Thread t = Thread.currentThread();</a:t>
            </a:r>
            <a:endParaRPr lang="en-IN" sz="2660" dirty="0"/>
          </a:p>
          <a:p>
            <a:r>
              <a:rPr lang="en-IN" sz="2660" dirty="0">
                <a:sym typeface="+mn-ea"/>
              </a:rPr>
              <a:t>       System.out.println("Current thread name : "+t.getName());</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sz="2660" dirty="0"/>
          </a:p>
          <a:p>
            <a:r>
              <a:rPr lang="en-IN" sz="2660" dirty="0">
                <a:sym typeface="+mn-ea"/>
              </a:rPr>
              <a:t>public class Call {</a:t>
            </a:r>
            <a:endParaRPr lang="en-IN" sz="2660" dirty="0"/>
          </a:p>
          <a:p>
            <a:endParaRPr lang="en-IN" sz="2660" dirty="0"/>
          </a:p>
          <a:p>
            <a:r>
              <a:rPr lang="en-IN" sz="2660" dirty="0">
                <a:sym typeface="+mn-ea"/>
              </a:rPr>
              <a:t>    public static void main(String[] args) {</a:t>
            </a:r>
            <a:endParaRPr lang="en-IN" sz="2660" dirty="0"/>
          </a:p>
          <a:p>
            <a:r>
              <a:rPr lang="en-IN" sz="2660" dirty="0">
                <a:sym typeface="+mn-ea"/>
              </a:rPr>
              <a:t>        </a:t>
            </a:r>
            <a:endParaRPr lang="en-IN" sz="2660" dirty="0"/>
          </a:p>
          <a:p>
            <a:r>
              <a:rPr lang="en-IN" sz="2660" dirty="0">
                <a:sym typeface="+mn-ea"/>
              </a:rPr>
              <a:t>    Demo d1 = new Demo();</a:t>
            </a:r>
            <a:endParaRPr lang="en-IN" sz="2660" dirty="0"/>
          </a:p>
          <a:p>
            <a:r>
              <a:rPr lang="en-IN" sz="2660" dirty="0">
                <a:sym typeface="+mn-ea"/>
              </a:rPr>
              <a:t>    d1.show();</a:t>
            </a:r>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b="1" dirty="0"/>
              <a:t>Creating Thread -</a:t>
            </a:r>
            <a:endParaRPr lang="en-IN" b="1" dirty="0"/>
          </a:p>
          <a:p>
            <a:r>
              <a:rPr lang="en-IN" dirty="0"/>
              <a:t>There are 2 ways to create a thread in java -</a:t>
            </a:r>
            <a:endParaRPr lang="en-IN" dirty="0"/>
          </a:p>
          <a:p>
            <a:r>
              <a:rPr lang="en-IN" dirty="0"/>
              <a:t>1- using Thread class.</a:t>
            </a:r>
            <a:endParaRPr lang="en-IN" dirty="0"/>
          </a:p>
          <a:p>
            <a:r>
              <a:rPr lang="en-IN" dirty="0"/>
              <a:t>2- using Runnable interface.</a:t>
            </a:r>
            <a:endParaRPr lang="en-IN" dirty="0"/>
          </a:p>
          <a:p>
            <a:endParaRPr lang="en-IN" dirty="0"/>
          </a:p>
          <a:p>
            <a:r>
              <a:rPr lang="en-IN" b="1" dirty="0"/>
              <a:t>1- Extending Thread class -</a:t>
            </a:r>
            <a:endParaRPr lang="en-IN" b="1" dirty="0"/>
          </a:p>
          <a:p>
            <a:r>
              <a:rPr lang="en-IN" dirty="0"/>
              <a:t>A class can create threads by extending thread class and override its run() method. Thread behaviour is implemented by run() methods and it forms the entire body of the thread.</a:t>
            </a:r>
            <a:endParaRPr lang="en-IN" dirty="0"/>
          </a:p>
          <a:p>
            <a:r>
              <a:rPr lang="en-IN" dirty="0"/>
              <a:t>We have to follow the following steps to create thread using Thread class -</a:t>
            </a:r>
            <a:endParaRPr lang="en-IN" dirty="0"/>
          </a:p>
          <a:p>
            <a:r>
              <a:rPr lang="en-IN" dirty="0"/>
              <a:t>Create a class that extends the Thread class.</a:t>
            </a:r>
            <a:endParaRPr lang="en-IN" dirty="0"/>
          </a:p>
          <a:p>
            <a:r>
              <a:rPr lang="en-IN" dirty="0"/>
              <a:t>Override the run() method of Thread class.</a:t>
            </a:r>
            <a:endParaRPr lang="en-IN" dirty="0"/>
          </a:p>
          <a:p>
            <a:r>
              <a:rPr lang="en-IN" dirty="0"/>
              <a:t>Create objects of class and call the start() method, that will start the thread. start() method automatically call the run() method, which contain code of thread.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Example -</a:t>
            </a:r>
            <a:endParaRPr lang="en-IN" dirty="0"/>
          </a:p>
          <a:p>
            <a:r>
              <a:rPr lang="en-IN" dirty="0"/>
              <a:t>class First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System.out.println("First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class Second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System.out.println("Second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class Third extends Thread</a:t>
            </a:r>
            <a:endParaRPr lang="en-IN" dirty="0"/>
          </a:p>
          <a:p>
            <a:r>
              <a:rPr lang="en-IN" dirty="0"/>
              <a:t>{</a:t>
            </a:r>
            <a:endParaRPr lang="en-IN" dirty="0"/>
          </a:p>
          <a:p>
            <a:r>
              <a:rPr lang="en-IN" dirty="0"/>
              <a:t>    public void run()</a:t>
            </a:r>
            <a:endParaRPr lang="en-IN" dirty="0"/>
          </a:p>
          <a:p>
            <a:r>
              <a:rPr lang="en-IN" dirty="0"/>
              <a:t>    {</a:t>
            </a:r>
            <a:endParaRPr lang="en-IN" dirty="0"/>
          </a:p>
          <a:p>
            <a:r>
              <a:rPr lang="en-IN" dirty="0"/>
              <a:t>       for(int i=1;i&lt;=5;i++)</a:t>
            </a:r>
            <a:endParaRPr lang="en-IN" dirty="0"/>
          </a:p>
          <a:p>
            <a:r>
              <a:rPr lang="en-IN" dirty="0"/>
              <a:t>       {</a:t>
            </a:r>
            <a:endParaRPr lang="en-IN" dirty="0"/>
          </a:p>
          <a:p>
            <a:r>
              <a:rPr lang="en-IN" dirty="0"/>
              <a:t>           System.out.println("Third "+i);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a:p>
            <a:r>
              <a:rPr lang="en-IN" dirty="0"/>
              <a:t>public class Call {</a:t>
            </a:r>
            <a:endParaRPr lang="en-IN" dirty="0"/>
          </a:p>
          <a:p>
            <a:endParaRPr lang="en-IN" dirty="0"/>
          </a:p>
          <a:p>
            <a:r>
              <a:rPr lang="en-IN" dirty="0"/>
              <a:t>    public static void main(String[] args) {</a:t>
            </a:r>
            <a:endParaRPr lang="en-IN" dirty="0"/>
          </a:p>
          <a:p>
            <a:r>
              <a:rPr lang="en-IN" dirty="0"/>
              <a:t>        </a:t>
            </a:r>
            <a:endParaRPr lang="en-IN" dirty="0"/>
          </a:p>
          <a:p>
            <a:r>
              <a:rPr lang="en-IN" dirty="0"/>
              <a:t>        Thread t1 = new Thread(new First());</a:t>
            </a:r>
            <a:endParaRPr lang="en-IN" dirty="0"/>
          </a:p>
          <a:p>
            <a:r>
              <a:rPr lang="en-IN" dirty="0"/>
              <a:t>        Thread t2 = new Thread(new Second());</a:t>
            </a:r>
            <a:endParaRPr lang="en-IN" dirty="0"/>
          </a:p>
          <a:p>
            <a:r>
              <a:rPr lang="en-IN" dirty="0"/>
              <a:t>        Thread t3 = new Thread(new Third());</a:t>
            </a:r>
            <a:endParaRPr lang="en-IN" dirty="0"/>
          </a:p>
          <a:p>
            <a:r>
              <a:rPr lang="en-IN" dirty="0"/>
              <a:t>        </a:t>
            </a:r>
            <a:endParaRPr lang="en-IN" dirty="0"/>
          </a:p>
          <a:p>
            <a:r>
              <a:rPr lang="en-IN" dirty="0"/>
              <a:t>         t1.start();</a:t>
            </a:r>
            <a:endParaRPr lang="en-IN" dirty="0"/>
          </a:p>
          <a:p>
            <a:r>
              <a:rPr lang="en-IN" dirty="0"/>
              <a:t>         t2.start();</a:t>
            </a:r>
            <a:endParaRPr lang="en-IN" dirty="0"/>
          </a:p>
          <a:p>
            <a:r>
              <a:rPr lang="en-IN" dirty="0"/>
              <a:t>         t3.start();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13875</Words>
  <Application>WPS Presentation</Application>
  <PresentationFormat>Custom</PresentationFormat>
  <Paragraphs>534</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229</cp:revision>
  <dcterms:created xsi:type="dcterms:W3CDTF">2020-05-19T06:27:00Z</dcterms:created>
  <dcterms:modified xsi:type="dcterms:W3CDTF">2021-06-22T03:14:21Z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