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562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CF60-8DE4-402C-A36B-B826303C81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546B0-7B77-4BCD-AFE3-BED10F14C6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1531" y="0"/>
            <a:ext cx="10320469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uFillTx/>
              </a:rPr>
              <a:t>Free PPT _ Click to add title</a:t>
            </a:r>
            <a:endParaRPr lang="ko-KR" altLang="en-US" dirty="0">
              <a:uFillTx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74995" y="1316766"/>
            <a:ext cx="9481645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5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uFillTx/>
              </a:rPr>
              <a:t>Click to edit Master text styles</a:t>
            </a:r>
            <a:endParaRPr lang="en-US" altLang="ko-KR" dirty="0">
              <a:uFillTx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88787" y="2218994"/>
            <a:ext cx="9481645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>
                <a:uFillTx/>
              </a:rPr>
              <a:t>Click to edit Master text styles</a:t>
            </a:r>
            <a:endParaRPr lang="en-US" altLang="ko-KR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  <a:endParaRPr lang="en-US">
              <a:uFillTx/>
            </a:endParaRPr>
          </a:p>
          <a:p>
            <a:pPr lvl="1"/>
            <a:r>
              <a:rPr lang="en-US">
                <a:uFillTx/>
              </a:rPr>
              <a:t>Second level</a:t>
            </a:r>
            <a:endParaRPr lang="en-US">
              <a:uFillTx/>
            </a:endParaRPr>
          </a:p>
          <a:p>
            <a:pPr lvl="2"/>
            <a:r>
              <a:rPr lang="en-US">
                <a:uFillTx/>
              </a:rPr>
              <a:t>Third level</a:t>
            </a:r>
            <a:endParaRPr lang="en-US">
              <a:uFillTx/>
            </a:endParaRPr>
          </a:p>
          <a:p>
            <a:pPr lvl="3"/>
            <a:r>
              <a:rPr lang="en-US">
                <a:uFillTx/>
              </a:rPr>
              <a:t>Fourth level</a:t>
            </a:r>
            <a:endParaRPr lang="en-US">
              <a:uFillTx/>
            </a:endParaRPr>
          </a:p>
          <a:p>
            <a:pPr lvl="4"/>
            <a:r>
              <a:rPr lang="en-US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30AB184-CFB5-414C-BB3D-A59FA422FC61}" type="datetimeFigureOut">
              <a:rPr lang="en-US" smtClean="0">
                <a:uFillTx/>
              </a:rPr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7E40F56-3E3B-4AF6-BE07-1F5C2D4E3C28}" type="slidenum">
              <a:rPr lang="en-US" smtClean="0">
                <a:uFillTx/>
              </a:rPr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20000"/>
          </a:bodyPr>
          <a:lstStyle/>
          <a:p>
            <a:r>
              <a:rPr lang="en-IN" b="1" dirty="0"/>
              <a:t>Servlet Life Cycle -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A Servlet goes through the following stages in its life time -</a:t>
            </a:r>
            <a:endParaRPr lang="en-IN" dirty="0"/>
          </a:p>
          <a:p>
            <a:r>
              <a:rPr lang="en-IN" dirty="0"/>
              <a:t>1 - Load class -</a:t>
            </a:r>
            <a:endParaRPr lang="en-IN" dirty="0"/>
          </a:p>
          <a:p>
            <a:r>
              <a:rPr lang="en-IN" dirty="0"/>
              <a:t>Web container finds the servlet class file and load it. This is from where servlet life cycle starts</a:t>
            </a:r>
            <a:endParaRPr lang="en-IN" dirty="0"/>
          </a:p>
          <a:p>
            <a:r>
              <a:rPr lang="en-IN" dirty="0"/>
              <a:t>2- Servlet Object created -</a:t>
            </a:r>
            <a:endParaRPr lang="en-IN" dirty="0"/>
          </a:p>
          <a:p>
            <a:r>
              <a:rPr lang="en-IN" dirty="0"/>
              <a:t>A default constructor instantiate the servlet object. You do not need to run this constructor, it is by default executed by your compiler.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1212215"/>
            <a:ext cx="832485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465455" y="321945"/>
            <a:ext cx="5181600" cy="5855335"/>
          </a:xfrm>
        </p:spPr>
        <p:txBody>
          <a:bodyPr anchor="t">
            <a:normAutofit fontScale="40000"/>
          </a:bodyPr>
          <a:lstStyle/>
          <a:p>
            <a:pPr marL="0" indent="0">
              <a:buNone/>
            </a:pPr>
            <a:r>
              <a:rPr lang="en-IN" dirty="0"/>
              <a:t>Example 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This example will show you the working and use of different methods of ServletRequest 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1- index.html or index.jsp - This will be your default page.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&lt;body&gt;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&lt;form method="post" action="MyServlet1"&gt;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Enter your name: &lt;input type="text" name="name" placeholder="your name"&gt;&lt;br&gt;&lt;br&gt;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Enter your hobbies: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&lt;select name="hobbies" multiple size="3"&gt;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&lt;option&gt;Playing Cricket&lt;/option&gt;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&lt;option&gt;Playing Football&lt;/option&gt;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&lt;option&gt;Playing Hockey&lt;/option&gt;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&lt;option&gt;Traveling&lt;/option&gt;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&lt;option&gt;Singing&lt;/option&gt;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&lt;/select&gt;&lt;br&gt;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&lt;input type="submit" value="Submit"&gt;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&lt;input type="reset" value="Reset"&gt;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&lt;/form&gt;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&lt;/body&gt;     </a:t>
            </a:r>
            <a:endParaRPr lang="en-IN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3425" y="729615"/>
            <a:ext cx="5711825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r>
              <a:rPr lang="en-IN" dirty="0"/>
              <a:t>2- MyServlet1 - Create a Package named "servs" and within "servs", create a Servlet named "MyServlet1"</a:t>
            </a:r>
            <a:endParaRPr lang="en-IN" dirty="0"/>
          </a:p>
          <a:p>
            <a:r>
              <a:rPr lang="en-IN" dirty="0"/>
              <a:t> 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public class MyServlet1 extends HttpServlet </a:t>
            </a:r>
            <a:endParaRPr lang="en-IN" dirty="0"/>
          </a:p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	</a:t>
            </a:r>
            <a:endParaRPr lang="en-IN" dirty="0"/>
          </a:p>
          <a:p>
            <a:r>
              <a:rPr lang="en-IN" dirty="0"/>
              <a:t> public void doPost(HttpServletRequest request, HttpServletResponse response) throws ServletException, IOException </a:t>
            </a:r>
            <a:endParaRPr lang="en-IN" dirty="0"/>
          </a:p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   try</a:t>
            </a:r>
            <a:endParaRPr lang="en-IN" dirty="0"/>
          </a:p>
          <a:p>
            <a:r>
              <a:rPr lang="en-IN" dirty="0"/>
              <a:t>     {</a:t>
            </a:r>
            <a:endParaRPr lang="en-IN" dirty="0"/>
          </a:p>
          <a:p>
            <a:r>
              <a:rPr lang="en-IN" dirty="0"/>
              <a:t>	PrintWriter out = response.getWriter();</a:t>
            </a:r>
            <a:endParaRPr lang="en-IN" dirty="0"/>
          </a:p>
          <a:p>
            <a:r>
              <a:rPr lang="en-IN" dirty="0"/>
              <a:t>        </a:t>
            </a:r>
            <a:endParaRPr lang="en-IN" dirty="0"/>
          </a:p>
          <a:p>
            <a:r>
              <a:rPr lang="en-IN" dirty="0"/>
              <a:t>        // Accessing Textbox value from request.</a:t>
            </a:r>
            <a:endParaRPr lang="en-IN" dirty="0"/>
          </a:p>
          <a:p>
            <a:r>
              <a:rPr lang="en-IN" dirty="0"/>
              <a:t>	String nm = request.getParameter("name");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60000"/>
          </a:bodyPr>
          <a:lstStyle/>
          <a:p>
            <a:r>
              <a:rPr lang="en-IN" dirty="0"/>
              <a:t>// Accessing selected list values from request.</a:t>
            </a:r>
            <a:endParaRPr lang="en-IN" dirty="0"/>
          </a:p>
          <a:p>
            <a:r>
              <a:rPr lang="en-IN" dirty="0"/>
              <a:t>	String[] hb = request.getParameterValues("hobbies"); 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// Accessing names of all parameters available in request.</a:t>
            </a:r>
            <a:endParaRPr lang="en-IN" dirty="0"/>
          </a:p>
          <a:p>
            <a:r>
              <a:rPr lang="en-IN" dirty="0"/>
              <a:t>	java.util.Enumeration&lt;String&gt; paramNames = request.getParameterNames();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//Accessing MIME type of request body.</a:t>
            </a:r>
            <a:endParaRPr lang="en-IN" dirty="0"/>
          </a:p>
          <a:p>
            <a:r>
              <a:rPr lang="en-IN" dirty="0"/>
              <a:t>	String cntype = request.getContentType();</a:t>
            </a:r>
            <a:endParaRPr lang="en-IN" dirty="0"/>
          </a:p>
          <a:p>
            <a:r>
              <a:rPr lang="en-IN" dirty="0"/>
              <a:t>	</a:t>
            </a:r>
            <a:endParaRPr lang="en-IN" dirty="0"/>
          </a:p>
          <a:p>
            <a:r>
              <a:rPr lang="en-IN" dirty="0"/>
              <a:t>       //Accessing size of content in request body.</a:t>
            </a:r>
            <a:endParaRPr lang="en-IN" dirty="0"/>
          </a:p>
          <a:p>
            <a:r>
              <a:rPr lang="en-IN" dirty="0"/>
              <a:t>        int size = request.getContentLength();</a:t>
            </a:r>
            <a:endParaRPr lang="en-IN" dirty="0"/>
          </a:p>
          <a:p>
            <a:r>
              <a:rPr lang="en-IN" dirty="0"/>
              <a:t>			</a:t>
            </a:r>
            <a:endParaRPr lang="en-IN" dirty="0"/>
          </a:p>
          <a:p>
            <a:r>
              <a:rPr lang="en-IN" dirty="0"/>
              <a:t>	out.println("Employee :- "+nm+ "has the following hobbies:-");</a:t>
            </a:r>
            <a:endParaRPr lang="en-IN" dirty="0"/>
          </a:p>
          <a:p>
            <a:r>
              <a:rPr lang="en-IN" dirty="0"/>
              <a:t>	for(String h:hb)</a:t>
            </a:r>
            <a:endParaRPr lang="en-IN" dirty="0"/>
          </a:p>
          <a:p>
            <a:r>
              <a:rPr lang="en-IN" dirty="0"/>
              <a:t>	{</a:t>
            </a:r>
            <a:endParaRPr lang="en-IN" dirty="0"/>
          </a:p>
          <a:p>
            <a:r>
              <a:rPr lang="en-IN" dirty="0"/>
              <a:t>	 out.println(h);</a:t>
            </a:r>
            <a:endParaRPr lang="en-IN" dirty="0"/>
          </a:p>
          <a:p>
            <a:r>
              <a:rPr lang="en-IN" dirty="0"/>
              <a:t>	}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60000"/>
          </a:bodyPr>
          <a:lstStyle/>
          <a:p>
            <a:r>
              <a:rPr lang="en-IN" dirty="0"/>
              <a:t>out.println("Parameter Name are - ");</a:t>
            </a:r>
            <a:endParaRPr lang="en-IN" dirty="0"/>
          </a:p>
          <a:p>
            <a:r>
              <a:rPr lang="en-IN" dirty="0"/>
              <a:t>	while(paramNames.hasMoreElements())</a:t>
            </a:r>
            <a:endParaRPr lang="en-IN" dirty="0"/>
          </a:p>
          <a:p>
            <a:r>
              <a:rPr lang="en-IN" dirty="0"/>
              <a:t>	 {</a:t>
            </a:r>
            <a:endParaRPr lang="en-IN" dirty="0"/>
          </a:p>
          <a:p>
            <a:r>
              <a:rPr lang="en-IN" dirty="0"/>
              <a:t>	  String pn = paramNames.nextElement();</a:t>
            </a:r>
            <a:endParaRPr lang="en-IN" dirty="0"/>
          </a:p>
          <a:p>
            <a:r>
              <a:rPr lang="en-IN" dirty="0"/>
              <a:t>	  out.println(pn);</a:t>
            </a:r>
            <a:endParaRPr lang="en-IN" dirty="0"/>
          </a:p>
          <a:p>
            <a:r>
              <a:rPr lang="en-IN" dirty="0"/>
              <a:t>	 }</a:t>
            </a:r>
            <a:endParaRPr lang="en-IN" dirty="0"/>
          </a:p>
          <a:p>
            <a:r>
              <a:rPr lang="en-IN" dirty="0"/>
              <a:t>			</a:t>
            </a:r>
            <a:endParaRPr lang="en-IN" dirty="0"/>
          </a:p>
          <a:p>
            <a:r>
              <a:rPr lang="en-IN" dirty="0"/>
              <a:t>	out.println("Content type is:- "+cntype);</a:t>
            </a:r>
            <a:endParaRPr lang="en-IN" dirty="0"/>
          </a:p>
          <a:p>
            <a:r>
              <a:rPr lang="en-IN" dirty="0"/>
              <a:t>			</a:t>
            </a:r>
            <a:endParaRPr lang="en-IN" dirty="0"/>
          </a:p>
          <a:p>
            <a:r>
              <a:rPr lang="en-IN" dirty="0"/>
              <a:t>	out.println("Content Size is:- "+size+" bytes");</a:t>
            </a:r>
            <a:endParaRPr lang="en-IN" dirty="0"/>
          </a:p>
          <a:p>
            <a:r>
              <a:rPr lang="en-IN" dirty="0"/>
              <a:t>     }</a:t>
            </a:r>
            <a:endParaRPr lang="en-IN" dirty="0"/>
          </a:p>
          <a:p>
            <a:r>
              <a:rPr lang="en-IN" dirty="0"/>
              <a:t>   catch (Exception ex) </a:t>
            </a:r>
            <a:endParaRPr lang="en-IN" dirty="0"/>
          </a:p>
          <a:p>
            <a:r>
              <a:rPr lang="en-IN" dirty="0"/>
              <a:t>    {</a:t>
            </a:r>
            <a:endParaRPr lang="en-IN" dirty="0"/>
          </a:p>
          <a:p>
            <a:r>
              <a:rPr lang="en-IN" dirty="0"/>
              <a:t>     System.out.println(ex);	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 }</a:t>
            </a:r>
            <a:endParaRPr lang="en-IN" dirty="0"/>
          </a:p>
          <a:p>
            <a:r>
              <a:rPr lang="en-IN" dirty="0"/>
              <a:t>}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3- web.xml - Add the following code to web.xml within web-app</a:t>
            </a:r>
            <a:endParaRPr lang="en-IN" dirty="0"/>
          </a:p>
          <a:p>
            <a:r>
              <a:rPr lang="en-IN" dirty="0"/>
              <a:t>&lt;servlet&gt;</a:t>
            </a:r>
            <a:endParaRPr lang="en-IN" dirty="0"/>
          </a:p>
          <a:p>
            <a:r>
              <a:rPr lang="en-IN" dirty="0"/>
              <a:t>  &lt;servlet-name&gt;demo&lt;/servlet-name&gt;</a:t>
            </a:r>
            <a:endParaRPr lang="en-IN" dirty="0"/>
          </a:p>
          <a:p>
            <a:r>
              <a:rPr lang="en-IN" dirty="0"/>
              <a:t>  &lt;servlet-class&gt;servs.MyServlet1&lt;/servlet-class&gt;</a:t>
            </a:r>
            <a:endParaRPr lang="en-IN" dirty="0"/>
          </a:p>
          <a:p>
            <a:r>
              <a:rPr lang="en-IN" dirty="0"/>
              <a:t>  &lt;/servlet&gt;</a:t>
            </a:r>
            <a:endParaRPr lang="en-IN" dirty="0"/>
          </a:p>
          <a:p>
            <a:r>
              <a:rPr lang="en-IN" dirty="0"/>
              <a:t>  &lt;servlet-mapping&gt;</a:t>
            </a:r>
            <a:endParaRPr lang="en-IN" dirty="0"/>
          </a:p>
          <a:p>
            <a:r>
              <a:rPr lang="en-IN" dirty="0"/>
              <a:t>  &lt;servlet-name&gt;demo&lt;/servlet-name&gt;</a:t>
            </a:r>
            <a:endParaRPr lang="en-IN" dirty="0"/>
          </a:p>
          <a:p>
            <a:r>
              <a:rPr lang="en-IN" dirty="0"/>
              <a:t>  &lt;url-pattern&gt;/MyServlet1&lt;/url-pattern&gt;</a:t>
            </a:r>
            <a:endParaRPr lang="en-IN" dirty="0"/>
          </a:p>
          <a:p>
            <a:r>
              <a:rPr lang="en-IN" dirty="0"/>
              <a:t>  &lt;/servlet-mapping&gt;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50000"/>
          </a:bodyPr>
          <a:lstStyle/>
          <a:p>
            <a:r>
              <a:rPr lang="en-IN" dirty="0"/>
              <a:t>3.1 - Use of Annotation in place of web.xml for Servlet Mapping -</a:t>
            </a:r>
            <a:endParaRPr lang="en-IN" dirty="0"/>
          </a:p>
          <a:p>
            <a:r>
              <a:rPr lang="en-IN" dirty="0"/>
              <a:t>Java defines a package named "javax.servlet.annotation" that provides us various annotations we can use to declare servlet, listeners, filters etc.</a:t>
            </a:r>
            <a:endParaRPr lang="en-IN" dirty="0"/>
          </a:p>
          <a:p>
            <a:r>
              <a:rPr lang="en-IN" dirty="0"/>
              <a:t>For servlet mapping, it defines a annotation named "javax.servlet.annotation.WebServlet". We can use it to define url pattern of our servlet. This annotation gets processed by web container at the deployment time of our servlet.</a:t>
            </a:r>
            <a:endParaRPr lang="en-IN" dirty="0"/>
          </a:p>
          <a:p>
            <a:r>
              <a:rPr lang="en-IN" dirty="0"/>
              <a:t>To use annotation make the following changes to "MyServlet1" servlet -</a:t>
            </a:r>
            <a:endParaRPr lang="en-IN" dirty="0"/>
          </a:p>
          <a:p>
            <a:r>
              <a:rPr lang="en-IN" dirty="0"/>
              <a:t>package servs;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java.io.*;</a:t>
            </a:r>
            <a:endParaRPr lang="en-IN" dirty="0"/>
          </a:p>
          <a:p>
            <a:r>
              <a:rPr lang="en-IN" dirty="0"/>
              <a:t>import javax.servlet.*;</a:t>
            </a:r>
            <a:endParaRPr lang="en-IN" dirty="0"/>
          </a:p>
          <a:p>
            <a:r>
              <a:rPr lang="en-IN" dirty="0"/>
              <a:t>import javax.servlet.annotation.WebServlet;</a:t>
            </a:r>
            <a:endParaRPr lang="en-IN" dirty="0"/>
          </a:p>
          <a:p>
            <a:r>
              <a:rPr lang="en-IN" dirty="0"/>
              <a:t>import javax.servlet.http.*;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@WebServlet("/MyServlet1")   // /MyServlet1 will be url pattern of this servlet</a:t>
            </a:r>
            <a:endParaRPr lang="en-IN" b="1" dirty="0"/>
          </a:p>
          <a:p>
            <a:r>
              <a:rPr lang="en-IN" dirty="0"/>
              <a:t>public class MyServlet1 extends HttpServlet</a:t>
            </a:r>
            <a:endParaRPr lang="en-IN" dirty="0"/>
          </a:p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	</a:t>
            </a:r>
            <a:endParaRPr lang="en-IN" dirty="0"/>
          </a:p>
          <a:p>
            <a:r>
              <a:rPr lang="en-IN" dirty="0"/>
              <a:t> public void doPost(HttpServletRequest request, HttpServletResponse response) throws ServletException, IOException </a:t>
            </a:r>
            <a:endParaRPr lang="en-IN" dirty="0"/>
          </a:p>
          <a:p>
            <a:r>
              <a:rPr lang="en-IN" dirty="0"/>
              <a:t> {</a:t>
            </a:r>
            <a:endParaRPr lang="en-IN" dirty="0"/>
          </a:p>
          <a:p>
            <a:r>
              <a:rPr lang="en-IN" dirty="0"/>
              <a:t>...............................................  same as previous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Now we do not need to add servlet information in web.xml file.</a:t>
            </a:r>
            <a:endParaRPr lang="en-IN" dirty="0"/>
          </a:p>
          <a:p>
            <a:r>
              <a:rPr lang="en-IN" dirty="0"/>
              <a:t>4- Now run your project, and it will show you index.html page, enter your choices.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580" y="269875"/>
            <a:ext cx="10408920" cy="6252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5510" y="90805"/>
            <a:ext cx="10814685" cy="66541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965" y="227965"/>
            <a:ext cx="11015345" cy="6536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90000" lnSpcReduction="20000"/>
          </a:bodyPr>
          <a:lstStyle/>
          <a:p>
            <a:r>
              <a:rPr lang="en-IN" b="1" dirty="0"/>
              <a:t>3- init() method called -</a:t>
            </a:r>
            <a:endParaRPr lang="en-IN" b="1" dirty="0"/>
          </a:p>
          <a:p>
            <a:r>
              <a:rPr lang="en-IN" dirty="0"/>
              <a:t>init() method allows you to initialize your servlet before it service any client request. It runs only once in servlet lifecycle. And it must completed before service() method is called.</a:t>
            </a:r>
            <a:endParaRPr lang="en-IN" dirty="0"/>
          </a:p>
          <a:p>
            <a:r>
              <a:rPr lang="en-IN" dirty="0"/>
              <a:t>Syntax -</a:t>
            </a:r>
            <a:endParaRPr lang="en-IN" dirty="0"/>
          </a:p>
          <a:p>
            <a:r>
              <a:rPr lang="en-IN" dirty="0"/>
              <a:t>public void init(ServletConfig sc)throws ServletException</a:t>
            </a:r>
            <a:endParaRPr lang="en-IN" dirty="0"/>
          </a:p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}  </a:t>
            </a:r>
            <a:endParaRPr lang="en-IN" dirty="0"/>
          </a:p>
          <a:p>
            <a:endParaRPr lang="en-IN" dirty="0"/>
          </a:p>
          <a:p>
            <a:r>
              <a:rPr lang="en-IN" dirty="0"/>
              <a:t>Here sc is a ServletConfig object that contain servlet configuration and initialization parameters information.  </a:t>
            </a:r>
            <a:endParaRPr lang="en-IN" dirty="0"/>
          </a:p>
          <a:p>
            <a:r>
              <a:rPr lang="en-IN" dirty="0"/>
              <a:t>As Servlet is intialized it gives you -</a:t>
            </a:r>
            <a:endParaRPr lang="en-IN" dirty="0"/>
          </a:p>
          <a:p>
            <a:r>
              <a:rPr lang="en-IN" dirty="0"/>
              <a:t>a- javax.servlet.ServletConfig object - For each Servlet, seprate ServletConfig object is created. We can use it to pass deployment time information to Servlet.</a:t>
            </a:r>
            <a:endParaRPr lang="en-IN" dirty="0"/>
          </a:p>
          <a:p>
            <a:r>
              <a:rPr lang="en-IN" dirty="0"/>
              <a:t>b - javax.servlet.ServletContext object- One ServletContext is created for your application. We can use it to share data (attributes) between different Servlets.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690" y="109220"/>
            <a:ext cx="11193145" cy="6748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20000"/>
          </a:bodyPr>
          <a:lstStyle/>
          <a:p>
            <a:r>
              <a:rPr lang="en-IN" b="1" dirty="0"/>
              <a:t>4- service() method called -</a:t>
            </a:r>
            <a:endParaRPr lang="en-IN" b="1" dirty="0"/>
          </a:p>
          <a:p>
            <a:r>
              <a:rPr lang="en-IN" dirty="0"/>
              <a:t>It generate the response for client request. It is called each time when a request is made for the servlet.</a:t>
            </a:r>
            <a:endParaRPr lang="en-IN" dirty="0"/>
          </a:p>
          <a:p>
            <a:r>
              <a:rPr lang="en-IN" dirty="0"/>
              <a:t>It has the following syntax</a:t>
            </a:r>
            <a:endParaRPr lang="en-IN" dirty="0"/>
          </a:p>
          <a:p>
            <a:r>
              <a:rPr lang="en-IN" dirty="0"/>
              <a:t>public void service(ServletRequest request, ServletResponse response)throws ServletException, IOException</a:t>
            </a:r>
            <a:endParaRPr lang="en-IN" dirty="0"/>
          </a:p>
          <a:p>
            <a:r>
              <a:rPr lang="en-IN" dirty="0"/>
              <a:t>Where - </a:t>
            </a:r>
            <a:endParaRPr lang="en-IN" dirty="0"/>
          </a:p>
          <a:p>
            <a:r>
              <a:rPr lang="en-IN" dirty="0"/>
              <a:t>request - is a ServletRequest object that contain request made by client.</a:t>
            </a:r>
            <a:endParaRPr lang="en-IN" dirty="0"/>
          </a:p>
          <a:p>
            <a:r>
              <a:rPr lang="en-IN" dirty="0"/>
              <a:t>response - is a ServletResponse object that contain response generated by servlet for the coming request.    </a:t>
            </a:r>
            <a:endParaRPr lang="en-IN" dirty="0"/>
          </a:p>
          <a:p>
            <a:r>
              <a:rPr lang="en-IN" b="1" dirty="0"/>
              <a:t>5- destroy() method called -</a:t>
            </a:r>
            <a:endParaRPr lang="en-IN" b="1" dirty="0"/>
          </a:p>
          <a:p>
            <a:r>
              <a:rPr lang="en-IN" dirty="0"/>
              <a:t>It is called just before Servlet destroyed. It allows us to do some work that we want to do before Servlet has destroyed (for example closing a stream).After destroy(), Servlet becomes eligible for garbage collection.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fontScale="60000"/>
          </a:bodyPr>
          <a:lstStyle/>
          <a:p>
            <a:r>
              <a:rPr lang="en-IN" b="1" dirty="0"/>
              <a:t>Deployment Descriptor (web.xml) welcome-file-list :-</a:t>
            </a:r>
            <a:endParaRPr lang="en-IN" b="1" dirty="0"/>
          </a:p>
          <a:p>
            <a:r>
              <a:rPr lang="en-IN" dirty="0"/>
              <a:t>web.xml has an element named "welcome-file-list" that is used to define welcome page or default page for your project. It contains a sub element named "welcome-file", where you can define multiple welcome files for your project.</a:t>
            </a:r>
            <a:endParaRPr lang="en-IN" dirty="0"/>
          </a:p>
          <a:p>
            <a:endParaRPr lang="en-IN" dirty="0"/>
          </a:p>
          <a:p>
            <a:r>
              <a:rPr lang="en-IN" dirty="0"/>
              <a:t>How it works? - If client make a request to server without specifying any file name, then server will invoked this "welcome-file-list" to send specified welcome file in response to client.</a:t>
            </a:r>
            <a:endParaRPr lang="en-IN" dirty="0"/>
          </a:p>
          <a:p>
            <a:r>
              <a:rPr lang="en-IN" dirty="0"/>
              <a:t>When a request comes in to server without any file request, server looks for the file to be send in response, in the following order -</a:t>
            </a:r>
            <a:endParaRPr lang="en-IN" dirty="0"/>
          </a:p>
          <a:p>
            <a:r>
              <a:rPr lang="en-IN" dirty="0"/>
              <a:t>1 - welcome-file-list in web.xml</a:t>
            </a:r>
            <a:endParaRPr lang="en-IN" dirty="0"/>
          </a:p>
          <a:p>
            <a:r>
              <a:rPr lang="en-IN" dirty="0"/>
              <a:t>2- index.html</a:t>
            </a:r>
            <a:endParaRPr lang="en-IN" dirty="0"/>
          </a:p>
          <a:p>
            <a:r>
              <a:rPr lang="en-IN" dirty="0"/>
              <a:t>3- index.htm</a:t>
            </a:r>
            <a:endParaRPr lang="en-IN" dirty="0"/>
          </a:p>
          <a:p>
            <a:r>
              <a:rPr lang="en-IN" dirty="0"/>
              <a:t>4- index.jsp</a:t>
            </a:r>
            <a:endParaRPr lang="en-IN" dirty="0"/>
          </a:p>
          <a:p>
            <a:r>
              <a:rPr lang="en-IN" dirty="0"/>
              <a:t>5- default.html</a:t>
            </a:r>
            <a:endParaRPr lang="en-IN" dirty="0"/>
          </a:p>
          <a:p>
            <a:r>
              <a:rPr lang="en-IN" dirty="0"/>
              <a:t>6- default.htm</a:t>
            </a:r>
            <a:endParaRPr lang="en-IN" dirty="0"/>
          </a:p>
          <a:p>
            <a:r>
              <a:rPr lang="en-IN" dirty="0"/>
              <a:t>7- default.jsp</a:t>
            </a:r>
            <a:endParaRPr lang="en-IN" dirty="0"/>
          </a:p>
          <a:p>
            <a:r>
              <a:rPr lang="en-IN" dirty="0"/>
              <a:t>If we our project have all the above files, then priority will be of welcome-file-list.</a:t>
            </a:r>
            <a:endParaRPr lang="en-IN" dirty="0"/>
          </a:p>
          <a:p>
            <a:r>
              <a:rPr lang="en-IN" dirty="0"/>
              <a:t>If welcome-file-list is not there then priority will be of index.html and so on.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20000"/>
          </a:bodyPr>
          <a:lstStyle/>
          <a:p>
            <a:r>
              <a:rPr lang="en-IN" dirty="0"/>
              <a:t>Example -</a:t>
            </a:r>
            <a:endParaRPr lang="en-IN" dirty="0"/>
          </a:p>
          <a:p>
            <a:r>
              <a:rPr lang="en-IN" dirty="0"/>
              <a:t>In this example our default page will be test.html in place of index.html.</a:t>
            </a:r>
            <a:endParaRPr lang="en-IN" dirty="0"/>
          </a:p>
          <a:p>
            <a:r>
              <a:rPr lang="en-IN" dirty="0"/>
              <a:t>1 - index.html file within WEB-INF -</a:t>
            </a:r>
            <a:endParaRPr lang="en-IN" dirty="0"/>
          </a:p>
          <a:p>
            <a:r>
              <a:rPr lang="en-IN" dirty="0"/>
              <a:t>&lt;html&gt;</a:t>
            </a:r>
            <a:endParaRPr lang="en-IN" dirty="0"/>
          </a:p>
          <a:p>
            <a:r>
              <a:rPr lang="en-IN" dirty="0"/>
              <a:t>    &lt;head&gt;</a:t>
            </a:r>
            <a:endParaRPr lang="en-IN" dirty="0"/>
          </a:p>
          <a:p>
            <a:r>
              <a:rPr lang="en-IN" dirty="0"/>
              <a:t>        &lt;title&gt;TODO supply a title&lt;/title&gt;</a:t>
            </a:r>
            <a:endParaRPr lang="en-IN" dirty="0"/>
          </a:p>
          <a:p>
            <a:r>
              <a:rPr lang="en-IN" dirty="0"/>
              <a:t>        &lt;meta charset="UTF-8"&gt;</a:t>
            </a:r>
            <a:endParaRPr lang="en-IN" dirty="0"/>
          </a:p>
          <a:p>
            <a:r>
              <a:rPr lang="en-IN" dirty="0"/>
              <a:t>        &lt;meta name="viewport" content="width=device-width, initial-scale=1.0"&gt;</a:t>
            </a:r>
            <a:endParaRPr lang="en-IN" dirty="0"/>
          </a:p>
          <a:p>
            <a:r>
              <a:rPr lang="en-IN" dirty="0"/>
              <a:t>    &lt;/head&gt;</a:t>
            </a:r>
            <a:endParaRPr lang="en-IN" dirty="0"/>
          </a:p>
          <a:p>
            <a:r>
              <a:rPr lang="en-IN" dirty="0"/>
              <a:t>    &lt;body&gt;</a:t>
            </a:r>
            <a:endParaRPr lang="en-IN" dirty="0"/>
          </a:p>
          <a:p>
            <a:r>
              <a:rPr lang="en-IN" dirty="0"/>
              <a:t>        &lt;h1&gt;Welcome to index.html page&lt;/h1&gt;</a:t>
            </a:r>
            <a:endParaRPr lang="en-IN" dirty="0"/>
          </a:p>
          <a:p>
            <a:r>
              <a:rPr lang="en-IN" dirty="0"/>
              <a:t>    &lt;/body&gt;</a:t>
            </a:r>
            <a:endParaRPr lang="en-IN" dirty="0"/>
          </a:p>
          <a:p>
            <a:r>
              <a:rPr lang="en-IN" dirty="0"/>
              <a:t>&lt;/html&gt;  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2- Create a "test.html" file within WEB-INF -</a:t>
            </a:r>
            <a:endParaRPr lang="en-IN" dirty="0"/>
          </a:p>
          <a:p>
            <a:r>
              <a:rPr lang="en-IN" dirty="0"/>
              <a:t> &lt;html&gt;</a:t>
            </a:r>
            <a:endParaRPr lang="en-IN" dirty="0"/>
          </a:p>
          <a:p>
            <a:r>
              <a:rPr lang="en-IN" dirty="0"/>
              <a:t>    &lt;head&gt;</a:t>
            </a:r>
            <a:endParaRPr lang="en-IN" dirty="0"/>
          </a:p>
          <a:p>
            <a:r>
              <a:rPr lang="en-IN" dirty="0"/>
              <a:t>        &lt;title&gt;TODO supply a title&lt;/title&gt;</a:t>
            </a:r>
            <a:endParaRPr lang="en-IN" dirty="0"/>
          </a:p>
          <a:p>
            <a:r>
              <a:rPr lang="en-IN" dirty="0"/>
              <a:t>        &lt;meta charset="UTF-8"&gt;</a:t>
            </a:r>
            <a:endParaRPr lang="en-IN" dirty="0"/>
          </a:p>
          <a:p>
            <a:r>
              <a:rPr lang="en-IN" dirty="0"/>
              <a:t>        &lt;meta name="viewport" content="width=device-width, initial-scale=1.0"&gt;</a:t>
            </a:r>
            <a:endParaRPr lang="en-IN" dirty="0"/>
          </a:p>
          <a:p>
            <a:r>
              <a:rPr lang="en-IN" dirty="0"/>
              <a:t>    &lt;/head&gt;</a:t>
            </a:r>
            <a:endParaRPr lang="en-IN" dirty="0"/>
          </a:p>
          <a:p>
            <a:r>
              <a:rPr lang="en-IN" dirty="0"/>
              <a:t>    &lt;body&gt;</a:t>
            </a:r>
            <a:endParaRPr lang="en-IN" dirty="0"/>
          </a:p>
          <a:p>
            <a:r>
              <a:rPr lang="en-IN" dirty="0"/>
              <a:t>        &lt;h1&gt;Welcome to test.html page&lt;/h1&gt;</a:t>
            </a:r>
            <a:endParaRPr lang="en-IN" dirty="0"/>
          </a:p>
          <a:p>
            <a:r>
              <a:rPr lang="en-IN" dirty="0"/>
              <a:t>    &lt;/body&gt;</a:t>
            </a:r>
            <a:endParaRPr lang="en-IN" dirty="0"/>
          </a:p>
          <a:p>
            <a:r>
              <a:rPr lang="en-IN" dirty="0"/>
              <a:t>&lt;/html&gt;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081771" y="404949"/>
            <a:ext cx="10491919" cy="6126481"/>
          </a:xfrm>
        </p:spPr>
        <p:txBody>
          <a:bodyPr anchor="t">
            <a:normAutofit lnSpcReduction="10000"/>
          </a:bodyPr>
          <a:lstStyle/>
          <a:p>
            <a:r>
              <a:rPr lang="en-IN" dirty="0"/>
              <a:t>3- In web.xml file enter the following code within web-app -</a:t>
            </a:r>
            <a:endParaRPr lang="en-IN" dirty="0"/>
          </a:p>
          <a:p>
            <a:r>
              <a:rPr lang="en-IN" dirty="0"/>
              <a:t> &lt;welcome-file-list&gt;</a:t>
            </a:r>
            <a:endParaRPr lang="en-IN" dirty="0"/>
          </a:p>
          <a:p>
            <a:r>
              <a:rPr lang="en-IN" dirty="0"/>
              <a:t>        &lt;welcome-file&gt;test.html&lt;/welcome-file&gt;</a:t>
            </a:r>
            <a:endParaRPr lang="en-IN" dirty="0"/>
          </a:p>
          <a:p>
            <a:r>
              <a:rPr lang="en-IN" dirty="0"/>
              <a:t>    &lt;/welcome-file-list&gt;</a:t>
            </a:r>
            <a:endParaRPr lang="en-IN" dirty="0"/>
          </a:p>
          <a:p>
            <a:r>
              <a:rPr lang="en-IN" dirty="0"/>
              <a:t>   </a:t>
            </a:r>
            <a:endParaRPr lang="en-IN" dirty="0"/>
          </a:p>
          <a:p>
            <a:r>
              <a:rPr lang="en-IN" dirty="0"/>
              <a:t>4- Now run your project. And you will see that your default page will be now test.html in place of index.html.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364490"/>
            <a:ext cx="5181600" cy="5812790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ServletRequest and ServletResponse -</a:t>
            </a:r>
            <a:endParaRPr lang="en-IN" sz="2400" b="1" dirty="0"/>
          </a:p>
          <a:p>
            <a:r>
              <a:rPr lang="en-IN" sz="2000" b="1" dirty="0"/>
              <a:t>avax.servlet.ServletRequest and javax.servlet.http.HttpServletRequest Interfaces -</a:t>
            </a:r>
            <a:endParaRPr lang="en-IN" sz="2000" b="1" dirty="0"/>
          </a:p>
          <a:p>
            <a:r>
              <a:rPr lang="en-IN" sz="2000" dirty="0"/>
              <a:t>Servlet container creates ServletRequest or HttpServletRequest objects that provides client browser request information to server. ServletRequest and HttpServletRequest contains several methods that we can use to get client data.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rcRect l="32230" t="20210" r="31017" b="6212"/>
          <a:stretch>
            <a:fillRect/>
          </a:stretch>
        </p:blipFill>
        <p:spPr>
          <a:xfrm>
            <a:off x="6854825" y="242570"/>
            <a:ext cx="5039360" cy="5798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35890"/>
            <a:ext cx="5181600" cy="6041390"/>
          </a:xfrm>
        </p:spPr>
        <p:txBody>
          <a:bodyPr anchor="t">
            <a:normAutofit lnSpcReduction="10000"/>
          </a:bodyPr>
          <a:lstStyle/>
          <a:p>
            <a:r>
              <a:rPr lang="en-IN" b="1" dirty="0"/>
              <a:t>ServletRequest Methods -</a:t>
            </a:r>
            <a:endParaRPr lang="en-IN" b="1" dirty="0"/>
          </a:p>
          <a:p>
            <a:r>
              <a:rPr lang="en-IN" dirty="0"/>
              <a:t>Some important methods of ServletRequest are as follows -</a:t>
            </a:r>
            <a:endParaRPr lang="en-IN" dirty="0"/>
          </a:p>
          <a:p>
            <a:endParaRPr lang="en-IN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85130" y="135255"/>
            <a:ext cx="6369050" cy="6487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7348</Words>
  <Application>WPS Presentation</Application>
  <PresentationFormat>Custom</PresentationFormat>
  <Paragraphs>202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Malgun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 living</dc:creator>
  <cp:lastModifiedBy>rohit</cp:lastModifiedBy>
  <cp:revision>349</cp:revision>
  <dcterms:created xsi:type="dcterms:W3CDTF">2020-05-19T06:27:00Z</dcterms:created>
  <dcterms:modified xsi:type="dcterms:W3CDTF">2021-06-30T03:51:43Z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