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3"/>
  </p:notesMasterIdLst>
  <p:sldIdLst>
    <p:sldId id="284" r:id="rId4"/>
    <p:sldId id="305" r:id="rId5"/>
    <p:sldId id="306"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07" r:id="rId25"/>
    <p:sldId id="308" r:id="rId26"/>
    <p:sldId id="309" r:id="rId27"/>
    <p:sldId id="310" r:id="rId28"/>
    <p:sldId id="311" r:id="rId29"/>
    <p:sldId id="312" r:id="rId30"/>
    <p:sldId id="313" r:id="rId31"/>
    <p:sldId id="314" r:id="rId32"/>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7T17:52:37.16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3670"/>
            <a:ext cx="121920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endParaRPr lang="en-IN" sz="2800" dirty="0">
              <a:solidFill>
                <a:schemeClr val="bg1"/>
              </a:solidFill>
            </a:endParaRPr>
          </a:p>
        </p:txBody>
      </p:sp>
      <p:sp>
        <p:nvSpPr>
          <p:cNvPr id="3" name="Title 2"/>
          <p:cNvSpPr>
            <a:spLocks noGrp="1"/>
          </p:cNvSpPr>
          <p:nvPr>
            <p:ph type="title"/>
          </p:nvPr>
        </p:nvSpPr>
        <p:spPr>
          <a:xfrm>
            <a:off x="1675588" y="1593669"/>
            <a:ext cx="10320469" cy="1179288"/>
          </a:xfrm>
        </p:spPr>
        <p:txBody>
          <a:bodyPr>
            <a:normAutofit/>
          </a:bodyPr>
          <a:lstStyle/>
          <a:p>
            <a:r>
              <a:rPr lang="en-US" b="1" dirty="0" smtClean="0"/>
              <a:t>Data Types in Java</a:t>
            </a:r>
            <a:endParaRPr lang="en-US"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pPr marL="457200" indent="-457200">
              <a:buFont typeface="Arial" panose="020B0604020202020204" pitchFamily="34" charset="0"/>
              <a:buChar char="•"/>
            </a:pPr>
            <a:r>
              <a:rPr lang="en-IN" dirty="0"/>
              <a:t>A class can have any number of variables and methods.</a:t>
            </a:r>
            <a:endParaRPr lang="en-IN" dirty="0"/>
          </a:p>
          <a:p>
            <a:pPr marL="457200" indent="-457200">
              <a:buFont typeface="Arial" panose="020B0604020202020204" pitchFamily="34" charset="0"/>
              <a:buChar char="•"/>
            </a:pPr>
            <a:r>
              <a:rPr lang="en-IN" dirty="0"/>
              <a:t>Variables are called the instance variable because a new copy of these variables is created each time a new instance (object) of class created.</a:t>
            </a:r>
            <a:endParaRPr lang="en-IN" dirty="0"/>
          </a:p>
          <a:p>
            <a:pPr marL="457200" indent="-457200">
              <a:buFont typeface="Arial" panose="020B0604020202020204" pitchFamily="34" charset="0"/>
              <a:buChar char="•"/>
            </a:pPr>
            <a:r>
              <a:rPr lang="en-IN" dirty="0"/>
              <a:t>No memory is allocated for instance variables.</a:t>
            </a:r>
            <a:endParaRPr lang="en-IN" dirty="0"/>
          </a:p>
          <a:p>
            <a:pPr marL="457200" indent="-457200">
              <a:buFont typeface="Arial" panose="020B0604020202020204" pitchFamily="34" charset="0"/>
              <a:buChar char="•"/>
            </a:pPr>
            <a:r>
              <a:rPr lang="en-IN" dirty="0"/>
              <a:t>Collectively variables and methods are called the members of the class.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Example -</a:t>
            </a:r>
            <a:endParaRPr lang="en-IN" dirty="0"/>
          </a:p>
          <a:p>
            <a:endParaRPr lang="en-IN" dirty="0"/>
          </a:p>
          <a:p>
            <a:r>
              <a:rPr lang="en-IN" dirty="0"/>
              <a:t>class Employee</a:t>
            </a:r>
            <a:endParaRPr lang="en-IN" dirty="0"/>
          </a:p>
          <a:p>
            <a:r>
              <a:rPr lang="en-IN" dirty="0"/>
              <a:t>{</a:t>
            </a:r>
            <a:endParaRPr lang="en-IN" dirty="0"/>
          </a:p>
          <a:p>
            <a:r>
              <a:rPr lang="en-IN" dirty="0"/>
              <a:t> int id;</a:t>
            </a:r>
            <a:endParaRPr lang="en-IN" dirty="0"/>
          </a:p>
          <a:p>
            <a:r>
              <a:rPr lang="en-IN" dirty="0"/>
              <a:t> String name;</a:t>
            </a:r>
            <a:endParaRPr lang="en-IN" dirty="0"/>
          </a:p>
          <a:p>
            <a:r>
              <a:rPr lang="en-IN" dirty="0"/>
              <a:t> int salary;</a:t>
            </a:r>
            <a:endParaRPr lang="en-IN" dirty="0"/>
          </a:p>
          <a:p>
            <a:r>
              <a:rPr lang="en-IN" dirty="0"/>
              <a:t> float tax;</a:t>
            </a:r>
            <a:endParaRPr lang="en-IN" dirty="0"/>
          </a:p>
          <a:p>
            <a:r>
              <a:rPr lang="en-IN" dirty="0"/>
              <a:t> </a:t>
            </a:r>
            <a:endParaRPr lang="en-IN" dirty="0"/>
          </a:p>
          <a:p>
            <a:r>
              <a:rPr lang="en-IN" dirty="0"/>
              <a:t> public void showData()</a:t>
            </a:r>
            <a:endParaRPr lang="en-IN" dirty="0"/>
          </a:p>
          <a:p>
            <a:r>
              <a:rPr lang="en-IN" dirty="0"/>
              <a:t> {</a:t>
            </a:r>
            <a:endParaRPr lang="en-IN" dirty="0"/>
          </a:p>
          <a:p>
            <a:r>
              <a:rPr lang="en-IN" dirty="0"/>
              <a:t>  System.out.println(id+"  "+name+"   "+salary+"   "+tax);</a:t>
            </a:r>
            <a:endParaRPr lang="en-IN" dirty="0"/>
          </a:p>
          <a:p>
            <a:r>
              <a:rPr lang="en-IN" dirty="0"/>
              <a:t> }</a:t>
            </a:r>
            <a:endParaRPr lang="en-IN" dirty="0"/>
          </a:p>
          <a:p>
            <a:r>
              <a:rPr lang="en-IN"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As we already know class does not exist physically, only objects exist physically. So by defining Employee class we only create a template and that does nothing until we create objects of that class.</a:t>
            </a:r>
            <a:endParaRPr lang="en-IN" dirty="0"/>
          </a:p>
          <a:p>
            <a:r>
              <a:rPr lang="en-IN" dirty="0"/>
              <a:t>Object of a class can be created as follows -</a:t>
            </a:r>
            <a:endParaRPr lang="en-IN" dirty="0"/>
          </a:p>
          <a:p>
            <a:r>
              <a:rPr lang="en-IN" i="1" dirty="0"/>
              <a:t>Class_Name  object_name = new Class_Name();</a:t>
            </a:r>
            <a:endParaRPr lang="en-IN" i="1" dirty="0"/>
          </a:p>
          <a:p>
            <a:r>
              <a:rPr lang="en-IN" dirty="0"/>
              <a:t>So for employee class we can create object as follows -</a:t>
            </a:r>
            <a:endParaRPr lang="en-IN" dirty="0"/>
          </a:p>
          <a:p>
            <a:r>
              <a:rPr lang="en-IN" i="1" dirty="0"/>
              <a:t>Employee emp1 = new Employee();</a:t>
            </a:r>
            <a:endParaRPr lang="en-IN" i="1" dirty="0"/>
          </a:p>
          <a:p>
            <a:r>
              <a:rPr lang="en-IN" dirty="0"/>
              <a:t>Objects in java are created using the new keyword, It dynamically allocate memory for object and return a reference to that object. The reference is nothing but the address of the object in memory.</a:t>
            </a:r>
            <a:endParaRPr lang="en-IN" dirty="0"/>
          </a:p>
          <a:p>
            <a:r>
              <a:rPr lang="en-IN" i="1" dirty="0"/>
              <a:t>Employee emp1;   //   declaring object</a:t>
            </a:r>
            <a:endParaRPr lang="en-IN"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7147" t="9635" r="43003" b="63904"/>
          <a:stretch>
            <a:fillRect/>
          </a:stretch>
        </p:blipFill>
        <p:spPr>
          <a:xfrm>
            <a:off x="1779270" y="414655"/>
            <a:ext cx="9420225" cy="2233295"/>
          </a:xfrm>
          <a:prstGeom prst="rect">
            <a:avLst/>
          </a:prstGeom>
        </p:spPr>
      </p:pic>
      <p:sp>
        <p:nvSpPr>
          <p:cNvPr id="3" name="Text Box 2"/>
          <p:cNvSpPr txBox="1"/>
          <p:nvPr/>
        </p:nvSpPr>
        <p:spPr>
          <a:xfrm>
            <a:off x="2179955" y="3192145"/>
            <a:ext cx="914400" cy="914400"/>
          </a:xfrm>
          <a:prstGeom prst="rect">
            <a:avLst/>
          </a:prstGeom>
        </p:spPr>
        <p:txBody>
          <a:bodyPr wrap="none"/>
          <a:p>
            <a:pPr algn="l"/>
            <a:r>
              <a:rPr lang="en-US"/>
              <a:t>As shown above when object is created a separate copy of instance variables is created for that object </a:t>
            </a:r>
            <a:endParaRPr lang="en-US"/>
          </a:p>
          <a:p>
            <a:pPr algn="l"/>
            <a:r>
              <a:rPr lang="en-US"/>
              <a:t>and also the memory is also allocated for these variables. We can create any number of objects of a </a:t>
            </a:r>
            <a:endParaRPr lang="en-US"/>
          </a:p>
          <a:p>
            <a:pPr algn="l"/>
            <a:r>
              <a:rPr lang="en-US"/>
              <a:t>given class and each class will have their own separate copy of instance variables.</a:t>
            </a:r>
            <a:endParaRPr lang="en-US"/>
          </a:p>
          <a:p>
            <a:pPr algn="l"/>
            <a:endParaRPr lang="en-US"/>
          </a:p>
          <a:p>
            <a:pPr algn="l"/>
            <a:r>
              <a:rPr lang="en-US"/>
              <a:t>To access the variables and methods associated with an object we use dot(.) operator.</a:t>
            </a:r>
            <a:endParaRPr lang="en-US"/>
          </a:p>
          <a:p>
            <a:pPr algn="l"/>
            <a:r>
              <a:rPr lang="en-US"/>
              <a:t>For example we can assign the value "John" to emp1's name as follows -</a:t>
            </a:r>
            <a:endParaRPr lang="en-US"/>
          </a:p>
          <a:p>
            <a:pPr algn="l"/>
            <a:r>
              <a:rPr lang="en-US"/>
              <a:t>emp1.name="John";</a:t>
            </a:r>
            <a:endParaRPr lang="en-US"/>
          </a:p>
          <a:p>
            <a:pPr algn="l"/>
            <a:r>
              <a:rPr lang="en-US"/>
              <a:t>Open the notepad and write the following program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class Employee</a:t>
            </a:r>
            <a:endParaRPr lang="en-IN" dirty="0"/>
          </a:p>
          <a:p>
            <a:r>
              <a:rPr lang="en-IN" dirty="0"/>
              <a:t> {</a:t>
            </a:r>
            <a:endParaRPr lang="en-IN" dirty="0"/>
          </a:p>
          <a:p>
            <a:r>
              <a:rPr lang="en-IN" dirty="0"/>
              <a:t>  int id;</a:t>
            </a:r>
            <a:endParaRPr lang="en-IN" dirty="0"/>
          </a:p>
          <a:p>
            <a:r>
              <a:rPr lang="en-IN" dirty="0"/>
              <a:t>  String name;</a:t>
            </a:r>
            <a:endParaRPr lang="en-IN" dirty="0"/>
          </a:p>
          <a:p>
            <a:r>
              <a:rPr lang="en-IN" dirty="0"/>
              <a:t>  int salary;</a:t>
            </a:r>
            <a:endParaRPr lang="en-IN" dirty="0"/>
          </a:p>
          <a:p>
            <a:r>
              <a:rPr lang="en-IN" dirty="0"/>
              <a:t>  float tax;</a:t>
            </a:r>
            <a:endParaRPr lang="en-IN" dirty="0"/>
          </a:p>
          <a:p>
            <a:r>
              <a:rPr lang="en-IN" dirty="0"/>
              <a:t>  public void showData()</a:t>
            </a:r>
            <a:endParaRPr lang="en-IN" dirty="0"/>
          </a:p>
          <a:p>
            <a:r>
              <a:rPr lang="en-IN" dirty="0"/>
              <a:t>  {</a:t>
            </a:r>
            <a:endParaRPr lang="en-IN" dirty="0"/>
          </a:p>
          <a:p>
            <a:r>
              <a:rPr lang="en-IN" dirty="0"/>
              <a:t>   System.out.println(id+"  "+name+"  "+salary+"  "+tax);</a:t>
            </a:r>
            <a:endParaRPr lang="en-IN" dirty="0"/>
          </a:p>
          <a:p>
            <a:r>
              <a:rPr lang="en-IN" dirty="0"/>
              <a:t>  }</a:t>
            </a:r>
            <a:endParaRPr lang="en-IN" dirty="0"/>
          </a:p>
          <a:p>
            <a:r>
              <a:rPr lang="en-IN" dirty="0"/>
              <a:t> }</a:t>
            </a:r>
            <a:endParaRPr lang="en-IN" dirty="0"/>
          </a:p>
          <a:p>
            <a:endParaRPr lang="en-IN" dirty="0"/>
          </a:p>
          <a:p>
            <a:r>
              <a:rPr lang="en-IN" dirty="0"/>
              <a:t>public class Demo</a:t>
            </a:r>
            <a:endParaRPr lang="en-IN" dirty="0"/>
          </a:p>
          <a:p>
            <a:r>
              <a:rPr lang="en-IN" dirty="0"/>
              <a:t>{</a:t>
            </a:r>
            <a:endParaRPr lang="en-IN" dirty="0"/>
          </a:p>
          <a:p>
            <a:r>
              <a:rPr lang="en-IN" dirty="0"/>
              <a:t> public static void main(String args[]) </a:t>
            </a:r>
            <a:endParaRPr lang="en-IN" dirty="0"/>
          </a:p>
          <a:p>
            <a:r>
              <a:rPr lang="en-IN" dirty="0"/>
              <a:t> {</a:t>
            </a:r>
            <a:endParaRPr lang="en-IN" dirty="0"/>
          </a:p>
          <a:p>
            <a:r>
              <a:rPr lang="en-IN" dirty="0"/>
              <a:t>  Employee emp1 = new Employee();</a:t>
            </a:r>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8" name="Content Placeholder 10"/>
          <p:cNvSpPr>
            <a:spLocks noGrp="1"/>
          </p:cNvSpPr>
          <p:nvPr>
            <p:ph sz="half" idx="1"/>
          </p:nvPr>
        </p:nvSpPr>
        <p:spPr/>
        <p:txBody>
          <a:bodyPr anchor="t">
            <a:normAutofit/>
          </a:bodyPr>
          <a:lstStyle/>
          <a:p>
            <a:r>
              <a:rPr lang="en-IN" sz="1800" dirty="0">
                <a:sym typeface="+mn-ea"/>
              </a:rPr>
              <a:t>  emp1.id = 1;    // accessing variables of emp1 object</a:t>
            </a:r>
            <a:endParaRPr lang="en-IN" sz="1800" dirty="0"/>
          </a:p>
          <a:p>
            <a:r>
              <a:rPr lang="en-IN" sz="1800" dirty="0">
                <a:sym typeface="+mn-ea"/>
              </a:rPr>
              <a:t>  emp1.name="John";</a:t>
            </a:r>
            <a:endParaRPr lang="en-IN" sz="1800" dirty="0"/>
          </a:p>
          <a:p>
            <a:r>
              <a:rPr lang="en-IN" sz="1800" dirty="0">
                <a:sym typeface="+mn-ea"/>
              </a:rPr>
              <a:t>  emp1.salary=20000;</a:t>
            </a:r>
            <a:endParaRPr lang="en-IN" sz="1800" dirty="0"/>
          </a:p>
          <a:p>
            <a:r>
              <a:rPr lang="en-IN" sz="1800" dirty="0">
                <a:sym typeface="+mn-ea"/>
              </a:rPr>
              <a:t>  emp1.tax = 200;</a:t>
            </a:r>
            <a:endParaRPr lang="en-IN" sz="1800" dirty="0"/>
          </a:p>
          <a:p>
            <a:r>
              <a:rPr lang="en-IN" sz="1800" dirty="0">
                <a:sym typeface="+mn-ea"/>
              </a:rPr>
              <a:t>  emp1.showData();   // accessing method</a:t>
            </a:r>
            <a:endParaRPr lang="en-IN" sz="1800" dirty="0"/>
          </a:p>
          <a:p>
            <a:r>
              <a:rPr lang="en-IN" sz="1800" dirty="0">
                <a:sym typeface="+mn-ea"/>
              </a:rPr>
              <a:t>  }</a:t>
            </a:r>
            <a:endParaRPr lang="en-IN" sz="1800" dirty="0"/>
          </a:p>
          <a:p>
            <a:r>
              <a:rPr lang="en-IN" sz="1800" dirty="0">
                <a:sym typeface="+mn-ea"/>
              </a:rPr>
              <a:t>}</a:t>
            </a:r>
            <a:endParaRPr lang="en-IN" sz="1800" dirty="0"/>
          </a:p>
          <a:p>
            <a:endParaRPr lang="en-IN" sz="1800" dirty="0"/>
          </a:p>
        </p:txBody>
      </p:sp>
      <p:pic>
        <p:nvPicPr>
          <p:cNvPr id="6" name="Content Placeholder 5"/>
          <p:cNvPicPr>
            <a:picLocks noChangeAspect="1"/>
          </p:cNvPicPr>
          <p:nvPr>
            <p:ph sz="half" idx="2"/>
          </p:nvPr>
        </p:nvPicPr>
        <p:blipFill>
          <a:blip r:embed="rId1"/>
          <a:srcRect l="15123" t="63244" r="19645" b="12928"/>
          <a:stretch>
            <a:fillRect/>
          </a:stretch>
        </p:blipFill>
        <p:spPr>
          <a:xfrm>
            <a:off x="838200" y="4854575"/>
            <a:ext cx="10516235" cy="17348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b="1" dirty="0"/>
              <a:t>Java Wrapper Classes</a:t>
            </a:r>
            <a:endParaRPr lang="en-IN" b="1" dirty="0"/>
          </a:p>
          <a:p>
            <a:r>
              <a:rPr lang="en-IN" dirty="0"/>
              <a:t>In java, each of the 8 primitive data type has associated wrapper class. These classes wrap (cover) the value of data type into object of corresponding wrapper class. i.e. primitive data type values can be stored in objects of corresponding wrapper class and vice versa.</a:t>
            </a:r>
            <a:endParaRPr lang="en-IN" dirty="0"/>
          </a:p>
          <a:p>
            <a:endParaRPr lang="en-IN" dirty="0"/>
          </a:p>
          <a:p>
            <a:r>
              <a:rPr lang="en-IN" b="1" dirty="0"/>
              <a:t>Data type	Wrapper Class</a:t>
            </a:r>
            <a:endParaRPr lang="en-IN" b="1" dirty="0"/>
          </a:p>
          <a:p>
            <a:r>
              <a:rPr lang="en-IN" dirty="0"/>
              <a:t>byte		Byte</a:t>
            </a:r>
            <a:endParaRPr lang="en-IN" dirty="0"/>
          </a:p>
          <a:p>
            <a:r>
              <a:rPr lang="en-IN" dirty="0"/>
              <a:t>short		Short</a:t>
            </a:r>
            <a:endParaRPr lang="en-IN" dirty="0"/>
          </a:p>
          <a:p>
            <a:r>
              <a:rPr lang="en-IN" dirty="0"/>
              <a:t>int		Integer</a:t>
            </a:r>
            <a:endParaRPr lang="en-IN" dirty="0"/>
          </a:p>
          <a:p>
            <a:r>
              <a:rPr lang="en-IN" dirty="0"/>
              <a:t>long		Long</a:t>
            </a:r>
            <a:endParaRPr lang="en-IN" dirty="0"/>
          </a:p>
          <a:p>
            <a:r>
              <a:rPr lang="en-IN" dirty="0"/>
              <a:t>float		Float</a:t>
            </a:r>
            <a:endParaRPr lang="en-IN" dirty="0"/>
          </a:p>
          <a:p>
            <a:r>
              <a:rPr lang="en-IN" dirty="0"/>
              <a:t>double	Double</a:t>
            </a:r>
            <a:endParaRPr lang="en-IN" dirty="0"/>
          </a:p>
          <a:p>
            <a:r>
              <a:rPr lang="en-IN" dirty="0"/>
              <a:t>char		Character</a:t>
            </a:r>
            <a:endParaRPr lang="en-IN" dirty="0"/>
          </a:p>
          <a:p>
            <a:r>
              <a:rPr lang="en-IN" dirty="0"/>
              <a:t>boolean	Boolean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7153" t="26440" r="37974" b="39025"/>
          <a:stretch>
            <a:fillRect/>
          </a:stretch>
        </p:blipFill>
        <p:spPr>
          <a:xfrm>
            <a:off x="1946275" y="358140"/>
            <a:ext cx="8887460" cy="2760980"/>
          </a:xfrm>
          <a:prstGeom prst="rect">
            <a:avLst/>
          </a:prstGeom>
        </p:spPr>
      </p:pic>
      <p:sp>
        <p:nvSpPr>
          <p:cNvPr id="3" name="Text Box 2"/>
          <p:cNvSpPr txBox="1"/>
          <p:nvPr/>
        </p:nvSpPr>
        <p:spPr>
          <a:xfrm>
            <a:off x="1986915" y="3933825"/>
            <a:ext cx="914400" cy="914400"/>
          </a:xfrm>
          <a:prstGeom prst="rect">
            <a:avLst/>
          </a:prstGeom>
        </p:spPr>
        <p:txBody>
          <a:bodyPr vert="eaVert" wrap="non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a:bodyPr>
          <a:lstStyle/>
          <a:p>
            <a:r>
              <a:rPr lang="en-IN" b="1" dirty="0"/>
              <a:t>Autoboxing and AutoUnboxing -</a:t>
            </a:r>
            <a:endParaRPr lang="en-IN" b="1" dirty="0"/>
          </a:p>
          <a:p>
            <a:r>
              <a:rPr lang="en-IN" dirty="0"/>
              <a:t>Since jdk1.5 java supports the concept of Autoboxing and AutoUnboxing. The process of automatic conversion of primitive data type values into objects of coresponding wrapper class is known as Autoboxing.</a:t>
            </a:r>
            <a:endParaRPr lang="en-IN" dirty="0"/>
          </a:p>
          <a:p>
            <a:endParaRPr lang="en-IN" dirty="0"/>
          </a:p>
          <a:p>
            <a:r>
              <a:rPr lang="en-IN" dirty="0"/>
              <a:t>For example -</a:t>
            </a:r>
            <a:endParaRPr lang="en-IN" dirty="0"/>
          </a:p>
          <a:p>
            <a:r>
              <a:rPr lang="en-IN" dirty="0"/>
              <a:t>int a=10;</a:t>
            </a:r>
            <a:endParaRPr lang="en-IN" dirty="0"/>
          </a:p>
          <a:p>
            <a:r>
              <a:rPr lang="en-IN" dirty="0"/>
              <a:t>Integer b = a;</a:t>
            </a:r>
            <a:endParaRPr lang="en-IN" dirty="0"/>
          </a:p>
          <a:p>
            <a:r>
              <a:rPr lang="en-IN" dirty="0"/>
              <a:t>And the process of extracting back the value of primitive data type from object type of coresponding wrapper class is known as AutoUnboxing.</a:t>
            </a:r>
            <a:endParaRPr lang="en-IN" dirty="0"/>
          </a:p>
          <a:p>
            <a:r>
              <a:rPr lang="en-IN" dirty="0"/>
              <a:t>For example -  </a:t>
            </a:r>
            <a:endParaRPr lang="en-IN" dirty="0"/>
          </a:p>
          <a:p>
            <a:r>
              <a:rPr lang="en-IN" dirty="0"/>
              <a:t>Character ch1 = 'a';</a:t>
            </a:r>
            <a:endParaRPr lang="en-IN" dirty="0"/>
          </a:p>
          <a:p>
            <a:r>
              <a:rPr lang="en-IN" dirty="0"/>
              <a:t>char ch2 = ch1;  </a:t>
            </a:r>
            <a:endParaRPr lang="en-IN" dirty="0"/>
          </a:p>
          <a:p>
            <a:r>
              <a:rPr lang="en-IN" dirty="0"/>
              <a:t>So now there is no need to do it manualy, Java automatically does it for you.</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Example -</a:t>
            </a:r>
            <a:endParaRPr lang="en-IN" dirty="0"/>
          </a:p>
          <a:p>
            <a:endParaRPr lang="en-IN" dirty="0"/>
          </a:p>
          <a:p>
            <a:r>
              <a:rPr lang="en-IN" dirty="0"/>
              <a:t>public class Demo</a:t>
            </a:r>
            <a:endParaRPr lang="en-IN" dirty="0"/>
          </a:p>
          <a:p>
            <a:r>
              <a:rPr lang="en-IN" dirty="0"/>
              <a:t>{</a:t>
            </a:r>
            <a:endParaRPr lang="en-IN" dirty="0"/>
          </a:p>
          <a:p>
            <a:r>
              <a:rPr lang="en-IN" dirty="0"/>
              <a:t> public static void main(String args[]) </a:t>
            </a:r>
            <a:endParaRPr lang="en-IN" dirty="0"/>
          </a:p>
          <a:p>
            <a:r>
              <a:rPr lang="en-IN" dirty="0"/>
              <a:t> {</a:t>
            </a:r>
            <a:endParaRPr lang="en-IN" dirty="0"/>
          </a:p>
          <a:p>
            <a:r>
              <a:rPr lang="en-IN" dirty="0"/>
              <a:t>  Float f1 = 10.12f;  // Autoboxing</a:t>
            </a:r>
            <a:endParaRPr lang="en-IN" dirty="0"/>
          </a:p>
          <a:p>
            <a:r>
              <a:rPr lang="en-IN" dirty="0"/>
              <a:t>  float f2 = f1;         // AutoUnboxing</a:t>
            </a:r>
            <a:endParaRPr lang="en-IN" dirty="0"/>
          </a:p>
          <a:p>
            <a:r>
              <a:rPr lang="en-IN" dirty="0"/>
              <a:t>  System.out.println(f1 + "   " + f2); </a:t>
            </a:r>
            <a:endParaRPr lang="en-IN" dirty="0"/>
          </a:p>
          <a:p>
            <a:r>
              <a:rPr lang="en-IN" dirty="0"/>
              <a:t> }</a:t>
            </a:r>
            <a:endParaRPr lang="en-IN" dirty="0"/>
          </a:p>
          <a:p>
            <a:r>
              <a:rPr lang="en-IN" dirty="0"/>
              <a:t>}</a:t>
            </a:r>
            <a:endParaRPr lang="en-IN" dirty="0"/>
          </a:p>
          <a:p>
            <a:endParaRPr lang="en-IN" dirty="0"/>
          </a:p>
          <a:p>
            <a:endParaRPr lang="en-IN" dirty="0"/>
          </a:p>
          <a:p>
            <a:r>
              <a:rPr lang="en-IN" dirty="0"/>
              <a:t>Output -     10.12    10.12</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8" name="Content Placeholder 10"/>
          <p:cNvSpPr>
            <a:spLocks noGrp="1"/>
          </p:cNvSpPr>
          <p:nvPr>
            <p:ph idx="1"/>
          </p:nvPr>
        </p:nvSpPr>
        <p:spPr/>
        <p:txBody>
          <a:bodyPr anchor="t">
            <a:normAutofit/>
          </a:bodyPr>
          <a:lstStyle/>
          <a:p>
            <a:r>
              <a:rPr lang="en-US" sz="2660" b="1" dirty="0" smtClean="0">
                <a:sym typeface="+mn-ea"/>
              </a:rPr>
              <a:t>Data Types in Java</a:t>
            </a:r>
            <a:endParaRPr lang="en-US" sz="2660" b="1" dirty="0" smtClean="0"/>
          </a:p>
          <a:p>
            <a:r>
              <a:rPr lang="en-IN" dirty="0"/>
              <a:t>Every variable has a type associated with it, that describes the size and type of value that variable can contain. This type is known as Data Type. Java supports the following types of Data Types-</a:t>
            </a:r>
            <a:endParaRPr lang="en-IN" dirty="0"/>
          </a:p>
        </p:txBody>
      </p:sp>
      <p:pic>
        <p:nvPicPr>
          <p:cNvPr id="2" name="Content Placeholder 1"/>
          <p:cNvPicPr>
            <a:picLocks noChangeAspect="1"/>
          </p:cNvPicPr>
          <p:nvPr>
            <p:ph idx="10"/>
          </p:nvPr>
        </p:nvPicPr>
        <p:blipFill>
          <a:blip r:embed="rId1"/>
          <a:srcRect l="17312" t="41456" r="33721" b="26657"/>
          <a:stretch>
            <a:fillRect/>
          </a:stretch>
        </p:blipFill>
        <p:spPr>
          <a:xfrm>
            <a:off x="2847340" y="3502660"/>
            <a:ext cx="8089265" cy="27908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b="1" dirty="0"/>
              <a:t>Converting String into primitive type -</a:t>
            </a:r>
            <a:endParaRPr lang="en-IN" b="1" dirty="0"/>
          </a:p>
          <a:p>
            <a:r>
              <a:rPr lang="en-IN" dirty="0"/>
              <a:t>Each of the wrapper classes except Character have a parse() method that is used to convert a valid value of primitive type in string format into corresponding primitive data type.</a:t>
            </a:r>
            <a:endParaRPr lang="en-IN" dirty="0"/>
          </a:p>
          <a:p>
            <a:r>
              <a:rPr lang="en-IN" dirty="0"/>
              <a:t>It is a static method i.e. can be accessed directly by class name without creating any object of the class(static keyword will be covered later in detail). It is defined as follows -</a:t>
            </a:r>
            <a:endParaRPr lang="en-IN" dirty="0"/>
          </a:p>
          <a:p>
            <a:endParaRPr lang="en-IN" dirty="0"/>
          </a:p>
          <a:p>
            <a:r>
              <a:rPr lang="en-IN" b="1" dirty="0"/>
              <a:t>Wrapper Class	Parse Method</a:t>
            </a:r>
            <a:endParaRPr lang="en-IN" b="1" dirty="0"/>
          </a:p>
          <a:p>
            <a:r>
              <a:rPr lang="en-IN" dirty="0"/>
              <a:t>Byte		parseByte("String")</a:t>
            </a:r>
            <a:endParaRPr lang="en-IN" dirty="0"/>
          </a:p>
          <a:p>
            <a:r>
              <a:rPr lang="en-IN" dirty="0"/>
              <a:t>Short		parseShort("String")</a:t>
            </a:r>
            <a:endParaRPr lang="en-IN" dirty="0"/>
          </a:p>
          <a:p>
            <a:r>
              <a:rPr lang="en-IN" dirty="0"/>
              <a:t>Integer		parseInt("String")</a:t>
            </a:r>
            <a:endParaRPr lang="en-IN" dirty="0"/>
          </a:p>
          <a:p>
            <a:r>
              <a:rPr lang="en-IN" dirty="0"/>
              <a:t>Long		parseLong("String")</a:t>
            </a:r>
            <a:endParaRPr lang="en-IN" dirty="0"/>
          </a:p>
          <a:p>
            <a:r>
              <a:rPr lang="en-IN" dirty="0"/>
              <a:t>Float		parseFloat("String")</a:t>
            </a:r>
            <a:endParaRPr lang="en-IN" dirty="0"/>
          </a:p>
          <a:p>
            <a:r>
              <a:rPr lang="en-IN" dirty="0"/>
              <a:t>Double		parseDouble("String")</a:t>
            </a:r>
            <a:endParaRPr lang="en-IN" dirty="0"/>
          </a:p>
          <a:p>
            <a:r>
              <a:rPr lang="en-IN" dirty="0"/>
              <a:t>Boolean		parseBoolean("String")Note -</a:t>
            </a:r>
            <a:endParaRPr lang="en-IN" dirty="0"/>
          </a:p>
          <a:p>
            <a:r>
              <a:rPr lang="en-IN" dirty="0"/>
              <a:t>Here string should be in a valid format that represent primitive type value. Each of the method return corresponding primitive type value.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Example -</a:t>
            </a:r>
            <a:endParaRPr lang="en-IN" dirty="0"/>
          </a:p>
          <a:p>
            <a:r>
              <a:rPr lang="en-IN" dirty="0"/>
              <a:t>public class Demo</a:t>
            </a:r>
            <a:endParaRPr lang="en-IN" dirty="0"/>
          </a:p>
          <a:p>
            <a:r>
              <a:rPr lang="en-IN" dirty="0"/>
              <a:t>{</a:t>
            </a:r>
            <a:endParaRPr lang="en-IN" dirty="0"/>
          </a:p>
          <a:p>
            <a:r>
              <a:rPr lang="en-IN" dirty="0"/>
              <a:t> public static void main(String args[]) </a:t>
            </a:r>
            <a:endParaRPr lang="en-IN" dirty="0"/>
          </a:p>
          <a:p>
            <a:r>
              <a:rPr lang="en-IN" dirty="0"/>
              <a:t> {</a:t>
            </a:r>
            <a:endParaRPr lang="en-IN" dirty="0"/>
          </a:p>
          <a:p>
            <a:r>
              <a:rPr lang="en-IN" dirty="0"/>
              <a:t>  String s1 = "12";</a:t>
            </a:r>
            <a:endParaRPr lang="en-IN" dirty="0"/>
          </a:p>
          <a:p>
            <a:r>
              <a:rPr lang="en-IN" dirty="0"/>
              <a:t>  String s2 = "12.12f";</a:t>
            </a:r>
            <a:endParaRPr lang="en-IN" dirty="0"/>
          </a:p>
          <a:p>
            <a:r>
              <a:rPr lang="en-IN" dirty="0"/>
              <a:t>  String s3 = "True";</a:t>
            </a:r>
            <a:endParaRPr lang="en-IN" dirty="0"/>
          </a:p>
          <a:p>
            <a:r>
              <a:rPr lang="en-IN" dirty="0"/>
              <a:t>  int a = Integer.parseInt(s1); </a:t>
            </a:r>
            <a:endParaRPr lang="en-IN" dirty="0"/>
          </a:p>
          <a:p>
            <a:r>
              <a:rPr lang="en-IN" dirty="0"/>
              <a:t>  </a:t>
            </a:r>
            <a:endParaRPr lang="en-IN" dirty="0"/>
          </a:p>
          <a:p>
            <a:r>
              <a:rPr lang="en-IN" dirty="0"/>
              <a:t>  //Note static methods can be accessed directly by class name.</a:t>
            </a:r>
            <a:endParaRPr lang="en-IN" dirty="0"/>
          </a:p>
          <a:p>
            <a:r>
              <a:rPr lang="en-IN" dirty="0"/>
              <a:t>  </a:t>
            </a:r>
            <a:endParaRPr lang="en-IN" dirty="0"/>
          </a:p>
          <a:p>
            <a:r>
              <a:rPr lang="en-IN" dirty="0"/>
              <a:t>  float b = Float.parseFloat(s2);</a:t>
            </a:r>
            <a:endParaRPr lang="en-IN" dirty="0"/>
          </a:p>
          <a:p>
            <a:r>
              <a:rPr lang="en-IN" dirty="0"/>
              <a:t>  boolean c = Boolean.parseBoolean(s3);</a:t>
            </a:r>
            <a:endParaRPr lang="en-IN" dirty="0"/>
          </a:p>
          <a:p>
            <a:r>
              <a:rPr lang="en-IN" dirty="0"/>
              <a:t>  System.out.println("a = "+a+" b = "+b+" c = "+c);</a:t>
            </a:r>
            <a:endParaRPr lang="en-IN" dirty="0"/>
          </a:p>
          <a:p>
            <a:r>
              <a:rPr lang="en-IN" dirty="0"/>
              <a:t> }</a:t>
            </a:r>
            <a:endParaRPr lang="en-IN" dirty="0"/>
          </a:p>
          <a:p>
            <a:r>
              <a:rPr lang="en-IN" dirty="0"/>
              <a:t>}</a:t>
            </a:r>
            <a:endParaRPr lang="en-IN" dirty="0"/>
          </a:p>
          <a:p>
            <a:r>
              <a:rPr lang="en-IN" dirty="0"/>
              <a:t>Output -    a = 12 b = 12.12 c = true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sz="3300" b="1" dirty="0"/>
              <a:t>Receiving input from user -</a:t>
            </a:r>
            <a:endParaRPr lang="en-IN" sz="3300" b="1" dirty="0"/>
          </a:p>
          <a:p>
            <a:r>
              <a:rPr lang="en-IN" dirty="0"/>
              <a:t>Three different methods to take input from user keyboard are as follows -</a:t>
            </a:r>
            <a:endParaRPr lang="en-IN" dirty="0"/>
          </a:p>
          <a:p>
            <a:r>
              <a:rPr lang="en-IN" b="1" dirty="0"/>
              <a:t>1- Using readLine() method of java.io.Console class -</a:t>
            </a:r>
            <a:endParaRPr lang="en-IN" b="1" dirty="0"/>
          </a:p>
          <a:p>
            <a:r>
              <a:rPr lang="en-IN" dirty="0"/>
              <a:t>It is one of the simplest method to take input from user keyboard added in jdk1.6 using Console class.</a:t>
            </a:r>
            <a:endParaRPr lang="en-IN" dirty="0"/>
          </a:p>
          <a:p>
            <a:r>
              <a:rPr lang="en-IN" dirty="0"/>
              <a:t>Console class has a method named readLine(), which read a complete line and return the value in String format.</a:t>
            </a:r>
            <a:endParaRPr lang="en-IN" dirty="0"/>
          </a:p>
          <a:p>
            <a:r>
              <a:rPr lang="en-IN" dirty="0"/>
              <a:t>As we already know, to access methods of a class we need to create object of the class. We can create object of Console class as follows -</a:t>
            </a:r>
            <a:endParaRPr lang="en-IN" dirty="0"/>
          </a:p>
          <a:p>
            <a:r>
              <a:rPr lang="en-IN" dirty="0"/>
              <a:t>Console c = System.console(); </a:t>
            </a:r>
            <a:endParaRPr lang="en-IN" dirty="0"/>
          </a:p>
          <a:p>
            <a:r>
              <a:rPr lang="en-IN" dirty="0"/>
              <a:t>After creating object we can access its readLine() method by using . (period) sign as follows -</a:t>
            </a:r>
            <a:endParaRPr lang="en-IN" dirty="0"/>
          </a:p>
          <a:p>
            <a:r>
              <a:rPr lang="en-IN" dirty="0"/>
              <a:t>s = c.readLine("Enter input");</a:t>
            </a:r>
            <a:endParaRPr lang="en-IN" dirty="0"/>
          </a:p>
          <a:p>
            <a:r>
              <a:rPr lang="en-IN" dirty="0"/>
              <a:t>Or we can combine these lines into one as follows -</a:t>
            </a:r>
            <a:endParaRPr lang="en-IN" dirty="0"/>
          </a:p>
          <a:p>
            <a:r>
              <a:rPr lang="en-IN" dirty="0"/>
              <a:t>String s = System.console().readLine("Enter input");</a:t>
            </a:r>
            <a:endParaRPr lang="en-IN" dirty="0"/>
          </a:p>
          <a:p>
            <a:r>
              <a:rPr lang="en-IN" dirty="0"/>
              <a:t>Note -</a:t>
            </a:r>
            <a:endParaRPr lang="en-IN" dirty="0"/>
          </a:p>
          <a:p>
            <a:r>
              <a:rPr lang="en-IN" dirty="0"/>
              <a:t>We have passed a String parameter in readLine() function and it is optional, if you pass any message then the message will be displayed first and then it takes input value, if you do not pass any message then it directly takes user input.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Example -</a:t>
            </a:r>
            <a:endParaRPr lang="en-IN" dirty="0"/>
          </a:p>
          <a:p>
            <a:r>
              <a:rPr lang="en-IN" dirty="0"/>
              <a:t>Program for the addition of two numbers input by the user -</a:t>
            </a:r>
            <a:endParaRPr lang="en-IN" dirty="0"/>
          </a:p>
          <a:p>
            <a:endParaRPr lang="en-IN" dirty="0"/>
          </a:p>
          <a:p>
            <a:r>
              <a:rPr lang="en-IN" dirty="0"/>
              <a:t>public class Demo1</a:t>
            </a:r>
            <a:endParaRPr lang="en-IN" dirty="0"/>
          </a:p>
          <a:p>
            <a:r>
              <a:rPr lang="en-IN" dirty="0"/>
              <a:t>{</a:t>
            </a:r>
            <a:endParaRPr lang="en-IN" dirty="0"/>
          </a:p>
          <a:p>
            <a:r>
              <a:rPr lang="en-IN" dirty="0"/>
              <a:t> public static void main(String args[]) </a:t>
            </a:r>
            <a:endParaRPr lang="en-IN" dirty="0"/>
          </a:p>
          <a:p>
            <a:r>
              <a:rPr lang="en-IN" dirty="0"/>
              <a:t> {</a:t>
            </a:r>
            <a:endParaRPr lang="en-IN" dirty="0"/>
          </a:p>
          <a:p>
            <a:r>
              <a:rPr lang="en-IN" dirty="0"/>
              <a:t>  int a,b,c;</a:t>
            </a:r>
            <a:endParaRPr lang="en-IN" dirty="0"/>
          </a:p>
          <a:p>
            <a:r>
              <a:rPr lang="en-IN" dirty="0"/>
              <a:t>          </a:t>
            </a:r>
            <a:endParaRPr lang="en-IN" dirty="0"/>
          </a:p>
          <a:p>
            <a:r>
              <a:rPr lang="en-IN" dirty="0"/>
              <a:t>  String s1 = System.console().readLine("Enter first number");</a:t>
            </a:r>
            <a:endParaRPr lang="en-IN" dirty="0"/>
          </a:p>
          <a:p>
            <a:r>
              <a:rPr lang="en-IN" dirty="0"/>
              <a:t>  a = Integer.parseInt(s1);</a:t>
            </a:r>
            <a:endParaRPr lang="en-IN" dirty="0"/>
          </a:p>
          <a:p>
            <a:r>
              <a:rPr lang="en-IN" dirty="0"/>
              <a:t>   </a:t>
            </a:r>
            <a:endParaRPr lang="en-IN" dirty="0"/>
          </a:p>
          <a:p>
            <a:r>
              <a:rPr lang="en-IN" dirty="0"/>
              <a:t>  /* We can combine above two line into one as follows - </a:t>
            </a:r>
            <a:endParaRPr lang="en-IN" dirty="0"/>
          </a:p>
          <a:p>
            <a:r>
              <a:rPr lang="en-IN" dirty="0"/>
              <a:t>     a = Integer.parseInt(System.console().readLine("Eneter first number"));</a:t>
            </a:r>
            <a:endParaRPr lang="en-IN" dirty="0"/>
          </a:p>
          <a:p>
            <a:r>
              <a:rPr lang="en-IN" dirty="0"/>
              <a:t>  */</a:t>
            </a:r>
            <a:endParaRPr lang="en-IN" dirty="0"/>
          </a:p>
          <a:p>
            <a:r>
              <a:rPr lang="en-IN" dirty="0"/>
              <a:t>  b = Integer.parseInt(System.console().readLine("Eneter second number"));</a:t>
            </a:r>
            <a:endParaRPr lang="en-IN" dirty="0"/>
          </a:p>
          <a:p>
            <a:r>
              <a:rPr lang="en-IN" dirty="0"/>
              <a:t>  c = a+b;</a:t>
            </a:r>
            <a:endParaRPr lang="en-IN" dirty="0"/>
          </a:p>
          <a:p>
            <a:r>
              <a:rPr lang="en-IN" dirty="0"/>
              <a:t>  System.out.println("Sum = "+c);</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b="1" dirty="0"/>
              <a:t>2.Using java.util.Scanner class -</a:t>
            </a:r>
            <a:endParaRPr lang="en-IN" b="1" dirty="0"/>
          </a:p>
          <a:p>
            <a:r>
              <a:rPr lang="en-IN" dirty="0"/>
              <a:t>Scanner class available in java.util package, provides various methods to take input from user keyboard -</a:t>
            </a:r>
            <a:endParaRPr lang="en-IN" dirty="0"/>
          </a:p>
          <a:p>
            <a:r>
              <a:rPr lang="en-IN" b="1" dirty="0"/>
              <a:t>Method				Description</a:t>
            </a:r>
            <a:endParaRPr lang="en-IN" b="1" dirty="0"/>
          </a:p>
          <a:p>
            <a:r>
              <a:rPr lang="en-IN" dirty="0"/>
              <a:t>i. public String nextLine()	It reads and returns a complete line at once and moves the Scanner position to next line.</a:t>
            </a:r>
            <a:endParaRPr lang="en-IN" dirty="0"/>
          </a:p>
          <a:p>
            <a:r>
              <a:rPr lang="en-IN" dirty="0"/>
              <a:t>ii. public byte nextByte()	It reads and return next input token as byte. An InputMismatchException will be                                      thrown if token cannot be translated into valid byte value or value is out of range of byte.</a:t>
            </a:r>
            <a:endParaRPr lang="en-IN" dirty="0"/>
          </a:p>
          <a:p>
            <a:r>
              <a:rPr lang="en-IN" dirty="0"/>
              <a:t>iii. public short nextShort()	It reads and return next input token as short. An InputMismatchException will be thrown if token cannot be translated into valid short value or value is out of range of short.</a:t>
            </a:r>
            <a:endParaRPr lang="en-IN" dirty="0"/>
          </a:p>
          <a:p>
            <a:r>
              <a:rPr lang="en-IN" dirty="0"/>
              <a:t>iv. public int nextInt()	It reads and return next input token as int. An InputMismatchException will be thrown if token cannot be translated into valid int value or value is out of range of int.</a:t>
            </a:r>
            <a:endParaRPr lang="en-IN" dirty="0"/>
          </a:p>
          <a:p>
            <a:r>
              <a:rPr lang="en-IN" dirty="0"/>
              <a:t>v. public long nextLong()	It reads and return next input token as long. An InputMismatchException will be thrown if token cannot be translated into valid long value or value is out of range of long.</a:t>
            </a:r>
            <a:endParaRPr lang="en-IN" dirty="0"/>
          </a:p>
          <a:p>
            <a:r>
              <a:rPr lang="en-IN" dirty="0"/>
              <a:t>vi. public float nextFloat()	It reads and return next input token as float. An InputMismatchException will be thrown if token cannot be translated into valid float value or value is out of range of float.</a:t>
            </a:r>
            <a:endParaRPr lang="en-IN" dirty="0"/>
          </a:p>
          <a:p>
            <a:r>
              <a:rPr lang="en-IN" dirty="0"/>
              <a:t>vii. public double nextDouble()	It reads and return next input token as double. An InputMismatchException will be thrown if token cannot be translated into valid double value or value is out of range of double.</a:t>
            </a:r>
            <a:endParaRPr lang="en-IN" dirty="0"/>
          </a:p>
          <a:p>
            <a:r>
              <a:rPr lang="en-IN" dirty="0"/>
              <a:t>viii. public boolean nextBoolean()	It reads and return next input token as boolean. An InputMismatchException will be thrown if token cannot be translated into valid boolean value.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So to take input, first create object of Scanner class as follows -</a:t>
            </a:r>
            <a:endParaRPr lang="en-IN" dirty="0"/>
          </a:p>
          <a:p>
            <a:r>
              <a:rPr lang="en-IN" dirty="0"/>
              <a:t>Scanner sc = new Scanner(System.in);</a:t>
            </a:r>
            <a:endParaRPr lang="en-IN" dirty="0"/>
          </a:p>
          <a:p>
            <a:r>
              <a:rPr lang="en-IN" dirty="0"/>
              <a:t>//System.in represents standard input stream typically connected to user keyboard.</a:t>
            </a:r>
            <a:endParaRPr lang="en-IN" dirty="0"/>
          </a:p>
          <a:p>
            <a:r>
              <a:rPr lang="en-IN" dirty="0"/>
              <a:t>     </a:t>
            </a:r>
            <a:endParaRPr lang="en-IN" dirty="0"/>
          </a:p>
          <a:p>
            <a:r>
              <a:rPr lang="en-IN" dirty="0"/>
              <a:t>Next call any of the method defined in above table, depending upon your needs -</a:t>
            </a:r>
            <a:endParaRPr lang="en-IN" dirty="0"/>
          </a:p>
          <a:p>
            <a:r>
              <a:rPr lang="en-IN" dirty="0"/>
              <a:t>For Example -</a:t>
            </a:r>
            <a:endParaRPr lang="en-IN" dirty="0"/>
          </a:p>
          <a:p>
            <a:r>
              <a:rPr lang="en-IN" dirty="0"/>
              <a:t>int a = sc.netInt();  // To read integer input</a:t>
            </a:r>
            <a:endParaRPr lang="en-IN" dirty="0"/>
          </a:p>
          <a:p>
            <a:r>
              <a:rPr lang="en-IN" dirty="0"/>
              <a:t>String str = sc.nextLine();  //  To read a line as String</a:t>
            </a:r>
            <a:endParaRPr lang="en-IN" dirty="0"/>
          </a:p>
          <a:p>
            <a:r>
              <a:rPr lang="en-IN" dirty="0"/>
              <a:t>float b = sc.nextFloat();    //  To read float input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Example -</a:t>
            </a:r>
            <a:endParaRPr lang="en-IN" dirty="0"/>
          </a:p>
          <a:p>
            <a:r>
              <a:rPr lang="en-IN" dirty="0"/>
              <a:t>Program for the addition of two numbers input by the user -</a:t>
            </a:r>
            <a:endParaRPr lang="en-IN" dirty="0"/>
          </a:p>
          <a:p>
            <a:endParaRPr lang="en-IN" dirty="0"/>
          </a:p>
          <a:p>
            <a:r>
              <a:rPr lang="en-IN" dirty="0"/>
              <a:t>import java.util.Scanner;</a:t>
            </a:r>
            <a:endParaRPr lang="en-IN" dirty="0"/>
          </a:p>
          <a:p>
            <a:r>
              <a:rPr lang="en-IN" dirty="0"/>
              <a:t>public class Demo2</a:t>
            </a:r>
            <a:endParaRPr lang="en-IN" dirty="0"/>
          </a:p>
          <a:p>
            <a:r>
              <a:rPr lang="en-IN" dirty="0"/>
              <a:t>{</a:t>
            </a:r>
            <a:endParaRPr lang="en-IN" dirty="0"/>
          </a:p>
          <a:p>
            <a:r>
              <a:rPr lang="en-IN" dirty="0"/>
              <a:t> public static void main(String args[]) </a:t>
            </a:r>
            <a:endParaRPr lang="en-IN" dirty="0"/>
          </a:p>
          <a:p>
            <a:r>
              <a:rPr lang="en-IN" dirty="0"/>
              <a:t> {</a:t>
            </a:r>
            <a:endParaRPr lang="en-IN" dirty="0"/>
          </a:p>
          <a:p>
            <a:r>
              <a:rPr lang="en-IN" dirty="0"/>
              <a:t>  int a,b,c;</a:t>
            </a:r>
            <a:endParaRPr lang="en-IN" dirty="0"/>
          </a:p>
          <a:p>
            <a:r>
              <a:rPr lang="en-IN" dirty="0"/>
              <a:t>          </a:t>
            </a:r>
            <a:endParaRPr lang="en-IN" dirty="0"/>
          </a:p>
          <a:p>
            <a:r>
              <a:rPr lang="en-IN" dirty="0"/>
              <a:t>  System.out.println("Enter first number");</a:t>
            </a:r>
            <a:endParaRPr lang="en-IN" dirty="0"/>
          </a:p>
          <a:p>
            <a:r>
              <a:rPr lang="en-IN" dirty="0"/>
              <a:t>  Scanner sc= new Scanner(System.in);</a:t>
            </a:r>
            <a:endParaRPr lang="en-IN" dirty="0"/>
          </a:p>
          <a:p>
            <a:r>
              <a:rPr lang="en-IN" dirty="0"/>
              <a:t>  a = sc.nextInt();</a:t>
            </a:r>
            <a:endParaRPr lang="en-IN" dirty="0"/>
          </a:p>
          <a:p>
            <a:r>
              <a:rPr lang="en-IN" dirty="0"/>
              <a:t>  System.out.println("Enter second number");</a:t>
            </a:r>
            <a:endParaRPr lang="en-IN" dirty="0"/>
          </a:p>
          <a:p>
            <a:r>
              <a:rPr lang="en-IN" dirty="0"/>
              <a:t>  b = sc.nextInt();</a:t>
            </a:r>
            <a:endParaRPr lang="en-IN" dirty="0"/>
          </a:p>
          <a:p>
            <a:r>
              <a:rPr lang="en-IN" dirty="0"/>
              <a:t>  c = a+b;</a:t>
            </a:r>
            <a:endParaRPr lang="en-IN" dirty="0"/>
          </a:p>
          <a:p>
            <a:r>
              <a:rPr lang="en-IN" dirty="0"/>
              <a:t>  System.out.println("Sum = "+c); </a:t>
            </a:r>
            <a:endParaRPr lang="en-IN" dirty="0"/>
          </a:p>
          <a:p>
            <a:r>
              <a:rPr lang="en-IN" dirty="0"/>
              <a:t> }</a:t>
            </a:r>
            <a:endParaRPr lang="en-IN" dirty="0"/>
          </a:p>
          <a:p>
            <a:r>
              <a:rPr lang="en-IN" dirty="0"/>
              <a: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b="1" dirty="0"/>
              <a:t>3.Using java.io.BufferedReader class -</a:t>
            </a:r>
            <a:endParaRPr lang="en-IN" b="1" dirty="0"/>
          </a:p>
          <a:p>
            <a:r>
              <a:rPr lang="en-IN" dirty="0"/>
              <a:t>BufferedReader class available in java.io package, provides readLine() method to take input from user keyboard.</a:t>
            </a:r>
            <a:endParaRPr lang="en-IN" dirty="0"/>
          </a:p>
          <a:p>
            <a:r>
              <a:rPr lang="en-IN" dirty="0"/>
              <a:t>First of all create object of InputStreamReader class -</a:t>
            </a:r>
            <a:endParaRPr lang="en-IN" dirty="0"/>
          </a:p>
          <a:p>
            <a:r>
              <a:rPr lang="en-IN" dirty="0"/>
              <a:t>InputStreamReader isr = new InputStreamReader(System.in);</a:t>
            </a:r>
            <a:endParaRPr lang="en-IN" dirty="0"/>
          </a:p>
          <a:p>
            <a:r>
              <a:rPr lang="en-IN" dirty="0"/>
              <a:t>    </a:t>
            </a:r>
            <a:endParaRPr lang="en-IN" dirty="0"/>
          </a:p>
          <a:p>
            <a:r>
              <a:rPr lang="en-IN" dirty="0"/>
              <a:t>Next connect this InputStreamReader stream to BufferdReader object -</a:t>
            </a:r>
            <a:endParaRPr lang="en-IN" dirty="0"/>
          </a:p>
          <a:p>
            <a:r>
              <a:rPr lang="en-IN" dirty="0"/>
              <a:t>BufferedReader br = new BufferedReader(isr);    </a:t>
            </a:r>
            <a:endParaRPr lang="en-IN" dirty="0"/>
          </a:p>
          <a:p>
            <a:r>
              <a:rPr lang="en-IN" dirty="0"/>
              <a:t>    </a:t>
            </a:r>
            <a:endParaRPr lang="en-IN" dirty="0"/>
          </a:p>
          <a:p>
            <a:r>
              <a:rPr lang="en-IN" dirty="0"/>
              <a:t>Finally call readLine() method on BufferedReader object -</a:t>
            </a:r>
            <a:endParaRPr lang="en-IN" dirty="0"/>
          </a:p>
          <a:p>
            <a:r>
              <a:rPr lang="en-IN" dirty="0"/>
              <a:t>String str = br.readLine();  // throws IOException</a:t>
            </a:r>
            <a:endParaRPr lang="en-IN" dirty="0"/>
          </a:p>
          <a:p>
            <a:r>
              <a:rPr lang="en-IN" dirty="0"/>
              <a:t>    </a:t>
            </a:r>
            <a:endParaRPr lang="en-IN" dirty="0"/>
          </a:p>
          <a:p>
            <a:r>
              <a:rPr lang="en-IN" dirty="0"/>
              <a:t>Note - This readLine() method is different from the method we learned in Console class. It cannot have string massage within it. And it also throws IOException.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2040" y="405130"/>
            <a:ext cx="10492105" cy="6654165"/>
          </a:xfrm>
        </p:spPr>
        <p:txBody>
          <a:bodyPr anchor="t">
            <a:normAutofit fontScale="70000"/>
          </a:bodyPr>
          <a:lstStyle/>
          <a:p>
            <a:r>
              <a:rPr lang="en-IN" dirty="0"/>
              <a:t>Example -</a:t>
            </a:r>
            <a:endParaRPr lang="en-IN" dirty="0"/>
          </a:p>
          <a:p>
            <a:r>
              <a:rPr lang="en-IN" dirty="0"/>
              <a:t>Program for the addition of two numbers input by the user -</a:t>
            </a:r>
            <a:endParaRPr lang="en-IN" dirty="0"/>
          </a:p>
          <a:p>
            <a:r>
              <a:rPr lang="en-IN" dirty="0"/>
              <a:t>import java.io.InputStreamReader;</a:t>
            </a:r>
            <a:endParaRPr lang="en-IN" dirty="0"/>
          </a:p>
          <a:p>
            <a:r>
              <a:rPr lang="en-IN" dirty="0"/>
              <a:t>import java.io.BufferedReader;</a:t>
            </a:r>
            <a:endParaRPr lang="en-IN" dirty="0"/>
          </a:p>
          <a:p>
            <a:r>
              <a:rPr lang="en-IN" dirty="0"/>
              <a:t>import java.io.IOException;</a:t>
            </a:r>
            <a:endParaRPr lang="en-IN" dirty="0"/>
          </a:p>
          <a:p>
            <a:endParaRPr lang="en-IN" dirty="0"/>
          </a:p>
          <a:p>
            <a:r>
              <a:rPr lang="en-IN" dirty="0"/>
              <a:t>public class Demo3</a:t>
            </a:r>
            <a:endParaRPr lang="en-IN" dirty="0"/>
          </a:p>
          <a:p>
            <a:r>
              <a:rPr lang="en-IN" dirty="0"/>
              <a:t> {</a:t>
            </a:r>
            <a:endParaRPr lang="en-IN" dirty="0"/>
          </a:p>
          <a:p>
            <a:r>
              <a:rPr lang="en-IN" dirty="0"/>
              <a:t>  public static void main(String args[])throws IOException</a:t>
            </a:r>
            <a:endParaRPr lang="en-IN" dirty="0"/>
          </a:p>
          <a:p>
            <a:r>
              <a:rPr lang="en-IN" dirty="0"/>
              <a:t>  {</a:t>
            </a:r>
            <a:endParaRPr lang="en-IN" dirty="0"/>
          </a:p>
          <a:p>
            <a:r>
              <a:rPr lang="en-IN" dirty="0"/>
              <a:t>   int a,b,c;</a:t>
            </a:r>
            <a:endParaRPr lang="en-IN" dirty="0"/>
          </a:p>
          <a:p>
            <a:r>
              <a:rPr lang="en-IN" dirty="0"/>
              <a:t>          </a:t>
            </a:r>
            <a:endParaRPr lang="en-IN" dirty="0"/>
          </a:p>
          <a:p>
            <a:r>
              <a:rPr lang="en-IN" dirty="0"/>
              <a:t>   InputStreamReader isr = new InputStreamReader(System.in);</a:t>
            </a:r>
            <a:endParaRPr lang="en-IN" dirty="0"/>
          </a:p>
          <a:p>
            <a:r>
              <a:rPr lang="en-IN" dirty="0"/>
              <a:t>   BufferedReader br = new BufferedReader(isr);</a:t>
            </a:r>
            <a:endParaRPr lang="en-IN" dirty="0"/>
          </a:p>
          <a:p>
            <a:r>
              <a:rPr lang="en-IN" dirty="0"/>
              <a:t>   System.out.println("Enter first number");</a:t>
            </a:r>
            <a:endParaRPr lang="en-IN" dirty="0"/>
          </a:p>
          <a:p>
            <a:r>
              <a:rPr lang="en-IN" dirty="0"/>
              <a:t>   String str1 = br.readLine();   </a:t>
            </a:r>
            <a:endParaRPr lang="en-IN" dirty="0"/>
          </a:p>
          <a:p>
            <a:r>
              <a:rPr lang="en-IN" dirty="0"/>
              <a:t>   a=  Integer.parseInt(str1);</a:t>
            </a:r>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a:t>
            </a:r>
            <a:endParaRPr lang="en-IN" sz="2660" dirty="0"/>
          </a:p>
          <a:p>
            <a:r>
              <a:rPr lang="en-IN" sz="2660" dirty="0">
                <a:sym typeface="+mn-ea"/>
              </a:rPr>
              <a:t>   System.out.println("Enter second number");</a:t>
            </a:r>
            <a:endParaRPr lang="en-IN" sz="2660" dirty="0"/>
          </a:p>
          <a:p>
            <a:r>
              <a:rPr lang="en-IN" sz="2660" dirty="0">
                <a:sym typeface="+mn-ea"/>
              </a:rPr>
              <a:t>   String str2 = br.readLine();</a:t>
            </a:r>
            <a:endParaRPr lang="en-IN" sz="2660" dirty="0"/>
          </a:p>
          <a:p>
            <a:r>
              <a:rPr lang="en-IN" sz="2660" dirty="0">
                <a:sym typeface="+mn-ea"/>
              </a:rPr>
              <a:t>   b = Integer.parseInt(str2);</a:t>
            </a:r>
            <a:endParaRPr lang="en-IN" sz="2660" dirty="0"/>
          </a:p>
          <a:p>
            <a:r>
              <a:rPr lang="en-IN" sz="2660" dirty="0">
                <a:sym typeface="+mn-ea"/>
              </a:rPr>
              <a:t>   c = a+b;</a:t>
            </a:r>
            <a:endParaRPr lang="en-IN" sz="2660" dirty="0"/>
          </a:p>
          <a:p>
            <a:r>
              <a:rPr lang="en-IN" sz="2660" dirty="0">
                <a:sym typeface="+mn-ea"/>
              </a:rPr>
              <a:t>   System.out.println("Sum = "+c);  </a:t>
            </a:r>
            <a:endParaRPr lang="en-IN" sz="2660" dirty="0"/>
          </a:p>
          <a:p>
            <a:r>
              <a:rPr lang="en-IN" sz="2660" dirty="0">
                <a:sym typeface="+mn-ea"/>
              </a:rPr>
              <a:t>   }</a:t>
            </a:r>
            <a:endParaRPr lang="en-IN" sz="2660" dirty="0"/>
          </a:p>
          <a:p>
            <a:r>
              <a:rPr lang="en-IN" sz="2660" dirty="0">
                <a:sym typeface="+mn-ea"/>
              </a:rPr>
              <a:t>  }</a:t>
            </a:r>
            <a:endParaRPr lang="en-IN" sz="2660" dirty="0"/>
          </a:p>
          <a:p>
            <a:r>
              <a:rPr lang="en-IN" dirty="0"/>
              <a:t>Note - This readLine() throws IOException. So to handle it we made main() method to throws IOException.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0000"/>
          </a:bodyPr>
          <a:lstStyle/>
          <a:p>
            <a:r>
              <a:rPr lang="en-IN" dirty="0"/>
              <a:t>Types of Java Data type -</a:t>
            </a:r>
            <a:endParaRPr lang="en-IN" dirty="0"/>
          </a:p>
          <a:p>
            <a:r>
              <a:rPr lang="en-IN" dirty="0"/>
              <a:t>Data types can be categorized into 2 categories -</a:t>
            </a:r>
            <a:endParaRPr lang="en-IN" dirty="0"/>
          </a:p>
          <a:p>
            <a:r>
              <a:rPr lang="en-IN" dirty="0"/>
              <a:t>1. Primitive Data types</a:t>
            </a:r>
            <a:endParaRPr lang="en-IN" dirty="0"/>
          </a:p>
          <a:p>
            <a:r>
              <a:rPr lang="en-IN" dirty="0"/>
              <a:t>2. Non Primitive Data types</a:t>
            </a:r>
            <a:endParaRPr lang="en-IN" dirty="0"/>
          </a:p>
          <a:p>
            <a:r>
              <a:rPr lang="en-IN" dirty="0"/>
              <a:t>1. Primitive Data types -</a:t>
            </a:r>
            <a:endParaRPr lang="en-IN" dirty="0"/>
          </a:p>
          <a:p>
            <a:r>
              <a:rPr lang="en-IN" dirty="0"/>
              <a:t>Java defines 8 primitive data types - byte, short, int, long, float, double, char and boolean.</a:t>
            </a:r>
            <a:endParaRPr lang="en-IN" dirty="0"/>
          </a:p>
          <a:p>
            <a:r>
              <a:rPr lang="en-IN" dirty="0"/>
              <a:t>Integer Types -</a:t>
            </a:r>
            <a:endParaRPr lang="en-IN" dirty="0"/>
          </a:p>
          <a:p>
            <a:r>
              <a:rPr lang="en-IN" dirty="0"/>
              <a:t>Java support 4 integers types- byte, short, int and long all are signed integers i.e. can store both positive and negative values. Java does not support unsigned integers.</a:t>
            </a:r>
            <a:endParaRPr lang="en-IN" dirty="0"/>
          </a:p>
          <a:p>
            <a:r>
              <a:rPr lang="en-IN" b="1" dirty="0"/>
              <a:t>Type	Size	Value Range</a:t>
            </a:r>
            <a:endParaRPr lang="en-IN" b="1" dirty="0"/>
          </a:p>
          <a:p>
            <a:r>
              <a:rPr lang="en-IN" dirty="0"/>
              <a:t>byte	1 byte	-128 to 127</a:t>
            </a:r>
            <a:endParaRPr lang="en-IN" dirty="0"/>
          </a:p>
          <a:p>
            <a:r>
              <a:rPr lang="en-IN" dirty="0"/>
              <a:t>short	2 byte	-32,768 to 32,767</a:t>
            </a:r>
            <a:endParaRPr lang="en-IN" dirty="0"/>
          </a:p>
          <a:p>
            <a:r>
              <a:rPr lang="en-IN" dirty="0"/>
              <a:t>int	4 byte	-2,147,483,648 to 2,147,483,647</a:t>
            </a:r>
            <a:endParaRPr lang="en-IN" dirty="0"/>
          </a:p>
          <a:p>
            <a:r>
              <a:rPr lang="en-IN" dirty="0"/>
              <a:t>long	8 byte	-9,223,372,036,854,775,808 to 9,223,372,036,854,775,807</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Example -</a:t>
            </a:r>
            <a:endParaRPr lang="en-IN" dirty="0"/>
          </a:p>
          <a:p>
            <a:endParaRPr lang="en-IN" dirty="0"/>
          </a:p>
          <a:p>
            <a:r>
              <a:rPr lang="en-IN" dirty="0"/>
              <a:t>public class Demo2</a:t>
            </a:r>
            <a:endParaRPr lang="en-IN" dirty="0"/>
          </a:p>
          <a:p>
            <a:r>
              <a:rPr lang="en-IN" dirty="0"/>
              <a:t> {</a:t>
            </a:r>
            <a:endParaRPr lang="en-IN" dirty="0"/>
          </a:p>
          <a:p>
            <a:r>
              <a:rPr lang="en-IN" dirty="0"/>
              <a:t>   public static void main(String[] args) </a:t>
            </a:r>
            <a:endParaRPr lang="en-IN" dirty="0"/>
          </a:p>
          <a:p>
            <a:r>
              <a:rPr lang="en-IN" dirty="0"/>
              <a:t>    {</a:t>
            </a:r>
            <a:endParaRPr lang="en-IN" dirty="0"/>
          </a:p>
          <a:p>
            <a:r>
              <a:rPr lang="en-IN" dirty="0"/>
              <a:t>      byte a = 10;</a:t>
            </a:r>
            <a:endParaRPr lang="en-IN" dirty="0"/>
          </a:p>
          <a:p>
            <a:r>
              <a:rPr lang="en-IN" dirty="0"/>
              <a:t>      short b = 20;</a:t>
            </a:r>
            <a:endParaRPr lang="en-IN" dirty="0"/>
          </a:p>
          <a:p>
            <a:r>
              <a:rPr lang="en-IN" dirty="0"/>
              <a:t>      int c= 30;</a:t>
            </a:r>
            <a:endParaRPr lang="en-IN" dirty="0"/>
          </a:p>
          <a:p>
            <a:r>
              <a:rPr lang="en-IN" dirty="0"/>
              <a:t>      long d = 40l;        </a:t>
            </a:r>
            <a:endParaRPr lang="en-IN" dirty="0"/>
          </a:p>
          <a:p>
            <a:r>
              <a:rPr lang="en-IN" dirty="0"/>
              <a:t>      //Note we use lower case 'l' to denote a long value </a:t>
            </a:r>
            <a:endParaRPr lang="en-IN" dirty="0"/>
          </a:p>
          <a:p>
            <a:r>
              <a:rPr lang="en-IN" dirty="0"/>
              <a:t>      System.out.println("value of a:"+a);   </a:t>
            </a:r>
            <a:endParaRPr lang="en-IN" dirty="0"/>
          </a:p>
          <a:p>
            <a:r>
              <a:rPr lang="en-IN" dirty="0"/>
              <a:t>      /*  '+' is used to concatenate something with any string</a:t>
            </a:r>
            <a:endParaRPr lang="en-IN" dirty="0"/>
          </a:p>
          <a:p>
            <a:r>
              <a:rPr lang="en-IN" dirty="0"/>
              <a:t>      and make a new string  */</a:t>
            </a:r>
            <a:endParaRPr lang="en-IN" dirty="0"/>
          </a:p>
          <a:p>
            <a:r>
              <a:rPr lang="en-IN" dirty="0"/>
              <a:t>      </a:t>
            </a:r>
            <a:endParaRPr lang="en-IN" dirty="0"/>
          </a:p>
          <a:p>
            <a:r>
              <a:rPr lang="en-IN" dirty="0"/>
              <a:t>      System.out.println ("value of b:"+b);    </a:t>
            </a:r>
            <a:endParaRPr lang="en-IN" dirty="0"/>
          </a:p>
          <a:p>
            <a:r>
              <a:rPr lang="en-IN" dirty="0"/>
              <a:t>      System.out.println ("value of c:"+c);</a:t>
            </a:r>
            <a:endParaRPr lang="en-IN" dirty="0"/>
          </a:p>
          <a:p>
            <a:r>
              <a:rPr lang="en-IN" dirty="0"/>
              <a:t>      System.out.println ("value of d:"+d);</a:t>
            </a:r>
            <a:endParaRPr lang="en-IN" dirty="0"/>
          </a:p>
          <a:p>
            <a:r>
              <a:rPr lang="en-IN" dirty="0"/>
              <a:t>    }    </a:t>
            </a:r>
            <a:endParaRPr lang="en-IN" dirty="0"/>
          </a:p>
          <a:p>
            <a:r>
              <a:rPr lang="en-IN" dirty="0"/>
              <a:t>  }</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Floating Point Types -</a:t>
            </a:r>
            <a:endParaRPr lang="en-IN" b="1" dirty="0"/>
          </a:p>
          <a:p>
            <a:r>
              <a:rPr lang="en-IN" dirty="0"/>
              <a:t>Java supports 2 floating point data types - float and double. For number containing fractional part we use these data types.</a:t>
            </a:r>
            <a:endParaRPr lang="en-IN" dirty="0"/>
          </a:p>
          <a:p>
            <a:r>
              <a:rPr lang="en-IN" b="1" dirty="0"/>
              <a:t>Type	Size	Value Range</a:t>
            </a:r>
            <a:endParaRPr lang="en-IN" b="1" dirty="0"/>
          </a:p>
          <a:p>
            <a:r>
              <a:rPr lang="en-IN" dirty="0"/>
              <a:t>float	4 byte	3.4e+038 (positive or negative)</a:t>
            </a:r>
            <a:endParaRPr lang="en-IN" dirty="0"/>
          </a:p>
          <a:p>
            <a:r>
              <a:rPr lang="en-IN" dirty="0"/>
              <a:t>double	8 byte	1.7e+308 (positive or negative)</a:t>
            </a:r>
            <a:endParaRPr lang="en-IN" dirty="0"/>
          </a:p>
          <a:p>
            <a:endParaRPr lang="en-IN" dirty="0"/>
          </a:p>
          <a:p>
            <a:r>
              <a:rPr lang="en-IN" sz="2660" b="1" dirty="0">
                <a:sym typeface="+mn-ea"/>
              </a:rPr>
              <a:t>Characters Type -</a:t>
            </a:r>
            <a:endParaRPr lang="en-IN" sz="2660" b="1" dirty="0"/>
          </a:p>
          <a:p>
            <a:r>
              <a:rPr lang="en-IN" sz="2660" dirty="0">
                <a:sym typeface="+mn-ea"/>
              </a:rPr>
              <a:t>To store character java support char data type. In java char is 2 byte Unicode character that defines fully international character set that can represent all of the characters found in all human languages.</a:t>
            </a:r>
            <a:endParaRPr lang="en-IN" sz="2660" dirty="0"/>
          </a:p>
          <a:p>
            <a:r>
              <a:rPr lang="en-IN" sz="2660" dirty="0">
                <a:sym typeface="+mn-ea"/>
              </a:rPr>
              <a:t>We can also perform arithmetic operations on characters, char can be thought of integer type.</a:t>
            </a:r>
            <a:endParaRPr lang="en-IN" sz="266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Example -</a:t>
            </a:r>
            <a:endParaRPr lang="en-IN" dirty="0"/>
          </a:p>
          <a:p>
            <a:endParaRPr lang="en-IN" dirty="0"/>
          </a:p>
          <a:p>
            <a:r>
              <a:rPr lang="en-IN" dirty="0"/>
              <a:t>public class Demo4</a:t>
            </a:r>
            <a:endParaRPr lang="en-IN" dirty="0"/>
          </a:p>
          <a:p>
            <a:r>
              <a:rPr lang="en-IN" dirty="0"/>
              <a:t>{</a:t>
            </a:r>
            <a:endParaRPr lang="en-IN" dirty="0"/>
          </a:p>
          <a:p>
            <a:r>
              <a:rPr lang="en-IN" dirty="0"/>
              <a:t> public static void main(String[] args) </a:t>
            </a:r>
            <a:endParaRPr lang="en-IN" dirty="0"/>
          </a:p>
          <a:p>
            <a:r>
              <a:rPr lang="en-IN" dirty="0"/>
              <a:t> {</a:t>
            </a:r>
            <a:endParaRPr lang="en-IN" dirty="0"/>
          </a:p>
          <a:p>
            <a:r>
              <a:rPr lang="en-IN" dirty="0"/>
              <a:t>  char ch1, ch2, ch3, ch4;</a:t>
            </a:r>
            <a:endParaRPr lang="en-IN" dirty="0"/>
          </a:p>
          <a:p>
            <a:r>
              <a:rPr lang="en-IN" dirty="0"/>
              <a:t>  ch1 = 'A';</a:t>
            </a:r>
            <a:endParaRPr lang="en-IN" dirty="0"/>
          </a:p>
          <a:p>
            <a:r>
              <a:rPr lang="en-IN" dirty="0"/>
              <a:t>  ch2 = 'B';</a:t>
            </a:r>
            <a:endParaRPr lang="en-IN" dirty="0"/>
          </a:p>
          <a:p>
            <a:r>
              <a:rPr lang="en-IN" dirty="0"/>
              <a:t>  ch3 = 65;       // ASCII value of A</a:t>
            </a:r>
            <a:endParaRPr lang="en-IN" dirty="0"/>
          </a:p>
          <a:p>
            <a:r>
              <a:rPr lang="en-IN" dirty="0"/>
              <a:t>  System.out.println("values of ch1, ch2 and ch3 are:"+ch1+"  "+ch2+"  "+ch3);</a:t>
            </a:r>
            <a:endParaRPr lang="en-IN" dirty="0"/>
          </a:p>
          <a:p>
            <a:r>
              <a:rPr lang="en-IN" dirty="0"/>
              <a:t>  ch1++;</a:t>
            </a:r>
            <a:endParaRPr lang="en-IN" dirty="0"/>
          </a:p>
          <a:p>
            <a:r>
              <a:rPr lang="en-IN" dirty="0"/>
              <a:t>  ch4 = ch1;</a:t>
            </a:r>
            <a:endParaRPr lang="en-IN" dirty="0"/>
          </a:p>
          <a:p>
            <a:r>
              <a:rPr lang="en-IN" dirty="0"/>
              <a:t>  int a = ch1+ch2;</a:t>
            </a:r>
            <a:endParaRPr lang="en-IN" dirty="0"/>
          </a:p>
          <a:p>
            <a:r>
              <a:rPr lang="en-IN" dirty="0"/>
              <a:t>  System.out.println("values of ch4 and a are:"+ch4+"  "+a);</a:t>
            </a:r>
            <a:endParaRPr lang="en-IN" dirty="0"/>
          </a:p>
          <a:p>
            <a:r>
              <a:rPr lang="en-IN" dirty="0"/>
              <a:t> }    </a:t>
            </a:r>
            <a:endParaRPr lang="en-IN" dirty="0"/>
          </a:p>
          <a:p>
            <a:r>
              <a:rPr lang="en-IN"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Boolean Type -</a:t>
            </a:r>
            <a:endParaRPr lang="en-IN" dirty="0"/>
          </a:p>
          <a:p>
            <a:r>
              <a:rPr lang="en-IN" dirty="0"/>
              <a:t>To support Boolean values (true or false) java provides 'boolean' data type. It require only 1 bit to store boolean value in memory.</a:t>
            </a:r>
            <a:endParaRPr lang="en-IN" dirty="0"/>
          </a:p>
          <a:p>
            <a:r>
              <a:rPr lang="en-IN" dirty="0"/>
              <a:t>Note :- we cannot use 0 for false and non zero value as true in java, as in C or C++.</a:t>
            </a:r>
            <a:endParaRPr lang="en-IN" dirty="0"/>
          </a:p>
          <a:p>
            <a:endParaRPr lang="en-IN" dirty="0"/>
          </a:p>
          <a:p>
            <a:r>
              <a:rPr lang="en-IN" b="1" dirty="0"/>
              <a:t>2. Non Primitive Data types -</a:t>
            </a:r>
            <a:endParaRPr lang="en-IN" b="1" dirty="0"/>
          </a:p>
          <a:p>
            <a:r>
              <a:rPr lang="en-IN" dirty="0"/>
              <a:t>There are several non primitive data types supported by java like class, interface etc. These will be covered next.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b="1" dirty="0"/>
              <a:t>Class and Object in detail - </a:t>
            </a:r>
            <a:endParaRPr lang="en-IN" b="1" dirty="0"/>
          </a:p>
          <a:p>
            <a:r>
              <a:rPr lang="en-IN" dirty="0"/>
              <a:t>As java is an object oriented programming language, everything should be within the class. A class is nothing but a collection of variables (also called fields or data) and methods (functions).</a:t>
            </a:r>
            <a:endParaRPr lang="en-IN" dirty="0"/>
          </a:p>
          <a:p>
            <a:r>
              <a:rPr lang="en-IN" dirty="0"/>
              <a:t>Variables define state and methods define the behaviour.</a:t>
            </a:r>
            <a:endParaRPr lang="en-IN" dirty="0"/>
          </a:p>
          <a:p>
            <a:endParaRPr lang="en-IN" dirty="0"/>
          </a:p>
          <a:p>
            <a:r>
              <a:rPr lang="en-IN" dirty="0"/>
              <a:t>A class is act as a template (for example - employee) and object as instance (for example - John, Tom etc.) of that template.</a:t>
            </a:r>
            <a:endParaRPr lang="en-IN" dirty="0"/>
          </a:p>
          <a:p>
            <a:endParaRPr lang="en-IN" dirty="0"/>
          </a:p>
          <a:p>
            <a:r>
              <a:rPr lang="en-IN" dirty="0"/>
              <a:t>Or we can say that class is a collection of objects of similar types (for example ? employee class can have objects like John, Tom etc but not tiger, mango etc.</a:t>
            </a:r>
            <a:endParaRPr lang="en-IN" dirty="0"/>
          </a:p>
          <a:p>
            <a:endParaRPr lang="en-IN" dirty="0"/>
          </a:p>
          <a:p>
            <a:r>
              <a:rPr lang="en-IN" sz="2660" b="1" dirty="0">
                <a:sym typeface="+mn-ea"/>
              </a:rPr>
              <a:t>General Form of Class -</a:t>
            </a:r>
            <a:endParaRPr lang="en-IN" sz="2660" b="1" dirty="0"/>
          </a:p>
          <a:p>
            <a:r>
              <a:rPr lang="en-IN" sz="2660" dirty="0">
                <a:sym typeface="+mn-ea"/>
              </a:rPr>
              <a:t>A class is declared using the keyword "class" followed by the user defined class name.</a:t>
            </a:r>
            <a:endParaRPr lang="en-IN" sz="2660"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endParaRPr lang="en-IN" dirty="0"/>
          </a:p>
          <a:p>
            <a:r>
              <a:rPr lang="en-IN" dirty="0"/>
              <a:t>class Class_Name</a:t>
            </a:r>
            <a:endParaRPr lang="en-IN" dirty="0"/>
          </a:p>
          <a:p>
            <a:r>
              <a:rPr lang="en-IN" dirty="0"/>
              <a:t>{</a:t>
            </a:r>
            <a:endParaRPr lang="en-IN" dirty="0"/>
          </a:p>
          <a:p>
            <a:r>
              <a:rPr lang="en-IN" dirty="0"/>
              <a:t> datatype variable 1;</a:t>
            </a:r>
            <a:endParaRPr lang="en-IN" dirty="0"/>
          </a:p>
          <a:p>
            <a:r>
              <a:rPr lang="en-IN" dirty="0"/>
              <a:t> datatype variable 2;</a:t>
            </a:r>
            <a:endParaRPr lang="en-IN" dirty="0"/>
          </a:p>
          <a:p>
            <a:r>
              <a:rPr lang="en-IN" dirty="0"/>
              <a:t>  .</a:t>
            </a:r>
            <a:endParaRPr lang="en-IN" dirty="0"/>
          </a:p>
          <a:p>
            <a:r>
              <a:rPr lang="en-IN" dirty="0"/>
              <a:t>  .</a:t>
            </a:r>
            <a:endParaRPr lang="en-IN" dirty="0"/>
          </a:p>
          <a:p>
            <a:r>
              <a:rPr lang="en-IN" dirty="0"/>
              <a:t> datatype variable n;</a:t>
            </a:r>
            <a:endParaRPr lang="en-IN" dirty="0"/>
          </a:p>
          <a:p>
            <a:endParaRPr lang="en-IN" dirty="0"/>
          </a:p>
          <a:p>
            <a:r>
              <a:rPr lang="en-IN" dirty="0"/>
              <a:t> access_specifier     return_type    method_Name(parameters...)</a:t>
            </a:r>
            <a:endParaRPr lang="en-IN" dirty="0"/>
          </a:p>
          <a:p>
            <a:r>
              <a:rPr lang="en-IN" dirty="0"/>
              <a:t> {</a:t>
            </a:r>
            <a:endParaRPr lang="en-IN" dirty="0"/>
          </a:p>
          <a:p>
            <a:r>
              <a:rPr lang="en-IN" dirty="0"/>
              <a:t>  //body of method</a:t>
            </a:r>
            <a:endParaRPr lang="en-IN" dirty="0"/>
          </a:p>
          <a:p>
            <a:r>
              <a:rPr lang="en-IN" dirty="0"/>
              <a:t> }</a:t>
            </a:r>
            <a:endParaRPr lang="en-IN" dirty="0"/>
          </a:p>
          <a:p>
            <a:r>
              <a:rPr lang="en-IN" dirty="0"/>
              <a:t> .</a:t>
            </a:r>
            <a:endParaRPr lang="en-IN" dirty="0"/>
          </a:p>
          <a:p>
            <a:r>
              <a:rPr lang="en-IN" dirty="0"/>
              <a:t> .</a:t>
            </a:r>
            <a:endParaRPr lang="en-IN" dirty="0"/>
          </a:p>
          <a:p>
            <a:r>
              <a:rPr lang="en-IN" dirty="0"/>
              <a:t> access_specifier     return_type    method_Name(parameters...)</a:t>
            </a:r>
            <a:endParaRPr lang="en-IN" dirty="0"/>
          </a:p>
          <a:p>
            <a:r>
              <a:rPr lang="en-IN" dirty="0"/>
              <a:t>  {</a:t>
            </a:r>
            <a:endParaRPr lang="en-IN" dirty="0"/>
          </a:p>
          <a:p>
            <a:r>
              <a:rPr lang="en-IN" dirty="0"/>
              <a:t>    //body of method</a:t>
            </a:r>
            <a:endParaRPr lang="en-IN" dirty="0"/>
          </a:p>
          <a:p>
            <a:r>
              <a:rPr lang="en-IN" dirty="0"/>
              <a:t>  }</a:t>
            </a:r>
            <a:endParaRPr lang="en-IN" dirty="0"/>
          </a:p>
          <a:p>
            <a:r>
              <a:rPr lang="en-IN" dirty="0"/>
              <a:t> }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13317</Words>
  <Application>WPS Presentation</Application>
  <PresentationFormat>Custom</PresentationFormat>
  <Paragraphs>369</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Arial</vt:lpstr>
      <vt:lpstr>SimSun</vt:lpstr>
      <vt:lpstr>Wingdings</vt:lpstr>
      <vt:lpstr>Calibri</vt:lpstr>
      <vt:lpstr>Microsoft YaHei</vt:lpstr>
      <vt:lpstr>Arial Unicode MS</vt:lpstr>
      <vt:lpstr>Calibri Light</vt:lpstr>
      <vt:lpstr>Malgun Gothic</vt:lpstr>
      <vt:lpstr>Office Theme</vt:lpstr>
      <vt:lpstr>1_Office Theme</vt:lpstr>
      <vt:lpstr>Java Introduction and History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91</cp:revision>
  <dcterms:created xsi:type="dcterms:W3CDTF">2020-05-19T06:27:00Z</dcterms:created>
  <dcterms:modified xsi:type="dcterms:W3CDTF">2021-06-08T03:19:27Z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