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pPr/>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6/10/2021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pPr/>
              <a:t>‹#›</a:t>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pPr/>
              <a:t>6/10/2021</a:t>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pPr/>
              <a:t>‹#›</a:t>
            </a:fld>
            <a:endParaRPr lang="en-US">
              <a:uFillTx/>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85000" lnSpcReduction="20000"/>
          </a:bodyPr>
          <a:lstStyle/>
          <a:p>
            <a:r>
              <a:rPr lang="en-IN" b="1" dirty="0"/>
              <a:t>Data Encapsulation and Abstraction in java - </a:t>
            </a:r>
          </a:p>
          <a:p>
            <a:r>
              <a:rPr lang="en-IN" dirty="0"/>
              <a:t>Encapsulation means "to put something in a capsule (a wrapper)", so that it is not directly accessible to outside world.</a:t>
            </a:r>
          </a:p>
          <a:p>
            <a:endParaRPr lang="en-IN" dirty="0"/>
          </a:p>
          <a:p>
            <a:r>
              <a:rPr lang="en-IN" dirty="0"/>
              <a:t>For example like medicine capsule, the medicine within capsule wrapper is not accessible until capsule is dipped in some liquid. I.e. to access medicine within capsule wrapper we have to follow certain procedure (rules and regulations).</a:t>
            </a:r>
          </a:p>
          <a:p>
            <a:endParaRPr lang="en-IN" dirty="0"/>
          </a:p>
          <a:p>
            <a:r>
              <a:rPr lang="en-IN" dirty="0"/>
              <a:t>In the same way Data Encapsulation means to put data (variables) in some wrapper so that it is not directly accessible to outsiders. The wrapper here will be the private access specifiers i.e. declare variables as private so that they are not accessible outside the class. This process of hiding data from outsiders is known as Data Hiding. And if any user outside the class wants to access encapsulated data then he has to follow certain rules and regulations and these rules and regulations are defined by public methods.</a:t>
            </a:r>
          </a:p>
          <a:p>
            <a:endParaRPr lang="en-IN" dirty="0"/>
          </a:p>
          <a:p>
            <a:r>
              <a:rPr lang="en-IN" dirty="0"/>
              <a:t>Abstraction means showing only essential details by hiding unnecessary details. For example when user is doing an online transaction, he does not need to know internal working of how transaction is taking place (unnecessary details for user), he is provided with an interface (essential detail) by which he can easily made his transaction.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2500" lnSpcReduction="20000"/>
          </a:bodyPr>
          <a:lstStyle/>
          <a:p>
            <a:r>
              <a:rPr lang="en-US" b="1" dirty="0" smtClean="0"/>
              <a:t>2 - Constructor with parameter (Parameterized Constructor) - </a:t>
            </a:r>
            <a:r>
              <a:rPr lang="en-US" dirty="0" smtClean="0"/>
              <a:t>If a constructor has one or more parameters then it is called parameterized constructor.</a:t>
            </a:r>
            <a:br>
              <a:rPr lang="en-US" dirty="0" smtClean="0"/>
            </a:br>
            <a:r>
              <a:rPr lang="en-US" dirty="0" smtClean="0"/>
              <a:t/>
            </a:r>
            <a:br>
              <a:rPr lang="en-US" dirty="0" smtClean="0"/>
            </a:br>
            <a:r>
              <a:rPr lang="en-US" b="1" dirty="0" smtClean="0"/>
              <a:t>For example –</a:t>
            </a:r>
          </a:p>
          <a:p>
            <a:r>
              <a:rPr lang="en-US" dirty="0" smtClean="0"/>
              <a:t>public Employee(</a:t>
            </a:r>
            <a:r>
              <a:rPr lang="en-US" dirty="0" err="1" smtClean="0"/>
              <a:t>int</a:t>
            </a:r>
            <a:r>
              <a:rPr lang="en-US" dirty="0" smtClean="0"/>
              <a:t> </a:t>
            </a:r>
            <a:r>
              <a:rPr lang="en-US" dirty="0" err="1" smtClean="0"/>
              <a:t>i</a:t>
            </a:r>
            <a:r>
              <a:rPr lang="en-US" dirty="0" smtClean="0"/>
              <a:t>, String n) </a:t>
            </a:r>
          </a:p>
          <a:p>
            <a:r>
              <a:rPr lang="en-US" dirty="0" smtClean="0"/>
              <a:t>{ </a:t>
            </a:r>
          </a:p>
          <a:p>
            <a:r>
              <a:rPr lang="en-US" dirty="0" smtClean="0"/>
              <a:t>//Statements; </a:t>
            </a:r>
          </a:p>
          <a:p>
            <a:r>
              <a:rPr lang="en-US" dirty="0" smtClean="0"/>
              <a:t>}</a:t>
            </a:r>
          </a:p>
          <a:p>
            <a:r>
              <a:rPr lang="en-US" b="1" dirty="0" smtClean="0"/>
              <a:t>Example –</a:t>
            </a:r>
            <a:r>
              <a:rPr lang="en-US" dirty="0" smtClean="0"/>
              <a:t> </a:t>
            </a:r>
          </a:p>
          <a:p>
            <a:r>
              <a:rPr lang="en-US" dirty="0" smtClean="0"/>
              <a:t>class Employee </a:t>
            </a:r>
          </a:p>
          <a:p>
            <a:r>
              <a:rPr lang="en-US" dirty="0" smtClean="0"/>
              <a:t>{ </a:t>
            </a:r>
          </a:p>
          <a:p>
            <a:r>
              <a:rPr lang="en-US" dirty="0" err="1" smtClean="0"/>
              <a:t>int</a:t>
            </a:r>
            <a:r>
              <a:rPr lang="en-US" dirty="0" smtClean="0"/>
              <a:t> id; String name; </a:t>
            </a:r>
          </a:p>
          <a:p>
            <a:r>
              <a:rPr lang="en-US" dirty="0" smtClean="0"/>
              <a:t>public void input() </a:t>
            </a:r>
          </a:p>
          <a:p>
            <a:r>
              <a:rPr lang="en-US" dirty="0" smtClean="0"/>
              <a:t>{ </a:t>
            </a:r>
          </a:p>
          <a:p>
            <a:r>
              <a:rPr lang="en-US" dirty="0" smtClean="0"/>
              <a:t>id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ID")); </a:t>
            </a:r>
          </a:p>
          <a:p>
            <a:r>
              <a:rPr lang="en-US" dirty="0" smtClean="0"/>
              <a:t>name = </a:t>
            </a:r>
            <a:r>
              <a:rPr lang="en-US" dirty="0" err="1" smtClean="0"/>
              <a:t>System.console</a:t>
            </a:r>
            <a:r>
              <a:rPr lang="en-US" dirty="0" smtClean="0"/>
              <a:t>().</a:t>
            </a:r>
            <a:r>
              <a:rPr lang="en-US" dirty="0" err="1" smtClean="0"/>
              <a:t>readLine</a:t>
            </a:r>
            <a:r>
              <a:rPr lang="en-US" dirty="0" smtClean="0"/>
              <a:t>("Enter name"); </a:t>
            </a:r>
          </a:p>
          <a:p>
            <a:r>
              <a:rPr lang="en-US" dirty="0" smtClean="0"/>
              <a:t>} </a:t>
            </a:r>
          </a:p>
          <a:p>
            <a:r>
              <a:rPr lang="en-US" dirty="0" smtClean="0"/>
              <a:t>public void </a:t>
            </a:r>
            <a:r>
              <a:rPr lang="en-US" dirty="0" err="1" smtClean="0"/>
              <a:t>disp</a:t>
            </a:r>
            <a:r>
              <a:rPr lang="en-US" dirty="0" smtClean="0"/>
              <a:t>() </a:t>
            </a:r>
          </a:p>
          <a:p>
            <a:r>
              <a:rPr lang="en-US" dirty="0" smtClean="0"/>
              <a:t>{ </a:t>
            </a:r>
          </a:p>
          <a:p>
            <a:r>
              <a:rPr lang="en-US" dirty="0" err="1" smtClean="0"/>
              <a:t>System.out.println</a:t>
            </a:r>
            <a:r>
              <a:rPr lang="en-US" dirty="0" smtClean="0"/>
              <a:t>(id+ " " + name); </a:t>
            </a:r>
          </a:p>
          <a:p>
            <a:r>
              <a:rPr lang="en-US"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10000"/>
          </a:bodyPr>
          <a:lstStyle/>
          <a:p>
            <a:r>
              <a:rPr lang="en-US" dirty="0" smtClean="0"/>
              <a:t> public Employee(</a:t>
            </a:r>
            <a:r>
              <a:rPr lang="en-US" dirty="0" err="1" smtClean="0"/>
              <a:t>int</a:t>
            </a:r>
            <a:r>
              <a:rPr lang="en-US" dirty="0" smtClean="0"/>
              <a:t> </a:t>
            </a:r>
            <a:r>
              <a:rPr lang="en-US" dirty="0" err="1" smtClean="0"/>
              <a:t>i</a:t>
            </a:r>
            <a:r>
              <a:rPr lang="en-US" dirty="0" smtClean="0"/>
              <a:t>, String n) // parameterized constructor </a:t>
            </a:r>
          </a:p>
          <a:p>
            <a:r>
              <a:rPr lang="en-US" dirty="0" smtClean="0"/>
              <a:t>{ </a:t>
            </a:r>
          </a:p>
          <a:p>
            <a:r>
              <a:rPr lang="en-US" dirty="0" smtClean="0"/>
              <a:t>id = </a:t>
            </a:r>
            <a:r>
              <a:rPr lang="en-US" dirty="0" err="1" smtClean="0"/>
              <a:t>i</a:t>
            </a:r>
            <a:r>
              <a:rPr lang="en-US" dirty="0" smtClean="0"/>
              <a:t>;</a:t>
            </a:r>
          </a:p>
          <a:p>
            <a:r>
              <a:rPr lang="en-US" dirty="0" smtClean="0"/>
              <a:t> name = n; </a:t>
            </a:r>
          </a:p>
          <a:p>
            <a:r>
              <a:rPr lang="en-US" dirty="0" smtClean="0"/>
              <a:t>}</a:t>
            </a:r>
          </a:p>
          <a:p>
            <a:r>
              <a:rPr lang="en-US" dirty="0" smtClean="0"/>
              <a:t> }</a:t>
            </a:r>
          </a:p>
          <a:p>
            <a:r>
              <a:rPr lang="en-US" dirty="0" smtClean="0"/>
              <a:t> public class Demo </a:t>
            </a:r>
          </a:p>
          <a:p>
            <a:r>
              <a:rPr lang="en-US" dirty="0" smtClean="0"/>
              <a:t>{</a:t>
            </a:r>
          </a:p>
          <a:p>
            <a:r>
              <a:rPr lang="en-US" dirty="0" smtClean="0"/>
              <a:t> public static void main(String </a:t>
            </a:r>
            <a:r>
              <a:rPr lang="en-US" dirty="0" err="1" smtClean="0"/>
              <a:t>args</a:t>
            </a:r>
            <a:r>
              <a:rPr lang="en-US" dirty="0" smtClean="0"/>
              <a:t>[])</a:t>
            </a:r>
          </a:p>
          <a:p>
            <a:r>
              <a:rPr lang="en-US" dirty="0" smtClean="0"/>
              <a:t> { </a:t>
            </a:r>
          </a:p>
          <a:p>
            <a:r>
              <a:rPr lang="en-US" dirty="0" smtClean="0"/>
              <a:t>Employee emp1 = new Employee(1, "Tom"); </a:t>
            </a:r>
          </a:p>
          <a:p>
            <a:r>
              <a:rPr lang="en-US" dirty="0" smtClean="0"/>
              <a:t>emp1.disp(); </a:t>
            </a:r>
          </a:p>
          <a:p>
            <a:r>
              <a:rPr lang="en-US" dirty="0" smtClean="0"/>
              <a:t>} </a:t>
            </a:r>
          </a:p>
          <a:p>
            <a:r>
              <a:rPr lang="en-US" dirty="0" smtClean="0"/>
              <a:t>} </a:t>
            </a:r>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85000" lnSpcReduction="20000"/>
          </a:bodyPr>
          <a:lstStyle/>
          <a:p>
            <a:r>
              <a:rPr lang="en-US" dirty="0" smtClean="0"/>
              <a:t>Note that when the code </a:t>
            </a:r>
          </a:p>
          <a:p>
            <a:r>
              <a:rPr lang="en-US" b="1" dirty="0" smtClean="0"/>
              <a:t>Employee emp1 = new Employee(1, "Tom");</a:t>
            </a:r>
            <a:r>
              <a:rPr lang="en-US" dirty="0" smtClean="0"/>
              <a:t> </a:t>
            </a:r>
          </a:p>
          <a:p>
            <a:r>
              <a:rPr lang="en-US" dirty="0" smtClean="0"/>
              <a:t>will execute, compiler will look for a constructor in Employee class that contain two parameters, where first parameters is of </a:t>
            </a:r>
            <a:r>
              <a:rPr lang="en-US" dirty="0" err="1" smtClean="0"/>
              <a:t>int</a:t>
            </a:r>
            <a:r>
              <a:rPr lang="en-US" dirty="0" smtClean="0"/>
              <a:t> type and second is of string type, when it finds a match that matching constructor will executes. So here it will find a match with the only constructor we have, and execute it. It causes id and name of emp1 to be set at the value </a:t>
            </a:r>
            <a:r>
              <a:rPr lang="en-US" dirty="0" err="1" smtClean="0"/>
              <a:t>i</a:t>
            </a:r>
            <a:r>
              <a:rPr lang="en-US" dirty="0" smtClean="0"/>
              <a:t> (i.e. 1 in this case) and n (i.e. 'Tom in this case').</a:t>
            </a:r>
          </a:p>
          <a:p>
            <a:endParaRPr lang="en-US" dirty="0" smtClean="0"/>
          </a:p>
          <a:p>
            <a:endParaRPr lang="en-US" dirty="0" smtClean="0"/>
          </a:p>
          <a:p>
            <a:r>
              <a:rPr lang="en-US" dirty="0" smtClean="0"/>
              <a:t>Always remember that if we define any constructor explicitly then default constructor does not built by compiler. So in the above example there will be no default constructor built by complier. So if we try to execute the following code</a:t>
            </a:r>
            <a:br>
              <a:rPr lang="en-US" dirty="0" smtClean="0"/>
            </a:br>
            <a:r>
              <a:rPr lang="en-US" dirty="0" smtClean="0"/>
              <a:t/>
            </a:r>
            <a:br>
              <a:rPr lang="en-US" dirty="0" smtClean="0"/>
            </a:br>
            <a:r>
              <a:rPr lang="en-US" b="1" dirty="0" smtClean="0"/>
              <a:t>Employee emp1 = new Employee();</a:t>
            </a:r>
            <a:r>
              <a:rPr lang="en-US" dirty="0" smtClean="0"/>
              <a:t/>
            </a:r>
            <a:br>
              <a:rPr lang="en-US" dirty="0" smtClean="0"/>
            </a:br>
            <a:r>
              <a:rPr lang="en-US" dirty="0" smtClean="0"/>
              <a:t/>
            </a:r>
            <a:br>
              <a:rPr lang="en-US" dirty="0" smtClean="0"/>
            </a:br>
            <a:r>
              <a:rPr lang="en-US" dirty="0" smtClean="0"/>
              <a:t>There will be error. Because now compiler will look for a constructor in Employee class that does not have any parameter but it will not find any such constructor. So there will be error.</a:t>
            </a:r>
            <a:br>
              <a:rPr lang="en-US" dirty="0" smtClean="0"/>
            </a:br>
            <a:endParaRPr lang="en-IN" dirty="0"/>
          </a:p>
        </p:txBody>
      </p:sp>
      <p:pic>
        <p:nvPicPr>
          <p:cNvPr id="13313" name="Picture 1"/>
          <p:cNvPicPr>
            <a:picLocks noChangeAspect="1" noChangeArrowheads="1"/>
          </p:cNvPicPr>
          <p:nvPr/>
        </p:nvPicPr>
        <p:blipFill>
          <a:blip r:embed="rId2"/>
          <a:srcRect l="17469" t="54107" r="47091" b="39286"/>
          <a:stretch>
            <a:fillRect/>
          </a:stretch>
        </p:blipFill>
        <p:spPr bwMode="auto">
          <a:xfrm>
            <a:off x="1698173" y="2730137"/>
            <a:ext cx="6609806" cy="4833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7500" lnSpcReduction="20000"/>
          </a:bodyPr>
          <a:lstStyle/>
          <a:p>
            <a:r>
              <a:rPr lang="en-US" b="1" dirty="0" smtClean="0"/>
              <a:t>Constructor Overloading -</a:t>
            </a:r>
          </a:p>
          <a:p>
            <a:r>
              <a:rPr lang="en-US" dirty="0" smtClean="0"/>
              <a:t>If we define more than one constructor within a class then it is called constructor overloading.</a:t>
            </a:r>
            <a:br>
              <a:rPr lang="en-US" dirty="0" smtClean="0"/>
            </a:br>
            <a:r>
              <a:rPr lang="en-US" dirty="0" smtClean="0"/>
              <a:t>A class can have any number of constructor as long as their parameter declaration is different i.e. either the number of parameter or data type of parameter should be different.</a:t>
            </a:r>
          </a:p>
          <a:p>
            <a:r>
              <a:rPr lang="en-US" dirty="0" smtClean="0"/>
              <a:t>Example -</a:t>
            </a:r>
          </a:p>
          <a:p>
            <a:r>
              <a:rPr lang="en-US" dirty="0" smtClean="0"/>
              <a:t>class Employee</a:t>
            </a:r>
          </a:p>
          <a:p>
            <a:r>
              <a:rPr lang="en-US" dirty="0" smtClean="0"/>
              <a:t> {</a:t>
            </a:r>
          </a:p>
          <a:p>
            <a:r>
              <a:rPr lang="en-US" dirty="0" smtClean="0"/>
              <a:t> </a:t>
            </a:r>
            <a:r>
              <a:rPr lang="en-US" dirty="0" err="1" smtClean="0"/>
              <a:t>int</a:t>
            </a:r>
            <a:r>
              <a:rPr lang="en-US" dirty="0" smtClean="0"/>
              <a:t> id; String name; </a:t>
            </a:r>
          </a:p>
          <a:p>
            <a:r>
              <a:rPr lang="en-US" dirty="0" smtClean="0"/>
              <a:t>public void input() </a:t>
            </a:r>
          </a:p>
          <a:p>
            <a:r>
              <a:rPr lang="en-US" dirty="0" smtClean="0"/>
              <a:t>{ </a:t>
            </a:r>
          </a:p>
          <a:p>
            <a:r>
              <a:rPr lang="en-US" dirty="0" smtClean="0"/>
              <a:t>id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ID")); </a:t>
            </a:r>
          </a:p>
          <a:p>
            <a:r>
              <a:rPr lang="en-US" dirty="0" smtClean="0"/>
              <a:t>name = </a:t>
            </a:r>
            <a:r>
              <a:rPr lang="en-US" dirty="0" err="1" smtClean="0"/>
              <a:t>System.console</a:t>
            </a:r>
            <a:r>
              <a:rPr lang="en-US" dirty="0" smtClean="0"/>
              <a:t>().</a:t>
            </a:r>
            <a:r>
              <a:rPr lang="en-US" dirty="0" err="1" smtClean="0"/>
              <a:t>readLine</a:t>
            </a:r>
            <a:r>
              <a:rPr lang="en-US" dirty="0" smtClean="0"/>
              <a:t>("Enter name"); </a:t>
            </a:r>
          </a:p>
          <a:p>
            <a:r>
              <a:rPr lang="en-US" dirty="0" smtClean="0"/>
              <a:t>}</a:t>
            </a:r>
          </a:p>
          <a:p>
            <a:r>
              <a:rPr lang="en-US" dirty="0" smtClean="0"/>
              <a:t> public void </a:t>
            </a:r>
            <a:r>
              <a:rPr lang="en-US" dirty="0" err="1" smtClean="0"/>
              <a:t>disp</a:t>
            </a:r>
            <a:r>
              <a:rPr lang="en-US" dirty="0" smtClean="0"/>
              <a:t>() </a:t>
            </a:r>
          </a:p>
          <a:p>
            <a:r>
              <a:rPr lang="en-US" dirty="0" smtClean="0"/>
              <a:t>{</a:t>
            </a:r>
          </a:p>
          <a:p>
            <a:r>
              <a:rPr lang="en-US" dirty="0" smtClean="0"/>
              <a:t> </a:t>
            </a:r>
            <a:r>
              <a:rPr lang="en-US" dirty="0" err="1" smtClean="0"/>
              <a:t>System.out.println</a:t>
            </a:r>
            <a:r>
              <a:rPr lang="en-US" dirty="0" smtClean="0"/>
              <a:t>(id+ " " + name); </a:t>
            </a:r>
          </a:p>
          <a:p>
            <a:r>
              <a:rPr lang="en-US"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7500" lnSpcReduction="20000"/>
          </a:bodyPr>
          <a:lstStyle/>
          <a:p>
            <a:r>
              <a:rPr lang="en-US" dirty="0" smtClean="0"/>
              <a:t> public Employee() // Constructor 1 </a:t>
            </a:r>
          </a:p>
          <a:p>
            <a:r>
              <a:rPr lang="en-US" dirty="0" smtClean="0"/>
              <a:t>{</a:t>
            </a:r>
          </a:p>
          <a:p>
            <a:r>
              <a:rPr lang="en-US" dirty="0" smtClean="0"/>
              <a:t> }</a:t>
            </a:r>
          </a:p>
          <a:p>
            <a:r>
              <a:rPr lang="en-US" dirty="0" smtClean="0"/>
              <a:t> public Employee(</a:t>
            </a:r>
            <a:r>
              <a:rPr lang="en-US" dirty="0" err="1" smtClean="0"/>
              <a:t>int</a:t>
            </a:r>
            <a:r>
              <a:rPr lang="en-US" dirty="0" smtClean="0"/>
              <a:t> </a:t>
            </a:r>
            <a:r>
              <a:rPr lang="en-US" dirty="0" err="1" smtClean="0"/>
              <a:t>i</a:t>
            </a:r>
            <a:r>
              <a:rPr lang="en-US" dirty="0" smtClean="0"/>
              <a:t>) // Constructor 2 </a:t>
            </a:r>
          </a:p>
          <a:p>
            <a:r>
              <a:rPr lang="en-US" dirty="0" smtClean="0"/>
              <a:t>{</a:t>
            </a:r>
          </a:p>
          <a:p>
            <a:r>
              <a:rPr lang="en-US" dirty="0" smtClean="0"/>
              <a:t> id = </a:t>
            </a:r>
            <a:r>
              <a:rPr lang="en-US" dirty="0" err="1" smtClean="0"/>
              <a:t>i</a:t>
            </a:r>
            <a:r>
              <a:rPr lang="en-US" dirty="0" smtClean="0"/>
              <a:t>;</a:t>
            </a:r>
          </a:p>
          <a:p>
            <a:r>
              <a:rPr lang="en-US" dirty="0" smtClean="0"/>
              <a:t> }</a:t>
            </a:r>
          </a:p>
          <a:p>
            <a:r>
              <a:rPr lang="en-US" dirty="0" smtClean="0"/>
              <a:t> public Employee(String n) // Constructor 3 </a:t>
            </a:r>
          </a:p>
          <a:p>
            <a:r>
              <a:rPr lang="en-US" dirty="0" smtClean="0"/>
              <a:t>{</a:t>
            </a:r>
          </a:p>
          <a:p>
            <a:r>
              <a:rPr lang="en-US" dirty="0" smtClean="0"/>
              <a:t> name = n; </a:t>
            </a:r>
          </a:p>
          <a:p>
            <a:r>
              <a:rPr lang="en-US" dirty="0" smtClean="0"/>
              <a:t>} </a:t>
            </a:r>
          </a:p>
          <a:p>
            <a:r>
              <a:rPr lang="en-US" dirty="0" smtClean="0"/>
              <a:t>public Employee(</a:t>
            </a:r>
            <a:r>
              <a:rPr lang="en-US" dirty="0" err="1" smtClean="0"/>
              <a:t>int</a:t>
            </a:r>
            <a:r>
              <a:rPr lang="en-US" dirty="0" smtClean="0"/>
              <a:t> </a:t>
            </a:r>
            <a:r>
              <a:rPr lang="en-US" dirty="0" err="1" smtClean="0"/>
              <a:t>i</a:t>
            </a:r>
            <a:r>
              <a:rPr lang="en-US" dirty="0" smtClean="0"/>
              <a:t>, String n) // Constructor 4 </a:t>
            </a:r>
          </a:p>
          <a:p>
            <a:r>
              <a:rPr lang="en-US" dirty="0" smtClean="0"/>
              <a:t>{ </a:t>
            </a:r>
          </a:p>
          <a:p>
            <a:r>
              <a:rPr lang="en-US" dirty="0" smtClean="0"/>
              <a:t>id = </a:t>
            </a:r>
            <a:r>
              <a:rPr lang="en-US" dirty="0" err="1" smtClean="0"/>
              <a:t>i</a:t>
            </a:r>
            <a:r>
              <a:rPr lang="en-US" dirty="0" smtClean="0"/>
              <a:t>; </a:t>
            </a:r>
          </a:p>
          <a:p>
            <a:r>
              <a:rPr lang="en-US" dirty="0" smtClean="0"/>
              <a:t>name = n; </a:t>
            </a:r>
          </a:p>
          <a:p>
            <a:r>
              <a:rPr lang="en-US" dirty="0" smtClean="0"/>
              <a:t>} </a:t>
            </a:r>
          </a:p>
          <a:p>
            <a:r>
              <a:rPr lang="en-US" dirty="0" smtClean="0"/>
              <a:t>public Employee(String n, </a:t>
            </a:r>
            <a:r>
              <a:rPr lang="en-US" dirty="0" err="1" smtClean="0"/>
              <a:t>int</a:t>
            </a:r>
            <a:r>
              <a:rPr lang="en-US" dirty="0" smtClean="0"/>
              <a:t> </a:t>
            </a:r>
            <a:r>
              <a:rPr lang="en-US" dirty="0" err="1" smtClean="0"/>
              <a:t>i</a:t>
            </a:r>
            <a:r>
              <a:rPr lang="en-US" dirty="0" smtClean="0"/>
              <a:t>) // Constructor 5 </a:t>
            </a:r>
          </a:p>
          <a:p>
            <a:r>
              <a:rPr lang="en-US" dirty="0" smtClean="0"/>
              <a:t>{</a:t>
            </a:r>
          </a:p>
          <a:p>
            <a:r>
              <a:rPr lang="en-US" dirty="0" smtClean="0"/>
              <a:t> id = </a:t>
            </a:r>
            <a:r>
              <a:rPr lang="en-US" dirty="0" err="1" smtClean="0"/>
              <a:t>i</a:t>
            </a:r>
            <a:r>
              <a:rPr lang="en-US" dirty="0" smtClean="0"/>
              <a:t>; </a:t>
            </a:r>
          </a:p>
          <a:p>
            <a:r>
              <a:rPr lang="en-US" dirty="0" smtClean="0"/>
              <a:t>name = n; </a:t>
            </a:r>
          </a:p>
          <a:p>
            <a:r>
              <a:rPr lang="en-US" dirty="0" smtClean="0"/>
              <a:t>}</a:t>
            </a:r>
          </a:p>
          <a:p>
            <a:r>
              <a:rPr lang="en-US" dirty="0" smtClean="0"/>
              <a:t> } </a:t>
            </a:r>
            <a:br>
              <a:rPr lang="en-US" dirty="0" smtClean="0"/>
            </a:br>
            <a:endParaRPr lang="en-IN"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10000"/>
          </a:bodyPr>
          <a:lstStyle/>
          <a:p>
            <a:r>
              <a:rPr lang="en-US" dirty="0" smtClean="0"/>
              <a:t>public class Demo </a:t>
            </a:r>
          </a:p>
          <a:p>
            <a:r>
              <a:rPr lang="en-US" dirty="0" smtClean="0"/>
              <a:t>{ </a:t>
            </a:r>
          </a:p>
          <a:p>
            <a:r>
              <a:rPr lang="en-US" dirty="0" smtClean="0"/>
              <a:t>public static void main(String </a:t>
            </a:r>
            <a:r>
              <a:rPr lang="en-US" dirty="0" err="1" smtClean="0"/>
              <a:t>args</a:t>
            </a:r>
            <a:r>
              <a:rPr lang="en-US" dirty="0" smtClean="0"/>
              <a:t>[]) </a:t>
            </a:r>
          </a:p>
          <a:p>
            <a:r>
              <a:rPr lang="en-US" dirty="0" smtClean="0"/>
              <a:t>{ </a:t>
            </a:r>
          </a:p>
          <a:p>
            <a:r>
              <a:rPr lang="en-US" dirty="0" smtClean="0"/>
              <a:t>Employee emp1 = new Employee(); </a:t>
            </a:r>
          </a:p>
          <a:p>
            <a:r>
              <a:rPr lang="en-US" dirty="0" smtClean="0"/>
              <a:t>Employee emp2 = new Employee(1); </a:t>
            </a:r>
          </a:p>
          <a:p>
            <a:r>
              <a:rPr lang="en-US" dirty="0" smtClean="0"/>
              <a:t>Employee emp3 = new Employee("Tom");</a:t>
            </a:r>
          </a:p>
          <a:p>
            <a:r>
              <a:rPr lang="en-US" dirty="0" smtClean="0"/>
              <a:t> Employee emp4 = new Employee(1, "Tom"); </a:t>
            </a:r>
          </a:p>
          <a:p>
            <a:r>
              <a:rPr lang="en-US" dirty="0" smtClean="0"/>
              <a:t>emp1.disp(); </a:t>
            </a:r>
          </a:p>
          <a:p>
            <a:r>
              <a:rPr lang="en-US" dirty="0" smtClean="0"/>
              <a:t>emp2.disp(); </a:t>
            </a:r>
          </a:p>
          <a:p>
            <a:r>
              <a:rPr lang="en-US" dirty="0" smtClean="0"/>
              <a:t>emp3.disp(); </a:t>
            </a:r>
          </a:p>
          <a:p>
            <a:r>
              <a:rPr lang="en-US" dirty="0" smtClean="0"/>
              <a:t>emp4.disp(); </a:t>
            </a:r>
          </a:p>
          <a:p>
            <a:r>
              <a:rPr lang="en-US" dirty="0" smtClean="0"/>
              <a:t>} </a:t>
            </a:r>
          </a:p>
          <a:p>
            <a:r>
              <a:rPr lang="en-US" dirty="0" smtClean="0"/>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10000"/>
          </a:bodyPr>
          <a:lstStyle/>
          <a:p>
            <a:r>
              <a:rPr lang="en-US" dirty="0" smtClean="0"/>
              <a:t>Here we have defined 5 constructors, Constructor 1 does not have any parameter, Constructor 2 has 1 parameter of </a:t>
            </a:r>
            <a:r>
              <a:rPr lang="en-US" dirty="0" err="1" smtClean="0"/>
              <a:t>int</a:t>
            </a:r>
            <a:r>
              <a:rPr lang="en-US" dirty="0" smtClean="0"/>
              <a:t> type, Constructor 3 also has 1 parameter but it is of String type, and so on.</a:t>
            </a:r>
            <a:br>
              <a:rPr lang="en-US" dirty="0" smtClean="0"/>
            </a:br>
            <a:r>
              <a:rPr lang="en-US" dirty="0" smtClean="0"/>
              <a:t/>
            </a:r>
            <a:br>
              <a:rPr lang="en-US" dirty="0" smtClean="0"/>
            </a:br>
            <a:r>
              <a:rPr lang="en-US" dirty="0" smtClean="0"/>
              <a:t>When the code </a:t>
            </a:r>
            <a:r>
              <a:rPr lang="en-US" b="1" dirty="0" smtClean="0"/>
              <a:t>Employee emp1 = new Employee();</a:t>
            </a:r>
            <a:r>
              <a:rPr lang="en-US" dirty="0" smtClean="0"/>
              <a:t> gets executed, it will cause the compiler to look for a constructor that is not having any parameter, so Constructor 1 will gets executed and initialize data fields of emp1 to their default value (i.e. 0 for </a:t>
            </a:r>
            <a:r>
              <a:rPr lang="en-US" dirty="0" err="1" smtClean="0"/>
              <a:t>int</a:t>
            </a:r>
            <a:r>
              <a:rPr lang="en-US" dirty="0" smtClean="0"/>
              <a:t> and null for String)</a:t>
            </a:r>
          </a:p>
          <a:p>
            <a:endParaRPr lang="en-US" dirty="0" smtClean="0"/>
          </a:p>
          <a:p>
            <a:endParaRPr lang="en-US" b="1" dirty="0" smtClean="0"/>
          </a:p>
          <a:p>
            <a:r>
              <a:rPr lang="en-US" b="1" dirty="0" smtClean="0"/>
              <a:t>Note</a:t>
            </a:r>
            <a:r>
              <a:rPr lang="en-US" dirty="0" smtClean="0"/>
              <a:t> the default value of object type is null.</a:t>
            </a:r>
            <a:br>
              <a:rPr lang="en-US" dirty="0" smtClean="0"/>
            </a:br>
            <a:r>
              <a:rPr lang="en-US" dirty="0" smtClean="0"/>
              <a:t/>
            </a:r>
            <a:br>
              <a:rPr lang="en-US" dirty="0" smtClean="0"/>
            </a:br>
            <a:r>
              <a:rPr lang="en-US" dirty="0" smtClean="0"/>
              <a:t>The next line </a:t>
            </a:r>
            <a:r>
              <a:rPr lang="en-US" b="1" dirty="0" smtClean="0"/>
              <a:t>Employee emp2 = new Employee(1);</a:t>
            </a:r>
            <a:r>
              <a:rPr lang="en-US" dirty="0" smtClean="0"/>
              <a:t> will cause the compiler to look for a constructor that is having only one parameter of </a:t>
            </a:r>
            <a:r>
              <a:rPr lang="en-US" dirty="0" err="1" smtClean="0"/>
              <a:t>int</a:t>
            </a:r>
            <a:r>
              <a:rPr lang="en-US" dirty="0" smtClean="0"/>
              <a:t> type , so Constructor 2 will gets executed and initialize id to 1 and name to null.</a:t>
            </a:r>
            <a:br>
              <a:rPr lang="en-US" dirty="0" smtClean="0"/>
            </a:br>
            <a:r>
              <a:rPr lang="en-US" dirty="0" smtClean="0"/>
              <a:t/>
            </a:r>
            <a:br>
              <a:rPr lang="en-US" dirty="0" smtClean="0"/>
            </a:br>
            <a:endParaRPr lang="en-IN" dirty="0"/>
          </a:p>
        </p:txBody>
      </p:sp>
      <p:pic>
        <p:nvPicPr>
          <p:cNvPr id="9217" name="Picture 1"/>
          <p:cNvPicPr>
            <a:picLocks noChangeAspect="1" noChangeArrowheads="1"/>
          </p:cNvPicPr>
          <p:nvPr/>
        </p:nvPicPr>
        <p:blipFill>
          <a:blip r:embed="rId2"/>
          <a:srcRect l="17670" t="65000" r="47091" b="27143"/>
          <a:stretch>
            <a:fillRect/>
          </a:stretch>
        </p:blipFill>
        <p:spPr bwMode="auto">
          <a:xfrm>
            <a:off x="2913017" y="2860766"/>
            <a:ext cx="4585063" cy="57476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pic>
        <p:nvPicPr>
          <p:cNvPr id="8193" name="Picture 1"/>
          <p:cNvPicPr>
            <a:picLocks noChangeAspect="1" noChangeArrowheads="1"/>
          </p:cNvPicPr>
          <p:nvPr/>
        </p:nvPicPr>
        <p:blipFill>
          <a:blip r:embed="rId2"/>
          <a:srcRect l="16264" t="10179" r="17574" b="31428"/>
          <a:stretch>
            <a:fillRect/>
          </a:stretch>
        </p:blipFill>
        <p:spPr bwMode="auto">
          <a:xfrm>
            <a:off x="1136469" y="258443"/>
            <a:ext cx="10641155" cy="63383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5000" lnSpcReduction="20000"/>
          </a:bodyPr>
          <a:lstStyle/>
          <a:p>
            <a:r>
              <a:rPr lang="en-US" b="1" dirty="0" smtClean="0"/>
              <a:t>Copy Constructor -</a:t>
            </a:r>
          </a:p>
          <a:p>
            <a:r>
              <a:rPr lang="en-US" dirty="0" smtClean="0"/>
              <a:t>This constructor is used to create a copy of object.</a:t>
            </a:r>
          </a:p>
          <a:p>
            <a:r>
              <a:rPr lang="en-US" dirty="0" smtClean="0"/>
              <a:t>Example -</a:t>
            </a:r>
          </a:p>
          <a:p>
            <a:r>
              <a:rPr lang="en-US" dirty="0" smtClean="0"/>
              <a:t>class Employee</a:t>
            </a:r>
          </a:p>
          <a:p>
            <a:r>
              <a:rPr lang="en-US" dirty="0" smtClean="0"/>
              <a:t> {</a:t>
            </a:r>
          </a:p>
          <a:p>
            <a:r>
              <a:rPr lang="en-US" dirty="0" smtClean="0"/>
              <a:t> </a:t>
            </a:r>
            <a:r>
              <a:rPr lang="en-US" dirty="0" err="1" smtClean="0"/>
              <a:t>int</a:t>
            </a:r>
            <a:r>
              <a:rPr lang="en-US" dirty="0" smtClean="0"/>
              <a:t> id; String name; </a:t>
            </a:r>
          </a:p>
          <a:p>
            <a:r>
              <a:rPr lang="en-US" dirty="0" smtClean="0"/>
              <a:t>public void input() </a:t>
            </a:r>
          </a:p>
          <a:p>
            <a:r>
              <a:rPr lang="en-US" dirty="0" smtClean="0"/>
              <a:t>{ </a:t>
            </a:r>
          </a:p>
          <a:p>
            <a:r>
              <a:rPr lang="en-US" dirty="0" smtClean="0"/>
              <a:t>id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ID")); </a:t>
            </a:r>
          </a:p>
          <a:p>
            <a:r>
              <a:rPr lang="en-US" dirty="0" smtClean="0"/>
              <a:t>name = </a:t>
            </a:r>
            <a:r>
              <a:rPr lang="en-US" dirty="0" err="1" smtClean="0"/>
              <a:t>System.console</a:t>
            </a:r>
            <a:r>
              <a:rPr lang="en-US" dirty="0" smtClean="0"/>
              <a:t>().</a:t>
            </a:r>
            <a:r>
              <a:rPr lang="en-US" dirty="0" err="1" smtClean="0"/>
              <a:t>readLine</a:t>
            </a:r>
            <a:r>
              <a:rPr lang="en-US" dirty="0" smtClean="0"/>
              <a:t>("Enter name"); </a:t>
            </a:r>
          </a:p>
          <a:p>
            <a:r>
              <a:rPr lang="en-US" dirty="0" smtClean="0"/>
              <a:t>}</a:t>
            </a:r>
          </a:p>
          <a:p>
            <a:r>
              <a:rPr lang="en-US" dirty="0" smtClean="0"/>
              <a:t> public void </a:t>
            </a:r>
            <a:r>
              <a:rPr lang="en-US" dirty="0" err="1" smtClean="0"/>
              <a:t>disp</a:t>
            </a:r>
            <a:r>
              <a:rPr lang="en-US" dirty="0" smtClean="0"/>
              <a:t>() </a:t>
            </a:r>
          </a:p>
          <a:p>
            <a:r>
              <a:rPr lang="en-US" dirty="0" smtClean="0"/>
              <a:t>{ </a:t>
            </a:r>
          </a:p>
          <a:p>
            <a:r>
              <a:rPr lang="en-US" dirty="0" err="1" smtClean="0"/>
              <a:t>System.out.println</a:t>
            </a:r>
            <a:r>
              <a:rPr lang="en-US" dirty="0" smtClean="0"/>
              <a:t>(id+ " " + name);</a:t>
            </a:r>
          </a:p>
          <a:p>
            <a:r>
              <a:rPr lang="en-US" dirty="0" smtClean="0"/>
              <a:t> }</a:t>
            </a:r>
          </a:p>
          <a:p>
            <a:r>
              <a:rPr lang="en-US" dirty="0" smtClean="0"/>
              <a:t> public Employee(</a:t>
            </a:r>
            <a:r>
              <a:rPr lang="en-US" dirty="0" err="1" smtClean="0"/>
              <a:t>int</a:t>
            </a:r>
            <a:r>
              <a:rPr lang="en-US" dirty="0" smtClean="0"/>
              <a:t> </a:t>
            </a:r>
            <a:r>
              <a:rPr lang="en-US" dirty="0" err="1" smtClean="0"/>
              <a:t>i</a:t>
            </a:r>
            <a:r>
              <a:rPr lang="en-US" dirty="0" smtClean="0"/>
              <a:t>, String n) </a:t>
            </a:r>
          </a:p>
          <a:p>
            <a:r>
              <a:rPr lang="en-US" dirty="0" smtClean="0"/>
              <a:t>{ </a:t>
            </a:r>
          </a:p>
          <a:p>
            <a:r>
              <a:rPr lang="en-US" dirty="0" smtClean="0"/>
              <a:t>id = </a:t>
            </a:r>
            <a:r>
              <a:rPr lang="en-US" dirty="0" err="1" smtClean="0"/>
              <a:t>i</a:t>
            </a:r>
            <a:r>
              <a:rPr lang="en-US" dirty="0" smtClean="0"/>
              <a:t>;</a:t>
            </a:r>
          </a:p>
          <a:p>
            <a:r>
              <a:rPr lang="en-US" dirty="0" smtClean="0"/>
              <a:t> name = n; </a:t>
            </a:r>
          </a:p>
          <a:p>
            <a:r>
              <a:rPr lang="en-US" dirty="0" smtClean="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85000" lnSpcReduction="20000"/>
          </a:bodyPr>
          <a:lstStyle/>
          <a:p>
            <a:r>
              <a:rPr lang="en-US" dirty="0" smtClean="0"/>
              <a:t>public Employee(Employee </a:t>
            </a:r>
            <a:r>
              <a:rPr lang="en-US" dirty="0" err="1" smtClean="0"/>
              <a:t>emp</a:t>
            </a:r>
            <a:r>
              <a:rPr lang="en-US" dirty="0" smtClean="0"/>
              <a:t>) // Copy Constructor </a:t>
            </a:r>
          </a:p>
          <a:p>
            <a:r>
              <a:rPr lang="en-US" dirty="0" smtClean="0"/>
              <a:t>{ </a:t>
            </a:r>
          </a:p>
          <a:p>
            <a:r>
              <a:rPr lang="en-US" dirty="0" smtClean="0"/>
              <a:t>id = emp.id; </a:t>
            </a:r>
          </a:p>
          <a:p>
            <a:r>
              <a:rPr lang="en-US" dirty="0" smtClean="0"/>
              <a:t>name = emp.name; </a:t>
            </a:r>
          </a:p>
          <a:p>
            <a:r>
              <a:rPr lang="en-US" dirty="0" smtClean="0"/>
              <a:t>}</a:t>
            </a:r>
          </a:p>
          <a:p>
            <a:r>
              <a:rPr lang="en-US" dirty="0" smtClean="0"/>
              <a:t> }</a:t>
            </a:r>
          </a:p>
          <a:p>
            <a:r>
              <a:rPr lang="en-US" dirty="0" smtClean="0"/>
              <a:t> public class Demo </a:t>
            </a:r>
          </a:p>
          <a:p>
            <a:r>
              <a:rPr lang="en-US" dirty="0" smtClean="0"/>
              <a:t>{</a:t>
            </a:r>
          </a:p>
          <a:p>
            <a:r>
              <a:rPr lang="en-US" dirty="0" smtClean="0"/>
              <a:t> public static void main(String </a:t>
            </a:r>
            <a:r>
              <a:rPr lang="en-US" dirty="0" err="1" smtClean="0"/>
              <a:t>args</a:t>
            </a:r>
            <a:r>
              <a:rPr lang="en-US" dirty="0" smtClean="0"/>
              <a:t>[]) </a:t>
            </a:r>
          </a:p>
          <a:p>
            <a:r>
              <a:rPr lang="en-US" dirty="0" smtClean="0"/>
              <a:t>{ </a:t>
            </a:r>
          </a:p>
          <a:p>
            <a:r>
              <a:rPr lang="en-US" dirty="0" smtClean="0"/>
              <a:t>Employee emp1 = new Employee(1, "Tom"); </a:t>
            </a:r>
          </a:p>
          <a:p>
            <a:r>
              <a:rPr lang="en-US" dirty="0" smtClean="0"/>
              <a:t>emp1.disp(); </a:t>
            </a:r>
          </a:p>
          <a:p>
            <a:r>
              <a:rPr lang="en-US" dirty="0" smtClean="0"/>
              <a:t>Employee emp2 = new Employee(emp1); </a:t>
            </a:r>
          </a:p>
          <a:p>
            <a:r>
              <a:rPr lang="en-US" dirty="0" smtClean="0"/>
              <a:t>emp2.disp(); </a:t>
            </a:r>
          </a:p>
          <a:p>
            <a:r>
              <a:rPr lang="en-US" dirty="0" smtClean="0"/>
              <a:t>}</a:t>
            </a:r>
          </a:p>
          <a:p>
            <a:r>
              <a:rPr lang="en-US" dirty="0" smtClean="0"/>
              <a:t>}</a:t>
            </a:r>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4652823" cy="6126481"/>
          </a:xfrm>
        </p:spPr>
        <p:txBody>
          <a:bodyPr anchor="t">
            <a:normAutofit fontScale="60000" lnSpcReduction="20000"/>
          </a:bodyPr>
          <a:lstStyle/>
          <a:p>
            <a:r>
              <a:rPr lang="en-IN" dirty="0"/>
              <a:t>Example -</a:t>
            </a:r>
          </a:p>
          <a:p>
            <a:endParaRPr lang="en-IN" dirty="0"/>
          </a:p>
          <a:p>
            <a:r>
              <a:rPr lang="en-IN" dirty="0"/>
              <a:t>class Employee</a:t>
            </a:r>
          </a:p>
          <a:p>
            <a:r>
              <a:rPr lang="en-IN" dirty="0"/>
              <a:t>{</a:t>
            </a:r>
          </a:p>
          <a:p>
            <a:r>
              <a:rPr lang="en-IN" dirty="0"/>
              <a:t> private int id;</a:t>
            </a:r>
          </a:p>
          <a:p>
            <a:r>
              <a:rPr lang="en-IN" dirty="0"/>
              <a:t> private String name;</a:t>
            </a:r>
          </a:p>
          <a:p>
            <a:r>
              <a:rPr lang="en-IN" dirty="0"/>
              <a:t> private int salary;</a:t>
            </a:r>
          </a:p>
          <a:p>
            <a:endParaRPr lang="en-IN" dirty="0"/>
          </a:p>
          <a:p>
            <a:r>
              <a:rPr lang="en-IN" dirty="0"/>
              <a:t> public void setId(int i) </a:t>
            </a:r>
          </a:p>
          <a:p>
            <a:r>
              <a:rPr lang="en-IN" dirty="0"/>
              <a:t> {</a:t>
            </a:r>
          </a:p>
          <a:p>
            <a:r>
              <a:rPr lang="en-IN" dirty="0"/>
              <a:t>  if(i&lt;=0)</a:t>
            </a:r>
          </a:p>
          <a:p>
            <a:r>
              <a:rPr lang="en-IN" dirty="0"/>
              <a:t>  {</a:t>
            </a:r>
          </a:p>
          <a:p>
            <a:r>
              <a:rPr lang="en-IN" dirty="0"/>
              <a:t>   throw new RuntimeException("ID should be greater than zero");</a:t>
            </a:r>
          </a:p>
          <a:p>
            <a:r>
              <a:rPr lang="en-IN" dirty="0"/>
              <a:t>  }</a:t>
            </a:r>
          </a:p>
          <a:p>
            <a:r>
              <a:rPr lang="en-IN" dirty="0"/>
              <a:t>  else</a:t>
            </a:r>
          </a:p>
          <a:p>
            <a:r>
              <a:rPr lang="en-IN" dirty="0"/>
              <a:t>  {</a:t>
            </a:r>
          </a:p>
          <a:p>
            <a:r>
              <a:rPr lang="en-IN" dirty="0"/>
              <a:t>   id = i;</a:t>
            </a:r>
          </a:p>
          <a:p>
            <a:r>
              <a:rPr lang="en-IN" dirty="0"/>
              <a:t>  }</a:t>
            </a:r>
          </a:p>
          <a:p>
            <a:r>
              <a:rPr lang="en-IN" dirty="0"/>
              <a:t>}</a:t>
            </a:r>
          </a:p>
          <a:p>
            <a:r>
              <a:rPr lang="en-IN" dirty="0"/>
              <a:t>    </a:t>
            </a:r>
          </a:p>
          <a:p>
            <a:endParaRPr lang="en-IN" dirty="0"/>
          </a:p>
        </p:txBody>
      </p:sp>
      <p:sp>
        <p:nvSpPr>
          <p:cNvPr id="4" name="TextBox 3"/>
          <p:cNvSpPr txBox="1"/>
          <p:nvPr/>
        </p:nvSpPr>
        <p:spPr>
          <a:xfrm>
            <a:off x="6174121" y="156755"/>
            <a:ext cx="5661211" cy="7417415"/>
          </a:xfrm>
          <a:prstGeom prst="rect">
            <a:avLst/>
          </a:prstGeom>
        </p:spPr>
        <p:txBody>
          <a:bodyPr wrap="square" rtlCol="0">
            <a:spAutoFit/>
          </a:bodyPr>
          <a:lstStyle/>
          <a:p>
            <a:r>
              <a:rPr lang="en-IN" sz="1400" dirty="0" smtClean="0">
                <a:sym typeface="+mn-ea"/>
              </a:rPr>
              <a:t>public </a:t>
            </a:r>
            <a:r>
              <a:rPr lang="en-IN" sz="1400" dirty="0" err="1" smtClean="0">
                <a:sym typeface="+mn-ea"/>
              </a:rPr>
              <a:t>int</a:t>
            </a:r>
            <a:r>
              <a:rPr lang="en-IN" sz="1400" dirty="0" smtClean="0">
                <a:sym typeface="+mn-ea"/>
              </a:rPr>
              <a:t> </a:t>
            </a:r>
            <a:r>
              <a:rPr lang="en-IN" sz="1400" dirty="0" err="1" smtClean="0">
                <a:sym typeface="+mn-ea"/>
              </a:rPr>
              <a:t>getId</a:t>
            </a:r>
            <a:r>
              <a:rPr lang="en-IN" sz="1400" dirty="0" smtClean="0">
                <a:sym typeface="+mn-ea"/>
              </a:rPr>
              <a:t>() </a:t>
            </a:r>
            <a:endParaRPr lang="en-IN" sz="1400" dirty="0" smtClean="0"/>
          </a:p>
          <a:p>
            <a:r>
              <a:rPr lang="en-IN" sz="1400" dirty="0" smtClean="0">
                <a:sym typeface="+mn-ea"/>
              </a:rPr>
              <a:t>{</a:t>
            </a:r>
            <a:endParaRPr lang="en-IN" sz="1400" dirty="0" smtClean="0"/>
          </a:p>
          <a:p>
            <a:r>
              <a:rPr lang="en-IN" sz="1400" dirty="0" smtClean="0">
                <a:sym typeface="+mn-ea"/>
              </a:rPr>
              <a:t> return id;</a:t>
            </a:r>
            <a:endParaRPr lang="en-IN" sz="1400" dirty="0" smtClean="0"/>
          </a:p>
          <a:p>
            <a:r>
              <a:rPr lang="en-IN" sz="1400" dirty="0" smtClean="0">
                <a:sym typeface="+mn-ea"/>
              </a:rPr>
              <a:t>}</a:t>
            </a:r>
            <a:endParaRPr lang="en-IN" sz="1400" dirty="0" smtClean="0"/>
          </a:p>
          <a:p>
            <a:endParaRPr lang="en-IN" sz="1400" dirty="0" smtClean="0"/>
          </a:p>
          <a:p>
            <a:r>
              <a:rPr lang="en-IN" sz="1400" dirty="0" smtClean="0">
                <a:sym typeface="+mn-ea"/>
              </a:rPr>
              <a:t>public void </a:t>
            </a:r>
            <a:r>
              <a:rPr lang="en-IN" sz="1400" dirty="0" err="1" smtClean="0">
                <a:sym typeface="+mn-ea"/>
              </a:rPr>
              <a:t>setName</a:t>
            </a:r>
            <a:r>
              <a:rPr lang="en-IN" sz="1400" dirty="0" smtClean="0">
                <a:sym typeface="+mn-ea"/>
              </a:rPr>
              <a:t>(String n) </a:t>
            </a:r>
            <a:endParaRPr lang="en-IN" sz="1400" dirty="0" smtClean="0"/>
          </a:p>
          <a:p>
            <a:r>
              <a:rPr lang="en-IN" sz="1400" dirty="0" smtClean="0">
                <a:sym typeface="+mn-ea"/>
              </a:rPr>
              <a:t>{</a:t>
            </a:r>
            <a:endParaRPr lang="en-IN" sz="1400" dirty="0" smtClean="0"/>
          </a:p>
          <a:p>
            <a:r>
              <a:rPr lang="en-IN" sz="1400" dirty="0" smtClean="0">
                <a:sym typeface="+mn-ea"/>
              </a:rPr>
              <a:t> name = n;</a:t>
            </a:r>
            <a:endParaRPr lang="en-IN" sz="1400" dirty="0" smtClean="0"/>
          </a:p>
          <a:p>
            <a:r>
              <a:rPr lang="en-IN" sz="1400" dirty="0" smtClean="0">
                <a:sym typeface="+mn-ea"/>
              </a:rPr>
              <a:t>}</a:t>
            </a:r>
            <a:endParaRPr lang="en-IN" sz="1400" dirty="0" smtClean="0"/>
          </a:p>
          <a:p>
            <a:endParaRPr lang="en-IN" sz="1400" dirty="0" smtClean="0"/>
          </a:p>
          <a:p>
            <a:r>
              <a:rPr lang="en-IN" sz="1400" dirty="0" smtClean="0">
                <a:sym typeface="+mn-ea"/>
              </a:rPr>
              <a:t>public String </a:t>
            </a:r>
            <a:r>
              <a:rPr lang="en-IN" sz="1400" dirty="0" err="1" smtClean="0">
                <a:sym typeface="+mn-ea"/>
              </a:rPr>
              <a:t>getName</a:t>
            </a:r>
            <a:r>
              <a:rPr lang="en-IN" sz="1400" dirty="0" smtClean="0">
                <a:sym typeface="+mn-ea"/>
              </a:rPr>
              <a:t>() </a:t>
            </a:r>
            <a:endParaRPr lang="en-IN" sz="1400" dirty="0" smtClean="0"/>
          </a:p>
          <a:p>
            <a:r>
              <a:rPr lang="en-IN" sz="1400" dirty="0" smtClean="0">
                <a:sym typeface="+mn-ea"/>
              </a:rPr>
              <a:t>{</a:t>
            </a:r>
            <a:endParaRPr lang="en-IN" sz="1400" dirty="0" smtClean="0"/>
          </a:p>
          <a:p>
            <a:r>
              <a:rPr lang="en-IN" sz="1400" dirty="0" smtClean="0">
                <a:sym typeface="+mn-ea"/>
              </a:rPr>
              <a:t> return name;</a:t>
            </a:r>
            <a:endParaRPr lang="en-IN" sz="1400" dirty="0" smtClean="0"/>
          </a:p>
          <a:p>
            <a:r>
              <a:rPr lang="en-IN" sz="1400" dirty="0" smtClean="0">
                <a:sym typeface="+mn-ea"/>
              </a:rPr>
              <a:t>}</a:t>
            </a:r>
            <a:endParaRPr lang="en-IN" sz="1400" dirty="0" smtClean="0"/>
          </a:p>
          <a:p>
            <a:r>
              <a:rPr lang="en-IN" sz="1400" dirty="0" smtClean="0">
                <a:sym typeface="+mn-ea"/>
              </a:rPr>
              <a:t>public void </a:t>
            </a:r>
            <a:r>
              <a:rPr lang="en-IN" sz="1400" dirty="0" err="1" smtClean="0">
                <a:sym typeface="+mn-ea"/>
              </a:rPr>
              <a:t>setSalary</a:t>
            </a:r>
            <a:r>
              <a:rPr lang="en-IN" sz="1400" dirty="0" smtClean="0">
                <a:sym typeface="+mn-ea"/>
              </a:rPr>
              <a:t>(</a:t>
            </a:r>
            <a:r>
              <a:rPr lang="en-IN" sz="1400" dirty="0" err="1" smtClean="0">
                <a:sym typeface="+mn-ea"/>
              </a:rPr>
              <a:t>int</a:t>
            </a:r>
            <a:r>
              <a:rPr lang="en-IN" sz="1400" dirty="0" smtClean="0">
                <a:sym typeface="+mn-ea"/>
              </a:rPr>
              <a:t> s)</a:t>
            </a:r>
            <a:endParaRPr lang="en-IN" sz="1400" dirty="0" smtClean="0"/>
          </a:p>
          <a:p>
            <a:r>
              <a:rPr lang="en-IN" sz="1400" dirty="0" smtClean="0">
                <a:sym typeface="+mn-ea"/>
              </a:rPr>
              <a:t>{</a:t>
            </a:r>
            <a:endParaRPr lang="en-IN" sz="1400" dirty="0" smtClean="0"/>
          </a:p>
          <a:p>
            <a:r>
              <a:rPr lang="en-IN" sz="1400" dirty="0" smtClean="0">
                <a:sym typeface="+mn-ea"/>
              </a:rPr>
              <a:t> if(s&lt;=0)</a:t>
            </a:r>
            <a:endParaRPr lang="en-IN" sz="1400" dirty="0" smtClean="0"/>
          </a:p>
          <a:p>
            <a:r>
              <a:rPr lang="en-IN" sz="1400" dirty="0" smtClean="0">
                <a:sym typeface="+mn-ea"/>
              </a:rPr>
              <a:t> {</a:t>
            </a:r>
            <a:endParaRPr lang="en-IN" sz="1400" dirty="0" smtClean="0"/>
          </a:p>
          <a:p>
            <a:r>
              <a:rPr lang="en-IN" sz="1400" dirty="0" smtClean="0">
                <a:sym typeface="+mn-ea"/>
              </a:rPr>
              <a:t>  throw new </a:t>
            </a:r>
            <a:r>
              <a:rPr lang="en-IN" sz="1400" dirty="0" err="1" smtClean="0">
                <a:sym typeface="+mn-ea"/>
              </a:rPr>
              <a:t>RuntimeException</a:t>
            </a:r>
            <a:r>
              <a:rPr lang="en-IN" sz="1400" dirty="0" smtClean="0">
                <a:sym typeface="+mn-ea"/>
              </a:rPr>
              <a:t>("Salary should be greater than zero");</a:t>
            </a:r>
            <a:endParaRPr lang="en-IN" sz="1400" dirty="0" smtClean="0"/>
          </a:p>
          <a:p>
            <a:r>
              <a:rPr lang="en-IN" sz="1400" dirty="0" smtClean="0">
                <a:sym typeface="+mn-ea"/>
              </a:rPr>
              <a:t> }</a:t>
            </a:r>
            <a:endParaRPr lang="en-IN" sz="1400" dirty="0" smtClean="0"/>
          </a:p>
          <a:p>
            <a:r>
              <a:rPr lang="en-IN" sz="1400" dirty="0" smtClean="0">
                <a:sym typeface="+mn-ea"/>
              </a:rPr>
              <a:t> else</a:t>
            </a:r>
            <a:endParaRPr lang="en-IN" sz="1400" dirty="0" smtClean="0"/>
          </a:p>
          <a:p>
            <a:r>
              <a:rPr lang="en-IN" sz="1400" dirty="0" smtClean="0">
                <a:sym typeface="+mn-ea"/>
              </a:rPr>
              <a:t> {</a:t>
            </a:r>
            <a:endParaRPr lang="en-IN" sz="1400" dirty="0" smtClean="0"/>
          </a:p>
          <a:p>
            <a:r>
              <a:rPr lang="en-IN" sz="1400" dirty="0" smtClean="0">
                <a:sym typeface="+mn-ea"/>
              </a:rPr>
              <a:t>  salary = s;</a:t>
            </a:r>
            <a:endParaRPr lang="en-IN" sz="1400" dirty="0" smtClean="0"/>
          </a:p>
          <a:p>
            <a:r>
              <a:rPr lang="en-IN" sz="1400" dirty="0" smtClean="0">
                <a:sym typeface="+mn-ea"/>
              </a:rPr>
              <a:t> }</a:t>
            </a:r>
            <a:endParaRPr lang="en-IN" sz="1400" dirty="0" smtClean="0"/>
          </a:p>
          <a:p>
            <a:r>
              <a:rPr lang="en-IN" sz="1400" dirty="0" smtClean="0">
                <a:sym typeface="+mn-ea"/>
              </a:rPr>
              <a:t>}</a:t>
            </a:r>
            <a:endParaRPr lang="en-IN" sz="1400" dirty="0" smtClean="0"/>
          </a:p>
          <a:p>
            <a:r>
              <a:rPr lang="en-IN" sz="1400" dirty="0" smtClean="0">
                <a:sym typeface="+mn-ea"/>
              </a:rPr>
              <a:t>    </a:t>
            </a:r>
            <a:endParaRPr lang="en-IN" sz="1400" dirty="0" smtClean="0"/>
          </a:p>
          <a:p>
            <a:r>
              <a:rPr lang="en-IN" sz="1400" dirty="0" smtClean="0">
                <a:sym typeface="+mn-ea"/>
              </a:rPr>
              <a:t>public </a:t>
            </a:r>
            <a:r>
              <a:rPr lang="en-IN" sz="1400" dirty="0" err="1" smtClean="0">
                <a:sym typeface="+mn-ea"/>
              </a:rPr>
              <a:t>int</a:t>
            </a:r>
            <a:r>
              <a:rPr lang="en-IN" sz="1400" dirty="0" smtClean="0">
                <a:sym typeface="+mn-ea"/>
              </a:rPr>
              <a:t> </a:t>
            </a:r>
            <a:r>
              <a:rPr lang="en-IN" sz="1400" dirty="0" err="1" smtClean="0">
                <a:sym typeface="+mn-ea"/>
              </a:rPr>
              <a:t>getSalary</a:t>
            </a:r>
            <a:r>
              <a:rPr lang="en-IN" sz="1400" dirty="0" smtClean="0">
                <a:sym typeface="+mn-ea"/>
              </a:rPr>
              <a:t>() </a:t>
            </a:r>
            <a:endParaRPr lang="en-IN" sz="1400" dirty="0" smtClean="0"/>
          </a:p>
          <a:p>
            <a:r>
              <a:rPr lang="en-IN" sz="1400" dirty="0" smtClean="0">
                <a:sym typeface="+mn-ea"/>
              </a:rPr>
              <a:t>{</a:t>
            </a:r>
            <a:endParaRPr lang="en-IN" sz="1400" dirty="0" smtClean="0"/>
          </a:p>
          <a:p>
            <a:r>
              <a:rPr lang="en-IN" sz="1400" dirty="0" smtClean="0">
                <a:sym typeface="+mn-ea"/>
              </a:rPr>
              <a:t> return salary;</a:t>
            </a:r>
            <a:endParaRPr lang="en-IN" sz="1400" dirty="0" smtClean="0"/>
          </a:p>
          <a:p>
            <a:r>
              <a:rPr lang="en-IN" sz="1400" dirty="0" smtClean="0">
                <a:sym typeface="+mn-ea"/>
              </a:rPr>
              <a:t>}</a:t>
            </a:r>
            <a:endParaRPr lang="en-IN" sz="1400" dirty="0" smtClean="0"/>
          </a:p>
          <a:p>
            <a:r>
              <a:rPr lang="en-IN" sz="1400" dirty="0" smtClean="0">
                <a:sym typeface="+mn-ea"/>
              </a:rPr>
              <a:t>}</a:t>
            </a:r>
            <a:endParaRPr lang="en-IN" sz="1400" dirty="0" smtClean="0"/>
          </a:p>
          <a:p>
            <a:endParaRPr lang="en-IN" sz="1400" dirty="0" smtClean="0"/>
          </a:p>
          <a:p>
            <a:endParaRPr lang="en-IN" sz="1400" dirty="0" smtClean="0"/>
          </a:p>
          <a:p>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pic>
        <p:nvPicPr>
          <p:cNvPr id="5121" name="Picture 1"/>
          <p:cNvPicPr>
            <a:picLocks noChangeAspect="1" noChangeArrowheads="1"/>
          </p:cNvPicPr>
          <p:nvPr/>
        </p:nvPicPr>
        <p:blipFill>
          <a:blip r:embed="rId2"/>
          <a:srcRect l="17168" t="13036" r="18477" b="13036"/>
          <a:stretch>
            <a:fillRect/>
          </a:stretch>
        </p:blipFill>
        <p:spPr bwMode="auto">
          <a:xfrm>
            <a:off x="1097281" y="404949"/>
            <a:ext cx="10476410" cy="612648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7500" lnSpcReduction="2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US" dirty="0" smtClean="0"/>
              <a:t>Example </a:t>
            </a:r>
            <a:r>
              <a:rPr lang="en-US" dirty="0" smtClean="0"/>
              <a:t>-</a:t>
            </a:r>
          </a:p>
          <a:p>
            <a:r>
              <a:rPr lang="en-US" dirty="0" smtClean="0"/>
              <a:t>class Employee { </a:t>
            </a:r>
            <a:endParaRPr lang="en-US" dirty="0" smtClean="0"/>
          </a:p>
          <a:p>
            <a:r>
              <a:rPr lang="en-US" dirty="0" err="1" smtClean="0"/>
              <a:t>int</a:t>
            </a:r>
            <a:r>
              <a:rPr lang="en-US" dirty="0" smtClean="0"/>
              <a:t> </a:t>
            </a:r>
            <a:r>
              <a:rPr lang="en-US" dirty="0" smtClean="0"/>
              <a:t>id; String name; </a:t>
            </a:r>
            <a:endParaRPr lang="en-US" dirty="0" smtClean="0"/>
          </a:p>
          <a:p>
            <a:r>
              <a:rPr lang="en-US" dirty="0" smtClean="0"/>
              <a:t>public </a:t>
            </a:r>
            <a:r>
              <a:rPr lang="en-US" dirty="0" smtClean="0"/>
              <a:t>void input() { </a:t>
            </a:r>
            <a:endParaRPr lang="en-US" dirty="0" smtClean="0"/>
          </a:p>
          <a:p>
            <a:r>
              <a:rPr lang="en-US" dirty="0" smtClean="0"/>
              <a:t>id </a:t>
            </a:r>
            <a:r>
              <a:rPr lang="en-US" dirty="0" smtClean="0"/>
              <a:t>=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ID")); </a:t>
            </a:r>
            <a:endParaRPr lang="en-US" dirty="0" smtClean="0"/>
          </a:p>
          <a:p>
            <a:r>
              <a:rPr lang="en-US" dirty="0" smtClean="0"/>
              <a:t>name </a:t>
            </a:r>
            <a:r>
              <a:rPr lang="en-US" dirty="0" smtClean="0"/>
              <a:t>= </a:t>
            </a:r>
            <a:r>
              <a:rPr lang="en-US" dirty="0" err="1" smtClean="0"/>
              <a:t>System.console</a:t>
            </a:r>
            <a:r>
              <a:rPr lang="en-US" dirty="0" smtClean="0"/>
              <a:t>().</a:t>
            </a:r>
            <a:r>
              <a:rPr lang="en-US" dirty="0" err="1" smtClean="0"/>
              <a:t>readLine</a:t>
            </a:r>
            <a:r>
              <a:rPr lang="en-US" dirty="0" smtClean="0"/>
              <a:t>("Enter name"); </a:t>
            </a:r>
            <a:endParaRPr lang="en-US" dirty="0" smtClean="0"/>
          </a:p>
          <a:p>
            <a:r>
              <a:rPr lang="en-US" dirty="0" smtClean="0"/>
              <a:t>}</a:t>
            </a:r>
          </a:p>
          <a:p>
            <a:r>
              <a:rPr lang="en-US" dirty="0" smtClean="0"/>
              <a:t> </a:t>
            </a:r>
            <a:r>
              <a:rPr lang="en-US" dirty="0" smtClean="0"/>
              <a:t>public void </a:t>
            </a:r>
            <a:r>
              <a:rPr lang="en-US" dirty="0" err="1" smtClean="0"/>
              <a:t>disp</a:t>
            </a:r>
            <a:r>
              <a:rPr lang="en-US" dirty="0" smtClean="0"/>
              <a:t>() { </a:t>
            </a:r>
            <a:endParaRPr lang="en-US" dirty="0" smtClean="0"/>
          </a:p>
          <a:p>
            <a:r>
              <a:rPr lang="en-US" dirty="0" err="1" smtClean="0"/>
              <a:t>System.out.println</a:t>
            </a:r>
            <a:r>
              <a:rPr lang="en-US" dirty="0" smtClean="0"/>
              <a:t>(id</a:t>
            </a:r>
            <a:r>
              <a:rPr lang="en-US" dirty="0" smtClean="0"/>
              <a:t>+ " " + name); </a:t>
            </a:r>
            <a:endParaRPr lang="en-US" dirty="0" smtClean="0"/>
          </a:p>
          <a:p>
            <a:r>
              <a:rPr lang="en-US" dirty="0" smtClean="0"/>
              <a:t>}</a:t>
            </a:r>
            <a:endParaRPr lang="en-IN" dirty="0"/>
          </a:p>
        </p:txBody>
      </p:sp>
      <p:pic>
        <p:nvPicPr>
          <p:cNvPr id="1026" name="Picture 2"/>
          <p:cNvPicPr>
            <a:picLocks noChangeAspect="1" noChangeArrowheads="1"/>
          </p:cNvPicPr>
          <p:nvPr/>
        </p:nvPicPr>
        <p:blipFill>
          <a:blip r:embed="rId2"/>
          <a:srcRect l="17068" t="15714" r="20485" b="53036"/>
          <a:stretch>
            <a:fillRect/>
          </a:stretch>
        </p:blipFill>
        <p:spPr bwMode="auto">
          <a:xfrm>
            <a:off x="1045028" y="326571"/>
            <a:ext cx="10554789" cy="287382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lnSpcReduction="20000"/>
          </a:bodyPr>
          <a:lstStyle/>
          <a:p>
            <a:r>
              <a:rPr lang="en-US" dirty="0" smtClean="0"/>
              <a:t>public Employee(</a:t>
            </a:r>
            <a:r>
              <a:rPr lang="en-US" dirty="0" err="1" smtClean="0"/>
              <a:t>int</a:t>
            </a:r>
            <a:r>
              <a:rPr lang="en-US" dirty="0" smtClean="0"/>
              <a:t> </a:t>
            </a:r>
            <a:r>
              <a:rPr lang="en-US" dirty="0" err="1" smtClean="0"/>
              <a:t>i</a:t>
            </a:r>
            <a:r>
              <a:rPr lang="en-US" dirty="0" smtClean="0"/>
              <a:t>) // Constructor 1 </a:t>
            </a:r>
            <a:endParaRPr lang="en-US" dirty="0" smtClean="0"/>
          </a:p>
          <a:p>
            <a:r>
              <a:rPr lang="en-US" dirty="0" smtClean="0"/>
              <a:t>{</a:t>
            </a:r>
          </a:p>
          <a:p>
            <a:r>
              <a:rPr lang="en-US" dirty="0" smtClean="0"/>
              <a:t> </a:t>
            </a:r>
            <a:r>
              <a:rPr lang="en-US" dirty="0" smtClean="0"/>
              <a:t>id = </a:t>
            </a:r>
            <a:r>
              <a:rPr lang="en-US" dirty="0" err="1" smtClean="0"/>
              <a:t>i</a:t>
            </a:r>
            <a:r>
              <a:rPr lang="en-US" dirty="0" smtClean="0"/>
              <a:t>; </a:t>
            </a:r>
            <a:endParaRPr lang="en-US" dirty="0" smtClean="0"/>
          </a:p>
          <a:p>
            <a:r>
              <a:rPr lang="en-US" dirty="0" smtClean="0"/>
              <a:t>} </a:t>
            </a:r>
          </a:p>
          <a:p>
            <a:r>
              <a:rPr lang="en-US" dirty="0" smtClean="0"/>
              <a:t>public </a:t>
            </a:r>
            <a:r>
              <a:rPr lang="en-US" dirty="0" smtClean="0"/>
              <a:t>Employee(String n) // Constructor 2 </a:t>
            </a:r>
            <a:endParaRPr lang="en-US" dirty="0" smtClean="0"/>
          </a:p>
          <a:p>
            <a:r>
              <a:rPr lang="en-US" dirty="0" smtClean="0"/>
              <a:t>{ </a:t>
            </a:r>
          </a:p>
          <a:p>
            <a:r>
              <a:rPr lang="en-US" dirty="0" smtClean="0"/>
              <a:t>name </a:t>
            </a:r>
            <a:r>
              <a:rPr lang="en-US" dirty="0" smtClean="0"/>
              <a:t>= n; </a:t>
            </a:r>
            <a:endParaRPr lang="en-US" dirty="0" smtClean="0"/>
          </a:p>
          <a:p>
            <a:r>
              <a:rPr lang="en-US" dirty="0" smtClean="0"/>
              <a:t>} </a:t>
            </a:r>
          </a:p>
          <a:p>
            <a:r>
              <a:rPr lang="en-US" dirty="0" smtClean="0"/>
              <a:t>public </a:t>
            </a:r>
            <a:r>
              <a:rPr lang="en-US" dirty="0" smtClean="0"/>
              <a:t>Employee(</a:t>
            </a:r>
            <a:r>
              <a:rPr lang="en-US" dirty="0" err="1" smtClean="0"/>
              <a:t>int</a:t>
            </a:r>
            <a:r>
              <a:rPr lang="en-US" dirty="0" smtClean="0"/>
              <a:t> </a:t>
            </a:r>
            <a:r>
              <a:rPr lang="en-US" dirty="0" err="1" smtClean="0"/>
              <a:t>i</a:t>
            </a:r>
            <a:r>
              <a:rPr lang="en-US" dirty="0" smtClean="0"/>
              <a:t>, String n) // Constructor 3 </a:t>
            </a:r>
            <a:endParaRPr lang="en-US" dirty="0" smtClean="0"/>
          </a:p>
          <a:p>
            <a:r>
              <a:rPr lang="en-US" dirty="0" smtClean="0"/>
              <a:t>{ </a:t>
            </a:r>
          </a:p>
          <a:p>
            <a:r>
              <a:rPr lang="en-US" dirty="0" smtClean="0"/>
              <a:t>this(</a:t>
            </a:r>
            <a:r>
              <a:rPr lang="en-US" dirty="0" err="1" smtClean="0"/>
              <a:t>i</a:t>
            </a:r>
            <a:r>
              <a:rPr lang="en-US" dirty="0" smtClean="0"/>
              <a:t>); // chaining to constructor 1 </a:t>
            </a:r>
            <a:endParaRPr lang="en-US" dirty="0" smtClean="0"/>
          </a:p>
          <a:p>
            <a:r>
              <a:rPr lang="en-US" dirty="0" smtClean="0"/>
              <a:t>name </a:t>
            </a:r>
            <a:r>
              <a:rPr lang="en-US" dirty="0" smtClean="0"/>
              <a:t>= n; </a:t>
            </a:r>
            <a:endParaRPr lang="en-US" dirty="0" smtClean="0"/>
          </a:p>
          <a:p>
            <a:r>
              <a:rPr lang="en-US" dirty="0" smtClean="0"/>
              <a:t>} </a:t>
            </a:r>
          </a:p>
          <a:p>
            <a:r>
              <a:rPr lang="en-US" dirty="0" smtClean="0"/>
              <a:t>public </a:t>
            </a:r>
            <a:r>
              <a:rPr lang="en-US" dirty="0" smtClean="0"/>
              <a:t>Employee(String n, </a:t>
            </a:r>
            <a:r>
              <a:rPr lang="en-US" dirty="0" err="1" smtClean="0"/>
              <a:t>int</a:t>
            </a:r>
            <a:r>
              <a:rPr lang="en-US" dirty="0" smtClean="0"/>
              <a:t> </a:t>
            </a:r>
            <a:r>
              <a:rPr lang="en-US" dirty="0" err="1" smtClean="0"/>
              <a:t>i</a:t>
            </a:r>
            <a:r>
              <a:rPr lang="en-US" dirty="0" smtClean="0"/>
              <a:t>) // Constructor 4 </a:t>
            </a:r>
            <a:endParaRPr lang="en-US" dirty="0" smtClean="0"/>
          </a:p>
          <a:p>
            <a:r>
              <a:rPr lang="en-US" dirty="0" smtClean="0"/>
              <a:t>{ </a:t>
            </a:r>
          </a:p>
          <a:p>
            <a:r>
              <a:rPr lang="en-US" dirty="0" smtClean="0"/>
              <a:t>this(</a:t>
            </a:r>
            <a:r>
              <a:rPr lang="en-US" dirty="0" err="1" smtClean="0"/>
              <a:t>i,n</a:t>
            </a:r>
            <a:r>
              <a:rPr lang="en-US" dirty="0" smtClean="0"/>
              <a:t>); // chaining to constructor 3 </a:t>
            </a:r>
            <a:endParaRPr lang="en-US" dirty="0" smtClean="0"/>
          </a:p>
          <a:p>
            <a:r>
              <a:rPr lang="en-US" dirty="0" smtClean="0"/>
              <a:t>} </a:t>
            </a:r>
          </a:p>
          <a:p>
            <a:r>
              <a:rPr lang="en-US" dirty="0" smtClean="0"/>
              <a:t>public </a:t>
            </a:r>
            <a:r>
              <a:rPr lang="en-US" dirty="0" smtClean="0"/>
              <a:t>Employee(Employee </a:t>
            </a:r>
            <a:r>
              <a:rPr lang="en-US" dirty="0" err="1" smtClean="0"/>
              <a:t>emp</a:t>
            </a:r>
            <a:r>
              <a:rPr lang="en-US" dirty="0" smtClean="0"/>
              <a:t>) // Constructor 5 </a:t>
            </a:r>
            <a:endParaRPr lang="en-US" dirty="0" smtClean="0"/>
          </a:p>
          <a:p>
            <a:r>
              <a:rPr lang="en-US" dirty="0" smtClean="0"/>
              <a:t>{ </a:t>
            </a:r>
          </a:p>
          <a:p>
            <a:r>
              <a:rPr lang="en-US" dirty="0" smtClean="0"/>
              <a:t>this(emp.name</a:t>
            </a:r>
            <a:r>
              <a:rPr lang="en-US" dirty="0" smtClean="0"/>
              <a:t>); // chaining to constructor 2 </a:t>
            </a:r>
            <a:endParaRPr lang="en-US" dirty="0" smtClean="0"/>
          </a:p>
          <a:p>
            <a:r>
              <a:rPr lang="en-US" dirty="0" smtClean="0"/>
              <a:t>id </a:t>
            </a:r>
            <a:r>
              <a:rPr lang="en-US" dirty="0" smtClean="0"/>
              <a:t>= emp.id; </a:t>
            </a:r>
            <a:endParaRPr lang="en-US" dirty="0" smtClean="0"/>
          </a:p>
          <a:p>
            <a:r>
              <a:rPr lang="en-US" dirty="0" smtClean="0"/>
              <a:t>} </a:t>
            </a:r>
          </a:p>
          <a:p>
            <a:r>
              <a:rPr lang="en-US" dirty="0" smtClean="0"/>
              <a:t>} </a:t>
            </a:r>
            <a:r>
              <a:rPr lang="en-US" dirty="0" smtClean="0"/>
              <a:t/>
            </a:r>
            <a:br>
              <a:rPr lang="en-US" dirty="0" smtClean="0"/>
            </a:b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2500" lnSpcReduction="20000"/>
          </a:bodyPr>
          <a:lstStyle/>
          <a:p>
            <a:r>
              <a:rPr lang="en-US" dirty="0" smtClean="0"/>
              <a:t>public class Demo { </a:t>
            </a:r>
            <a:endParaRPr lang="en-US" dirty="0" smtClean="0"/>
          </a:p>
          <a:p>
            <a:r>
              <a:rPr lang="en-US" dirty="0" smtClean="0"/>
              <a:t>public </a:t>
            </a:r>
            <a:r>
              <a:rPr lang="en-US" dirty="0" smtClean="0"/>
              <a:t>static void main(String </a:t>
            </a:r>
            <a:r>
              <a:rPr lang="en-US" dirty="0" err="1" smtClean="0"/>
              <a:t>args</a:t>
            </a:r>
            <a:r>
              <a:rPr lang="en-US" dirty="0" smtClean="0"/>
              <a:t>[]) { </a:t>
            </a:r>
            <a:endParaRPr lang="en-US" dirty="0" smtClean="0"/>
          </a:p>
          <a:p>
            <a:r>
              <a:rPr lang="en-US" dirty="0" smtClean="0"/>
              <a:t>Employee </a:t>
            </a:r>
            <a:r>
              <a:rPr lang="en-US" dirty="0" smtClean="0"/>
              <a:t>emp1 = new Employee("John", 2); </a:t>
            </a:r>
            <a:endParaRPr lang="en-US" dirty="0" smtClean="0"/>
          </a:p>
          <a:p>
            <a:r>
              <a:rPr lang="en-US" dirty="0" smtClean="0"/>
              <a:t>emp1.disp</a:t>
            </a:r>
            <a:r>
              <a:rPr lang="en-US" dirty="0" smtClean="0"/>
              <a:t>(); </a:t>
            </a:r>
            <a:endParaRPr lang="en-US" dirty="0" smtClean="0"/>
          </a:p>
          <a:p>
            <a:r>
              <a:rPr lang="en-US" dirty="0" smtClean="0"/>
              <a:t>}</a:t>
            </a:r>
          </a:p>
          <a:p>
            <a:r>
              <a:rPr lang="en-US" dirty="0" smtClean="0"/>
              <a:t>}</a:t>
            </a:r>
          </a:p>
          <a:p>
            <a:endParaRPr lang="en-US" dirty="0" smtClean="0"/>
          </a:p>
          <a:p>
            <a:r>
              <a:rPr lang="en-US" b="1" dirty="0" smtClean="0"/>
              <a:t>'this' keyword -</a:t>
            </a:r>
          </a:p>
          <a:p>
            <a:r>
              <a:rPr lang="en-US" dirty="0" smtClean="0"/>
              <a:t>this means </a:t>
            </a:r>
            <a:r>
              <a:rPr lang="en-US" b="1" dirty="0" smtClean="0"/>
              <a:t>'object of current class'</a:t>
            </a:r>
            <a:r>
              <a:rPr lang="en-US" dirty="0" smtClean="0"/>
              <a:t>. It refers to the current object.</a:t>
            </a:r>
            <a:br>
              <a:rPr lang="en-US" dirty="0" smtClean="0"/>
            </a:br>
            <a:r>
              <a:rPr lang="en-US" dirty="0" smtClean="0"/>
              <a:t>'this' keyword is normally used to differentiate between local and class variables within a method. When local variables within method have the same name as class variables then local variables hides the class variables. In that case this keyword is used to refer class variables.</a:t>
            </a:r>
            <a:br>
              <a:rPr lang="en-US" dirty="0" smtClean="0"/>
            </a:br>
            <a:r>
              <a:rPr lang="en-US" b="1" dirty="0" smtClean="0"/>
              <a:t>For example </a:t>
            </a:r>
            <a:r>
              <a:rPr lang="en-US" b="1" dirty="0" smtClean="0"/>
              <a:t>– </a:t>
            </a:r>
          </a:p>
          <a:p>
            <a:r>
              <a:rPr lang="en-US" b="1" dirty="0" smtClean="0"/>
              <a:t>consider </a:t>
            </a:r>
            <a:r>
              <a:rPr lang="en-US" b="1" dirty="0" smtClean="0"/>
              <a:t>the Constructor 4 of previous example </a:t>
            </a:r>
            <a:r>
              <a:rPr lang="en-US" b="1" dirty="0" smtClean="0"/>
              <a:t>–</a:t>
            </a:r>
          </a:p>
          <a:p>
            <a:r>
              <a:rPr lang="en-US" dirty="0" smtClean="0"/>
              <a:t>public </a:t>
            </a:r>
            <a:r>
              <a:rPr lang="en-US" dirty="0" smtClean="0"/>
              <a:t>Employee(</a:t>
            </a:r>
            <a:r>
              <a:rPr lang="en-US" dirty="0" err="1" smtClean="0"/>
              <a:t>int</a:t>
            </a:r>
            <a:r>
              <a:rPr lang="en-US" dirty="0" smtClean="0"/>
              <a:t> id, String name) </a:t>
            </a:r>
            <a:endParaRPr lang="en-US" dirty="0" smtClean="0"/>
          </a:p>
          <a:p>
            <a:r>
              <a:rPr lang="en-US" dirty="0" smtClean="0"/>
              <a:t>{ </a:t>
            </a:r>
          </a:p>
          <a:p>
            <a:r>
              <a:rPr lang="en-US" dirty="0" smtClean="0"/>
              <a:t>this.id </a:t>
            </a:r>
            <a:r>
              <a:rPr lang="en-US" dirty="0" smtClean="0"/>
              <a:t>= id; </a:t>
            </a:r>
            <a:endParaRPr lang="en-US" dirty="0" smtClean="0"/>
          </a:p>
          <a:p>
            <a:r>
              <a:rPr lang="en-US" dirty="0" smtClean="0"/>
              <a:t>this.name </a:t>
            </a:r>
            <a:r>
              <a:rPr lang="en-US" dirty="0" smtClean="0"/>
              <a:t>= name; </a:t>
            </a:r>
            <a:endParaRPr lang="en-US" dirty="0" smtClean="0"/>
          </a:p>
          <a:p>
            <a:r>
              <a:rPr lang="en-US" dirty="0" smtClean="0"/>
              <a:t>} </a:t>
            </a:r>
          </a:p>
          <a:p>
            <a:r>
              <a:rPr lang="en-US" dirty="0" smtClean="0"/>
              <a:t>Here</a:t>
            </a:r>
            <a:r>
              <a:rPr lang="en-US" dirty="0" smtClean="0"/>
              <a:t> </a:t>
            </a:r>
            <a:r>
              <a:rPr lang="en-US" b="1" dirty="0" smtClean="0"/>
              <a:t>this.id</a:t>
            </a:r>
            <a:r>
              <a:rPr lang="en-US" dirty="0" smtClean="0"/>
              <a:t> refers to object's id and </a:t>
            </a:r>
            <a:r>
              <a:rPr lang="en-US" b="1" dirty="0" smtClean="0"/>
              <a:t>id</a:t>
            </a:r>
            <a:r>
              <a:rPr lang="en-US" dirty="0" smtClean="0"/>
              <a:t> refers to method's id. Similarly </a:t>
            </a:r>
            <a:r>
              <a:rPr lang="en-US" b="1" dirty="0" smtClean="0"/>
              <a:t>this.name</a:t>
            </a:r>
            <a:r>
              <a:rPr lang="en-US" dirty="0" smtClean="0"/>
              <a:t> refers to object name and </a:t>
            </a:r>
            <a:r>
              <a:rPr lang="en-US" b="1" dirty="0" smtClean="0"/>
              <a:t>name</a:t>
            </a:r>
            <a:r>
              <a:rPr lang="en-US" dirty="0" smtClean="0"/>
              <a:t> refers to method name.</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b="1" dirty="0" smtClean="0"/>
              <a:t>Method Overloading (Function Overloading) -</a:t>
            </a:r>
          </a:p>
          <a:p>
            <a:r>
              <a:rPr lang="en-US" dirty="0" smtClean="0"/>
              <a:t>In java it is possible to have multiple methods with the same name in a class as long as their parameter declarations are different i.e. either the number of parameters or data types of parameters are different. In this case methods are said to be overloaded and process is referred as method overloading. This is one of the ways Java supports the concept of Polymorphism.</a:t>
            </a:r>
            <a:br>
              <a:rPr lang="en-US" dirty="0" smtClean="0"/>
            </a:br>
            <a:r>
              <a:rPr lang="en-US" dirty="0" smtClean="0"/>
              <a:t>When an overloaded method is called, Compiler checks for the number and data types of parameters to determine which overloaded method to call.</a:t>
            </a:r>
            <a:br>
              <a:rPr lang="en-US" dirty="0" smtClean="0"/>
            </a:br>
            <a:r>
              <a:rPr lang="en-US" b="1" dirty="0" smtClean="0"/>
              <a:t>Note - </a:t>
            </a:r>
            <a:r>
              <a:rPr lang="en-US" dirty="0" smtClean="0"/>
              <a:t>Always remember that there is no method overloading on the basis of return type of methods.</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20000"/>
          </a:bodyPr>
          <a:lstStyle/>
          <a:p>
            <a:r>
              <a:rPr lang="en-US" dirty="0" smtClean="0"/>
              <a:t>Example -</a:t>
            </a:r>
          </a:p>
          <a:p>
            <a:r>
              <a:rPr lang="en-US" dirty="0" smtClean="0"/>
              <a:t>class Test { </a:t>
            </a:r>
            <a:endParaRPr lang="en-US" dirty="0" smtClean="0"/>
          </a:p>
          <a:p>
            <a:r>
              <a:rPr lang="en-US" dirty="0" smtClean="0"/>
              <a:t>public </a:t>
            </a:r>
            <a:r>
              <a:rPr lang="en-US" dirty="0" err="1" smtClean="0"/>
              <a:t>int</a:t>
            </a:r>
            <a:r>
              <a:rPr lang="en-US" dirty="0" smtClean="0"/>
              <a:t> sum(</a:t>
            </a:r>
            <a:r>
              <a:rPr lang="en-US" dirty="0" err="1" smtClean="0"/>
              <a:t>int</a:t>
            </a:r>
            <a:r>
              <a:rPr lang="en-US" dirty="0" smtClean="0"/>
              <a:t> a) // version 1 </a:t>
            </a:r>
            <a:endParaRPr lang="en-US" dirty="0" smtClean="0"/>
          </a:p>
          <a:p>
            <a:r>
              <a:rPr lang="en-US" dirty="0" smtClean="0"/>
              <a:t>{ </a:t>
            </a:r>
            <a:r>
              <a:rPr lang="en-US" dirty="0" smtClean="0"/>
              <a:t>return (</a:t>
            </a:r>
            <a:r>
              <a:rPr lang="en-US" dirty="0" err="1" smtClean="0"/>
              <a:t>a+a</a:t>
            </a:r>
            <a:r>
              <a:rPr lang="en-US" dirty="0" smtClean="0"/>
              <a:t>); </a:t>
            </a:r>
            <a:endParaRPr lang="en-US" dirty="0" smtClean="0"/>
          </a:p>
          <a:p>
            <a:r>
              <a:rPr lang="en-US" dirty="0" smtClean="0"/>
              <a:t>} </a:t>
            </a:r>
          </a:p>
          <a:p>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 // version 2 </a:t>
            </a:r>
            <a:endParaRPr lang="en-US" dirty="0" smtClean="0"/>
          </a:p>
          <a:p>
            <a:r>
              <a:rPr lang="en-US" dirty="0" smtClean="0"/>
              <a:t>{ </a:t>
            </a:r>
            <a:r>
              <a:rPr lang="en-US" dirty="0" smtClean="0"/>
              <a:t>return (</a:t>
            </a:r>
            <a:r>
              <a:rPr lang="en-US" dirty="0" err="1" smtClean="0"/>
              <a:t>a+b</a:t>
            </a:r>
            <a:r>
              <a:rPr lang="en-US" dirty="0" smtClean="0"/>
              <a:t>); </a:t>
            </a:r>
            <a:endParaRPr lang="en-US" dirty="0" smtClean="0"/>
          </a:p>
          <a:p>
            <a:r>
              <a:rPr lang="en-US" dirty="0" smtClean="0"/>
              <a:t>}</a:t>
            </a:r>
          </a:p>
          <a:p>
            <a:r>
              <a:rPr lang="en-US" dirty="0" smtClean="0"/>
              <a:t> </a:t>
            </a:r>
            <a:r>
              <a:rPr lang="en-US" dirty="0" smtClean="0"/>
              <a:t>public double sum(double a) // version 3 </a:t>
            </a:r>
            <a:endParaRPr lang="en-US" dirty="0" smtClean="0"/>
          </a:p>
          <a:p>
            <a:r>
              <a:rPr lang="en-US" dirty="0" smtClean="0"/>
              <a:t>{ </a:t>
            </a:r>
            <a:r>
              <a:rPr lang="en-US" dirty="0" smtClean="0"/>
              <a:t>return (</a:t>
            </a:r>
            <a:r>
              <a:rPr lang="en-US" dirty="0" err="1" smtClean="0"/>
              <a:t>a+a</a:t>
            </a:r>
            <a:r>
              <a:rPr lang="en-US" dirty="0" smtClean="0"/>
              <a:t>); </a:t>
            </a:r>
            <a:endParaRPr lang="en-US" dirty="0" smtClean="0"/>
          </a:p>
          <a:p>
            <a:r>
              <a:rPr lang="en-US" dirty="0" smtClean="0"/>
              <a:t>}</a:t>
            </a:r>
          </a:p>
          <a:p>
            <a:r>
              <a:rPr lang="en-US" dirty="0" smtClean="0"/>
              <a:t> </a:t>
            </a:r>
            <a:r>
              <a:rPr lang="en-US" dirty="0" smtClean="0"/>
              <a:t>public double sum(double a, double b) // version 4 </a:t>
            </a:r>
            <a:endParaRPr lang="en-US" dirty="0" smtClean="0"/>
          </a:p>
          <a:p>
            <a:r>
              <a:rPr lang="en-US" dirty="0" smtClean="0"/>
              <a:t>{ </a:t>
            </a:r>
            <a:r>
              <a:rPr lang="en-US" dirty="0" smtClean="0"/>
              <a:t>return (</a:t>
            </a:r>
            <a:r>
              <a:rPr lang="en-US" dirty="0" err="1" smtClean="0"/>
              <a:t>a+b</a:t>
            </a:r>
            <a:r>
              <a:rPr lang="en-US" dirty="0" smtClean="0"/>
              <a:t>); </a:t>
            </a:r>
            <a:endParaRPr lang="en-US" dirty="0" smtClean="0"/>
          </a:p>
          <a:p>
            <a:r>
              <a:rPr lang="en-US" dirty="0" smtClean="0"/>
              <a:t>} </a:t>
            </a:r>
          </a:p>
          <a:p>
            <a:r>
              <a:rPr lang="en-US" dirty="0" smtClean="0"/>
              <a: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20000"/>
          </a:bodyPr>
          <a:lstStyle/>
          <a:p>
            <a:r>
              <a:rPr lang="en-US" dirty="0" smtClean="0"/>
              <a:t>public class Demo { </a:t>
            </a:r>
            <a:endParaRPr lang="en-US" dirty="0" smtClean="0"/>
          </a:p>
          <a:p>
            <a:r>
              <a:rPr lang="en-US" dirty="0" smtClean="0"/>
              <a:t>public </a:t>
            </a:r>
            <a:r>
              <a:rPr lang="en-US" dirty="0" smtClean="0"/>
              <a:t>static void main(String[] </a:t>
            </a:r>
            <a:r>
              <a:rPr lang="en-US" dirty="0" err="1" smtClean="0"/>
              <a:t>args</a:t>
            </a:r>
            <a:r>
              <a:rPr lang="en-US" dirty="0" smtClean="0"/>
              <a:t>) { </a:t>
            </a:r>
            <a:endParaRPr lang="en-US" dirty="0" smtClean="0"/>
          </a:p>
          <a:p>
            <a:r>
              <a:rPr lang="en-US" dirty="0" smtClean="0"/>
              <a:t>Test </a:t>
            </a:r>
            <a:r>
              <a:rPr lang="en-US" dirty="0" smtClean="0"/>
              <a:t>t1 = new Test(); </a:t>
            </a:r>
            <a:endParaRPr lang="en-US" dirty="0" smtClean="0"/>
          </a:p>
          <a:p>
            <a:r>
              <a:rPr lang="en-US" dirty="0" err="1" smtClean="0"/>
              <a:t>int</a:t>
            </a:r>
            <a:r>
              <a:rPr lang="en-US" dirty="0" smtClean="0"/>
              <a:t> </a:t>
            </a:r>
            <a:r>
              <a:rPr lang="en-US" dirty="0" smtClean="0"/>
              <a:t>sum1 = t1.sum(1); // call to version1 </a:t>
            </a:r>
            <a:endParaRPr lang="en-US" dirty="0" smtClean="0"/>
          </a:p>
          <a:p>
            <a:r>
              <a:rPr lang="en-US" dirty="0" err="1" smtClean="0"/>
              <a:t>int</a:t>
            </a:r>
            <a:r>
              <a:rPr lang="en-US" dirty="0" smtClean="0"/>
              <a:t> </a:t>
            </a:r>
            <a:r>
              <a:rPr lang="en-US" dirty="0" smtClean="0"/>
              <a:t>sum2 = t1.sum(1,2); // call to version2 </a:t>
            </a:r>
            <a:endParaRPr lang="en-US" dirty="0" smtClean="0"/>
          </a:p>
          <a:p>
            <a:r>
              <a:rPr lang="en-US" dirty="0" smtClean="0"/>
              <a:t>double </a:t>
            </a:r>
            <a:r>
              <a:rPr lang="en-US" dirty="0" smtClean="0"/>
              <a:t>sum3 = t1.sum(10.5); // call to version3 </a:t>
            </a:r>
            <a:endParaRPr lang="en-US" dirty="0" smtClean="0"/>
          </a:p>
          <a:p>
            <a:r>
              <a:rPr lang="en-US" dirty="0" smtClean="0"/>
              <a:t>double </a:t>
            </a:r>
            <a:r>
              <a:rPr lang="en-US" dirty="0" smtClean="0"/>
              <a:t>sum4 = t1.sum(11.5, 12.5); // call to version4 </a:t>
            </a:r>
            <a:r>
              <a:rPr lang="en-US" dirty="0" err="1" smtClean="0"/>
              <a:t>System.out.println</a:t>
            </a:r>
            <a:r>
              <a:rPr lang="en-US" dirty="0" smtClean="0"/>
              <a:t>(sum1+" "+sum2+" "+sum3+" "+sum4); } </a:t>
            </a:r>
            <a:endParaRPr lang="en-US" dirty="0" smtClean="0"/>
          </a:p>
          <a:p>
            <a:r>
              <a:rPr lang="en-US" dirty="0" smtClean="0"/>
              <a:t>}</a:t>
            </a:r>
            <a:endParaRPr lang="en-IN" dirty="0" smtClean="0"/>
          </a:p>
          <a:p>
            <a:r>
              <a:rPr lang="en-US" dirty="0" smtClean="0"/>
              <a:t>It is clear from the above example when an object call to an overloaded method, compiler looks for a match between the values used to call the method and method parameters.</a:t>
            </a:r>
            <a:br>
              <a:rPr lang="en-US" dirty="0" smtClean="0"/>
            </a:br>
            <a:r>
              <a:rPr lang="en-US" dirty="0" smtClean="0"/>
              <a:t>But there can be case when compiler does not find exact match. In that case java automatically performs type conversion to call the method and this conversion is only possible if method parameter data type is larger in size compared to arguments (values) used to call the method. This conversion is only take place when compiler does not find exact match.</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lnSpcReduction="20000"/>
          </a:bodyPr>
          <a:lstStyle/>
          <a:p>
            <a:r>
              <a:rPr lang="en-US" dirty="0" smtClean="0"/>
              <a:t>For Example -</a:t>
            </a:r>
          </a:p>
          <a:p>
            <a:r>
              <a:rPr lang="en-US" dirty="0" smtClean="0"/>
              <a:t>class Test { </a:t>
            </a:r>
            <a:endParaRPr lang="en-US" dirty="0" smtClean="0"/>
          </a:p>
          <a:p>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 // version 1 </a:t>
            </a:r>
            <a:endParaRPr lang="en-US" dirty="0" smtClean="0"/>
          </a:p>
          <a:p>
            <a:r>
              <a:rPr lang="en-US" dirty="0" smtClean="0"/>
              <a:t>{ </a:t>
            </a:r>
            <a:r>
              <a:rPr lang="en-US" dirty="0" smtClean="0"/>
              <a:t>return (</a:t>
            </a:r>
            <a:r>
              <a:rPr lang="en-US" dirty="0" err="1" smtClean="0"/>
              <a:t>a+b</a:t>
            </a:r>
            <a:r>
              <a:rPr lang="en-US" dirty="0" smtClean="0"/>
              <a:t>); </a:t>
            </a:r>
            <a:endParaRPr lang="en-US" dirty="0" smtClean="0"/>
          </a:p>
          <a:p>
            <a:r>
              <a:rPr lang="en-US" dirty="0" smtClean="0"/>
              <a:t>}</a:t>
            </a:r>
          </a:p>
          <a:p>
            <a:r>
              <a:rPr lang="en-US" dirty="0" smtClean="0"/>
              <a:t> </a:t>
            </a:r>
            <a:r>
              <a:rPr lang="en-US" dirty="0" smtClean="0"/>
              <a:t>public double sum(double a) // version 2 </a:t>
            </a:r>
            <a:endParaRPr lang="en-US" dirty="0" smtClean="0"/>
          </a:p>
          <a:p>
            <a:r>
              <a:rPr lang="en-US" dirty="0" smtClean="0"/>
              <a:t>{ </a:t>
            </a:r>
            <a:r>
              <a:rPr lang="en-US" dirty="0" smtClean="0"/>
              <a:t>return (</a:t>
            </a:r>
            <a:r>
              <a:rPr lang="en-US" dirty="0" err="1" smtClean="0"/>
              <a:t>a+a</a:t>
            </a:r>
            <a:r>
              <a:rPr lang="en-US" dirty="0" smtClean="0"/>
              <a:t>); </a:t>
            </a:r>
            <a:endParaRPr lang="en-US" dirty="0" smtClean="0"/>
          </a:p>
          <a:p>
            <a:r>
              <a:rPr lang="en-US" dirty="0" smtClean="0"/>
              <a:t>} </a:t>
            </a:r>
          </a:p>
          <a:p>
            <a:r>
              <a:rPr lang="en-US" dirty="0" smtClean="0"/>
              <a:t>}</a:t>
            </a:r>
          </a:p>
          <a:p>
            <a:r>
              <a:rPr lang="en-US" dirty="0" smtClean="0"/>
              <a:t> </a:t>
            </a:r>
            <a:r>
              <a:rPr lang="en-US" dirty="0" smtClean="0"/>
              <a:t>public class Demo { </a:t>
            </a:r>
            <a:endParaRPr lang="en-US" dirty="0" smtClean="0"/>
          </a:p>
          <a:p>
            <a:r>
              <a:rPr lang="en-US" dirty="0" smtClean="0"/>
              <a:t>public </a:t>
            </a:r>
            <a:r>
              <a:rPr lang="en-US" dirty="0" smtClean="0"/>
              <a:t>static void main(String[] </a:t>
            </a:r>
            <a:r>
              <a:rPr lang="en-US" dirty="0" err="1" smtClean="0"/>
              <a:t>args</a:t>
            </a:r>
            <a:r>
              <a:rPr lang="en-US" dirty="0" smtClean="0"/>
              <a:t>) { </a:t>
            </a:r>
            <a:endParaRPr lang="en-US" dirty="0" smtClean="0"/>
          </a:p>
          <a:p>
            <a:r>
              <a:rPr lang="en-US" dirty="0" smtClean="0"/>
              <a:t>Test </a:t>
            </a:r>
            <a:r>
              <a:rPr lang="en-US" dirty="0" smtClean="0"/>
              <a:t>t1 = new Test(); </a:t>
            </a:r>
            <a:endParaRPr lang="en-US" dirty="0" smtClean="0"/>
          </a:p>
          <a:p>
            <a:r>
              <a:rPr lang="en-US" dirty="0" err="1" smtClean="0"/>
              <a:t>int</a:t>
            </a:r>
            <a:r>
              <a:rPr lang="en-US" dirty="0" smtClean="0"/>
              <a:t> </a:t>
            </a:r>
            <a:r>
              <a:rPr lang="en-US" dirty="0" smtClean="0"/>
              <a:t>sum1 = t1.sum(1, 2); // call to version1 </a:t>
            </a:r>
            <a:endParaRPr lang="en-US" dirty="0" smtClean="0"/>
          </a:p>
          <a:p>
            <a:r>
              <a:rPr lang="en-US" dirty="0" smtClean="0"/>
              <a:t>double </a:t>
            </a:r>
            <a:r>
              <a:rPr lang="en-US" dirty="0" smtClean="0"/>
              <a:t>sum2 = t1.sum(10); // call to version2 </a:t>
            </a:r>
            <a:endParaRPr lang="en-US" dirty="0" smtClean="0"/>
          </a:p>
          <a:p>
            <a:r>
              <a:rPr lang="en-US" dirty="0" smtClean="0"/>
              <a:t>double </a:t>
            </a:r>
            <a:r>
              <a:rPr lang="en-US" dirty="0" smtClean="0"/>
              <a:t>sum3 = t1.sum(10.5); // call to version2 </a:t>
            </a:r>
            <a:endParaRPr lang="en-US" dirty="0" smtClean="0"/>
          </a:p>
          <a:p>
            <a:r>
              <a:rPr lang="en-US" dirty="0" err="1" smtClean="0"/>
              <a:t>System.out.println</a:t>
            </a:r>
            <a:r>
              <a:rPr lang="en-US" dirty="0" smtClean="0"/>
              <a:t>(sum1</a:t>
            </a:r>
            <a:r>
              <a:rPr lang="en-US" dirty="0" smtClean="0"/>
              <a:t>+" "+sum2+" "+sum3); </a:t>
            </a:r>
            <a:endParaRPr lang="en-US" dirty="0" smtClean="0"/>
          </a:p>
          <a:p>
            <a:r>
              <a:rPr lang="en-US" dirty="0" smtClean="0"/>
              <a:t>}</a:t>
            </a:r>
          </a:p>
          <a:p>
            <a:r>
              <a:rPr lang="en-US" dirty="0" smtClean="0"/>
              <a:t> </a:t>
            </a:r>
            <a:r>
              <a:rPr lang="en-US" dirty="0" smtClean="0"/>
              <a:t>} </a:t>
            </a:r>
            <a:br>
              <a:rPr lang="en-US" dirty="0" smtClean="0"/>
            </a:b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dirty="0" smtClean="0"/>
              <a:t>Here when the code </a:t>
            </a:r>
            <a:r>
              <a:rPr lang="en-US" b="1" dirty="0" smtClean="0"/>
              <a:t>double sum2 = t1.sum(10);</a:t>
            </a:r>
            <a:r>
              <a:rPr lang="en-US" dirty="0" smtClean="0"/>
              <a:t> gets executed compiler will look for the version of sum that contain one parameter of </a:t>
            </a:r>
            <a:r>
              <a:rPr lang="en-US" dirty="0" err="1" smtClean="0"/>
              <a:t>int</a:t>
            </a:r>
            <a:r>
              <a:rPr lang="en-US" dirty="0" smtClean="0"/>
              <a:t> type, but there is no such sum method, So automatic type conversion take place and </a:t>
            </a:r>
            <a:r>
              <a:rPr lang="en-US" dirty="0" err="1" smtClean="0"/>
              <a:t>int</a:t>
            </a:r>
            <a:r>
              <a:rPr lang="en-US" dirty="0" smtClean="0"/>
              <a:t> value gets converted into double and version2 of sum gets call and return the result in sum2 variable.</a:t>
            </a:r>
          </a:p>
          <a:p>
            <a:r>
              <a:rPr lang="en-US" smtClean="0"/>
              <a:t/>
            </a:r>
            <a:br>
              <a:rPr lang="en-US" smtClean="0"/>
            </a:b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dirty="0" smtClean="0"/>
              <a:t>public class Demo</a:t>
            </a:r>
          </a:p>
          <a:p>
            <a:r>
              <a:rPr lang="en-US" dirty="0" smtClean="0"/>
              <a:t> { </a:t>
            </a:r>
          </a:p>
          <a:p>
            <a:r>
              <a:rPr lang="en-US" dirty="0" smtClean="0"/>
              <a:t>public static void main(String </a:t>
            </a:r>
            <a:r>
              <a:rPr lang="en-US" dirty="0" err="1" smtClean="0"/>
              <a:t>args</a:t>
            </a:r>
            <a:r>
              <a:rPr lang="en-US" dirty="0" smtClean="0"/>
              <a:t>[]) </a:t>
            </a:r>
          </a:p>
          <a:p>
            <a:r>
              <a:rPr lang="en-US" dirty="0" smtClean="0"/>
              <a:t>{ </a:t>
            </a:r>
          </a:p>
          <a:p>
            <a:r>
              <a:rPr lang="en-US" dirty="0" smtClean="0"/>
              <a:t>Employee emp1 = new Employee(); </a:t>
            </a:r>
          </a:p>
          <a:p>
            <a:r>
              <a:rPr lang="en-US" dirty="0" smtClean="0"/>
              <a:t>emp1.setId(1); // Accessing data using public methods b/c data is encapsulated by making them private. </a:t>
            </a:r>
          </a:p>
          <a:p>
            <a:r>
              <a:rPr lang="en-US" dirty="0" smtClean="0"/>
              <a:t>emp1.setName("Tom"); </a:t>
            </a:r>
          </a:p>
          <a:p>
            <a:r>
              <a:rPr lang="en-US" dirty="0" smtClean="0"/>
              <a:t>emp1.setSalary(20000); </a:t>
            </a:r>
          </a:p>
          <a:p>
            <a:r>
              <a:rPr lang="en-US" dirty="0" err="1" smtClean="0"/>
              <a:t>System.out.println</a:t>
            </a:r>
            <a:r>
              <a:rPr lang="en-US" dirty="0" smtClean="0"/>
              <a:t>("Employee details :"+ emp1.getId()+" "+emp1.getName()+" " + emp1.getSalary()); </a:t>
            </a:r>
          </a:p>
          <a:p>
            <a:r>
              <a:rPr lang="en-US" dirty="0" smtClean="0"/>
              <a:t>} </a:t>
            </a:r>
          </a:p>
          <a:p>
            <a:r>
              <a:rPr lang="en-US" dirty="0" smtClean="0"/>
              <a: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10000"/>
          </a:bodyPr>
          <a:lstStyle/>
          <a:p>
            <a:r>
              <a:rPr lang="en-US" dirty="0" smtClean="0"/>
              <a:t>In the above program we declare all data (id, name, salary) of the Employee class as private so that anyone outside the class should not be able to access it directly. This process of wrapping the data in private access </a:t>
            </a:r>
            <a:r>
              <a:rPr lang="en-US" dirty="0" err="1" smtClean="0"/>
              <a:t>specifier</a:t>
            </a:r>
            <a:r>
              <a:rPr lang="en-US" dirty="0" smtClean="0"/>
              <a:t> is known as </a:t>
            </a:r>
            <a:r>
              <a:rPr lang="en-US" b="1" dirty="0" smtClean="0"/>
              <a:t>Data Encapsulation</a:t>
            </a:r>
            <a:r>
              <a:rPr lang="en-US" dirty="0" smtClean="0"/>
              <a:t>.</a:t>
            </a:r>
            <a:br>
              <a:rPr lang="en-US" dirty="0" smtClean="0"/>
            </a:br>
            <a:r>
              <a:rPr lang="en-US" dirty="0" smtClean="0"/>
              <a:t/>
            </a:r>
            <a:br>
              <a:rPr lang="en-US" dirty="0" smtClean="0"/>
            </a:br>
            <a:r>
              <a:rPr lang="en-US" dirty="0" smtClean="0"/>
              <a:t>If someone wants to access this encapsulated data then he has to follow certain rules and regulations, and we have declared these rules and regulations by defining methods (for example if user enter id of employee less than one then a Runtime Exception object will be thrown showing the message 'ID should be greater than zero' and programs terminates there).</a:t>
            </a:r>
            <a:br>
              <a:rPr lang="en-US" dirty="0" smtClean="0"/>
            </a:br>
            <a:r>
              <a:rPr lang="en-US" dirty="0" smtClean="0"/>
              <a:t/>
            </a:r>
            <a:br>
              <a:rPr lang="en-US" dirty="0" smtClean="0"/>
            </a:br>
            <a:r>
              <a:rPr lang="en-US" dirty="0" smtClean="0"/>
              <a:t>Right now, you do not need to be worried about what Exception </a:t>
            </a:r>
            <a:r>
              <a:rPr lang="en-US" dirty="0" err="1" smtClean="0"/>
              <a:t>is,You</a:t>
            </a:r>
            <a:r>
              <a:rPr lang="en-US" dirty="0" smtClean="0"/>
              <a:t> will learn it </a:t>
            </a:r>
            <a:r>
              <a:rPr lang="en-US" dirty="0" err="1" smtClean="0"/>
              <a:t>later.For</a:t>
            </a:r>
            <a:r>
              <a:rPr lang="en-US" dirty="0" smtClean="0"/>
              <a:t> now just consider that it will stop program execution and show the message whatever you entered in double quotes.).</a:t>
            </a:r>
            <a:br>
              <a:rPr lang="en-US" dirty="0" smtClean="0"/>
            </a:br>
            <a:r>
              <a:rPr lang="en-US" dirty="0" smtClean="0"/>
              <a:t/>
            </a:r>
            <a:br>
              <a:rPr lang="en-US" dirty="0" smtClean="0"/>
            </a:br>
            <a:r>
              <a:rPr lang="en-US" dirty="0" smtClean="0"/>
              <a:t>The rules and regulations defined for accessing encapsulated data is known as </a:t>
            </a:r>
            <a:r>
              <a:rPr lang="en-US" b="1" dirty="0" smtClean="0"/>
              <a:t>Data Abstraction</a:t>
            </a:r>
            <a:r>
              <a:rPr lang="en-US"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b="1" dirty="0" smtClean="0"/>
              <a:t>Benefit of Data Encapsulation -</a:t>
            </a:r>
          </a:p>
          <a:p>
            <a:r>
              <a:rPr lang="en-US" b="1" dirty="0" smtClean="0"/>
              <a:t>So now the question arises why we encapsulate data, and what is the benefit of doing this?</a:t>
            </a:r>
            <a:r>
              <a:rPr lang="en-US" dirty="0" smtClean="0"/>
              <a:t/>
            </a:r>
            <a:br>
              <a:rPr lang="en-US" dirty="0" smtClean="0"/>
            </a:br>
            <a:r>
              <a:rPr lang="en-US" dirty="0" smtClean="0"/>
              <a:t>By making data encapsulated, we ensure that anyone outside the class should not be able to access the data, if he passes some anonymous values for data for example we know that Employee id can never be 0 or negative similarly salary can also never be zero or negative. So if user ever passes some negative values or zero for these data then he will not be able to access them and a Runtime Exception will be thrown.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7500" lnSpcReduction="20000"/>
          </a:bodyPr>
          <a:lstStyle/>
          <a:p>
            <a:r>
              <a:rPr lang="en-US" b="1" dirty="0" smtClean="0"/>
              <a:t>Constructor – </a:t>
            </a:r>
          </a:p>
          <a:p>
            <a:r>
              <a:rPr lang="en-US" dirty="0" smtClean="0"/>
              <a:t>Each object we created must be initialized to some value. We can do this in two ways -</a:t>
            </a:r>
            <a:br>
              <a:rPr lang="en-US" dirty="0" smtClean="0"/>
            </a:br>
            <a:r>
              <a:rPr lang="en-US" dirty="0" smtClean="0"/>
              <a:t/>
            </a:r>
            <a:br>
              <a:rPr lang="en-US" dirty="0" smtClean="0"/>
            </a:br>
            <a:r>
              <a:rPr lang="en-US" dirty="0" smtClean="0"/>
              <a:t>1 - We can initialize objects by using dot operator -</a:t>
            </a:r>
          </a:p>
          <a:p>
            <a:r>
              <a:rPr lang="en-US" dirty="0" smtClean="0"/>
              <a:t>emp1.id = 1; </a:t>
            </a:r>
          </a:p>
          <a:p>
            <a:r>
              <a:rPr lang="en-US" dirty="0" smtClean="0"/>
              <a:t>emp1.name="Tom"; </a:t>
            </a:r>
          </a:p>
          <a:p>
            <a:endParaRPr lang="en-US" dirty="0" smtClean="0"/>
          </a:p>
          <a:p>
            <a:r>
              <a:rPr lang="en-US" dirty="0" smtClean="0"/>
              <a:t>2 - Secondly we can initialize objects by using methods –</a:t>
            </a:r>
          </a:p>
          <a:p>
            <a:r>
              <a:rPr lang="en-US" dirty="0" smtClean="0"/>
              <a:t>emp1.setId(1); </a:t>
            </a:r>
          </a:p>
          <a:p>
            <a:r>
              <a:rPr lang="en-US" dirty="0" smtClean="0"/>
              <a:t>emp1.setName("Tom"); </a:t>
            </a:r>
          </a:p>
          <a:p>
            <a:r>
              <a:rPr lang="en-US" dirty="0" smtClean="0"/>
              <a:t>But the initialization of objects is so common that Java enables objects to initialize themselves when they are created.</a:t>
            </a:r>
            <a:br>
              <a:rPr lang="en-US" dirty="0" smtClean="0"/>
            </a:br>
            <a:r>
              <a:rPr lang="en-US" dirty="0" smtClean="0"/>
              <a:t/>
            </a:r>
            <a:br>
              <a:rPr lang="en-US" dirty="0" smtClean="0"/>
            </a:br>
            <a:r>
              <a:rPr lang="en-US" b="1" dirty="0" smtClean="0"/>
              <a:t>This automatic initialization is done through the use of Constructor.</a:t>
            </a:r>
            <a:r>
              <a:rPr lang="en-US" dirty="0" smtClean="0"/>
              <a:t/>
            </a:r>
            <a:br>
              <a:rPr lang="en-US" dirty="0" smtClean="0"/>
            </a:br>
            <a:r>
              <a:rPr lang="en-US" dirty="0" smtClean="0"/>
              <a:t/>
            </a:r>
            <a:br>
              <a:rPr lang="en-US" dirty="0" smtClean="0"/>
            </a:br>
            <a:r>
              <a:rPr lang="en-US" b="1" dirty="0" smtClean="0"/>
              <a:t>Constructors are similar to methods and have the following features -</a:t>
            </a:r>
            <a:r>
              <a:rPr lang="en-US" dirty="0" smtClean="0"/>
              <a:t/>
            </a:r>
            <a:br>
              <a:rPr lang="en-US" dirty="0" smtClean="0"/>
            </a:br>
            <a:r>
              <a:rPr lang="en-US" b="1" dirty="0" smtClean="0"/>
              <a:t>1- </a:t>
            </a:r>
            <a:r>
              <a:rPr lang="en-US" dirty="0" smtClean="0"/>
              <a:t>They have the same name as class name.</a:t>
            </a:r>
            <a:br>
              <a:rPr lang="en-US" dirty="0" smtClean="0"/>
            </a:br>
            <a:r>
              <a:rPr lang="en-US" b="1" dirty="0" smtClean="0"/>
              <a:t>2- </a:t>
            </a:r>
            <a:r>
              <a:rPr lang="en-US" dirty="0" smtClean="0"/>
              <a:t>They do not have any return type, not even void.</a:t>
            </a:r>
            <a:br>
              <a:rPr lang="en-US" dirty="0" smtClean="0"/>
            </a:br>
            <a:r>
              <a:rPr lang="en-US" b="1" dirty="0" smtClean="0"/>
              <a:t>3- </a:t>
            </a:r>
            <a:r>
              <a:rPr lang="en-US" dirty="0" smtClean="0"/>
              <a:t>They run automatically as a new object is created and run only once for any object.</a:t>
            </a:r>
            <a:br>
              <a:rPr lang="en-US" dirty="0" smtClean="0"/>
            </a:br>
            <a:r>
              <a:rPr lang="en-US" b="1" dirty="0" smtClean="0"/>
              <a:t>4- </a:t>
            </a:r>
            <a:r>
              <a:rPr lang="en-US" dirty="0" smtClean="0"/>
              <a:t>If we do not explicitly create any constructor in class than a default constructor is automatically created by Java run time system.</a:t>
            </a:r>
            <a:endParaRPr lang="en-US" b="1" dirty="0" smtClean="0"/>
          </a:p>
          <a:p>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235131" y="0"/>
            <a:ext cx="11338559" cy="6857999"/>
          </a:xfrm>
        </p:spPr>
        <p:txBody>
          <a:bodyPr anchor="t">
            <a:normAutofit fontScale="40000" lnSpcReduction="20000"/>
          </a:bodyPr>
          <a:lstStyle/>
          <a:p>
            <a:r>
              <a:rPr lang="en-US" dirty="0" smtClean="0"/>
              <a:t>Example 1-</a:t>
            </a:r>
          </a:p>
          <a:p>
            <a:r>
              <a:rPr lang="en-US" dirty="0" smtClean="0"/>
              <a:t>class Employee </a:t>
            </a:r>
          </a:p>
          <a:p>
            <a:r>
              <a:rPr lang="en-US" dirty="0" smtClean="0"/>
              <a:t>{ </a:t>
            </a:r>
          </a:p>
          <a:p>
            <a:r>
              <a:rPr lang="en-US" dirty="0" smtClean="0"/>
              <a:t>public void a() </a:t>
            </a:r>
          </a:p>
          <a:p>
            <a:r>
              <a:rPr lang="en-US" dirty="0" smtClean="0"/>
              <a:t>{</a:t>
            </a:r>
          </a:p>
          <a:p>
            <a:r>
              <a:rPr lang="en-US" dirty="0" smtClean="0"/>
              <a:t> </a:t>
            </a:r>
            <a:r>
              <a:rPr lang="en-US" dirty="0" err="1" smtClean="0"/>
              <a:t>System.out.println</a:t>
            </a:r>
            <a:r>
              <a:rPr lang="en-US" dirty="0" smtClean="0"/>
              <a:t>("AAA"); </a:t>
            </a:r>
          </a:p>
          <a:p>
            <a:r>
              <a:rPr lang="en-US" dirty="0" smtClean="0"/>
              <a:t>}</a:t>
            </a:r>
          </a:p>
          <a:p>
            <a:r>
              <a:rPr lang="en-US" dirty="0" smtClean="0"/>
              <a:t> public void b() </a:t>
            </a:r>
          </a:p>
          <a:p>
            <a:r>
              <a:rPr lang="en-US" dirty="0" smtClean="0"/>
              <a:t>{ </a:t>
            </a:r>
          </a:p>
          <a:p>
            <a:r>
              <a:rPr lang="en-US" dirty="0" err="1" smtClean="0"/>
              <a:t>System.out.println</a:t>
            </a:r>
            <a:r>
              <a:rPr lang="en-US" dirty="0" smtClean="0"/>
              <a:t>("BBB"); </a:t>
            </a:r>
          </a:p>
          <a:p>
            <a:r>
              <a:rPr lang="en-US" dirty="0" smtClean="0"/>
              <a:t>} </a:t>
            </a:r>
          </a:p>
          <a:p>
            <a:r>
              <a:rPr lang="en-US" dirty="0" smtClean="0"/>
              <a:t>public Employee() // Constructor </a:t>
            </a:r>
          </a:p>
          <a:p>
            <a:r>
              <a:rPr lang="en-US" dirty="0" smtClean="0"/>
              <a:t>{ </a:t>
            </a:r>
          </a:p>
          <a:p>
            <a:r>
              <a:rPr lang="en-US" dirty="0" err="1" smtClean="0"/>
              <a:t>System.out.println</a:t>
            </a:r>
            <a:r>
              <a:rPr lang="en-US" dirty="0" smtClean="0"/>
              <a:t>("You are in Constructor");</a:t>
            </a:r>
          </a:p>
          <a:p>
            <a:r>
              <a:rPr lang="en-US" dirty="0" smtClean="0"/>
              <a:t> }</a:t>
            </a:r>
          </a:p>
          <a:p>
            <a:r>
              <a:rPr lang="en-US" dirty="0" smtClean="0"/>
              <a:t> }</a:t>
            </a:r>
          </a:p>
          <a:p>
            <a:r>
              <a:rPr lang="en-US" dirty="0" smtClean="0"/>
              <a:t> public class Demo </a:t>
            </a:r>
          </a:p>
          <a:p>
            <a:r>
              <a:rPr lang="en-US" dirty="0" smtClean="0"/>
              <a:t>{</a:t>
            </a:r>
          </a:p>
          <a:p>
            <a:r>
              <a:rPr lang="en-US" dirty="0" smtClean="0"/>
              <a:t> public static void main(String </a:t>
            </a:r>
            <a:r>
              <a:rPr lang="en-US" dirty="0" err="1" smtClean="0"/>
              <a:t>args</a:t>
            </a:r>
            <a:r>
              <a:rPr lang="en-US" dirty="0" smtClean="0"/>
              <a:t>[]) </a:t>
            </a:r>
          </a:p>
          <a:p>
            <a:r>
              <a:rPr lang="en-US" dirty="0" smtClean="0"/>
              <a:t>{ </a:t>
            </a:r>
          </a:p>
          <a:p>
            <a:r>
              <a:rPr lang="en-US" dirty="0" smtClean="0"/>
              <a:t>Employee emp1 = new Employee(); // Calling constructor //</a:t>
            </a:r>
          </a:p>
          <a:p>
            <a:r>
              <a:rPr lang="en-US" dirty="0" smtClean="0"/>
              <a:t>emp1.Employee(); Error we cannot call constructors like simple methods. </a:t>
            </a:r>
          </a:p>
          <a:p>
            <a:r>
              <a:rPr lang="en-US" dirty="0" smtClean="0"/>
              <a:t>emp1.a(); </a:t>
            </a:r>
          </a:p>
          <a:p>
            <a:r>
              <a:rPr lang="en-US" dirty="0" smtClean="0"/>
              <a:t>emp1.b();</a:t>
            </a:r>
          </a:p>
          <a:p>
            <a:r>
              <a:rPr lang="en-US" dirty="0" smtClean="0"/>
              <a:t> }</a:t>
            </a:r>
          </a:p>
          <a:p>
            <a:r>
              <a:rPr lang="en-US" dirty="0" smtClean="0"/>
              <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20000"/>
          </a:bodyPr>
          <a:lstStyle/>
          <a:p>
            <a:r>
              <a:rPr lang="en-US" dirty="0" smtClean="0"/>
              <a:t>Program Description -</a:t>
            </a:r>
          </a:p>
          <a:p>
            <a:r>
              <a:rPr lang="en-US" b="1" dirty="0" smtClean="0"/>
              <a:t>Note that constructor :</a:t>
            </a:r>
          </a:p>
          <a:p>
            <a:r>
              <a:rPr lang="en-US" dirty="0" smtClean="0"/>
              <a:t>public Employee() </a:t>
            </a:r>
          </a:p>
          <a:p>
            <a:r>
              <a:rPr lang="en-US" dirty="0" smtClean="0"/>
              <a:t>{ </a:t>
            </a:r>
          </a:p>
          <a:p>
            <a:r>
              <a:rPr lang="en-US" dirty="0" err="1" smtClean="0"/>
              <a:t>System.out.println</a:t>
            </a:r>
            <a:r>
              <a:rPr lang="en-US" dirty="0" smtClean="0"/>
              <a:t>("Constructor"); </a:t>
            </a:r>
          </a:p>
          <a:p>
            <a:r>
              <a:rPr lang="en-US" dirty="0" smtClean="0"/>
              <a:t>}</a:t>
            </a:r>
          </a:p>
          <a:p>
            <a:r>
              <a:rPr lang="en-US" dirty="0" smtClean="0"/>
              <a:t> Have the same name as class name and also do not have any return type.</a:t>
            </a:r>
            <a:br>
              <a:rPr lang="en-US" dirty="0" smtClean="0"/>
            </a:br>
            <a:r>
              <a:rPr lang="en-US" dirty="0" smtClean="0"/>
              <a:t/>
            </a:r>
            <a:br>
              <a:rPr lang="en-US" dirty="0" smtClean="0"/>
            </a:br>
            <a:r>
              <a:rPr lang="en-US" dirty="0" smtClean="0"/>
              <a:t>As we create the object by writing the code: </a:t>
            </a:r>
          </a:p>
          <a:p>
            <a:r>
              <a:rPr lang="en-US" b="1" dirty="0" smtClean="0"/>
              <a:t>Employee emp1 = new Employee();</a:t>
            </a:r>
            <a:r>
              <a:rPr lang="en-US" dirty="0" smtClean="0"/>
              <a:t> </a:t>
            </a:r>
          </a:p>
          <a:p>
            <a:r>
              <a:rPr lang="en-US" dirty="0" smtClean="0"/>
              <a:t>compiler will search for a </a:t>
            </a:r>
            <a:r>
              <a:rPr lang="en-US" b="1" dirty="0" smtClean="0"/>
              <a:t>Employee() constructor</a:t>
            </a:r>
            <a:r>
              <a:rPr lang="en-US" dirty="0" smtClean="0"/>
              <a:t> in Employee class and run it automatically. That is why </a:t>
            </a:r>
            <a:r>
              <a:rPr lang="en-US" b="1" dirty="0" smtClean="0"/>
              <a:t>'You are in Constructor'</a:t>
            </a:r>
            <a:r>
              <a:rPr lang="en-US" dirty="0" smtClean="0"/>
              <a:t> is printed first .</a:t>
            </a:r>
            <a:br>
              <a:rPr lang="en-US" dirty="0" smtClean="0"/>
            </a:br>
            <a:r>
              <a:rPr lang="en-US" dirty="0" smtClean="0"/>
              <a:t/>
            </a:r>
            <a:br>
              <a:rPr lang="en-US" dirty="0" smtClean="0"/>
            </a:br>
            <a:r>
              <a:rPr lang="en-US" dirty="0" smtClean="0"/>
              <a:t>Also note that constructor runs only once for any object when we create that object, we cannot call them multiple times like java methods.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7500" lnSpcReduction="20000"/>
          </a:bodyPr>
          <a:lstStyle/>
          <a:p>
            <a:r>
              <a:rPr lang="en-US" b="1" dirty="0" smtClean="0"/>
              <a:t>Types of Java Constructor -</a:t>
            </a:r>
          </a:p>
          <a:p>
            <a:r>
              <a:rPr lang="en-US" dirty="0" smtClean="0"/>
              <a:t>Constructor is of two types -</a:t>
            </a:r>
            <a:br>
              <a:rPr lang="en-US" dirty="0" smtClean="0"/>
            </a:br>
            <a:r>
              <a:rPr lang="en-US" dirty="0" smtClean="0"/>
              <a:t/>
            </a:r>
            <a:br>
              <a:rPr lang="en-US" dirty="0" smtClean="0"/>
            </a:br>
            <a:r>
              <a:rPr lang="en-US" b="1" dirty="0" smtClean="0"/>
              <a:t>1- Constructor without parameter (Default Constructor) - </a:t>
            </a:r>
            <a:r>
              <a:rPr lang="en-US" dirty="0" smtClean="0"/>
              <a:t>If a constructor does not have any parameter than it is called Default Constructor, as constructor created in last example.</a:t>
            </a:r>
            <a:br>
              <a:rPr lang="en-US" dirty="0" smtClean="0"/>
            </a:br>
            <a:r>
              <a:rPr lang="en-US" dirty="0" smtClean="0"/>
              <a:t/>
            </a:r>
            <a:br>
              <a:rPr lang="en-US" dirty="0" smtClean="0"/>
            </a:br>
            <a:r>
              <a:rPr lang="en-US" dirty="0" smtClean="0"/>
              <a:t>If you do not define any constructor explicitly, a default constructor is automatically built by java run time system.</a:t>
            </a:r>
            <a:br>
              <a:rPr lang="en-US" dirty="0" smtClean="0"/>
            </a:br>
            <a:r>
              <a:rPr lang="en-US" dirty="0" smtClean="0"/>
              <a:t/>
            </a:r>
            <a:br>
              <a:rPr lang="en-US" dirty="0" smtClean="0"/>
            </a:br>
            <a:r>
              <a:rPr lang="en-US" b="1" dirty="0" smtClean="0"/>
              <a:t>For example –</a:t>
            </a:r>
          </a:p>
          <a:p>
            <a:r>
              <a:rPr lang="en-US" dirty="0" smtClean="0"/>
              <a:t>class Employee </a:t>
            </a:r>
          </a:p>
          <a:p>
            <a:r>
              <a:rPr lang="en-US" dirty="0" smtClean="0"/>
              <a:t>{ </a:t>
            </a:r>
          </a:p>
          <a:p>
            <a:r>
              <a:rPr lang="en-US" dirty="0" smtClean="0"/>
              <a:t>} </a:t>
            </a:r>
          </a:p>
          <a:p>
            <a:r>
              <a:rPr lang="en-US" dirty="0" smtClean="0"/>
              <a:t>Even though we have not define anything within the class but compiler will automatically generate a default constructor within the class like this -public Employee()</a:t>
            </a:r>
          </a:p>
          <a:p>
            <a:r>
              <a:rPr lang="en-US" dirty="0" smtClean="0"/>
              <a:t> {</a:t>
            </a:r>
          </a:p>
          <a:p>
            <a:r>
              <a:rPr lang="en-US" dirty="0" smtClean="0"/>
              <a:t> }</a:t>
            </a:r>
          </a:p>
          <a:p>
            <a:r>
              <a:rPr lang="en-US" dirty="0" smtClean="0"/>
              <a:t> </a:t>
            </a:r>
            <a:r>
              <a:rPr lang="en-US" b="1" dirty="0" smtClean="0"/>
              <a:t>Note - </a:t>
            </a:r>
            <a:r>
              <a:rPr lang="en-US" dirty="0" smtClean="0"/>
              <a:t>A default constructor initializes all data members (variables) of the class to their default values.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1574</Words>
  <Application>WPS Presentation</Application>
  <PresentationFormat>Custom</PresentationFormat>
  <Paragraphs>363</Paragraphs>
  <Slides>30</Slides>
  <Notes>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96</cp:revision>
  <dcterms:created xsi:type="dcterms:W3CDTF">2020-05-19T06:27:00Z</dcterms:created>
  <dcterms:modified xsi:type="dcterms:W3CDTF">2021-06-10T03:32:46Z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