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pPr/>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pPr/>
              <a:t>‹#›</a:t>
            </a:fld>
            <a:endParaRPr lang="en-US"/>
          </a:p>
        </p:txBody>
      </p:sp>
    </p:spTree>
    <p:extLst>
      <p:ext uri="{BB962C8B-B14F-4D97-AF65-F5344CB8AC3E}">
        <p14:creationId xmlns:p14="http://schemas.microsoft.com/office/powerpoint/2010/main" xmlns="" val="135350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itchFamily="34" charset="0"/>
                <a:cs typeface="Arial"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7">
                <a:solidFill>
                  <a:schemeClr val="tx1">
                    <a:lumMod val="75000"/>
                    <a:lumOff val="25000"/>
                  </a:schemeClr>
                </a:solidFill>
                <a:uFillTx/>
                <a:latin typeface="Arial" pitchFamily="34" charset="0"/>
                <a:cs typeface="Arial" pitchFamily="34" charset="0"/>
              </a:defRPr>
            </a:lvl1pPr>
          </a:lstStyle>
          <a:p>
            <a:pPr lvl="0"/>
            <a:r>
              <a:rPr lang="en-US" altLang="ko-KR" dirty="0">
                <a:uFillTx/>
              </a:rPr>
              <a:t>Click to edit Master text styles</a:t>
            </a: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7">
                <a:solidFill>
                  <a:schemeClr val="tx1">
                    <a:lumMod val="75000"/>
                    <a:lumOff val="25000"/>
                  </a:schemeClr>
                </a:solidFill>
                <a:uFillTx/>
                <a:latin typeface="Arial" pitchFamily="34" charset="0"/>
                <a:cs typeface="Arial" pitchFamily="34" charset="0"/>
              </a:defRPr>
            </a:lvl1pPr>
          </a:lstStyle>
          <a:p>
            <a:pPr lvl="0"/>
            <a:r>
              <a:rPr lang="en-US" altLang="ko-KR" dirty="0">
                <a:uFillTx/>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6/13/2021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pPr/>
              <a:t>6/13/2021</a:t>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pPr/>
              <a:t>‹#›</a:t>
            </a:fld>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lnSpcReduction="10000"/>
          </a:bodyPr>
          <a:lstStyle/>
          <a:p>
            <a:r>
              <a:rPr lang="en-US" b="1" dirty="0" smtClean="0"/>
              <a:t>Access </a:t>
            </a:r>
            <a:r>
              <a:rPr lang="en-US" b="1" dirty="0" err="1" smtClean="0"/>
              <a:t>Specifiers</a:t>
            </a:r>
            <a:r>
              <a:rPr lang="en-US" b="1" dirty="0" smtClean="0"/>
              <a:t> -</a:t>
            </a:r>
          </a:p>
          <a:p>
            <a:r>
              <a:rPr lang="en-US" b="1" dirty="0" smtClean="0"/>
              <a:t>Java has four access </a:t>
            </a:r>
            <a:r>
              <a:rPr lang="en-US" b="1" dirty="0" err="1" smtClean="0"/>
              <a:t>specifiers</a:t>
            </a:r>
            <a:r>
              <a:rPr lang="en-US" b="1" dirty="0" smtClean="0"/>
              <a:t> - public, private, protected and default.</a:t>
            </a:r>
            <a:r>
              <a:rPr lang="en-US" dirty="0" smtClean="0"/>
              <a:t/>
            </a:r>
            <a:br>
              <a:rPr lang="en-US" dirty="0" smtClean="0"/>
            </a:br>
            <a:r>
              <a:rPr lang="en-US" b="1" dirty="0" smtClean="0"/>
              <a:t>1- public - </a:t>
            </a:r>
            <a:r>
              <a:rPr lang="en-US" dirty="0" smtClean="0"/>
              <a:t>public access </a:t>
            </a:r>
            <a:r>
              <a:rPr lang="en-US" dirty="0" err="1" smtClean="0"/>
              <a:t>specifier</a:t>
            </a:r>
            <a:r>
              <a:rPr lang="en-US" dirty="0" smtClean="0"/>
              <a:t> provide the widest possible visibility level. A public member is accessible everywhere regardless of package.</a:t>
            </a:r>
            <a:br>
              <a:rPr lang="en-US" dirty="0" smtClean="0"/>
            </a:br>
            <a:r>
              <a:rPr lang="en-US" b="1" dirty="0" smtClean="0"/>
              <a:t>2- protected - </a:t>
            </a:r>
            <a:r>
              <a:rPr lang="en-US" dirty="0" smtClean="0"/>
              <a:t>protected members can be accessed in any class within the same package and inheriting classes i.e. subclasses in other packages.</a:t>
            </a:r>
            <a:br>
              <a:rPr lang="en-US" dirty="0" smtClean="0"/>
            </a:br>
            <a:r>
              <a:rPr lang="en-US" b="1" dirty="0" smtClean="0"/>
              <a:t>3- default - </a:t>
            </a:r>
            <a:r>
              <a:rPr lang="en-US" dirty="0" smtClean="0"/>
              <a:t>If any member does not have any access </a:t>
            </a:r>
            <a:r>
              <a:rPr lang="en-US" dirty="0" err="1" smtClean="0"/>
              <a:t>specifier</a:t>
            </a:r>
            <a:r>
              <a:rPr lang="en-US" dirty="0" smtClean="0"/>
              <a:t> defined then by default it will have default access </a:t>
            </a:r>
            <a:r>
              <a:rPr lang="en-US" dirty="0" err="1" smtClean="0"/>
              <a:t>specifier</a:t>
            </a:r>
            <a:r>
              <a:rPr lang="en-US" dirty="0" smtClean="0"/>
              <a:t>. Default members can be accessed by any classes but classes should be within the same package.</a:t>
            </a:r>
            <a:br>
              <a:rPr lang="en-US" dirty="0" smtClean="0"/>
            </a:br>
            <a:r>
              <a:rPr lang="en-US" b="1" dirty="0" smtClean="0"/>
              <a:t>4- private - </a:t>
            </a:r>
            <a:r>
              <a:rPr lang="en-US" dirty="0" smtClean="0"/>
              <a:t>private members are accessible only within the class in which they are defined.</a:t>
            </a:r>
            <a:br>
              <a:rPr lang="en-US" dirty="0" smtClean="0"/>
            </a:br>
            <a:endParaRPr lang="en-US" dirty="0" smtClean="0"/>
          </a:p>
          <a:p>
            <a:r>
              <a:rPr lang="en-US" dirty="0" smtClean="0"/>
              <a:t>Example -</a:t>
            </a:r>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7500" lnSpcReduction="20000"/>
          </a:bodyPr>
          <a:lstStyle/>
          <a:p>
            <a:r>
              <a:rPr lang="en-US" b="1" dirty="0" smtClean="0"/>
              <a:t>final Keyword -</a:t>
            </a:r>
          </a:p>
          <a:p>
            <a:r>
              <a:rPr lang="en-US" dirty="0" smtClean="0"/>
              <a:t>It is used to finalize something that we cannot change. final can be classes, methods and variables.</a:t>
            </a:r>
            <a:br>
              <a:rPr lang="en-US" dirty="0" smtClean="0"/>
            </a:br>
            <a:r>
              <a:rPr lang="en-US" dirty="0" smtClean="0"/>
              <a:t/>
            </a:r>
            <a:br>
              <a:rPr lang="en-US" dirty="0" smtClean="0"/>
            </a:br>
            <a:r>
              <a:rPr lang="en-US" b="1" dirty="0" smtClean="0"/>
              <a:t>final variable -</a:t>
            </a:r>
          </a:p>
          <a:p>
            <a:r>
              <a:rPr lang="en-US" dirty="0" smtClean="0"/>
              <a:t>If we declare any variable as final then once the value is assigned to it, we cannot change it</a:t>
            </a:r>
            <a:r>
              <a:rPr lang="en-US" dirty="0" smtClean="0"/>
              <a:t>.</a:t>
            </a:r>
          </a:p>
          <a:p>
            <a:r>
              <a:rPr lang="en-US" dirty="0" smtClean="0"/>
              <a:t>Example </a:t>
            </a:r>
            <a:r>
              <a:rPr lang="en-US" dirty="0" smtClean="0"/>
              <a:t>-</a:t>
            </a:r>
          </a:p>
          <a:p>
            <a:r>
              <a:rPr lang="en-US" dirty="0" smtClean="0"/>
              <a:t>class Test </a:t>
            </a:r>
            <a:endParaRPr lang="en-US" dirty="0" smtClean="0"/>
          </a:p>
          <a:p>
            <a:r>
              <a:rPr lang="en-US" dirty="0" smtClean="0"/>
              <a:t>{ </a:t>
            </a:r>
          </a:p>
          <a:p>
            <a:r>
              <a:rPr lang="en-US" dirty="0" smtClean="0"/>
              <a:t>private </a:t>
            </a:r>
            <a:r>
              <a:rPr lang="en-US" dirty="0" err="1" smtClean="0"/>
              <a:t>int</a:t>
            </a:r>
            <a:r>
              <a:rPr lang="en-US" dirty="0" smtClean="0"/>
              <a:t> a; </a:t>
            </a:r>
            <a:endParaRPr lang="en-US" dirty="0" smtClean="0"/>
          </a:p>
          <a:p>
            <a:r>
              <a:rPr lang="en-US" dirty="0" smtClean="0"/>
              <a:t>private </a:t>
            </a:r>
            <a:r>
              <a:rPr lang="en-US" dirty="0" smtClean="0"/>
              <a:t>final </a:t>
            </a:r>
            <a:r>
              <a:rPr lang="en-US" dirty="0" err="1" smtClean="0"/>
              <a:t>int</a:t>
            </a:r>
            <a:r>
              <a:rPr lang="en-US" dirty="0" smtClean="0"/>
              <a:t> b, c=300; </a:t>
            </a:r>
            <a:endParaRPr lang="en-US" dirty="0" smtClean="0"/>
          </a:p>
          <a:p>
            <a:r>
              <a:rPr lang="en-US" dirty="0" smtClean="0"/>
              <a:t>public </a:t>
            </a:r>
            <a:r>
              <a:rPr lang="en-US" dirty="0" smtClean="0"/>
              <a:t>Test() </a:t>
            </a:r>
            <a:endParaRPr lang="en-US" dirty="0" smtClean="0"/>
          </a:p>
          <a:p>
            <a:r>
              <a:rPr lang="en-US" dirty="0" smtClean="0"/>
              <a:t>{ </a:t>
            </a:r>
          </a:p>
          <a:p>
            <a:r>
              <a:rPr lang="en-US" dirty="0" smtClean="0"/>
              <a:t>a </a:t>
            </a:r>
            <a:r>
              <a:rPr lang="en-US" dirty="0" smtClean="0"/>
              <a:t>= 100; </a:t>
            </a:r>
            <a:endParaRPr lang="en-US" dirty="0" smtClean="0"/>
          </a:p>
          <a:p>
            <a:r>
              <a:rPr lang="en-US" dirty="0" smtClean="0"/>
              <a:t>b </a:t>
            </a:r>
            <a:r>
              <a:rPr lang="en-US" dirty="0" smtClean="0"/>
              <a:t>= 200; </a:t>
            </a:r>
            <a:endParaRPr lang="en-US" dirty="0" smtClean="0"/>
          </a:p>
          <a:p>
            <a:r>
              <a:rPr lang="en-US" dirty="0" smtClean="0"/>
              <a:t>//</a:t>
            </a:r>
            <a:r>
              <a:rPr lang="en-US" dirty="0" smtClean="0"/>
              <a:t>c = 300; Error, cannot assign a value to final variable c. </a:t>
            </a:r>
            <a:endParaRPr lang="en-US" dirty="0" smtClean="0"/>
          </a:p>
          <a:p>
            <a:r>
              <a:rPr lang="en-US" dirty="0" smtClean="0"/>
              <a:t>} </a:t>
            </a:r>
          </a:p>
        </p:txBody>
      </p:sp>
    </p:spTree>
    <p:extLst>
      <p:ext uri="{BB962C8B-B14F-4D97-AF65-F5344CB8AC3E}">
        <p14:creationId xmlns:p14="http://schemas.microsoft.com/office/powerpoint/2010/main" xmlns="" val="160520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32500" lnSpcReduction="20000"/>
          </a:bodyPr>
          <a:lstStyle/>
          <a:p>
            <a:r>
              <a:rPr lang="en-US" dirty="0" smtClean="0"/>
              <a:t>public Test(</a:t>
            </a:r>
            <a:r>
              <a:rPr lang="en-US" dirty="0" err="1" smtClean="0"/>
              <a:t>int</a:t>
            </a:r>
            <a:r>
              <a:rPr lang="en-US" dirty="0" smtClean="0"/>
              <a:t> x, </a:t>
            </a:r>
            <a:r>
              <a:rPr lang="en-US" dirty="0" err="1" smtClean="0"/>
              <a:t>int</a:t>
            </a:r>
            <a:r>
              <a:rPr lang="en-US" dirty="0" smtClean="0"/>
              <a:t> y) </a:t>
            </a:r>
            <a:endParaRPr lang="en-US" dirty="0" smtClean="0"/>
          </a:p>
          <a:p>
            <a:r>
              <a:rPr lang="en-US" dirty="0" smtClean="0"/>
              <a:t>{ </a:t>
            </a:r>
          </a:p>
          <a:p>
            <a:r>
              <a:rPr lang="en-US" dirty="0" smtClean="0"/>
              <a:t>a </a:t>
            </a:r>
            <a:r>
              <a:rPr lang="en-US" dirty="0" smtClean="0"/>
              <a:t>= x; </a:t>
            </a:r>
            <a:endParaRPr lang="en-US" dirty="0" smtClean="0"/>
          </a:p>
          <a:p>
            <a:r>
              <a:rPr lang="en-US" dirty="0" smtClean="0"/>
              <a:t>b </a:t>
            </a:r>
            <a:r>
              <a:rPr lang="en-US" dirty="0" smtClean="0"/>
              <a:t>= y; </a:t>
            </a:r>
            <a:endParaRPr lang="en-US" dirty="0" smtClean="0"/>
          </a:p>
          <a:p>
            <a:r>
              <a:rPr lang="en-US" dirty="0" smtClean="0"/>
              <a:t>} </a:t>
            </a:r>
          </a:p>
          <a:p>
            <a:r>
              <a:rPr lang="en-US" dirty="0" smtClean="0"/>
              <a:t>public </a:t>
            </a:r>
            <a:r>
              <a:rPr lang="en-US" dirty="0" smtClean="0"/>
              <a:t>void </a:t>
            </a:r>
            <a:r>
              <a:rPr lang="en-US" dirty="0" err="1" smtClean="0"/>
              <a:t>setA</a:t>
            </a:r>
            <a:r>
              <a:rPr lang="en-US" dirty="0" smtClean="0"/>
              <a:t>(</a:t>
            </a:r>
            <a:r>
              <a:rPr lang="en-US" dirty="0" err="1" smtClean="0"/>
              <a:t>int</a:t>
            </a:r>
            <a:r>
              <a:rPr lang="en-US" dirty="0" smtClean="0"/>
              <a:t> x) </a:t>
            </a:r>
            <a:endParaRPr lang="en-US" dirty="0" smtClean="0"/>
          </a:p>
          <a:p>
            <a:r>
              <a:rPr lang="en-US" dirty="0" smtClean="0"/>
              <a:t>{ </a:t>
            </a:r>
          </a:p>
          <a:p>
            <a:r>
              <a:rPr lang="en-US" dirty="0" smtClean="0"/>
              <a:t>a </a:t>
            </a:r>
            <a:r>
              <a:rPr lang="en-US" dirty="0" smtClean="0"/>
              <a:t>= x; </a:t>
            </a:r>
            <a:endParaRPr lang="en-US" dirty="0" smtClean="0"/>
          </a:p>
          <a:p>
            <a:r>
              <a:rPr lang="en-US" dirty="0" smtClean="0"/>
              <a:t>} </a:t>
            </a:r>
          </a:p>
          <a:p>
            <a:r>
              <a:rPr lang="en-US" dirty="0" smtClean="0"/>
              <a:t>public </a:t>
            </a:r>
            <a:r>
              <a:rPr lang="en-US" dirty="0" smtClean="0"/>
              <a:t>void </a:t>
            </a:r>
            <a:r>
              <a:rPr lang="en-US" dirty="0" err="1" smtClean="0"/>
              <a:t>setB</a:t>
            </a:r>
            <a:r>
              <a:rPr lang="en-US" dirty="0" smtClean="0"/>
              <a:t>(</a:t>
            </a:r>
            <a:r>
              <a:rPr lang="en-US" dirty="0" err="1" smtClean="0"/>
              <a:t>int</a:t>
            </a:r>
            <a:r>
              <a:rPr lang="en-US" dirty="0" smtClean="0"/>
              <a:t> y) </a:t>
            </a:r>
            <a:endParaRPr lang="en-US" dirty="0" smtClean="0"/>
          </a:p>
          <a:p>
            <a:r>
              <a:rPr lang="en-US" dirty="0" smtClean="0"/>
              <a:t>{ </a:t>
            </a:r>
          </a:p>
          <a:p>
            <a:r>
              <a:rPr lang="en-US" dirty="0" smtClean="0"/>
              <a:t>// </a:t>
            </a:r>
            <a:r>
              <a:rPr lang="en-US" dirty="0" smtClean="0"/>
              <a:t>b = y; Error, cannot assign a value to final variable c. </a:t>
            </a:r>
            <a:endParaRPr lang="en-US" dirty="0" smtClean="0"/>
          </a:p>
          <a:p>
            <a:r>
              <a:rPr lang="en-US" dirty="0" smtClean="0"/>
              <a:t>} </a:t>
            </a:r>
          </a:p>
          <a:p>
            <a:r>
              <a:rPr lang="en-US" dirty="0" smtClean="0"/>
              <a:t>public </a:t>
            </a:r>
            <a:r>
              <a:rPr lang="en-US" dirty="0" smtClean="0"/>
              <a:t>void </a:t>
            </a:r>
            <a:r>
              <a:rPr lang="en-US" dirty="0" err="1" smtClean="0"/>
              <a:t>disp</a:t>
            </a:r>
            <a:r>
              <a:rPr lang="en-US" dirty="0" smtClean="0"/>
              <a:t>() { </a:t>
            </a:r>
            <a:endParaRPr lang="en-US" dirty="0" smtClean="0"/>
          </a:p>
          <a:p>
            <a:r>
              <a:rPr lang="en-US" dirty="0" err="1" smtClean="0"/>
              <a:t>System.out.println</a:t>
            </a:r>
            <a:r>
              <a:rPr lang="en-US" dirty="0" smtClean="0"/>
              <a:t>(a</a:t>
            </a:r>
            <a:r>
              <a:rPr lang="en-US" dirty="0" smtClean="0"/>
              <a:t>+" "+b+" "+c); </a:t>
            </a:r>
            <a:endParaRPr lang="en-US" dirty="0" smtClean="0"/>
          </a:p>
          <a:p>
            <a:r>
              <a:rPr lang="en-US" dirty="0" smtClean="0"/>
              <a:t>} </a:t>
            </a:r>
          </a:p>
          <a:p>
            <a:r>
              <a:rPr lang="en-US" dirty="0" smtClean="0"/>
              <a:t>} </a:t>
            </a:r>
          </a:p>
          <a:p>
            <a:r>
              <a:rPr lang="en-US" dirty="0" smtClean="0"/>
              <a:t>public </a:t>
            </a:r>
            <a:r>
              <a:rPr lang="en-US" dirty="0" smtClean="0"/>
              <a:t>class Call { </a:t>
            </a:r>
            <a:endParaRPr lang="en-US" dirty="0" smtClean="0"/>
          </a:p>
          <a:p>
            <a:r>
              <a:rPr lang="en-US" dirty="0" smtClean="0"/>
              <a:t>public </a:t>
            </a:r>
            <a:r>
              <a:rPr lang="en-US" dirty="0" smtClean="0"/>
              <a:t>static void main(String[] </a:t>
            </a:r>
            <a:r>
              <a:rPr lang="en-US" dirty="0" err="1" smtClean="0"/>
              <a:t>args</a:t>
            </a:r>
            <a:r>
              <a:rPr lang="en-US" dirty="0" smtClean="0"/>
              <a:t>) </a:t>
            </a:r>
            <a:endParaRPr lang="en-US" dirty="0" smtClean="0"/>
          </a:p>
          <a:p>
            <a:r>
              <a:rPr lang="en-US" dirty="0" smtClean="0"/>
              <a:t>{ </a:t>
            </a:r>
          </a:p>
          <a:p>
            <a:r>
              <a:rPr lang="en-US" dirty="0" smtClean="0"/>
              <a:t>Test </a:t>
            </a:r>
            <a:r>
              <a:rPr lang="en-US" dirty="0" smtClean="0"/>
              <a:t>t1 = new Test(); </a:t>
            </a:r>
            <a:endParaRPr lang="en-US" dirty="0" smtClean="0"/>
          </a:p>
          <a:p>
            <a:r>
              <a:rPr lang="en-US" dirty="0" smtClean="0"/>
              <a:t>t1.disp</a:t>
            </a:r>
            <a:r>
              <a:rPr lang="en-US" dirty="0" smtClean="0"/>
              <a:t>(); </a:t>
            </a:r>
            <a:endParaRPr lang="en-US" dirty="0" smtClean="0"/>
          </a:p>
          <a:p>
            <a:r>
              <a:rPr lang="en-US" dirty="0" smtClean="0"/>
              <a:t>Test </a:t>
            </a:r>
            <a:r>
              <a:rPr lang="en-US" dirty="0" smtClean="0"/>
              <a:t>t2 = new Test(10, 20); </a:t>
            </a:r>
            <a:endParaRPr lang="en-US" dirty="0" smtClean="0"/>
          </a:p>
          <a:p>
            <a:r>
              <a:rPr lang="en-US" dirty="0" smtClean="0"/>
              <a:t>t2.disp</a:t>
            </a:r>
            <a:r>
              <a:rPr lang="en-US" dirty="0" smtClean="0"/>
              <a:t>(); </a:t>
            </a:r>
            <a:endParaRPr lang="en-US" dirty="0" smtClean="0"/>
          </a:p>
          <a:p>
            <a:r>
              <a:rPr lang="en-US" dirty="0" smtClean="0"/>
              <a:t>} </a:t>
            </a:r>
          </a:p>
          <a:p>
            <a:r>
              <a:rPr lang="en-US" dirty="0" smtClean="0"/>
              <a:t>}</a:t>
            </a:r>
            <a:endParaRPr lang="en-IN"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a:bodyPr>
          <a:lstStyle/>
          <a:p>
            <a:r>
              <a:rPr lang="en-US" dirty="0" smtClean="0"/>
              <a:t>Here we have declared 3 variables a, b and c, out of them b and c are final.</a:t>
            </a:r>
            <a:br>
              <a:rPr lang="en-US" dirty="0" smtClean="0"/>
            </a:br>
            <a:r>
              <a:rPr lang="en-US" dirty="0" smtClean="0"/>
              <a:t>Variable c has assigned a value 300, so we cannot change it, that is why we are also not able to initialize it in any constructor and simple method.</a:t>
            </a:r>
            <a:br>
              <a:rPr lang="en-US" dirty="0" smtClean="0"/>
            </a:br>
            <a:r>
              <a:rPr lang="en-US" dirty="0" smtClean="0"/>
              <a:t>Variable b is not initialized to any value so we can initialize them in constructors.</a:t>
            </a:r>
            <a:br>
              <a:rPr lang="en-US" dirty="0" smtClean="0"/>
            </a:br>
            <a:r>
              <a:rPr lang="en-US" dirty="0" smtClean="0"/>
              <a:t>Note that we cannot initialize final variables in simple methods. Because only constructor gives guarantee that it will run only once for any object whereas methods can run any number of times.</a:t>
            </a:r>
            <a:br>
              <a:rPr lang="en-US" dirty="0" smtClean="0"/>
            </a:br>
            <a:r>
              <a:rPr lang="en-US" dirty="0" smtClean="0"/>
              <a:t>So methods can change the value of variables for any objects and that is not possible for final variables.</a:t>
            </a:r>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7500" lnSpcReduction="20000"/>
          </a:bodyPr>
          <a:lstStyle/>
          <a:p>
            <a:r>
              <a:rPr lang="en-US" dirty="0" smtClean="0"/>
              <a:t>final methods -</a:t>
            </a:r>
          </a:p>
          <a:p>
            <a:r>
              <a:rPr lang="en-US" dirty="0" smtClean="0"/>
              <a:t>Once a method is declared as final, we cannot override it. That is we cannot change its </a:t>
            </a:r>
            <a:r>
              <a:rPr lang="en-US" dirty="0" err="1" smtClean="0"/>
              <a:t>definition.Example</a:t>
            </a:r>
            <a:r>
              <a:rPr lang="en-US" dirty="0" smtClean="0"/>
              <a:t> -</a:t>
            </a:r>
          </a:p>
          <a:p>
            <a:r>
              <a:rPr lang="en-US" dirty="0" smtClean="0"/>
              <a:t>class Test1 </a:t>
            </a:r>
            <a:r>
              <a:rPr lang="en-US" dirty="0" smtClean="0"/>
              <a:t>{</a:t>
            </a:r>
          </a:p>
          <a:p>
            <a:r>
              <a:rPr lang="en-US" dirty="0" smtClean="0"/>
              <a:t> </a:t>
            </a:r>
            <a:r>
              <a:rPr lang="en-US" dirty="0" smtClean="0"/>
              <a:t>public void </a:t>
            </a:r>
            <a:r>
              <a:rPr lang="en-US" dirty="0" err="1" smtClean="0"/>
              <a:t>disp</a:t>
            </a:r>
            <a:r>
              <a:rPr lang="en-US" dirty="0" smtClean="0"/>
              <a:t>() { </a:t>
            </a:r>
            <a:endParaRPr lang="en-US" dirty="0" smtClean="0"/>
          </a:p>
          <a:p>
            <a:r>
              <a:rPr lang="en-US" dirty="0" err="1" smtClean="0"/>
              <a:t>System.out.println</a:t>
            </a:r>
            <a:r>
              <a:rPr lang="en-US" dirty="0" smtClean="0"/>
              <a:t>("Test1 </a:t>
            </a:r>
            <a:r>
              <a:rPr lang="en-US" dirty="0" err="1" smtClean="0"/>
              <a:t>Disp</a:t>
            </a:r>
            <a:r>
              <a:rPr lang="en-US" dirty="0" smtClean="0"/>
              <a:t>"); </a:t>
            </a:r>
            <a:endParaRPr lang="en-US" dirty="0" smtClean="0"/>
          </a:p>
          <a:p>
            <a:r>
              <a:rPr lang="en-US" dirty="0" smtClean="0"/>
              <a:t>} </a:t>
            </a:r>
          </a:p>
          <a:p>
            <a:r>
              <a:rPr lang="en-US" dirty="0" smtClean="0"/>
              <a:t>public </a:t>
            </a:r>
            <a:r>
              <a:rPr lang="en-US" dirty="0" smtClean="0"/>
              <a:t>final void show() // or final public void show() </a:t>
            </a:r>
            <a:endParaRPr lang="en-US" dirty="0" smtClean="0"/>
          </a:p>
          <a:p>
            <a:r>
              <a:rPr lang="en-US" dirty="0" smtClean="0"/>
              <a:t>{</a:t>
            </a:r>
          </a:p>
          <a:p>
            <a:r>
              <a:rPr lang="en-US" dirty="0" smtClean="0"/>
              <a:t> </a:t>
            </a:r>
            <a:r>
              <a:rPr lang="en-US" dirty="0" err="1" smtClean="0"/>
              <a:t>System.out.println</a:t>
            </a:r>
            <a:r>
              <a:rPr lang="en-US" dirty="0" smtClean="0"/>
              <a:t>("Final Method, So cannot change definition"); </a:t>
            </a:r>
            <a:endParaRPr lang="en-US" dirty="0" smtClean="0"/>
          </a:p>
          <a:p>
            <a:r>
              <a:rPr lang="en-US" dirty="0" smtClean="0"/>
              <a:t>}</a:t>
            </a:r>
          </a:p>
          <a:p>
            <a:r>
              <a:rPr lang="en-US" dirty="0" smtClean="0"/>
              <a:t> </a:t>
            </a:r>
            <a:r>
              <a:rPr lang="en-US" dirty="0" smtClean="0"/>
              <a:t>} </a:t>
            </a:r>
            <a:endParaRPr lang="en-US" dirty="0" smtClean="0"/>
          </a:p>
          <a:p>
            <a:r>
              <a:rPr lang="en-US" dirty="0" smtClean="0"/>
              <a:t>class </a:t>
            </a:r>
            <a:r>
              <a:rPr lang="en-US" dirty="0" smtClean="0"/>
              <a:t>Test2 extends Test1 </a:t>
            </a:r>
            <a:endParaRPr lang="en-US" dirty="0" smtClean="0"/>
          </a:p>
          <a:p>
            <a:r>
              <a:rPr lang="en-US" dirty="0" smtClean="0"/>
              <a:t>{ </a:t>
            </a:r>
          </a:p>
          <a:p>
            <a:r>
              <a:rPr lang="en-US" dirty="0" smtClean="0"/>
              <a:t>public </a:t>
            </a:r>
            <a:r>
              <a:rPr lang="en-US" dirty="0" smtClean="0"/>
              <a:t>void </a:t>
            </a:r>
            <a:r>
              <a:rPr lang="en-US" dirty="0" err="1" smtClean="0"/>
              <a:t>disp</a:t>
            </a:r>
            <a:r>
              <a:rPr lang="en-US" dirty="0" smtClean="0"/>
              <a:t>() { </a:t>
            </a:r>
            <a:endParaRPr lang="en-US" dirty="0" smtClean="0"/>
          </a:p>
          <a:p>
            <a:r>
              <a:rPr lang="en-US" dirty="0" err="1" smtClean="0"/>
              <a:t>System.out.println</a:t>
            </a:r>
            <a:r>
              <a:rPr lang="en-US" dirty="0" smtClean="0"/>
              <a:t>("Test2 </a:t>
            </a:r>
            <a:r>
              <a:rPr lang="en-US" dirty="0" err="1" smtClean="0"/>
              <a:t>Disp</a:t>
            </a:r>
            <a:r>
              <a:rPr lang="en-US" dirty="0" smtClean="0"/>
              <a:t>"); </a:t>
            </a:r>
            <a:endParaRPr lang="en-US" dirty="0" smtClean="0"/>
          </a:p>
          <a:p>
            <a:r>
              <a:rPr lang="en-US" dirty="0" smtClean="0"/>
              <a:t>} </a:t>
            </a:r>
          </a:p>
        </p:txBody>
      </p:sp>
    </p:spTree>
    <p:extLst>
      <p:ext uri="{BB962C8B-B14F-4D97-AF65-F5344CB8AC3E}">
        <p14:creationId xmlns:p14="http://schemas.microsoft.com/office/powerpoint/2010/main" xmlns="" val="160520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r>
              <a:rPr lang="en-US" dirty="0" smtClean="0"/>
              <a:t>/* </a:t>
            </a:r>
            <a:endParaRPr lang="en-US" dirty="0" smtClean="0"/>
          </a:p>
          <a:p>
            <a:r>
              <a:rPr lang="en-US" dirty="0" smtClean="0"/>
              <a:t>public </a:t>
            </a:r>
            <a:r>
              <a:rPr lang="en-US" dirty="0" smtClean="0"/>
              <a:t>void show() We cannot override final methods { </a:t>
            </a:r>
            <a:r>
              <a:rPr lang="en-US" dirty="0" err="1" smtClean="0"/>
              <a:t>System.out.println</a:t>
            </a:r>
            <a:r>
              <a:rPr lang="en-US" dirty="0" smtClean="0"/>
              <a:t>("No way"); </a:t>
            </a:r>
            <a:endParaRPr lang="en-US" dirty="0" smtClean="0"/>
          </a:p>
          <a:p>
            <a:r>
              <a:rPr lang="en-US" dirty="0" smtClean="0"/>
              <a:t>} </a:t>
            </a:r>
          </a:p>
          <a:p>
            <a:r>
              <a:rPr lang="en-US" dirty="0" smtClean="0"/>
              <a:t>*/ </a:t>
            </a:r>
          </a:p>
          <a:p>
            <a:r>
              <a:rPr lang="en-US" dirty="0" smtClean="0"/>
              <a:t>} </a:t>
            </a:r>
          </a:p>
          <a:p>
            <a:r>
              <a:rPr lang="en-US" dirty="0" smtClean="0"/>
              <a:t>public </a:t>
            </a:r>
            <a:r>
              <a:rPr lang="en-US" dirty="0" smtClean="0"/>
              <a:t>class Call </a:t>
            </a:r>
            <a:endParaRPr lang="en-US" dirty="0" smtClean="0"/>
          </a:p>
          <a:p>
            <a:r>
              <a:rPr lang="en-US" dirty="0" smtClean="0"/>
              <a:t>{ </a:t>
            </a:r>
          </a:p>
          <a:p>
            <a:r>
              <a:rPr lang="en-US" dirty="0" smtClean="0"/>
              <a:t>public </a:t>
            </a:r>
            <a:r>
              <a:rPr lang="en-US" dirty="0" smtClean="0"/>
              <a:t>static void main(String[] </a:t>
            </a:r>
            <a:r>
              <a:rPr lang="en-US" dirty="0" err="1" smtClean="0"/>
              <a:t>args</a:t>
            </a:r>
            <a:r>
              <a:rPr lang="en-US" dirty="0" smtClean="0"/>
              <a:t>) </a:t>
            </a:r>
            <a:endParaRPr lang="en-US" dirty="0" smtClean="0"/>
          </a:p>
          <a:p>
            <a:r>
              <a:rPr lang="en-US" dirty="0" smtClean="0"/>
              <a:t>{ </a:t>
            </a:r>
          </a:p>
          <a:p>
            <a:r>
              <a:rPr lang="en-US" dirty="0" smtClean="0"/>
              <a:t>Test2 </a:t>
            </a:r>
            <a:r>
              <a:rPr lang="en-US" dirty="0" smtClean="0"/>
              <a:t>t1 = new Test2(); </a:t>
            </a:r>
            <a:endParaRPr lang="en-US" dirty="0" smtClean="0"/>
          </a:p>
          <a:p>
            <a:r>
              <a:rPr lang="en-US" dirty="0" smtClean="0"/>
              <a:t>t1.disp</a:t>
            </a:r>
            <a:r>
              <a:rPr lang="en-US" dirty="0" smtClean="0"/>
              <a:t>(); </a:t>
            </a:r>
            <a:endParaRPr lang="en-US" dirty="0" smtClean="0"/>
          </a:p>
          <a:p>
            <a:r>
              <a:rPr lang="en-US" dirty="0" smtClean="0"/>
              <a:t>t1.show</a:t>
            </a:r>
            <a:r>
              <a:rPr lang="en-US" dirty="0" smtClean="0"/>
              <a:t>(); </a:t>
            </a:r>
            <a:endParaRPr lang="en-US" dirty="0" smtClean="0"/>
          </a:p>
          <a:p>
            <a:r>
              <a:rPr lang="en-US" dirty="0" smtClean="0"/>
              <a:t>} </a:t>
            </a:r>
          </a:p>
          <a:p>
            <a:r>
              <a:rPr lang="en-US" dirty="0" smtClean="0"/>
              <a:t>} </a:t>
            </a:r>
            <a:r>
              <a:rPr lang="en-US" dirty="0" smtClean="0"/>
              <a:t/>
            </a:r>
            <a:br>
              <a:rPr lang="en-US" dirty="0" smtClean="0"/>
            </a:br>
            <a:endParaRPr lang="en-IN"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a:bodyPr>
          <a:lstStyle/>
          <a:p>
            <a:r>
              <a:rPr lang="en-US" dirty="0" smtClean="0"/>
              <a:t>final class -</a:t>
            </a:r>
          </a:p>
          <a:p>
            <a:r>
              <a:rPr lang="en-US" dirty="0" smtClean="0"/>
              <a:t>We cannot override final </a:t>
            </a:r>
            <a:r>
              <a:rPr lang="en-US" dirty="0" err="1" smtClean="0"/>
              <a:t>classes.Example</a:t>
            </a:r>
            <a:r>
              <a:rPr lang="en-US" dirty="0" smtClean="0"/>
              <a:t> -</a:t>
            </a:r>
          </a:p>
          <a:p>
            <a:r>
              <a:rPr lang="en-US" dirty="0" smtClean="0"/>
              <a:t>final class Test1 </a:t>
            </a:r>
            <a:endParaRPr lang="en-US" dirty="0" smtClean="0"/>
          </a:p>
          <a:p>
            <a:r>
              <a:rPr lang="en-US" dirty="0" smtClean="0"/>
              <a:t>{ </a:t>
            </a:r>
          </a:p>
          <a:p>
            <a:r>
              <a:rPr lang="en-US" dirty="0" smtClean="0"/>
              <a:t>} </a:t>
            </a:r>
          </a:p>
          <a:p>
            <a:r>
              <a:rPr lang="en-US" dirty="0" smtClean="0"/>
              <a:t>class </a:t>
            </a:r>
            <a:r>
              <a:rPr lang="en-US" dirty="0" smtClean="0"/>
              <a:t>Test2 extends Test1 //Error, </a:t>
            </a:r>
            <a:r>
              <a:rPr lang="en-US" dirty="0" smtClean="0"/>
              <a:t>cannot </a:t>
            </a:r>
            <a:r>
              <a:rPr lang="en-US" dirty="0" smtClean="0"/>
              <a:t>inherit final classes </a:t>
            </a:r>
            <a:endParaRPr lang="en-US" dirty="0" smtClean="0"/>
          </a:p>
          <a:p>
            <a:r>
              <a:rPr lang="en-US" dirty="0" smtClean="0"/>
              <a:t>{ </a:t>
            </a:r>
          </a:p>
          <a:p>
            <a:r>
              <a:rPr lang="en-US" dirty="0" smtClean="0"/>
              <a:t>} </a:t>
            </a:r>
          </a:p>
          <a:p>
            <a:r>
              <a:rPr lang="en-US" b="1" dirty="0" smtClean="0"/>
              <a:t>Note </a:t>
            </a:r>
            <a:r>
              <a:rPr lang="en-US" b="1" dirty="0" smtClean="0"/>
              <a:t>- </a:t>
            </a:r>
            <a:r>
              <a:rPr lang="en-US" dirty="0" smtClean="0"/>
              <a:t>abstract and final are reverse of each other i.e. abstract need to be override and final cannot be override. So </a:t>
            </a:r>
            <a:r>
              <a:rPr lang="en-US" b="1" dirty="0" smtClean="0"/>
              <a:t>we cannot use abstract and final at the same time</a:t>
            </a:r>
            <a:r>
              <a:rPr lang="en-US" dirty="0" smtClean="0"/>
              <a:t>.</a:t>
            </a:r>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r>
              <a:rPr lang="en-US" b="1" dirty="0" smtClean="0"/>
              <a:t>static keyword -</a:t>
            </a:r>
          </a:p>
          <a:p>
            <a:r>
              <a:rPr lang="en-US" dirty="0" smtClean="0"/>
              <a:t>static can be variables, methods and only inner classes.</a:t>
            </a:r>
            <a:br>
              <a:rPr lang="en-US" dirty="0" smtClean="0"/>
            </a:br>
            <a:r>
              <a:rPr lang="en-US" dirty="0" smtClean="0"/>
              <a:t/>
            </a:r>
            <a:br>
              <a:rPr lang="en-US" dirty="0" smtClean="0"/>
            </a:br>
            <a:endParaRPr lang="en-US" dirty="0" smtClean="0"/>
          </a:p>
          <a:p>
            <a:r>
              <a:rPr lang="en-US" b="1" dirty="0" smtClean="0"/>
              <a:t>static variables </a:t>
            </a:r>
            <a:r>
              <a:rPr lang="en-US" dirty="0" smtClean="0"/>
              <a:t>-</a:t>
            </a:r>
          </a:p>
          <a:p>
            <a:r>
              <a:rPr lang="en-US" dirty="0" smtClean="0"/>
              <a:t>static variables are common to all objects i.e. we cannot create separate copies of static variables for objects</a:t>
            </a:r>
            <a:r>
              <a:rPr lang="en-US" dirty="0" smtClean="0"/>
              <a:t>.</a:t>
            </a:r>
          </a:p>
          <a:p>
            <a:r>
              <a:rPr lang="en-US" dirty="0" smtClean="0"/>
              <a:t>Example </a:t>
            </a:r>
            <a:r>
              <a:rPr lang="en-US" dirty="0" smtClean="0"/>
              <a:t>-</a:t>
            </a:r>
          </a:p>
          <a:p>
            <a:r>
              <a:rPr lang="en-US" dirty="0" smtClean="0"/>
              <a:t>class Test </a:t>
            </a:r>
            <a:endParaRPr lang="en-US" dirty="0" smtClean="0"/>
          </a:p>
          <a:p>
            <a:r>
              <a:rPr lang="en-US" dirty="0" smtClean="0"/>
              <a:t>{ </a:t>
            </a:r>
          </a:p>
          <a:p>
            <a:r>
              <a:rPr lang="en-US" dirty="0" smtClean="0"/>
              <a:t>private </a:t>
            </a:r>
            <a:r>
              <a:rPr lang="en-US" dirty="0" err="1" smtClean="0"/>
              <a:t>int</a:t>
            </a:r>
            <a:r>
              <a:rPr lang="en-US" dirty="0" smtClean="0"/>
              <a:t> a = 0; </a:t>
            </a:r>
            <a:endParaRPr lang="en-US" dirty="0" smtClean="0"/>
          </a:p>
          <a:p>
            <a:r>
              <a:rPr lang="en-US" dirty="0" smtClean="0"/>
              <a:t>private </a:t>
            </a:r>
            <a:r>
              <a:rPr lang="en-US" dirty="0" smtClean="0"/>
              <a:t>static </a:t>
            </a:r>
            <a:r>
              <a:rPr lang="en-US" dirty="0" err="1" smtClean="0"/>
              <a:t>int</a:t>
            </a:r>
            <a:r>
              <a:rPr lang="en-US" dirty="0" smtClean="0"/>
              <a:t> b = 0; </a:t>
            </a:r>
            <a:endParaRPr lang="en-US" dirty="0" smtClean="0"/>
          </a:p>
          <a:p>
            <a:r>
              <a:rPr lang="en-US" dirty="0" smtClean="0"/>
              <a:t>public </a:t>
            </a:r>
            <a:r>
              <a:rPr lang="en-US" dirty="0" smtClean="0"/>
              <a:t>Test() </a:t>
            </a:r>
            <a:endParaRPr lang="en-US" dirty="0" smtClean="0"/>
          </a:p>
          <a:p>
            <a:r>
              <a:rPr lang="en-US" dirty="0" smtClean="0"/>
              <a:t>{ </a:t>
            </a:r>
            <a:r>
              <a:rPr lang="en-US" dirty="0" smtClean="0"/>
              <a:t>a</a:t>
            </a:r>
            <a:r>
              <a:rPr lang="en-US" dirty="0" smtClean="0"/>
              <a:t>++;</a:t>
            </a:r>
          </a:p>
          <a:p>
            <a:r>
              <a:rPr lang="en-US" dirty="0" smtClean="0"/>
              <a:t> </a:t>
            </a:r>
            <a:r>
              <a:rPr lang="en-US" dirty="0" smtClean="0"/>
              <a:t>b++; </a:t>
            </a:r>
            <a:endParaRPr lang="en-US" dirty="0" smtClean="0"/>
          </a:p>
          <a:p>
            <a:r>
              <a:rPr lang="en-US" dirty="0" smtClean="0"/>
              <a:t>} </a:t>
            </a:r>
          </a:p>
        </p:txBody>
      </p:sp>
    </p:spTree>
    <p:extLst>
      <p:ext uri="{BB962C8B-B14F-4D97-AF65-F5344CB8AC3E}">
        <p14:creationId xmlns:p14="http://schemas.microsoft.com/office/powerpoint/2010/main" xmlns="" val="160520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55000" lnSpcReduction="20000"/>
          </a:bodyPr>
          <a:lstStyle/>
          <a:p>
            <a:r>
              <a:rPr lang="en-US" dirty="0" smtClean="0"/>
              <a:t>public void </a:t>
            </a:r>
            <a:r>
              <a:rPr lang="en-US" dirty="0" err="1" smtClean="0"/>
              <a:t>setA</a:t>
            </a:r>
            <a:r>
              <a:rPr lang="en-US" dirty="0" smtClean="0"/>
              <a:t>(</a:t>
            </a:r>
            <a:r>
              <a:rPr lang="en-US" dirty="0" err="1" smtClean="0"/>
              <a:t>int</a:t>
            </a:r>
            <a:r>
              <a:rPr lang="en-US" dirty="0" smtClean="0"/>
              <a:t> x) </a:t>
            </a:r>
            <a:endParaRPr lang="en-US" dirty="0" smtClean="0"/>
          </a:p>
          <a:p>
            <a:r>
              <a:rPr lang="en-US" dirty="0" smtClean="0"/>
              <a:t>{ </a:t>
            </a:r>
          </a:p>
          <a:p>
            <a:r>
              <a:rPr lang="en-US" dirty="0" smtClean="0"/>
              <a:t>a </a:t>
            </a:r>
            <a:r>
              <a:rPr lang="en-US" dirty="0" smtClean="0"/>
              <a:t>= x; </a:t>
            </a:r>
            <a:endParaRPr lang="en-US" dirty="0" smtClean="0"/>
          </a:p>
          <a:p>
            <a:r>
              <a:rPr lang="en-US" dirty="0" smtClean="0"/>
              <a:t>} </a:t>
            </a:r>
          </a:p>
          <a:p>
            <a:r>
              <a:rPr lang="en-US" dirty="0" smtClean="0"/>
              <a:t>public </a:t>
            </a:r>
            <a:r>
              <a:rPr lang="en-US" dirty="0" smtClean="0"/>
              <a:t>void </a:t>
            </a:r>
            <a:r>
              <a:rPr lang="en-US" dirty="0" err="1" smtClean="0"/>
              <a:t>setB</a:t>
            </a:r>
            <a:r>
              <a:rPr lang="en-US" dirty="0" smtClean="0"/>
              <a:t>(</a:t>
            </a:r>
            <a:r>
              <a:rPr lang="en-US" dirty="0" err="1" smtClean="0"/>
              <a:t>int</a:t>
            </a:r>
            <a:r>
              <a:rPr lang="en-US" dirty="0" smtClean="0"/>
              <a:t> y) </a:t>
            </a:r>
            <a:endParaRPr lang="en-US" dirty="0" smtClean="0"/>
          </a:p>
          <a:p>
            <a:r>
              <a:rPr lang="en-US" dirty="0" smtClean="0"/>
              <a:t>{ </a:t>
            </a:r>
          </a:p>
          <a:p>
            <a:r>
              <a:rPr lang="en-US" dirty="0" smtClean="0"/>
              <a:t>b </a:t>
            </a:r>
            <a:r>
              <a:rPr lang="en-US" dirty="0" smtClean="0"/>
              <a:t>= y; </a:t>
            </a:r>
            <a:endParaRPr lang="en-US" dirty="0" smtClean="0"/>
          </a:p>
          <a:p>
            <a:r>
              <a:rPr lang="en-US" dirty="0" smtClean="0"/>
              <a:t>} </a:t>
            </a:r>
          </a:p>
          <a:p>
            <a:r>
              <a:rPr lang="en-US" dirty="0" smtClean="0"/>
              <a:t>public </a:t>
            </a:r>
            <a:r>
              <a:rPr lang="en-US" dirty="0" smtClean="0"/>
              <a:t>void </a:t>
            </a:r>
            <a:r>
              <a:rPr lang="en-US" dirty="0" err="1" smtClean="0"/>
              <a:t>disp</a:t>
            </a:r>
            <a:r>
              <a:rPr lang="en-US" dirty="0" smtClean="0"/>
              <a:t>() { </a:t>
            </a:r>
            <a:endParaRPr lang="en-US" dirty="0" smtClean="0"/>
          </a:p>
          <a:p>
            <a:r>
              <a:rPr lang="en-US" dirty="0" err="1" smtClean="0"/>
              <a:t>System.out.println</a:t>
            </a:r>
            <a:r>
              <a:rPr lang="en-US" dirty="0" smtClean="0"/>
              <a:t>(a</a:t>
            </a:r>
            <a:r>
              <a:rPr lang="en-US" dirty="0" smtClean="0"/>
              <a:t>+" "+b); </a:t>
            </a:r>
            <a:endParaRPr lang="en-US" dirty="0" smtClean="0"/>
          </a:p>
          <a:p>
            <a:r>
              <a:rPr lang="en-US" dirty="0" smtClean="0"/>
              <a:t>} </a:t>
            </a:r>
          </a:p>
          <a:p>
            <a:r>
              <a:rPr lang="en-US" dirty="0" smtClean="0"/>
              <a:t>} </a:t>
            </a:r>
          </a:p>
          <a:p>
            <a:r>
              <a:rPr lang="en-US" dirty="0" smtClean="0"/>
              <a:t>public </a:t>
            </a:r>
            <a:r>
              <a:rPr lang="en-US" dirty="0" smtClean="0"/>
              <a:t>class Call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Test </a:t>
            </a:r>
            <a:r>
              <a:rPr lang="en-US" dirty="0" smtClean="0"/>
              <a:t>t1 = new Test(); </a:t>
            </a:r>
            <a:endParaRPr lang="en-US" dirty="0" smtClean="0"/>
          </a:p>
          <a:p>
            <a:r>
              <a:rPr lang="en-US" dirty="0" smtClean="0"/>
              <a:t>t1.disp</a:t>
            </a:r>
            <a:r>
              <a:rPr lang="en-US" dirty="0" smtClean="0"/>
              <a:t>(); </a:t>
            </a:r>
            <a:endParaRPr lang="en-US" dirty="0" smtClean="0"/>
          </a:p>
          <a:p>
            <a:r>
              <a:rPr lang="en-US" dirty="0" smtClean="0"/>
              <a:t>Test </a:t>
            </a:r>
            <a:r>
              <a:rPr lang="en-US" dirty="0" smtClean="0"/>
              <a:t>t2 = new Test(); </a:t>
            </a:r>
            <a:endParaRPr lang="en-US" dirty="0" smtClean="0"/>
          </a:p>
          <a:p>
            <a:r>
              <a:rPr lang="en-US" dirty="0" smtClean="0"/>
              <a:t>t2.disp</a:t>
            </a:r>
            <a:r>
              <a:rPr lang="en-US" dirty="0" smtClean="0"/>
              <a:t>(); </a:t>
            </a:r>
            <a:endParaRPr lang="en-US" dirty="0" smtClean="0"/>
          </a:p>
          <a:p>
            <a:r>
              <a:rPr lang="en-US" dirty="0" smtClean="0"/>
              <a:t>Test </a:t>
            </a:r>
            <a:r>
              <a:rPr lang="en-US" dirty="0" smtClean="0"/>
              <a:t>t3 = new Test(); </a:t>
            </a:r>
            <a:endParaRPr lang="en-US" dirty="0" smtClean="0"/>
          </a:p>
          <a:p>
            <a:r>
              <a:rPr lang="en-US" dirty="0" smtClean="0"/>
              <a:t/>
            </a:r>
            <a:br>
              <a:rPr lang="en-US" dirty="0" smtClean="0"/>
            </a:br>
            <a:endParaRPr lang="en-IN"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lnSpcReduction="10000"/>
          </a:bodyPr>
          <a:lstStyle/>
          <a:p>
            <a:r>
              <a:rPr lang="en-US" dirty="0" smtClean="0"/>
              <a:t>t3.disp(); </a:t>
            </a:r>
          </a:p>
          <a:p>
            <a:r>
              <a:rPr lang="en-US" dirty="0" smtClean="0"/>
              <a:t>t1.setB(10); </a:t>
            </a:r>
          </a:p>
          <a:p>
            <a:r>
              <a:rPr lang="en-US" dirty="0" smtClean="0"/>
              <a:t>t1.disp(); </a:t>
            </a:r>
          </a:p>
          <a:p>
            <a:r>
              <a:rPr lang="en-US" dirty="0" smtClean="0"/>
              <a:t>t2.disp(); </a:t>
            </a:r>
          </a:p>
          <a:p>
            <a:r>
              <a:rPr lang="en-US" dirty="0" smtClean="0"/>
              <a:t>t3.disp(); </a:t>
            </a:r>
          </a:p>
          <a:p>
            <a:r>
              <a:rPr lang="en-US" dirty="0" smtClean="0"/>
              <a:t>} </a:t>
            </a:r>
          </a:p>
          <a:p>
            <a:r>
              <a:rPr lang="en-US" dirty="0" smtClean="0"/>
              <a:t>}</a:t>
            </a:r>
          </a:p>
          <a:p>
            <a:r>
              <a:rPr lang="en-US" dirty="0" smtClean="0"/>
              <a:t>Output -</a:t>
            </a:r>
          </a:p>
          <a:p>
            <a:r>
              <a:rPr lang="en-US" dirty="0" smtClean="0"/>
              <a:t>1 1 </a:t>
            </a:r>
            <a:endParaRPr lang="en-US" dirty="0" smtClean="0"/>
          </a:p>
          <a:p>
            <a:r>
              <a:rPr lang="en-US" dirty="0" smtClean="0"/>
              <a:t>1 </a:t>
            </a:r>
            <a:r>
              <a:rPr lang="en-US" dirty="0" smtClean="0"/>
              <a:t>2 </a:t>
            </a:r>
            <a:endParaRPr lang="en-US" dirty="0" smtClean="0"/>
          </a:p>
          <a:p>
            <a:r>
              <a:rPr lang="en-US" dirty="0" smtClean="0"/>
              <a:t>1 </a:t>
            </a:r>
            <a:r>
              <a:rPr lang="en-US" dirty="0" smtClean="0"/>
              <a:t>3 </a:t>
            </a:r>
            <a:endParaRPr lang="en-US" dirty="0" smtClean="0"/>
          </a:p>
          <a:p>
            <a:r>
              <a:rPr lang="en-US" dirty="0" smtClean="0"/>
              <a:t>1 10 </a:t>
            </a:r>
          </a:p>
          <a:p>
            <a:r>
              <a:rPr lang="en-US" dirty="0" smtClean="0"/>
              <a:t>1 10</a:t>
            </a:r>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pic>
        <p:nvPicPr>
          <p:cNvPr id="1026" name="Picture 2"/>
          <p:cNvPicPr>
            <a:picLocks noChangeAspect="1" noChangeArrowheads="1"/>
          </p:cNvPicPr>
          <p:nvPr/>
        </p:nvPicPr>
        <p:blipFill>
          <a:blip r:embed="rId2"/>
          <a:srcRect l="17268" t="17500" r="19080" b="12321"/>
          <a:stretch>
            <a:fillRect/>
          </a:stretch>
        </p:blipFill>
        <p:spPr bwMode="auto">
          <a:xfrm>
            <a:off x="1084216" y="365760"/>
            <a:ext cx="10528663" cy="6191794"/>
          </a:xfrm>
          <a:prstGeom prst="rect">
            <a:avLst/>
          </a:prstGeom>
          <a:noFill/>
          <a:ln w="9525">
            <a:noFill/>
            <a:miter lim="800000"/>
            <a:headEnd/>
            <a:tailEnd/>
          </a:ln>
          <a:effectLst/>
        </p:spPr>
      </p:pic>
    </p:spTree>
    <p:extLst>
      <p:ext uri="{BB962C8B-B14F-4D97-AF65-F5344CB8AC3E}">
        <p14:creationId xmlns:p14="http://schemas.microsoft.com/office/powerpoint/2010/main" xmlns="" val="160520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r>
              <a:rPr lang="en-US" dirty="0" smtClean="0"/>
              <a:t>package A; </a:t>
            </a:r>
            <a:endParaRPr lang="en-US" dirty="0" smtClean="0"/>
          </a:p>
          <a:p>
            <a:r>
              <a:rPr lang="en-US" dirty="0" smtClean="0"/>
              <a:t>class </a:t>
            </a:r>
            <a:r>
              <a:rPr lang="en-US" dirty="0" smtClean="0"/>
              <a:t>First { </a:t>
            </a:r>
            <a:endParaRPr lang="en-US" dirty="0" smtClean="0"/>
          </a:p>
          <a:p>
            <a:r>
              <a:rPr lang="en-US" dirty="0" smtClean="0"/>
              <a:t>private </a:t>
            </a:r>
            <a:r>
              <a:rPr lang="en-US" dirty="0" err="1" smtClean="0"/>
              <a:t>int</a:t>
            </a:r>
            <a:r>
              <a:rPr lang="en-US" dirty="0" smtClean="0"/>
              <a:t> a=1; </a:t>
            </a:r>
            <a:r>
              <a:rPr lang="en-US" dirty="0" err="1" smtClean="0"/>
              <a:t>int</a:t>
            </a:r>
            <a:r>
              <a:rPr lang="en-US" dirty="0" smtClean="0"/>
              <a:t> b=2; </a:t>
            </a:r>
            <a:endParaRPr lang="en-US" dirty="0" smtClean="0"/>
          </a:p>
          <a:p>
            <a:r>
              <a:rPr lang="en-US" dirty="0" smtClean="0"/>
              <a:t>protected </a:t>
            </a:r>
            <a:r>
              <a:rPr lang="en-US" dirty="0" err="1" smtClean="0"/>
              <a:t>int</a:t>
            </a:r>
            <a:r>
              <a:rPr lang="en-US" dirty="0" smtClean="0"/>
              <a:t> c=3; </a:t>
            </a:r>
            <a:endParaRPr lang="en-US" dirty="0" smtClean="0"/>
          </a:p>
          <a:p>
            <a:r>
              <a:rPr lang="en-US" dirty="0" smtClean="0"/>
              <a:t>public </a:t>
            </a:r>
            <a:r>
              <a:rPr lang="en-US" dirty="0" err="1" smtClean="0"/>
              <a:t>int</a:t>
            </a:r>
            <a:r>
              <a:rPr lang="en-US" dirty="0" smtClean="0"/>
              <a:t> d =4; </a:t>
            </a:r>
            <a:endParaRPr lang="en-US" dirty="0" smtClean="0"/>
          </a:p>
          <a:p>
            <a:r>
              <a:rPr lang="en-US" dirty="0" smtClean="0"/>
              <a:t>} </a:t>
            </a:r>
          </a:p>
          <a:p>
            <a:r>
              <a:rPr lang="en-US" dirty="0" smtClean="0"/>
              <a:t>public </a:t>
            </a:r>
            <a:r>
              <a:rPr lang="en-US" dirty="0" smtClean="0"/>
              <a:t>class Demo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First </a:t>
            </a:r>
            <a:r>
              <a:rPr lang="en-US" dirty="0" smtClean="0"/>
              <a:t>f1 = new First(); </a:t>
            </a:r>
            <a:endParaRPr lang="en-US" dirty="0" smtClean="0"/>
          </a:p>
          <a:p>
            <a:r>
              <a:rPr lang="en-US" dirty="0" smtClean="0"/>
              <a:t>//</a:t>
            </a:r>
            <a:r>
              <a:rPr lang="en-US" dirty="0" err="1" smtClean="0"/>
              <a:t>System.out.println</a:t>
            </a:r>
            <a:r>
              <a:rPr lang="en-US" dirty="0" smtClean="0"/>
              <a:t>(f1.a); //Not accessible because a is private </a:t>
            </a:r>
            <a:r>
              <a:rPr lang="en-US" dirty="0" err="1" smtClean="0"/>
              <a:t>System.out.println</a:t>
            </a:r>
            <a:r>
              <a:rPr lang="en-US" dirty="0" smtClean="0"/>
              <a:t>(f1.b); </a:t>
            </a:r>
            <a:endParaRPr lang="en-US" dirty="0" smtClean="0"/>
          </a:p>
          <a:p>
            <a:r>
              <a:rPr lang="en-US" dirty="0" err="1" smtClean="0"/>
              <a:t>System.out.println</a:t>
            </a:r>
            <a:r>
              <a:rPr lang="en-US" dirty="0" smtClean="0"/>
              <a:t>(f1.c</a:t>
            </a:r>
            <a:r>
              <a:rPr lang="en-US" dirty="0" smtClean="0"/>
              <a:t>); //accessible b/c both classes are in the same package </a:t>
            </a:r>
            <a:r>
              <a:rPr lang="en-US" dirty="0" err="1" smtClean="0"/>
              <a:t>System.out.println</a:t>
            </a:r>
            <a:r>
              <a:rPr lang="en-US" dirty="0" smtClean="0"/>
              <a:t>(f1.d); </a:t>
            </a:r>
            <a:endParaRPr lang="en-US" dirty="0" smtClean="0"/>
          </a:p>
          <a:p>
            <a:r>
              <a:rPr lang="en-US" dirty="0" smtClean="0"/>
              <a:t>} </a:t>
            </a:r>
          </a:p>
          <a:p>
            <a:r>
              <a:rPr lang="en-US" dirty="0" smtClean="0"/>
              <a:t>} </a:t>
            </a:r>
          </a:p>
        </p:txBody>
      </p:sp>
    </p:spTree>
    <p:extLst>
      <p:ext uri="{BB962C8B-B14F-4D97-AF65-F5344CB8AC3E}">
        <p14:creationId xmlns:p14="http://schemas.microsoft.com/office/powerpoint/2010/main" xmlns="" val="160520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0000" lnSpcReduction="20000"/>
          </a:bodyPr>
          <a:lstStyle/>
          <a:p>
            <a:r>
              <a:rPr lang="en-US" b="1" dirty="0" smtClean="0"/>
              <a:t>static methods -</a:t>
            </a:r>
          </a:p>
          <a:p>
            <a:r>
              <a:rPr lang="en-US" dirty="0" smtClean="0"/>
              <a:t>We can access static methods without creating any object by using class name directly. Always remember that within static methods we can only have static members</a:t>
            </a:r>
            <a:r>
              <a:rPr lang="en-US" dirty="0" smtClean="0"/>
              <a:t>.</a:t>
            </a:r>
          </a:p>
          <a:p>
            <a:r>
              <a:rPr lang="en-US" dirty="0" smtClean="0"/>
              <a:t>Example –</a:t>
            </a:r>
          </a:p>
          <a:p>
            <a:r>
              <a:rPr lang="en-US" dirty="0" smtClean="0"/>
              <a:t>class Test { </a:t>
            </a:r>
            <a:endParaRPr lang="en-US" dirty="0" smtClean="0"/>
          </a:p>
          <a:p>
            <a:r>
              <a:rPr lang="en-US" dirty="0" smtClean="0"/>
              <a:t>private </a:t>
            </a:r>
            <a:r>
              <a:rPr lang="en-US" dirty="0" err="1" smtClean="0"/>
              <a:t>int</a:t>
            </a:r>
            <a:r>
              <a:rPr lang="en-US" dirty="0" smtClean="0"/>
              <a:t> a = 0; </a:t>
            </a:r>
            <a:endParaRPr lang="en-US" dirty="0" smtClean="0"/>
          </a:p>
          <a:p>
            <a:r>
              <a:rPr lang="en-US" dirty="0" smtClean="0"/>
              <a:t>private </a:t>
            </a:r>
            <a:r>
              <a:rPr lang="en-US" dirty="0" smtClean="0"/>
              <a:t>static </a:t>
            </a:r>
            <a:r>
              <a:rPr lang="en-US" dirty="0" err="1" smtClean="0"/>
              <a:t>int</a:t>
            </a:r>
            <a:r>
              <a:rPr lang="en-US" dirty="0" smtClean="0"/>
              <a:t> b = 0; </a:t>
            </a:r>
            <a:endParaRPr lang="en-US" dirty="0" smtClean="0"/>
          </a:p>
          <a:p>
            <a:r>
              <a:rPr lang="en-US" dirty="0" smtClean="0"/>
              <a:t>public </a:t>
            </a:r>
            <a:r>
              <a:rPr lang="en-US" dirty="0" smtClean="0"/>
              <a:t>Test() </a:t>
            </a:r>
            <a:endParaRPr lang="en-US" dirty="0" smtClean="0"/>
          </a:p>
          <a:p>
            <a:r>
              <a:rPr lang="en-US" dirty="0" smtClean="0"/>
              <a:t>{ </a:t>
            </a:r>
            <a:r>
              <a:rPr lang="en-US" dirty="0" smtClean="0"/>
              <a:t>a++; </a:t>
            </a:r>
            <a:endParaRPr lang="en-US" dirty="0" smtClean="0"/>
          </a:p>
          <a:p>
            <a:r>
              <a:rPr lang="en-US" dirty="0" smtClean="0"/>
              <a:t>b</a:t>
            </a:r>
            <a:r>
              <a:rPr lang="en-US" dirty="0" smtClean="0"/>
              <a:t>++; </a:t>
            </a:r>
            <a:endParaRPr lang="en-US" dirty="0" smtClean="0"/>
          </a:p>
          <a:p>
            <a:r>
              <a:rPr lang="en-US" dirty="0" smtClean="0"/>
              <a:t>} </a:t>
            </a:r>
          </a:p>
          <a:p>
            <a:r>
              <a:rPr lang="en-US" dirty="0" smtClean="0"/>
              <a:t>public </a:t>
            </a:r>
            <a:r>
              <a:rPr lang="en-US" dirty="0" smtClean="0"/>
              <a:t>void </a:t>
            </a:r>
            <a:r>
              <a:rPr lang="en-US" dirty="0" err="1" smtClean="0"/>
              <a:t>setA</a:t>
            </a:r>
            <a:r>
              <a:rPr lang="en-US" dirty="0" smtClean="0"/>
              <a:t>(</a:t>
            </a:r>
            <a:r>
              <a:rPr lang="en-US" dirty="0" err="1" smtClean="0"/>
              <a:t>int</a:t>
            </a:r>
            <a:r>
              <a:rPr lang="en-US" dirty="0" smtClean="0"/>
              <a:t> x) </a:t>
            </a:r>
            <a:endParaRPr lang="en-US" dirty="0" smtClean="0"/>
          </a:p>
          <a:p>
            <a:r>
              <a:rPr lang="en-US" dirty="0" smtClean="0"/>
              <a:t>{ </a:t>
            </a:r>
          </a:p>
          <a:p>
            <a:r>
              <a:rPr lang="en-US" dirty="0" smtClean="0"/>
              <a:t>a </a:t>
            </a:r>
            <a:r>
              <a:rPr lang="en-US" dirty="0" smtClean="0"/>
              <a:t>= x; </a:t>
            </a:r>
            <a:endParaRPr lang="en-US" dirty="0" smtClean="0"/>
          </a:p>
          <a:p>
            <a:r>
              <a:rPr lang="en-US" dirty="0" smtClean="0"/>
              <a:t>} </a:t>
            </a:r>
          </a:p>
          <a:p>
            <a:r>
              <a:rPr lang="en-US" dirty="0" smtClean="0"/>
              <a:t>public </a:t>
            </a:r>
            <a:r>
              <a:rPr lang="en-US" dirty="0" smtClean="0"/>
              <a:t>void </a:t>
            </a:r>
            <a:r>
              <a:rPr lang="en-US" dirty="0" err="1" smtClean="0"/>
              <a:t>setB</a:t>
            </a:r>
            <a:r>
              <a:rPr lang="en-US" dirty="0" smtClean="0"/>
              <a:t>(</a:t>
            </a:r>
            <a:r>
              <a:rPr lang="en-US" dirty="0" err="1" smtClean="0"/>
              <a:t>int</a:t>
            </a:r>
            <a:r>
              <a:rPr lang="en-US" dirty="0" smtClean="0"/>
              <a:t> y) </a:t>
            </a:r>
            <a:endParaRPr lang="en-US" dirty="0" smtClean="0"/>
          </a:p>
          <a:p>
            <a:r>
              <a:rPr lang="en-US" dirty="0" smtClean="0"/>
              <a:t>{ </a:t>
            </a:r>
          </a:p>
          <a:p>
            <a:r>
              <a:rPr lang="en-US" dirty="0" smtClean="0"/>
              <a:t>b </a:t>
            </a:r>
            <a:r>
              <a:rPr lang="en-US" dirty="0" smtClean="0"/>
              <a:t>= y; </a:t>
            </a:r>
            <a:endParaRPr lang="en-US" dirty="0" smtClean="0"/>
          </a:p>
          <a:p>
            <a:r>
              <a:rPr lang="en-US" dirty="0" smtClean="0"/>
              <a:t>}</a:t>
            </a:r>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0000" lnSpcReduction="20000"/>
          </a:bodyPr>
          <a:lstStyle/>
          <a:p>
            <a:r>
              <a:rPr lang="en-US" dirty="0" smtClean="0"/>
              <a:t> public void </a:t>
            </a:r>
            <a:r>
              <a:rPr lang="en-US" dirty="0" err="1" smtClean="0"/>
              <a:t>disp</a:t>
            </a:r>
            <a:r>
              <a:rPr lang="en-US" dirty="0" smtClean="0"/>
              <a:t>() </a:t>
            </a:r>
            <a:endParaRPr lang="en-US" dirty="0" smtClean="0"/>
          </a:p>
          <a:p>
            <a:r>
              <a:rPr lang="en-US" dirty="0" smtClean="0"/>
              <a:t>{ </a:t>
            </a:r>
          </a:p>
          <a:p>
            <a:r>
              <a:rPr lang="en-US" dirty="0" err="1" smtClean="0"/>
              <a:t>System.out.println</a:t>
            </a:r>
            <a:r>
              <a:rPr lang="en-US" dirty="0" smtClean="0"/>
              <a:t>(a</a:t>
            </a:r>
            <a:r>
              <a:rPr lang="en-US" dirty="0" smtClean="0"/>
              <a:t>+" "+b); </a:t>
            </a:r>
            <a:endParaRPr lang="en-US" dirty="0" smtClean="0"/>
          </a:p>
          <a:p>
            <a:r>
              <a:rPr lang="en-US" dirty="0" smtClean="0"/>
              <a:t>} </a:t>
            </a:r>
          </a:p>
          <a:p>
            <a:r>
              <a:rPr lang="en-US" dirty="0" smtClean="0"/>
              <a:t>static </a:t>
            </a:r>
            <a:r>
              <a:rPr lang="en-US" dirty="0" smtClean="0"/>
              <a:t>public void show() </a:t>
            </a:r>
            <a:endParaRPr lang="en-US" dirty="0" smtClean="0"/>
          </a:p>
          <a:p>
            <a:r>
              <a:rPr lang="en-US" dirty="0" smtClean="0"/>
              <a:t>{ </a:t>
            </a:r>
          </a:p>
          <a:p>
            <a:r>
              <a:rPr lang="en-US" dirty="0" err="1" smtClean="0"/>
              <a:t>System.out.println</a:t>
            </a:r>
            <a:r>
              <a:rPr lang="en-US" dirty="0" smtClean="0"/>
              <a:t>(b</a:t>
            </a:r>
            <a:r>
              <a:rPr lang="en-US" dirty="0" smtClean="0"/>
              <a:t>); // we cannot access a here. </a:t>
            </a:r>
            <a:endParaRPr lang="en-US" dirty="0" smtClean="0"/>
          </a:p>
          <a:p>
            <a:r>
              <a:rPr lang="en-US" dirty="0" smtClean="0"/>
              <a:t>} </a:t>
            </a:r>
          </a:p>
          <a:p>
            <a:r>
              <a:rPr lang="en-US" dirty="0" smtClean="0"/>
              <a:t>} </a:t>
            </a:r>
          </a:p>
          <a:p>
            <a:r>
              <a:rPr lang="en-US" dirty="0" smtClean="0"/>
              <a:t>public </a:t>
            </a:r>
            <a:r>
              <a:rPr lang="en-US" dirty="0" smtClean="0"/>
              <a:t>class Call </a:t>
            </a:r>
            <a:endParaRPr lang="en-US" dirty="0" smtClean="0"/>
          </a:p>
          <a:p>
            <a:r>
              <a:rPr lang="en-US" dirty="0" smtClean="0"/>
              <a:t>{ </a:t>
            </a:r>
          </a:p>
          <a:p>
            <a:r>
              <a:rPr lang="en-US" dirty="0" smtClean="0"/>
              <a:t>public </a:t>
            </a:r>
            <a:r>
              <a:rPr lang="en-US" dirty="0" smtClean="0"/>
              <a:t>static void main(String[] </a:t>
            </a:r>
            <a:r>
              <a:rPr lang="en-US" dirty="0" err="1" smtClean="0"/>
              <a:t>args</a:t>
            </a:r>
            <a:r>
              <a:rPr lang="en-US" dirty="0" smtClean="0"/>
              <a:t>) </a:t>
            </a:r>
            <a:endParaRPr lang="en-US" dirty="0" smtClean="0"/>
          </a:p>
          <a:p>
            <a:r>
              <a:rPr lang="en-US" dirty="0" smtClean="0"/>
              <a:t>{ </a:t>
            </a:r>
          </a:p>
          <a:p>
            <a:r>
              <a:rPr lang="en-US" dirty="0" smtClean="0"/>
              <a:t>Test </a:t>
            </a:r>
            <a:r>
              <a:rPr lang="en-US" dirty="0" smtClean="0"/>
              <a:t>t1 = new Test(); </a:t>
            </a:r>
            <a:endParaRPr lang="en-US" dirty="0" smtClean="0"/>
          </a:p>
          <a:p>
            <a:r>
              <a:rPr lang="en-US" dirty="0" smtClean="0"/>
              <a:t>t1.disp</a:t>
            </a:r>
            <a:r>
              <a:rPr lang="en-US" dirty="0" smtClean="0"/>
              <a:t>(); </a:t>
            </a:r>
            <a:endParaRPr lang="en-US" dirty="0" smtClean="0"/>
          </a:p>
          <a:p>
            <a:r>
              <a:rPr lang="en-US" dirty="0" err="1" smtClean="0"/>
              <a:t>Test.show</a:t>
            </a:r>
            <a:r>
              <a:rPr lang="en-US" dirty="0" smtClean="0"/>
              <a:t>(); // calling static method by class name </a:t>
            </a:r>
            <a:endParaRPr lang="en-US" dirty="0" smtClean="0"/>
          </a:p>
          <a:p>
            <a:r>
              <a:rPr lang="en-US" smtClean="0"/>
              <a:t>} </a:t>
            </a:r>
          </a:p>
          <a:p>
            <a:r>
              <a:rPr lang="en-US" smtClean="0"/>
              <a:t>}</a:t>
            </a:r>
            <a:endParaRPr lang="en-US"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r>
              <a:rPr lang="en-US" dirty="0" smtClean="0"/>
              <a:t>package B; </a:t>
            </a:r>
            <a:endParaRPr lang="en-US" dirty="0" smtClean="0"/>
          </a:p>
          <a:p>
            <a:r>
              <a:rPr lang="en-US" dirty="0" smtClean="0"/>
              <a:t>class </a:t>
            </a:r>
            <a:r>
              <a:rPr lang="en-US" dirty="0" smtClean="0"/>
              <a:t>Second extends </a:t>
            </a:r>
            <a:r>
              <a:rPr lang="en-US" dirty="0" err="1" smtClean="0"/>
              <a:t>A.First</a:t>
            </a:r>
            <a:r>
              <a:rPr lang="en-US" dirty="0" smtClean="0"/>
              <a:t> </a:t>
            </a:r>
            <a:endParaRPr lang="en-US" dirty="0" smtClean="0"/>
          </a:p>
          <a:p>
            <a:r>
              <a:rPr lang="en-US" dirty="0" smtClean="0"/>
              <a:t>{ </a:t>
            </a:r>
          </a:p>
          <a:p>
            <a:r>
              <a:rPr lang="en-US" dirty="0" smtClean="0"/>
              <a:t>public </a:t>
            </a:r>
            <a:r>
              <a:rPr lang="en-US" dirty="0" smtClean="0"/>
              <a:t>Second() { </a:t>
            </a:r>
            <a:endParaRPr lang="en-US" dirty="0" smtClean="0"/>
          </a:p>
          <a:p>
            <a:r>
              <a:rPr lang="en-US" dirty="0" smtClean="0"/>
              <a:t>//</a:t>
            </a:r>
            <a:r>
              <a:rPr lang="en-US" dirty="0" smtClean="0"/>
              <a:t>a =10; //Not accessible because a is private. </a:t>
            </a:r>
            <a:endParaRPr lang="en-US" dirty="0" smtClean="0"/>
          </a:p>
          <a:p>
            <a:r>
              <a:rPr lang="en-US" dirty="0" smtClean="0"/>
              <a:t>// </a:t>
            </a:r>
            <a:r>
              <a:rPr lang="en-US" dirty="0" smtClean="0"/>
              <a:t>b =20; //Not accessible because default members are not accessible in other package. </a:t>
            </a:r>
            <a:endParaRPr lang="en-US" dirty="0" smtClean="0"/>
          </a:p>
          <a:p>
            <a:r>
              <a:rPr lang="en-US" dirty="0" smtClean="0"/>
              <a:t>c </a:t>
            </a:r>
            <a:r>
              <a:rPr lang="en-US" dirty="0" smtClean="0"/>
              <a:t>=30; // Accessible because 'Second' class is inheriting the class 'First' </a:t>
            </a:r>
            <a:endParaRPr lang="en-US" dirty="0" smtClean="0"/>
          </a:p>
          <a:p>
            <a:r>
              <a:rPr lang="en-US" dirty="0" smtClean="0"/>
              <a:t>d </a:t>
            </a:r>
            <a:r>
              <a:rPr lang="en-US" dirty="0" smtClean="0"/>
              <a:t>=40; // Accessible, public members are always accessible everywhere. </a:t>
            </a:r>
            <a:endParaRPr lang="en-US" dirty="0" smtClean="0"/>
          </a:p>
          <a:p>
            <a:r>
              <a:rPr lang="en-US" dirty="0" smtClean="0"/>
              <a:t>} </a:t>
            </a:r>
          </a:p>
          <a:p>
            <a:r>
              <a:rPr lang="en-US" dirty="0" smtClean="0"/>
              <a:t>}</a:t>
            </a:r>
          </a:p>
          <a:p>
            <a:r>
              <a:rPr lang="en-US" b="1" dirty="0" smtClean="0"/>
              <a:t>Note :- </a:t>
            </a:r>
            <a:r>
              <a:rPr lang="en-US" dirty="0" smtClean="0"/>
              <a:t>protected members (c variable in our example) can be accessed in any class within the same package (as in class 'Demo') and inheriting classes i.e. subclasses in other packages (as in class 'Second'). But they will not be accessible in classes those exist in some other packages, and classes there do not inherit the class containing protected members.</a:t>
            </a:r>
            <a:endParaRPr lang="en-IN"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a:bodyPr>
          <a:lstStyle/>
          <a:p>
            <a:r>
              <a:rPr lang="en-US" b="1" dirty="0" smtClean="0"/>
              <a:t>abstract Keyword -</a:t>
            </a:r>
          </a:p>
          <a:p>
            <a:r>
              <a:rPr lang="en-US" dirty="0" smtClean="0"/>
              <a:t>Always </a:t>
            </a:r>
            <a:r>
              <a:rPr lang="en-US" dirty="0" smtClean="0"/>
              <a:t>remembers the following points about abstract -</a:t>
            </a:r>
            <a:br>
              <a:rPr lang="en-US" dirty="0" smtClean="0"/>
            </a:br>
            <a:endParaRPr lang="en-US" dirty="0" smtClean="0"/>
          </a:p>
          <a:p>
            <a:pPr>
              <a:buFont typeface="Arial" pitchFamily="34" charset="0"/>
              <a:buChar char="•"/>
            </a:pPr>
            <a:r>
              <a:rPr lang="en-US" dirty="0" smtClean="0"/>
              <a:t>Abstract </a:t>
            </a:r>
            <a:r>
              <a:rPr lang="en-US" dirty="0" smtClean="0"/>
              <a:t>can be classes and methods. We cannot declare variables as abstract.</a:t>
            </a:r>
          </a:p>
          <a:p>
            <a:pPr>
              <a:buFont typeface="Arial" pitchFamily="34" charset="0"/>
              <a:buChar char="•"/>
            </a:pPr>
            <a:r>
              <a:rPr lang="en-US" dirty="0" smtClean="0"/>
              <a:t>We cannot create objects of abstract classes using new keyword.</a:t>
            </a:r>
          </a:p>
          <a:p>
            <a:pPr>
              <a:buFont typeface="Arial" pitchFamily="34" charset="0"/>
              <a:buChar char="•"/>
            </a:pPr>
            <a:r>
              <a:rPr lang="en-US" dirty="0" smtClean="0"/>
              <a:t>An abstract class may or may not contain abstract methods.</a:t>
            </a:r>
          </a:p>
          <a:p>
            <a:pPr>
              <a:buFont typeface="Arial" pitchFamily="34" charset="0"/>
              <a:buChar char="•"/>
            </a:pPr>
            <a:r>
              <a:rPr lang="en-US" dirty="0" smtClean="0"/>
              <a:t>If a class contains any abstract method then it is compulsion to declare the class as abstract.</a:t>
            </a:r>
          </a:p>
          <a:p>
            <a:pPr>
              <a:buFont typeface="Arial" pitchFamily="34" charset="0"/>
              <a:buChar char="•"/>
            </a:pPr>
            <a:r>
              <a:rPr lang="en-US" dirty="0" smtClean="0"/>
              <a:t>An abstract method does not have any body. We have to override them if we want to work with them.</a:t>
            </a:r>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7500" lnSpcReduction="20000"/>
          </a:bodyPr>
          <a:lstStyle/>
          <a:p>
            <a:r>
              <a:rPr lang="en-US" dirty="0" smtClean="0"/>
              <a:t>Example 1 -</a:t>
            </a:r>
          </a:p>
          <a:p>
            <a:r>
              <a:rPr lang="en-US" dirty="0" smtClean="0"/>
              <a:t>class First </a:t>
            </a:r>
            <a:endParaRPr lang="en-US" dirty="0" smtClean="0"/>
          </a:p>
          <a:p>
            <a:r>
              <a:rPr lang="en-US" dirty="0" smtClean="0"/>
              <a:t>{ </a:t>
            </a:r>
          </a:p>
          <a:p>
            <a:r>
              <a:rPr lang="en-US" dirty="0" smtClean="0"/>
              <a:t>}</a:t>
            </a:r>
          </a:p>
          <a:p>
            <a:r>
              <a:rPr lang="en-US" dirty="0" smtClean="0"/>
              <a:t> </a:t>
            </a:r>
            <a:r>
              <a:rPr lang="en-US" dirty="0" smtClean="0"/>
              <a:t>abstract class Second </a:t>
            </a:r>
            <a:endParaRPr lang="en-US" dirty="0" smtClean="0"/>
          </a:p>
          <a:p>
            <a:r>
              <a:rPr lang="en-US" dirty="0" smtClean="0"/>
              <a:t>{ </a:t>
            </a:r>
          </a:p>
          <a:p>
            <a:r>
              <a:rPr lang="en-US" dirty="0" smtClean="0"/>
              <a:t>}</a:t>
            </a:r>
          </a:p>
          <a:p>
            <a:r>
              <a:rPr lang="en-US" dirty="0" smtClean="0"/>
              <a:t> </a:t>
            </a:r>
            <a:r>
              <a:rPr lang="en-US" dirty="0" smtClean="0"/>
              <a:t>public class Call </a:t>
            </a:r>
            <a:endParaRPr lang="en-US" dirty="0" smtClean="0"/>
          </a:p>
          <a:p>
            <a:r>
              <a:rPr lang="en-US" dirty="0" smtClean="0"/>
              <a:t>{</a:t>
            </a:r>
          </a:p>
          <a:p>
            <a:r>
              <a:rPr lang="en-US" dirty="0" smtClean="0"/>
              <a:t> </a:t>
            </a:r>
            <a:r>
              <a:rPr lang="en-US" dirty="0" smtClean="0"/>
              <a:t>public static void main(String[] </a:t>
            </a:r>
            <a:r>
              <a:rPr lang="en-US" dirty="0" err="1" smtClean="0"/>
              <a:t>args</a:t>
            </a:r>
            <a:r>
              <a:rPr lang="en-US" dirty="0" smtClean="0"/>
              <a:t>) </a:t>
            </a:r>
            <a:endParaRPr lang="en-US" dirty="0" smtClean="0"/>
          </a:p>
          <a:p>
            <a:r>
              <a:rPr lang="en-US" dirty="0" smtClean="0"/>
              <a:t>{</a:t>
            </a:r>
          </a:p>
          <a:p>
            <a:r>
              <a:rPr lang="en-US" dirty="0" smtClean="0"/>
              <a:t> </a:t>
            </a:r>
            <a:r>
              <a:rPr lang="en-US" dirty="0" smtClean="0"/>
              <a:t>First f1 = new First(); // Works fine Second </a:t>
            </a:r>
            <a:endParaRPr lang="en-US" dirty="0" smtClean="0"/>
          </a:p>
          <a:p>
            <a:r>
              <a:rPr lang="en-US" dirty="0" smtClean="0"/>
              <a:t>s1 </a:t>
            </a:r>
            <a:r>
              <a:rPr lang="en-US" dirty="0" smtClean="0"/>
              <a:t>= new Second(); // Error - Second is abstract; cannot be instantiated </a:t>
            </a:r>
            <a:endParaRPr lang="en-US" dirty="0" smtClean="0"/>
          </a:p>
          <a:p>
            <a:r>
              <a:rPr lang="en-US" dirty="0" smtClean="0"/>
              <a:t>} </a:t>
            </a:r>
          </a:p>
          <a:p>
            <a:r>
              <a:rPr lang="en-US" dirty="0" smtClean="0"/>
              <a:t>} </a:t>
            </a:r>
          </a:p>
          <a:p>
            <a:r>
              <a:rPr lang="en-US" dirty="0" smtClean="0"/>
              <a:t>In </a:t>
            </a:r>
            <a:r>
              <a:rPr lang="en-US" dirty="0" smtClean="0"/>
              <a:t>the above example we cannot create object of Second class because it is abstract.</a:t>
            </a:r>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47500" lnSpcReduction="20000"/>
          </a:bodyPr>
          <a:lstStyle/>
          <a:p>
            <a:r>
              <a:rPr lang="en-US" dirty="0" smtClean="0"/>
              <a:t>Example 2 -</a:t>
            </a:r>
          </a:p>
          <a:p>
            <a:r>
              <a:rPr lang="en-US" dirty="0" smtClean="0"/>
              <a:t>abstract class Marks </a:t>
            </a:r>
            <a:endParaRPr lang="en-US" dirty="0" smtClean="0"/>
          </a:p>
          <a:p>
            <a:r>
              <a:rPr lang="en-US" dirty="0" smtClean="0"/>
              <a:t>{ </a:t>
            </a:r>
          </a:p>
          <a:p>
            <a:r>
              <a:rPr lang="en-US" dirty="0" smtClean="0"/>
              <a:t>private </a:t>
            </a:r>
            <a:r>
              <a:rPr lang="en-US" dirty="0" err="1" smtClean="0"/>
              <a:t>int</a:t>
            </a:r>
            <a:r>
              <a:rPr lang="en-US" dirty="0" smtClean="0"/>
              <a:t> </a:t>
            </a:r>
            <a:r>
              <a:rPr lang="en-US" dirty="0" err="1" smtClean="0"/>
              <a:t>phy</a:t>
            </a:r>
            <a:r>
              <a:rPr lang="en-US" dirty="0" smtClean="0"/>
              <a:t>, </a:t>
            </a:r>
            <a:r>
              <a:rPr lang="en-US" dirty="0" err="1" smtClean="0"/>
              <a:t>chem</a:t>
            </a:r>
            <a:r>
              <a:rPr lang="en-US" dirty="0" smtClean="0"/>
              <a:t>; </a:t>
            </a:r>
            <a:endParaRPr lang="en-US" dirty="0" smtClean="0"/>
          </a:p>
          <a:p>
            <a:r>
              <a:rPr lang="en-US" dirty="0" smtClean="0"/>
              <a:t>public </a:t>
            </a:r>
            <a:r>
              <a:rPr lang="en-US" dirty="0" smtClean="0"/>
              <a:t>void input() { </a:t>
            </a:r>
            <a:endParaRPr lang="en-US" dirty="0" smtClean="0"/>
          </a:p>
          <a:p>
            <a:r>
              <a:rPr lang="en-US" dirty="0" err="1" smtClean="0"/>
              <a:t>phy</a:t>
            </a:r>
            <a:r>
              <a:rPr lang="en-US" dirty="0" smtClean="0"/>
              <a:t> </a:t>
            </a:r>
            <a:r>
              <a:rPr lang="en-US" dirty="0" smtClean="0"/>
              <a:t>=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physics marks")); </a:t>
            </a:r>
            <a:endParaRPr lang="en-US" dirty="0" smtClean="0"/>
          </a:p>
          <a:p>
            <a:r>
              <a:rPr lang="en-US" dirty="0" err="1" smtClean="0"/>
              <a:t>chem</a:t>
            </a:r>
            <a:r>
              <a:rPr lang="en-US" dirty="0" smtClean="0"/>
              <a:t> </a:t>
            </a:r>
            <a:r>
              <a:rPr lang="en-US" dirty="0" smtClean="0"/>
              <a:t>=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chemistry marks")); </a:t>
            </a:r>
            <a:endParaRPr lang="en-US" dirty="0" smtClean="0"/>
          </a:p>
          <a:p>
            <a:r>
              <a:rPr lang="en-US" dirty="0" smtClean="0"/>
              <a:t>} </a:t>
            </a:r>
          </a:p>
          <a:p>
            <a:r>
              <a:rPr lang="en-US" dirty="0" smtClean="0"/>
              <a:t>public </a:t>
            </a:r>
            <a:r>
              <a:rPr lang="en-US" dirty="0" smtClean="0"/>
              <a:t>void </a:t>
            </a:r>
            <a:r>
              <a:rPr lang="en-US" dirty="0" err="1" smtClean="0"/>
              <a:t>disp</a:t>
            </a:r>
            <a:r>
              <a:rPr lang="en-US" dirty="0" smtClean="0"/>
              <a:t>() </a:t>
            </a:r>
            <a:endParaRPr lang="en-US" dirty="0" smtClean="0"/>
          </a:p>
          <a:p>
            <a:r>
              <a:rPr lang="en-US" dirty="0" smtClean="0"/>
              <a:t>{ </a:t>
            </a:r>
          </a:p>
          <a:p>
            <a:r>
              <a:rPr lang="en-US" dirty="0" err="1" smtClean="0"/>
              <a:t>System.out.println</a:t>
            </a:r>
            <a:r>
              <a:rPr lang="en-US" dirty="0" smtClean="0"/>
              <a:t>(</a:t>
            </a:r>
            <a:r>
              <a:rPr lang="en-US" dirty="0" err="1" smtClean="0"/>
              <a:t>phy</a:t>
            </a:r>
            <a:r>
              <a:rPr lang="en-US" dirty="0" smtClean="0"/>
              <a:t>+" "+</a:t>
            </a:r>
            <a:r>
              <a:rPr lang="en-US" dirty="0" err="1" smtClean="0"/>
              <a:t>chem</a:t>
            </a:r>
            <a:r>
              <a:rPr lang="en-US" dirty="0" smtClean="0"/>
              <a:t>); </a:t>
            </a:r>
            <a:endParaRPr lang="en-US" dirty="0" smtClean="0"/>
          </a:p>
          <a:p>
            <a:r>
              <a:rPr lang="en-US" dirty="0" smtClean="0"/>
              <a:t>} </a:t>
            </a:r>
          </a:p>
          <a:p>
            <a:r>
              <a:rPr lang="en-US" dirty="0" smtClean="0"/>
              <a:t>} </a:t>
            </a:r>
          </a:p>
          <a:p>
            <a:r>
              <a:rPr lang="en-US" dirty="0" smtClean="0"/>
              <a:t>class </a:t>
            </a:r>
            <a:r>
              <a:rPr lang="en-US" dirty="0" smtClean="0"/>
              <a:t>Temp extends Marks </a:t>
            </a:r>
            <a:endParaRPr lang="en-US" dirty="0" smtClean="0"/>
          </a:p>
          <a:p>
            <a:r>
              <a:rPr lang="en-US" dirty="0" smtClean="0"/>
              <a:t>{ </a:t>
            </a:r>
          </a:p>
          <a:p>
            <a:r>
              <a:rPr lang="en-US" dirty="0" smtClean="0"/>
              <a:t>} </a:t>
            </a:r>
          </a:p>
          <a:p>
            <a:r>
              <a:rPr lang="en-US" dirty="0" smtClean="0"/>
              <a:t>public </a:t>
            </a:r>
            <a:r>
              <a:rPr lang="en-US" dirty="0" smtClean="0"/>
              <a:t>class Call { </a:t>
            </a:r>
            <a:endParaRPr lang="en-US" dirty="0" smtClean="0"/>
          </a:p>
          <a:p>
            <a:r>
              <a:rPr lang="en-US" dirty="0" smtClean="0"/>
              <a:t>public </a:t>
            </a:r>
            <a:r>
              <a:rPr lang="en-US" dirty="0" smtClean="0"/>
              <a:t>static void main(String[] </a:t>
            </a:r>
            <a:r>
              <a:rPr lang="en-US" dirty="0" err="1" smtClean="0"/>
              <a:t>args</a:t>
            </a:r>
            <a:r>
              <a:rPr lang="en-US" dirty="0" smtClean="0"/>
              <a:t>) { </a:t>
            </a:r>
            <a:endParaRPr lang="en-US" dirty="0" smtClean="0"/>
          </a:p>
          <a:p>
            <a:r>
              <a:rPr lang="en-US" dirty="0" smtClean="0"/>
              <a:t>Temp </a:t>
            </a:r>
            <a:r>
              <a:rPr lang="en-US" dirty="0" smtClean="0"/>
              <a:t>t1 = new Temp</a:t>
            </a:r>
            <a:r>
              <a:rPr lang="en-US" dirty="0" smtClean="0"/>
              <a:t>();</a:t>
            </a:r>
          </a:p>
          <a:p>
            <a:r>
              <a:rPr lang="en-US" dirty="0" smtClean="0"/>
              <a:t> </a:t>
            </a:r>
            <a:r>
              <a:rPr lang="en-US" dirty="0" smtClean="0"/>
              <a:t>t1.input(); </a:t>
            </a:r>
            <a:endParaRPr lang="en-US" dirty="0" smtClean="0"/>
          </a:p>
          <a:p>
            <a:r>
              <a:rPr lang="en-US" dirty="0" smtClean="0"/>
              <a:t>t1.disp</a:t>
            </a:r>
            <a:r>
              <a:rPr lang="en-US" dirty="0" smtClean="0"/>
              <a:t>(); </a:t>
            </a:r>
            <a:endParaRPr lang="en-US" dirty="0" smtClean="0"/>
          </a:p>
          <a:p>
            <a:r>
              <a:rPr lang="en-US" dirty="0" smtClean="0"/>
              <a:t>} </a:t>
            </a:r>
          </a:p>
          <a:p>
            <a:r>
              <a:rPr lang="en-US" dirty="0" smtClean="0"/>
              <a:t>}</a:t>
            </a:r>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77500" lnSpcReduction="20000"/>
          </a:bodyPr>
          <a:lstStyle/>
          <a:p>
            <a:r>
              <a:rPr lang="en-US" dirty="0" smtClean="0"/>
              <a:t>In the above example Marks class is abstract, so we cannot create objects of this class. In such cases if we want to access members of the class, then we can inherit the class. So we create a second class named Temp and inherit Marks class. Now all public members of Marks class are also available in Temp class, so we can access them by creating objects of Temp class</a:t>
            </a:r>
            <a:r>
              <a:rPr lang="en-US" dirty="0" smtClean="0"/>
              <a:t>.</a:t>
            </a:r>
          </a:p>
          <a:p>
            <a:endParaRPr lang="en-IN" dirty="0" smtClean="0"/>
          </a:p>
          <a:p>
            <a:r>
              <a:rPr lang="en-US" dirty="0" smtClean="0"/>
              <a:t>Example 3 -</a:t>
            </a:r>
          </a:p>
          <a:p>
            <a:r>
              <a:rPr lang="en-US" dirty="0" smtClean="0"/>
              <a:t>abstract class Marks </a:t>
            </a:r>
            <a:endParaRPr lang="en-US" dirty="0" smtClean="0"/>
          </a:p>
          <a:p>
            <a:r>
              <a:rPr lang="en-US" dirty="0" smtClean="0"/>
              <a:t>{ </a:t>
            </a:r>
          </a:p>
          <a:p>
            <a:r>
              <a:rPr lang="en-US" dirty="0" smtClean="0"/>
              <a:t>private </a:t>
            </a:r>
            <a:r>
              <a:rPr lang="en-US" dirty="0" err="1" smtClean="0"/>
              <a:t>int</a:t>
            </a:r>
            <a:r>
              <a:rPr lang="en-US" dirty="0" smtClean="0"/>
              <a:t> </a:t>
            </a:r>
            <a:r>
              <a:rPr lang="en-US" dirty="0" err="1" smtClean="0"/>
              <a:t>phy,chem</a:t>
            </a:r>
            <a:r>
              <a:rPr lang="en-US" dirty="0" smtClean="0"/>
              <a:t>; </a:t>
            </a:r>
            <a:endParaRPr lang="en-US" dirty="0" smtClean="0"/>
          </a:p>
          <a:p>
            <a:r>
              <a:rPr lang="en-US" dirty="0" smtClean="0"/>
              <a:t>public </a:t>
            </a:r>
            <a:r>
              <a:rPr lang="en-US" dirty="0" smtClean="0"/>
              <a:t>void input() </a:t>
            </a:r>
            <a:endParaRPr lang="en-US" dirty="0" smtClean="0"/>
          </a:p>
          <a:p>
            <a:r>
              <a:rPr lang="en-US" dirty="0" smtClean="0"/>
              <a:t>{ </a:t>
            </a:r>
          </a:p>
          <a:p>
            <a:r>
              <a:rPr lang="en-US" dirty="0" err="1" smtClean="0"/>
              <a:t>phy</a:t>
            </a:r>
            <a:r>
              <a:rPr lang="en-US" dirty="0" smtClean="0"/>
              <a:t> </a:t>
            </a:r>
            <a:r>
              <a:rPr lang="en-US" dirty="0" smtClean="0"/>
              <a:t>=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physics marks")); </a:t>
            </a:r>
            <a:r>
              <a:rPr lang="en-US" dirty="0" err="1" smtClean="0"/>
              <a:t>chem</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chemistry marks")); </a:t>
            </a:r>
            <a:endParaRPr lang="en-US" dirty="0" smtClean="0"/>
          </a:p>
          <a:p>
            <a:r>
              <a:rPr lang="en-US" dirty="0" smtClean="0"/>
              <a:t>} </a:t>
            </a:r>
          </a:p>
          <a:p>
            <a:r>
              <a:rPr lang="en-US" dirty="0" smtClean="0"/>
              <a:t>public </a:t>
            </a:r>
            <a:r>
              <a:rPr lang="en-US" dirty="0" smtClean="0"/>
              <a:t>void </a:t>
            </a:r>
            <a:r>
              <a:rPr lang="en-US" dirty="0" err="1" smtClean="0"/>
              <a:t>disp</a:t>
            </a:r>
            <a:r>
              <a:rPr lang="en-US" dirty="0" smtClean="0"/>
              <a:t>() </a:t>
            </a:r>
            <a:endParaRPr lang="en-US" dirty="0" smtClean="0"/>
          </a:p>
          <a:p>
            <a:r>
              <a:rPr lang="en-US" dirty="0" smtClean="0"/>
              <a:t>{ </a:t>
            </a:r>
          </a:p>
          <a:p>
            <a:r>
              <a:rPr lang="en-US" dirty="0" err="1" smtClean="0"/>
              <a:t>System.out.println</a:t>
            </a:r>
            <a:r>
              <a:rPr lang="en-US" dirty="0" smtClean="0"/>
              <a:t>(</a:t>
            </a:r>
            <a:r>
              <a:rPr lang="en-US" dirty="0" err="1" smtClean="0"/>
              <a:t>phy</a:t>
            </a:r>
            <a:r>
              <a:rPr lang="en-US" dirty="0" smtClean="0"/>
              <a:t>+" "+</a:t>
            </a:r>
            <a:r>
              <a:rPr lang="en-US" dirty="0" err="1" smtClean="0"/>
              <a:t>chem</a:t>
            </a:r>
            <a:r>
              <a:rPr lang="en-US" dirty="0" smtClean="0"/>
              <a:t>); </a:t>
            </a:r>
            <a:endParaRPr lang="en-US" dirty="0" smtClean="0"/>
          </a:p>
          <a:p>
            <a:r>
              <a:rPr lang="en-US" dirty="0" smtClean="0"/>
              <a:t>} </a:t>
            </a:r>
          </a:p>
        </p:txBody>
      </p:sp>
    </p:spTree>
    <p:extLst>
      <p:ext uri="{BB962C8B-B14F-4D97-AF65-F5344CB8AC3E}">
        <p14:creationId xmlns:p14="http://schemas.microsoft.com/office/powerpoint/2010/main" xmlns="" val="160520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fontScale="62500" lnSpcReduction="20000"/>
          </a:bodyPr>
          <a:lstStyle/>
          <a:p>
            <a:r>
              <a:rPr lang="en-US" dirty="0" smtClean="0"/>
              <a:t>abstract public void show(); //abstract method </a:t>
            </a:r>
            <a:endParaRPr lang="en-US" dirty="0" smtClean="0"/>
          </a:p>
          <a:p>
            <a:r>
              <a:rPr lang="en-US" dirty="0" smtClean="0"/>
              <a:t>} </a:t>
            </a:r>
          </a:p>
          <a:p>
            <a:r>
              <a:rPr lang="en-US" dirty="0" smtClean="0"/>
              <a:t>class </a:t>
            </a:r>
            <a:r>
              <a:rPr lang="en-US" dirty="0" smtClean="0"/>
              <a:t>Temp extends Marks </a:t>
            </a:r>
            <a:endParaRPr lang="en-US" dirty="0" smtClean="0"/>
          </a:p>
          <a:p>
            <a:r>
              <a:rPr lang="en-US" dirty="0" smtClean="0"/>
              <a:t>{ </a:t>
            </a:r>
          </a:p>
          <a:p>
            <a:r>
              <a:rPr lang="en-US" dirty="0" smtClean="0"/>
              <a:t>public </a:t>
            </a:r>
            <a:r>
              <a:rPr lang="en-US" dirty="0" smtClean="0"/>
              <a:t>void show() </a:t>
            </a:r>
            <a:endParaRPr lang="en-US" dirty="0" smtClean="0"/>
          </a:p>
          <a:p>
            <a:r>
              <a:rPr lang="en-US" dirty="0" smtClean="0"/>
              <a:t>{ </a:t>
            </a:r>
          </a:p>
          <a:p>
            <a:r>
              <a:rPr lang="en-US" dirty="0" err="1" smtClean="0"/>
              <a:t>System.out.println</a:t>
            </a:r>
            <a:r>
              <a:rPr lang="en-US" dirty="0" smtClean="0"/>
              <a:t>("Just a Demo"); </a:t>
            </a:r>
            <a:endParaRPr lang="en-US" dirty="0" smtClean="0"/>
          </a:p>
          <a:p>
            <a:r>
              <a:rPr lang="en-US" dirty="0" smtClean="0"/>
              <a:t>} </a:t>
            </a:r>
          </a:p>
          <a:p>
            <a:r>
              <a:rPr lang="en-US" dirty="0" smtClean="0"/>
              <a:t>} </a:t>
            </a:r>
          </a:p>
          <a:p>
            <a:r>
              <a:rPr lang="en-US" dirty="0" smtClean="0"/>
              <a:t>public </a:t>
            </a:r>
            <a:r>
              <a:rPr lang="en-US" dirty="0" smtClean="0"/>
              <a:t>class Call </a:t>
            </a:r>
            <a:endParaRPr lang="en-US" dirty="0" smtClean="0"/>
          </a:p>
          <a:p>
            <a:r>
              <a:rPr lang="en-US" dirty="0" smtClean="0"/>
              <a:t>{ </a:t>
            </a:r>
          </a:p>
          <a:p>
            <a:r>
              <a:rPr lang="en-US" dirty="0" smtClean="0"/>
              <a:t>public </a:t>
            </a:r>
            <a:r>
              <a:rPr lang="en-US" dirty="0" smtClean="0"/>
              <a:t>static void main(String[] </a:t>
            </a:r>
            <a:r>
              <a:rPr lang="en-US" dirty="0" err="1" smtClean="0"/>
              <a:t>args</a:t>
            </a:r>
            <a:r>
              <a:rPr lang="en-US" dirty="0" smtClean="0"/>
              <a:t>) </a:t>
            </a:r>
            <a:endParaRPr lang="en-US" dirty="0" smtClean="0"/>
          </a:p>
          <a:p>
            <a:r>
              <a:rPr lang="en-US" dirty="0" smtClean="0"/>
              <a:t>{ </a:t>
            </a:r>
          </a:p>
          <a:p>
            <a:r>
              <a:rPr lang="en-US" dirty="0" smtClean="0"/>
              <a:t>Temp </a:t>
            </a:r>
            <a:r>
              <a:rPr lang="en-US" dirty="0" smtClean="0"/>
              <a:t>t1 = new Temp(); </a:t>
            </a:r>
            <a:endParaRPr lang="en-US" dirty="0" smtClean="0"/>
          </a:p>
          <a:p>
            <a:r>
              <a:rPr lang="en-US" dirty="0" smtClean="0"/>
              <a:t>t1.input</a:t>
            </a:r>
            <a:r>
              <a:rPr lang="en-US" dirty="0" smtClean="0"/>
              <a:t>(); </a:t>
            </a:r>
            <a:endParaRPr lang="en-US" dirty="0" smtClean="0"/>
          </a:p>
          <a:p>
            <a:r>
              <a:rPr lang="en-US" dirty="0" smtClean="0"/>
              <a:t>t1.disp</a:t>
            </a:r>
            <a:r>
              <a:rPr lang="en-US" dirty="0" smtClean="0"/>
              <a:t>(); </a:t>
            </a:r>
            <a:endParaRPr lang="en-US" dirty="0" smtClean="0"/>
          </a:p>
          <a:p>
            <a:r>
              <a:rPr lang="en-US" dirty="0" smtClean="0"/>
              <a:t>t1.show</a:t>
            </a:r>
            <a:r>
              <a:rPr lang="en-US" dirty="0" smtClean="0"/>
              <a:t>(); </a:t>
            </a:r>
            <a:endParaRPr lang="en-US" dirty="0" smtClean="0"/>
          </a:p>
          <a:p>
            <a:r>
              <a:rPr lang="en-US" dirty="0" smtClean="0"/>
              <a:t>} </a:t>
            </a:r>
          </a:p>
          <a:p>
            <a:r>
              <a:rPr lang="en-US" dirty="0" smtClean="0"/>
              <a:t>}</a:t>
            </a:r>
            <a:endParaRPr lang="en-IN" dirty="0" smtClean="0"/>
          </a:p>
          <a:p>
            <a:endParaRPr lang="en-IN" dirty="0"/>
          </a:p>
        </p:txBody>
      </p:sp>
    </p:spTree>
    <p:extLst>
      <p:ext uri="{BB962C8B-B14F-4D97-AF65-F5344CB8AC3E}">
        <p14:creationId xmlns:p14="http://schemas.microsoft.com/office/powerpoint/2010/main" xmlns="" val="160520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xmlns="" id="{E1243AF4-BCFA-4C21-8B3E-9F474723CBB4}"/>
              </a:ext>
            </a:extLst>
          </p:cNvPr>
          <p:cNvSpPr>
            <a:spLocks noGrp="1"/>
          </p:cNvSpPr>
          <p:nvPr>
            <p:ph idx="1"/>
          </p:nvPr>
        </p:nvSpPr>
        <p:spPr>
          <a:xfrm>
            <a:off x="1081771" y="404949"/>
            <a:ext cx="10491919" cy="6126481"/>
          </a:xfrm>
        </p:spPr>
        <p:txBody>
          <a:bodyPr anchor="t">
            <a:normAutofit/>
          </a:bodyPr>
          <a:lstStyle/>
          <a:p>
            <a:r>
              <a:rPr lang="en-US" dirty="0" smtClean="0"/>
              <a:t>In the above example Marks class contain an abstract method named show(), And always remember that if a class contain any abstract method then that class should also be abstract. In this case if we do not override show() method in Temp class, then we also have to declare Temp class abstract.</a:t>
            </a:r>
            <a:br>
              <a:rPr lang="en-US" dirty="0" smtClean="0"/>
            </a:br>
            <a:r>
              <a:rPr lang="en-US" dirty="0" smtClean="0"/>
              <a:t>Because Temp is inheriting Marks class, so show() method is also available in Temp class and as rule says we have to declare class abstract if it contain any abstract method.</a:t>
            </a:r>
            <a:br>
              <a:rPr lang="en-US" dirty="0" smtClean="0"/>
            </a:br>
            <a:r>
              <a:rPr lang="en-US" dirty="0" smtClean="0"/>
              <a:t>So we override show() method and now no need to declare Temp class as abstract.</a:t>
            </a:r>
          </a:p>
          <a:p>
            <a:r>
              <a:rPr lang="en-US" dirty="0" smtClean="0"/>
              <a:t/>
            </a:r>
            <a:br>
              <a:rPr lang="en-US" dirty="0" smtClean="0"/>
            </a:br>
            <a:endParaRPr lang="en-IN" dirty="0"/>
          </a:p>
        </p:txBody>
      </p:sp>
    </p:spTree>
    <p:extLst>
      <p:ext uri="{BB962C8B-B14F-4D97-AF65-F5344CB8AC3E}">
        <p14:creationId xmlns:p14="http://schemas.microsoft.com/office/powerpoint/2010/main" xmlns="" val="16052062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1105</Words>
  <Application>Microsoft Office PowerPoint</Application>
  <PresentationFormat>Custom</PresentationFormat>
  <Paragraphs>270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76</cp:revision>
  <dcterms:created xsi:type="dcterms:W3CDTF">2020-05-19T06:27:43Z</dcterms:created>
  <dcterms:modified xsi:type="dcterms:W3CDTF">2021-06-13T08:46:30Z</dcterms:modified>
</cp:coreProperties>
</file>