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314" r:id="rId3"/>
    <p:sldId id="341" r:id="rId4"/>
    <p:sldId id="342" r:id="rId5"/>
    <p:sldId id="343" r:id="rId6"/>
    <p:sldId id="344" r:id="rId7"/>
    <p:sldId id="345" r:id="rId8"/>
    <p:sldId id="346" r:id="rId9"/>
    <p:sldId id="347" r:id="rId10"/>
    <p:sldId id="348" r:id="rId12"/>
    <p:sldId id="349" r:id="rId13"/>
    <p:sldId id="350" r:id="rId14"/>
    <p:sldId id="351" r:id="rId15"/>
    <p:sldId id="352" r:id="rId16"/>
    <p:sldId id="353" r:id="rId17"/>
    <p:sldId id="354" r:id="rId18"/>
    <p:sldId id="355" r:id="rId19"/>
    <p:sldId id="356" r:id="rId20"/>
    <p:sldId id="357" r:id="rId21"/>
    <p:sldId id="362" r:id="rId22"/>
    <p:sldId id="363" r:id="rId23"/>
  </p:sldIdLst>
  <p:sldSz cx="12192000" cy="6858000"/>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20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5CF60-8DE4-402C-A36B-B826303C810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546B0-7B77-4BCD-AFE3-BED10F14C6D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Note -</a:t>
            </a:r>
            <a:endParaRPr lang="en-US"/>
          </a:p>
          <a:p>
            <a:r>
              <a:rPr lang="en-US"/>
              <a:t>1- clone() and finalize() methods are protected and all the others are public methods.</a:t>
            </a:r>
            <a:endParaRPr lang="en-US"/>
          </a:p>
          <a:p>
            <a:r>
              <a:rPr lang="en-US"/>
              <a:t>2- wait(), notify(), notifyAll() and getClass() are final methods, so we cannot override these methods.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uFillTx/>
              </a:defRPr>
            </a:lvl1pPr>
          </a:lstStyle>
          <a:p>
            <a:r>
              <a:rPr lang="en-US">
                <a:uFillTx/>
              </a:rPr>
              <a:t>Click to edit Master title style</a:t>
            </a:r>
            <a:endParaRPr lang="en-US">
              <a:uFillTx/>
            </a:endParaRP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uFillTx/>
              </a:defRPr>
            </a:lvl1pPr>
            <a:lvl2pPr marL="457200" indent="0" algn="ctr">
              <a:buNone/>
              <a:defRPr sz="2000">
                <a:uFillTx/>
              </a:defRPr>
            </a:lvl2pPr>
            <a:lvl3pPr marL="914400" indent="0" algn="ctr">
              <a:buNone/>
              <a:defRPr sz="1800">
                <a:uFillTx/>
              </a:defRPr>
            </a:lvl3pPr>
            <a:lvl4pPr marL="1371600" indent="0" algn="ctr">
              <a:buNone/>
              <a:defRPr sz="1600">
                <a:uFillTx/>
              </a:defRPr>
            </a:lvl4pPr>
            <a:lvl5pPr marL="1828800" indent="0" algn="ctr">
              <a:buNone/>
              <a:defRPr sz="1600">
                <a:uFillTx/>
              </a:defRPr>
            </a:lvl5pPr>
            <a:lvl6pPr marL="2286000" indent="0" algn="ctr">
              <a:buNone/>
              <a:defRPr sz="1600">
                <a:uFillTx/>
              </a:defRPr>
            </a:lvl6pPr>
            <a:lvl7pPr marL="2743200" indent="0" algn="ctr">
              <a:buNone/>
              <a:defRPr sz="1600">
                <a:uFillTx/>
              </a:defRPr>
            </a:lvl7pPr>
            <a:lvl8pPr marL="3200400" indent="0" algn="ctr">
              <a:buNone/>
              <a:defRPr sz="1600">
                <a:uFillTx/>
              </a:defRPr>
            </a:lvl8pPr>
            <a:lvl9pPr marL="3657600" indent="0" algn="ctr">
              <a:buNone/>
              <a:defRPr sz="1600">
                <a:uFillTx/>
              </a:defRPr>
            </a:lvl9pPr>
          </a:lstStyle>
          <a:p>
            <a:r>
              <a:rPr lang="en-US">
                <a:uFillTx/>
              </a:rPr>
              <a:t>Click to edit Master subtitle style</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71531" y="0"/>
            <a:ext cx="10320469" cy="1179288"/>
          </a:xfrm>
          <a:prstGeom prst="rect">
            <a:avLst/>
          </a:prstGeom>
        </p:spPr>
        <p:txBody>
          <a:bodyPr anchor="ctr"/>
          <a:lstStyle>
            <a:lvl1pPr algn="l">
              <a:defRPr>
                <a:solidFill>
                  <a:schemeClr val="tx1">
                    <a:lumMod val="75000"/>
                    <a:lumOff val="25000"/>
                  </a:schemeClr>
                </a:solidFill>
                <a:uFillTx/>
                <a:latin typeface="Arial" panose="020B0604020202020204" pitchFamily="34" charset="0"/>
                <a:cs typeface="Arial" panose="020B0604020202020204" pitchFamily="34" charset="0"/>
              </a:defRPr>
            </a:lvl1pPr>
          </a:lstStyle>
          <a:p>
            <a:r>
              <a:rPr lang="en-US" altLang="ko-KR" dirty="0">
                <a:uFillTx/>
              </a:rPr>
              <a:t>Free PPT _ Click to add title</a:t>
            </a:r>
            <a:endParaRPr lang="ko-KR" altLang="en-US" dirty="0">
              <a:uFillTx/>
            </a:endParaRPr>
          </a:p>
        </p:txBody>
      </p:sp>
      <p:sp>
        <p:nvSpPr>
          <p:cNvPr id="4" name="Content Placeholder 2"/>
          <p:cNvSpPr>
            <a:spLocks noGrp="1"/>
          </p:cNvSpPr>
          <p:nvPr>
            <p:ph idx="1"/>
          </p:nvPr>
        </p:nvSpPr>
        <p:spPr>
          <a:xfrm>
            <a:off x="2374995" y="1316766"/>
            <a:ext cx="9481645" cy="614197"/>
          </a:xfrm>
          <a:prstGeom prst="rect">
            <a:avLst/>
          </a:prstGeom>
        </p:spPr>
        <p:txBody>
          <a:bodyPr anchor="ctr"/>
          <a:lstStyle>
            <a:lvl1pPr marL="0" indent="0">
              <a:buNone/>
              <a:defRPr sz="26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
        <p:nvSpPr>
          <p:cNvPr id="5" name="Content Placeholder 2"/>
          <p:cNvSpPr>
            <a:spLocks noGrp="1"/>
          </p:cNvSpPr>
          <p:nvPr>
            <p:ph idx="10"/>
          </p:nvPr>
        </p:nvSpPr>
        <p:spPr>
          <a:xfrm>
            <a:off x="2388787" y="2218994"/>
            <a:ext cx="9481645" cy="3994316"/>
          </a:xfrm>
          <a:prstGeom prst="rect">
            <a:avLst/>
          </a:prstGeom>
        </p:spPr>
        <p:txBody>
          <a:bodyPr lIns="396000" anchor="t"/>
          <a:lstStyle>
            <a:lvl1pPr marL="0" indent="0">
              <a:buNone/>
              <a:defRPr sz="18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idx="1"/>
          </p:nvPr>
        </p:nvSpPr>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uFillTx/>
              </a:defRPr>
            </a:lvl1p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uFillTx/>
              </a:defRPr>
            </a:lvl1pPr>
            <a:lvl2pPr marL="457200" indent="0">
              <a:buNone/>
              <a:defRPr sz="2000">
                <a:solidFill>
                  <a:schemeClr val="tx1">
                    <a:tint val="75000"/>
                  </a:schemeClr>
                </a:solidFill>
                <a:uFillTx/>
              </a:defRPr>
            </a:lvl2pPr>
            <a:lvl3pPr marL="914400" indent="0">
              <a:buNone/>
              <a:defRPr sz="1800">
                <a:solidFill>
                  <a:schemeClr val="tx1">
                    <a:tint val="75000"/>
                  </a:schemeClr>
                </a:solidFill>
                <a:uFillTx/>
              </a:defRPr>
            </a:lvl3pPr>
            <a:lvl4pPr marL="1371600" indent="0">
              <a:buNone/>
              <a:defRPr sz="1600">
                <a:solidFill>
                  <a:schemeClr val="tx1">
                    <a:tint val="75000"/>
                  </a:schemeClr>
                </a:solidFill>
                <a:uFillTx/>
              </a:defRPr>
            </a:lvl4pPr>
            <a:lvl5pPr marL="1828800" indent="0">
              <a:buNone/>
              <a:defRPr sz="1600">
                <a:solidFill>
                  <a:schemeClr val="tx1">
                    <a:tint val="75000"/>
                  </a:schemeClr>
                </a:solidFill>
                <a:uFillTx/>
              </a:defRPr>
            </a:lvl5pPr>
            <a:lvl6pPr marL="2286000" indent="0">
              <a:buNone/>
              <a:defRPr sz="1600">
                <a:solidFill>
                  <a:schemeClr val="tx1">
                    <a:tint val="75000"/>
                  </a:schemeClr>
                </a:solidFill>
                <a:uFillTx/>
              </a:defRPr>
            </a:lvl6pPr>
            <a:lvl7pPr marL="2743200" indent="0">
              <a:buNone/>
              <a:defRPr sz="1600">
                <a:solidFill>
                  <a:schemeClr val="tx1">
                    <a:tint val="75000"/>
                  </a:schemeClr>
                </a:solidFill>
                <a:uFillTx/>
              </a:defRPr>
            </a:lvl7pPr>
            <a:lvl8pPr marL="3200400" indent="0">
              <a:buNone/>
              <a:defRPr sz="1600">
                <a:solidFill>
                  <a:schemeClr val="tx1">
                    <a:tint val="75000"/>
                  </a:schemeClr>
                </a:solidFill>
                <a:uFillTx/>
              </a:defRPr>
            </a:lvl8pPr>
            <a:lvl9pPr marL="3657600" indent="0">
              <a:buNone/>
              <a:defRPr sz="1600">
                <a:solidFill>
                  <a:schemeClr val="tx1">
                    <a:tint val="75000"/>
                  </a:schemeClr>
                </a:solidFill>
                <a:uFillTx/>
              </a:defRPr>
            </a:lvl9pPr>
          </a:lstStyle>
          <a:p>
            <a:pPr lvl="0"/>
            <a:r>
              <a:rPr lang="en-US">
                <a:uFillTx/>
              </a:rPr>
              <a:t>Click to edit Master text styles</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sz="half" idx="1"/>
          </p:nvPr>
        </p:nvSpPr>
        <p:spPr>
          <a:xfrm>
            <a:off x="838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Content Placeholder 3"/>
          <p:cNvSpPr>
            <a:spLocks noGrp="1"/>
          </p:cNvSpPr>
          <p:nvPr>
            <p:ph sz="half" idx="2"/>
          </p:nvPr>
        </p:nvSpPr>
        <p:spPr>
          <a:xfrm>
            <a:off x="6172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4" name="Content Placeholder 3"/>
          <p:cNvSpPr>
            <a:spLocks noGrp="1"/>
          </p:cNvSpPr>
          <p:nvPr>
            <p:ph sz="half" idx="2"/>
          </p:nvPr>
        </p:nvSpPr>
        <p:spPr>
          <a:xfrm>
            <a:off x="839788" y="2505075"/>
            <a:ext cx="5157787"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6" name="Content Placeholder 5"/>
          <p:cNvSpPr>
            <a:spLocks noGrp="1"/>
          </p:cNvSpPr>
          <p:nvPr>
            <p:ph sz="quarter" idx="4"/>
          </p:nvPr>
        </p:nvSpPr>
        <p:spPr>
          <a:xfrm>
            <a:off x="6172200" y="2505075"/>
            <a:ext cx="5183188"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7" name="Date Placeholder 6"/>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Date Placeholder 2"/>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Content Placeholder 2"/>
          <p:cNvSpPr>
            <a:spLocks noGrp="1"/>
          </p:cNvSpPr>
          <p:nvPr>
            <p:ph idx="1"/>
          </p:nvPr>
        </p:nvSpPr>
        <p:spPr>
          <a:xfrm>
            <a:off x="5183188" y="987425"/>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en-US">
              <a:uFillTx/>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37E40F56-3E3B-4AF6-BE07-1F5C2D4E3C28}" type="slidenum">
              <a:rPr lang="en-US" smtClean="0">
                <a:uFillTx/>
              </a:rPr>
            </a:fld>
            <a:endParaRPr lang="en-US">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b="1" dirty="0"/>
              <a:t>Array -</a:t>
            </a:r>
            <a:endParaRPr lang="en-IN" b="1" dirty="0"/>
          </a:p>
          <a:p>
            <a:r>
              <a:rPr lang="en-IN" dirty="0"/>
              <a:t>Array is a collection of similar data elements (or similar data types). In java, array is of Object type. That is array will represent an object.</a:t>
            </a:r>
            <a:endParaRPr lang="en-IN" dirty="0"/>
          </a:p>
          <a:p>
            <a:r>
              <a:rPr lang="en-IN" dirty="0"/>
              <a:t>Array elements are always stored in sequential memory locations. That is, for an integer array, if 1st element is stored at memory location 1000 then 2nd one will be stored at 1004 location and so on.</a:t>
            </a:r>
            <a:endParaRPr lang="en-IN" dirty="0"/>
          </a:p>
          <a:p>
            <a:r>
              <a:rPr lang="en-IN" dirty="0"/>
              <a:t>Types of array -</a:t>
            </a:r>
            <a:endParaRPr lang="en-IN" dirty="0"/>
          </a:p>
          <a:p>
            <a:r>
              <a:rPr lang="en-IN" dirty="0"/>
              <a:t>Array can be categorised into two categories -</a:t>
            </a:r>
            <a:endParaRPr lang="en-IN" dirty="0"/>
          </a:p>
          <a:p>
            <a:r>
              <a:rPr lang="en-IN" dirty="0"/>
              <a:t>1- Single Dimensional Array.</a:t>
            </a:r>
            <a:endParaRPr lang="en-IN" dirty="0"/>
          </a:p>
          <a:p>
            <a:r>
              <a:rPr lang="en-IN" dirty="0"/>
              <a:t>2- Multi Dimensional Array.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b="1" dirty="0"/>
              <a:t>for each loop -</a:t>
            </a:r>
            <a:endParaRPr lang="en-IN" b="1" dirty="0"/>
          </a:p>
          <a:p>
            <a:r>
              <a:rPr lang="en-IN" dirty="0"/>
              <a:t>This style of for loop is added in jdk1.5. It is mainly used to iterate through the elements of arrays and collections. It is called "for each" because it iterate through each element of array or collection.</a:t>
            </a:r>
            <a:endParaRPr lang="en-IN" dirty="0"/>
          </a:p>
          <a:p>
            <a:r>
              <a:rPr lang="en-IN" dirty="0"/>
              <a:t>Syntax -</a:t>
            </a:r>
            <a:endParaRPr lang="en-IN" dirty="0"/>
          </a:p>
          <a:p>
            <a:r>
              <a:rPr lang="en-IN" dirty="0"/>
              <a:t>  for(data_type:array|collection name)</a:t>
            </a:r>
            <a:endParaRPr lang="en-IN" dirty="0"/>
          </a:p>
          <a:p>
            <a:r>
              <a:rPr lang="en-IN" dirty="0"/>
              <a:t>Here data_type should be of the same type as data type of elements of array or collection. For example if array contains integer type elements then data_type should be integer and if it contains some object type element then data_type should be of that type.</a:t>
            </a:r>
            <a:endParaRPr lang="en-IN" dirty="0"/>
          </a:p>
          <a:p>
            <a:r>
              <a:rPr lang="en-IN" dirty="0"/>
              <a:t>Example -</a:t>
            </a:r>
            <a:endParaRPr lang="en-IN" dirty="0"/>
          </a:p>
          <a:p>
            <a:r>
              <a:rPr lang="en-IN" dirty="0"/>
              <a:t>public class Call {</a:t>
            </a:r>
            <a:endParaRPr lang="en-IN" dirty="0"/>
          </a:p>
          <a:p>
            <a:r>
              <a:rPr lang="en-IN" dirty="0"/>
              <a:t>    public static void main(String[] args) {</a:t>
            </a:r>
            <a:endParaRPr lang="en-IN" dirty="0"/>
          </a:p>
          <a:p>
            <a:endParaRPr lang="en-IN" dirty="0"/>
          </a:p>
          <a:p>
            <a:r>
              <a:rPr lang="en-IN" dirty="0"/>
              <a:t>      int a[] = {1,2,3,4,5};</a:t>
            </a:r>
            <a:endParaRPr lang="en-IN" dirty="0"/>
          </a:p>
          <a:p>
            <a:r>
              <a:rPr lang="en-IN" dirty="0"/>
              <a:t>        System.out.println("Array elements are :");</a:t>
            </a:r>
            <a:endParaRPr lang="en-IN" dirty="0"/>
          </a:p>
          <a:p>
            <a:r>
              <a:rPr lang="en-IN" dirty="0"/>
              <a:t>        for(int i : a)</a:t>
            </a:r>
            <a:endParaRPr lang="en-IN" dirty="0"/>
          </a:p>
          <a:p>
            <a:r>
              <a:rPr lang="en-IN" dirty="0"/>
              <a:t>        {</a:t>
            </a:r>
            <a:endParaRPr lang="en-IN" dirty="0"/>
          </a:p>
          <a:p>
            <a:r>
              <a:rPr lang="en-IN" dirty="0"/>
              <a:t>            System.out.println(i);</a:t>
            </a:r>
            <a:endParaRPr lang="en-IN" dirty="0"/>
          </a:p>
          <a:p>
            <a:r>
              <a:rPr lang="en-IN" dirty="0"/>
              <a:t>      }</a:t>
            </a:r>
            <a:endParaRPr lang="en-IN" dirty="0"/>
          </a:p>
          <a:p>
            <a:r>
              <a:rPr lang="en-IN" dirty="0"/>
              <a:t>}</a:t>
            </a:r>
            <a:endParaRPr lang="en-IN" dirty="0"/>
          </a:p>
          <a:p>
            <a:r>
              <a:rPr lang="en-IN" dirty="0"/>
              <a:t>}</a:t>
            </a:r>
            <a:endParaRPr lang="en-IN" dirty="0"/>
          </a:p>
          <a:p>
            <a:r>
              <a:rPr lang="en-IN"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0000" lnSpcReduction="10000"/>
          </a:bodyPr>
          <a:lstStyle/>
          <a:p>
            <a:r>
              <a:rPr lang="en-IN" b="1" dirty="0"/>
              <a:t>2 - Multidimensional Array -</a:t>
            </a:r>
            <a:endParaRPr lang="en-IN" b="1" dirty="0"/>
          </a:p>
          <a:p>
            <a:r>
              <a:rPr lang="en-IN" dirty="0"/>
              <a:t>An array which has more than one dimension is called multidimensional array.</a:t>
            </a:r>
            <a:endParaRPr lang="en-IN" dirty="0"/>
          </a:p>
          <a:p>
            <a:r>
              <a:rPr lang="en-IN" dirty="0"/>
              <a:t>Double Dimensional Array (2D array) - 2D Array is the most general form of multidimensional array. It contains 2 dimensions, first dimension represents the number of rows and second one represents number of columns in each row. It is also called matrix or table. We can declare an array as follows -</a:t>
            </a:r>
            <a:endParaRPr lang="en-IN" dirty="0"/>
          </a:p>
          <a:p>
            <a:r>
              <a:rPr lang="en-IN" dirty="0"/>
              <a:t>data_ type array_name[ ][ ];</a:t>
            </a:r>
            <a:endParaRPr lang="en-IN" dirty="0"/>
          </a:p>
          <a:p>
            <a:r>
              <a:rPr lang="en-IN" dirty="0"/>
              <a:t>Here type can be any valid java data type and array_name will be any valid java identifier. For example -</a:t>
            </a:r>
            <a:endParaRPr lang="en-IN" dirty="0"/>
          </a:p>
          <a:p>
            <a:r>
              <a:rPr lang="en-IN" dirty="0"/>
              <a:t>int arr[ ][ ];</a:t>
            </a:r>
            <a:endParaRPr lang="en-IN" dirty="0"/>
          </a:p>
          <a:p>
            <a:r>
              <a:rPr lang="en-IN" dirty="0"/>
              <a:t>Here we define a 2D array of integers named arr.</a:t>
            </a:r>
            <a:endParaRPr lang="en-IN" dirty="0"/>
          </a:p>
          <a:p>
            <a:r>
              <a:rPr lang="en-IN" dirty="0"/>
              <a:t>A 2D Array can be declared using any of the following forms -</a:t>
            </a:r>
            <a:endParaRPr lang="en-IN" dirty="0"/>
          </a:p>
          <a:p>
            <a:r>
              <a:rPr lang="en-IN" dirty="0"/>
              <a:t>1- data_type  array_name[ ][ ];                  for example - int arr[ ][ ];</a:t>
            </a:r>
            <a:endParaRPr lang="en-IN" dirty="0"/>
          </a:p>
          <a:p>
            <a:r>
              <a:rPr lang="en-IN" dirty="0"/>
              <a:t>2- data_type[ ]  array_name[ ];                  for example - int[ ] arr[ ];</a:t>
            </a:r>
            <a:endParaRPr lang="en-IN" dirty="0"/>
          </a:p>
          <a:p>
            <a:r>
              <a:rPr lang="en-IN" dirty="0"/>
              <a:t>3- data_type[ ][ ]  array_name;                  for example -  int [ ][ ] arr;</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sp>
        <p:nvSpPr>
          <p:cNvPr id="8" name="Content Placeholder 10"/>
          <p:cNvSpPr>
            <a:spLocks noGrp="1"/>
          </p:cNvSpPr>
          <p:nvPr>
            <p:ph idx="1"/>
          </p:nvPr>
        </p:nvSpPr>
        <p:spPr/>
        <p:txBody>
          <a:bodyPr anchor="t">
            <a:normAutofit/>
          </a:bodyPr>
          <a:lstStyle/>
          <a:p>
            <a:r>
              <a:rPr lang="en-IN" sz="2000" dirty="0"/>
              <a:t>All the statements are equivalent; you can use any of them. We can allocate memory to array arr as follows -</a:t>
            </a:r>
            <a:endParaRPr lang="en-IN" sz="2000" dirty="0"/>
          </a:p>
          <a:p>
            <a:r>
              <a:rPr lang="en-IN" sz="2000" dirty="0"/>
              <a:t>arr = new int[3][4];  </a:t>
            </a:r>
            <a:endParaRPr lang="en-IN" sz="2000" dirty="0"/>
          </a:p>
          <a:p>
            <a:r>
              <a:rPr lang="en-IN" sz="2000" dirty="0"/>
              <a:t>This statement define an array arr containing 3 rows and 4 columns and will allocate 48 byte (3*4 = 12(elements)*4 = 48 bytes) of memory storage to array arr. It can be represented as follows -</a:t>
            </a:r>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p:txBody>
      </p:sp>
      <p:pic>
        <p:nvPicPr>
          <p:cNvPr id="2" name="Content Placeholder 1"/>
          <p:cNvPicPr>
            <a:picLocks noChangeAspect="1"/>
          </p:cNvPicPr>
          <p:nvPr>
            <p:ph idx="10"/>
          </p:nvPr>
        </p:nvPicPr>
        <p:blipFill>
          <a:blip r:embed="rId1"/>
          <a:srcRect l="16123" t="45716" r="38216" b="29725"/>
          <a:stretch>
            <a:fillRect/>
          </a:stretch>
        </p:blipFill>
        <p:spPr>
          <a:xfrm>
            <a:off x="3696335" y="3502025"/>
            <a:ext cx="6398260" cy="20669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dirty="0"/>
              <a:t>Here the 1st element will be stored at arr[0][0] location and 2nd element to next location i.e. arr[0][1] and so on.</a:t>
            </a:r>
            <a:endParaRPr lang="en-IN" dirty="0"/>
          </a:p>
          <a:p>
            <a:r>
              <a:rPr lang="en-IN" dirty="0"/>
              <a:t>Initializing 2D Array - We can initialize a 2D Array either one by one or by using a single statement as follows -</a:t>
            </a:r>
            <a:endParaRPr lang="en-IN" dirty="0"/>
          </a:p>
          <a:p>
            <a:r>
              <a:rPr lang="en-IN" dirty="0"/>
              <a:t>Example 1 -</a:t>
            </a:r>
            <a:endParaRPr lang="en-IN" dirty="0"/>
          </a:p>
          <a:p>
            <a:r>
              <a:rPr lang="en-IN" dirty="0"/>
              <a:t>public class Call </a:t>
            </a:r>
            <a:endParaRPr lang="en-IN" dirty="0"/>
          </a:p>
          <a:p>
            <a:r>
              <a:rPr lang="en-IN" dirty="0"/>
              <a:t>{</a:t>
            </a:r>
            <a:endParaRPr lang="en-IN" dirty="0"/>
          </a:p>
          <a:p>
            <a:r>
              <a:rPr lang="en-IN" dirty="0"/>
              <a:t> public static void main(String[] args) {</a:t>
            </a:r>
            <a:endParaRPr lang="en-IN" dirty="0"/>
          </a:p>
          <a:p>
            <a:endParaRPr lang="en-IN" dirty="0"/>
          </a:p>
          <a:p>
            <a:r>
              <a:rPr lang="en-IN" dirty="0"/>
              <a:t> int arr[][] = new int[2][3];</a:t>
            </a:r>
            <a:endParaRPr lang="en-IN" dirty="0"/>
          </a:p>
          <a:p>
            <a:r>
              <a:rPr lang="en-IN" dirty="0"/>
              <a:t> System.out.println("Enter array elements");</a:t>
            </a:r>
            <a:endParaRPr lang="en-IN" dirty="0"/>
          </a:p>
          <a:p>
            <a:r>
              <a:rPr lang="en-IN" dirty="0"/>
              <a:t>        </a:t>
            </a:r>
            <a:endParaRPr lang="en-IN" dirty="0"/>
          </a:p>
          <a:p>
            <a:r>
              <a:rPr lang="en-IN" dirty="0"/>
              <a:t> // Initialising Arry elements one by one</a:t>
            </a:r>
            <a:endParaRPr lang="en-IN" dirty="0"/>
          </a:p>
          <a:p>
            <a:r>
              <a:rPr lang="en-IN" dirty="0"/>
              <a:t> for(int r=0; r &lt; arr.length; r++)   // arr.length will return the number of rows in arr</a:t>
            </a:r>
            <a:endParaRPr lang="en-IN" dirty="0"/>
          </a:p>
          <a:p>
            <a:r>
              <a:rPr lang="en-IN" dirty="0"/>
              <a:t> {</a:t>
            </a:r>
            <a:endParaRPr lang="en-IN" dirty="0"/>
          </a:p>
          <a:p>
            <a:r>
              <a:rPr lang="en-IN" dirty="0"/>
              <a:t>  for(int c=0; c &lt; arr[r].length;c++)  // arr[r].length will return the number of columns in each row r.</a:t>
            </a:r>
            <a:endParaRPr lang="en-IN" dirty="0"/>
          </a:p>
          <a:p>
            <a:r>
              <a:rPr lang="en-IN" dirty="0"/>
              <a:t>  {</a:t>
            </a:r>
            <a:endParaRPr lang="en-IN" dirty="0"/>
          </a:p>
          <a:p>
            <a:r>
              <a:rPr lang="en-IN" dirty="0"/>
              <a:t>   arr[r][c] = Integer.parseInt(System.console().readLine());</a:t>
            </a:r>
            <a:endParaRPr lang="en-IN" dirty="0"/>
          </a:p>
          <a:p>
            <a:r>
              <a:rPr lang="en-IN" dirty="0"/>
              <a:t>  }</a:t>
            </a:r>
            <a:endParaRPr lang="en-IN" dirty="0"/>
          </a:p>
          <a:p>
            <a:r>
              <a:rPr lang="en-IN" dirty="0"/>
              <a:t>}</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0000"/>
          </a:bodyPr>
          <a:lstStyle/>
          <a:p>
            <a:r>
              <a:rPr lang="en-IN" dirty="0"/>
              <a:t>// Accessing array elements - </a:t>
            </a:r>
            <a:endParaRPr lang="en-IN" dirty="0"/>
          </a:p>
          <a:p>
            <a:r>
              <a:rPr lang="en-IN" dirty="0"/>
              <a:t> for(int r[]: arr)   // It will return and copy a complete row in array r of integers at a time.</a:t>
            </a:r>
            <a:endParaRPr lang="en-IN" dirty="0"/>
          </a:p>
          <a:p>
            <a:r>
              <a:rPr lang="en-IN" dirty="0"/>
              <a:t> {</a:t>
            </a:r>
            <a:endParaRPr lang="en-IN" dirty="0"/>
          </a:p>
          <a:p>
            <a:r>
              <a:rPr lang="en-IN" dirty="0"/>
              <a:t>  for(int c : r)  // It will return each columns in row r and copy that in c.</a:t>
            </a:r>
            <a:endParaRPr lang="en-IN" dirty="0"/>
          </a:p>
          <a:p>
            <a:r>
              <a:rPr lang="en-IN" dirty="0"/>
              <a:t>  {</a:t>
            </a:r>
            <a:endParaRPr lang="en-IN" dirty="0"/>
          </a:p>
          <a:p>
            <a:r>
              <a:rPr lang="en-IN" dirty="0"/>
              <a:t>   System.out.print(c);</a:t>
            </a:r>
            <a:endParaRPr lang="en-IN" dirty="0"/>
          </a:p>
          <a:p>
            <a:r>
              <a:rPr lang="en-IN" dirty="0"/>
              <a:t>  }</a:t>
            </a:r>
            <a:endParaRPr lang="en-IN" dirty="0"/>
          </a:p>
          <a:p>
            <a:r>
              <a:rPr lang="en-IN" dirty="0"/>
              <a:t>  System.out.println();</a:t>
            </a:r>
            <a:endParaRPr lang="en-IN" dirty="0"/>
          </a:p>
          <a:p>
            <a:r>
              <a:rPr lang="en-IN" dirty="0"/>
              <a:t> }</a:t>
            </a:r>
            <a:endParaRPr lang="en-IN" dirty="0"/>
          </a:p>
          <a:p>
            <a:r>
              <a:rPr lang="en-IN" dirty="0"/>
              <a:t>        </a:t>
            </a:r>
            <a:endParaRPr lang="en-IN" dirty="0"/>
          </a:p>
          <a:p>
            <a:r>
              <a:rPr lang="en-IN" dirty="0"/>
              <a:t>}</a:t>
            </a:r>
            <a:endParaRPr lang="en-IN" dirty="0"/>
          </a:p>
          <a:p>
            <a:r>
              <a:rPr lang="en-IN" dirty="0"/>
              <a:t>       </a:t>
            </a:r>
            <a:endParaRPr lang="en-IN" dirty="0"/>
          </a:p>
          <a:p>
            <a:r>
              <a:rPr lang="en-IN" dirty="0"/>
              <a:t>}</a:t>
            </a:r>
            <a:endParaRPr lang="en-IN" dirty="0"/>
          </a:p>
          <a:p>
            <a:endParaRPr lang="en-IN" dirty="0"/>
          </a:p>
          <a:p>
            <a:r>
              <a:rPr lang="en-IN" dirty="0"/>
              <a:t>Note - for accessing the array elements we can either use for each loop style as we use above or we can use simple for loop style as used to initialize array elements.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dirty="0"/>
              <a:t>Example 2</a:t>
            </a:r>
            <a:endParaRPr lang="en-IN" dirty="0"/>
          </a:p>
          <a:p>
            <a:r>
              <a:rPr lang="en-IN" dirty="0"/>
              <a:t>public class Call {</a:t>
            </a:r>
            <a:endParaRPr lang="en-IN" dirty="0"/>
          </a:p>
          <a:p>
            <a:endParaRPr lang="en-IN" dirty="0"/>
          </a:p>
          <a:p>
            <a:r>
              <a:rPr lang="en-IN" dirty="0"/>
              <a:t>    public static void main(String[] args) {</a:t>
            </a:r>
            <a:endParaRPr lang="en-IN" dirty="0"/>
          </a:p>
          <a:p>
            <a:endParaRPr lang="en-IN" dirty="0"/>
          </a:p>
          <a:p>
            <a:r>
              <a:rPr lang="en-IN" dirty="0"/>
              <a:t>// Declaring and initialising array</a:t>
            </a:r>
            <a:endParaRPr lang="en-IN" dirty="0"/>
          </a:p>
          <a:p>
            <a:r>
              <a:rPr lang="en-IN" dirty="0"/>
              <a:t>     int arr[ ][ ] = {{1,2,3},   // This will declare an array containing 2 rows and 4 columns.</a:t>
            </a:r>
            <a:endParaRPr lang="en-IN" dirty="0"/>
          </a:p>
          <a:p>
            <a:r>
              <a:rPr lang="en-IN" dirty="0"/>
              <a:t>                      {4,5,6}};</a:t>
            </a:r>
            <a:endParaRPr lang="en-IN" dirty="0"/>
          </a:p>
          <a:p>
            <a:r>
              <a:rPr lang="en-IN" dirty="0"/>
              <a:t>             </a:t>
            </a:r>
            <a:endParaRPr lang="en-IN" dirty="0"/>
          </a:p>
          <a:p>
            <a:r>
              <a:rPr lang="en-IN" dirty="0"/>
              <a:t>        // Accessing array elements - </a:t>
            </a:r>
            <a:endParaRPr lang="en-IN" dirty="0"/>
          </a:p>
          <a:p>
            <a:r>
              <a:rPr lang="en-IN" dirty="0"/>
              <a:t>        for(int r[]: arr)</a:t>
            </a:r>
            <a:endParaRPr lang="en-IN" dirty="0"/>
          </a:p>
          <a:p>
            <a:r>
              <a:rPr lang="en-IN" dirty="0"/>
              <a:t>        {</a:t>
            </a:r>
            <a:endParaRPr lang="en-IN" dirty="0"/>
          </a:p>
          <a:p>
            <a:r>
              <a:rPr lang="en-IN" dirty="0"/>
              <a:t>            for(int c : r)</a:t>
            </a:r>
            <a:endParaRPr lang="en-IN" dirty="0"/>
          </a:p>
          <a:p>
            <a:r>
              <a:rPr lang="en-IN" dirty="0"/>
              <a:t>            {</a:t>
            </a:r>
            <a:endParaRPr lang="en-IN" dirty="0"/>
          </a:p>
          <a:p>
            <a:r>
              <a:rPr lang="en-IN" dirty="0"/>
              <a:t>                System.out.print(c);</a:t>
            </a:r>
            <a:endParaRPr lang="en-IN" dirty="0"/>
          </a:p>
          <a:p>
            <a:r>
              <a:rPr lang="en-IN" dirty="0"/>
              <a:t>            }</a:t>
            </a:r>
            <a:endParaRPr lang="en-IN" dirty="0"/>
          </a:p>
          <a:p>
            <a:r>
              <a:rPr lang="en-IN" dirty="0"/>
              <a:t>            System.out.println();</a:t>
            </a:r>
            <a:endParaRPr lang="en-IN" dirty="0"/>
          </a:p>
          <a:p>
            <a:r>
              <a:rPr lang="en-IN" dirty="0"/>
              <a:t>        }</a:t>
            </a:r>
            <a:endParaRPr lang="en-IN" dirty="0"/>
          </a:p>
          <a:p>
            <a:r>
              <a:rPr lang="en-IN" dirty="0"/>
              <a:t>    }</a:t>
            </a:r>
            <a:endParaRPr lang="en-IN" dirty="0"/>
          </a:p>
          <a:p>
            <a:r>
              <a:rPr lang="en-IN" dirty="0"/>
              <a:t> }</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rcRect l="16287" t="10324" r="17843" b="19335"/>
          <a:stretch>
            <a:fillRect/>
          </a:stretch>
        </p:blipFill>
        <p:spPr>
          <a:xfrm>
            <a:off x="1177290" y="-635"/>
            <a:ext cx="10803255" cy="67106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5000"/>
          </a:bodyPr>
          <a:lstStyle/>
          <a:p>
            <a:r>
              <a:rPr lang="en-IN" dirty="0"/>
              <a:t>We can also declare and initialise a jagged array in single line as follows -</a:t>
            </a:r>
            <a:endParaRPr lang="en-IN" dirty="0"/>
          </a:p>
          <a:p>
            <a:r>
              <a:rPr lang="en-IN" dirty="0"/>
              <a:t>            int arr[][] = {{1,2,3},</a:t>
            </a:r>
            <a:endParaRPr lang="en-IN" dirty="0"/>
          </a:p>
          <a:p>
            <a:r>
              <a:rPr lang="en-IN" dirty="0"/>
              <a:t>                           {4,5,6,7,8},</a:t>
            </a:r>
            <a:endParaRPr lang="en-IN" dirty="0"/>
          </a:p>
          <a:p>
            <a:r>
              <a:rPr lang="en-IN" dirty="0"/>
              <a:t>                           {10,11}};</a:t>
            </a:r>
            <a:endParaRPr lang="en-IN" dirty="0"/>
          </a:p>
          <a:p>
            <a:endParaRPr lang="en-IN" dirty="0"/>
          </a:p>
          <a:p>
            <a:r>
              <a:rPr lang="en-IN" dirty="0"/>
              <a:t>    </a:t>
            </a:r>
            <a:endParaRPr lang="en-IN" dirty="0"/>
          </a:p>
          <a:p>
            <a:r>
              <a:rPr lang="en-IN" dirty="0"/>
              <a:t>A jagged array arr containing 3 rows, 1st row containing 3 elements, 2nd row containing 4 elements, 3rd row containing 2 elements.</a:t>
            </a:r>
            <a:endParaRPr lang="en-IN" dirty="0"/>
          </a:p>
          <a:p>
            <a:r>
              <a:rPr lang="en-IN" dirty="0"/>
              <a:t>Example -</a:t>
            </a:r>
            <a:endParaRPr lang="en-IN" dirty="0"/>
          </a:p>
          <a:p>
            <a:r>
              <a:rPr lang="en-IN" dirty="0"/>
              <a:t>public class Call {</a:t>
            </a:r>
            <a:endParaRPr lang="en-IN" dirty="0"/>
          </a:p>
          <a:p>
            <a:endParaRPr lang="en-IN" dirty="0"/>
          </a:p>
          <a:p>
            <a:r>
              <a:rPr lang="en-IN" dirty="0"/>
              <a:t>    public static void main(String[] args) {</a:t>
            </a:r>
            <a:endParaRPr lang="en-IN" dirty="0"/>
          </a:p>
          <a:p>
            <a:endParaRPr lang="en-IN" dirty="0"/>
          </a:p>
          <a:p>
            <a:r>
              <a:rPr lang="en-IN" dirty="0"/>
              <a:t>     int arr[][] = {{1,2,3},</a:t>
            </a:r>
            <a:endParaRPr lang="en-IN" dirty="0"/>
          </a:p>
          <a:p>
            <a:r>
              <a:rPr lang="en-IN" dirty="0"/>
              <a:t>                   {4,5,6,7,8},</a:t>
            </a:r>
            <a:endParaRPr lang="en-IN" dirty="0"/>
          </a:p>
          <a:p>
            <a:r>
              <a:rPr lang="en-IN" dirty="0"/>
              <a:t>                   {10,11}};</a:t>
            </a:r>
            <a:endParaRPr lang="en-IN" dirty="0"/>
          </a:p>
          <a:p>
            <a:r>
              <a:rPr lang="en-IN" dirty="0"/>
              <a:t>        System.out.println("Array elements are :-");</a:t>
            </a:r>
            <a:endParaRPr lang="en-IN" dirty="0"/>
          </a:p>
          <a:p>
            <a:r>
              <a:rPr lang="en-IN" dirty="0"/>
              <a:t>        </a:t>
            </a:r>
            <a:endParaRPr lang="en-IN" dirty="0"/>
          </a:p>
          <a:p>
            <a:r>
              <a:rPr lang="en-IN" dirty="0"/>
              <a:t>    }</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sz="2660" dirty="0">
                <a:sym typeface="+mn-ea"/>
              </a:rPr>
              <a:t>    for(int r=0;r&lt; arr.length;r++)</a:t>
            </a:r>
            <a:endParaRPr lang="en-IN" sz="2660" dirty="0"/>
          </a:p>
          <a:p>
            <a:r>
              <a:rPr lang="en-IN" sz="2660" dirty="0">
                <a:sym typeface="+mn-ea"/>
              </a:rPr>
              <a:t>        {</a:t>
            </a:r>
            <a:endParaRPr lang="en-IN" sz="2660" dirty="0"/>
          </a:p>
          <a:p>
            <a:r>
              <a:rPr lang="en-IN" sz="2660" dirty="0">
                <a:sym typeface="+mn-ea"/>
              </a:rPr>
              <a:t>            for(int c=0;c&lt; arr[r].length;c++)</a:t>
            </a:r>
            <a:endParaRPr lang="en-IN" sz="2660" dirty="0"/>
          </a:p>
          <a:p>
            <a:r>
              <a:rPr lang="en-IN" sz="2660" dirty="0">
                <a:sym typeface="+mn-ea"/>
              </a:rPr>
              <a:t>            {</a:t>
            </a:r>
            <a:endParaRPr lang="en-IN" sz="2660" dirty="0"/>
          </a:p>
          <a:p>
            <a:r>
              <a:rPr lang="en-IN" sz="2660" dirty="0">
                <a:sym typeface="+mn-ea"/>
              </a:rPr>
              <a:t>                System.out.print(arr[r][c]+"  ");</a:t>
            </a:r>
            <a:endParaRPr lang="en-IN" sz="2660" dirty="0"/>
          </a:p>
          <a:p>
            <a:r>
              <a:rPr lang="en-IN" sz="2660" dirty="0">
                <a:sym typeface="+mn-ea"/>
              </a:rPr>
              <a:t>            }</a:t>
            </a:r>
            <a:endParaRPr lang="en-IN" sz="2660" dirty="0"/>
          </a:p>
          <a:p>
            <a:r>
              <a:rPr lang="en-IN" sz="2660" dirty="0">
                <a:sym typeface="+mn-ea"/>
              </a:rPr>
              <a:t>            System.out.println();</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       </a:t>
            </a:r>
            <a:endParaRPr lang="en-IN" sz="2660" dirty="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b="1" dirty="0"/>
              <a:t>The Object class -</a:t>
            </a:r>
            <a:endParaRPr lang="en-IN" b="1" dirty="0"/>
          </a:p>
          <a:p>
            <a:r>
              <a:rPr lang="en-IN" dirty="0"/>
              <a:t>Java defined a special class known as Object. All the classes either predefined or users defined are subclasses of Object class. That is Object class is parent class of all classes.</a:t>
            </a:r>
            <a:endParaRPr lang="en-IN" dirty="0"/>
          </a:p>
          <a:p>
            <a:r>
              <a:rPr lang="en-IN" dirty="0"/>
              <a:t>Object class contains the following methods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b="1" dirty="0"/>
              <a:t>1- Single Dimensional Array -</a:t>
            </a:r>
            <a:endParaRPr lang="en-IN" b="1" dirty="0"/>
          </a:p>
          <a:p>
            <a:r>
              <a:rPr lang="en-IN" dirty="0"/>
              <a:t>An array which contains only one subscript or dimension is called single dimensional array. Creation of array involve following three steps-</a:t>
            </a:r>
            <a:endParaRPr lang="en-IN" dirty="0"/>
          </a:p>
          <a:p>
            <a:r>
              <a:rPr lang="en-IN" dirty="0"/>
              <a:t>Declaring array.</a:t>
            </a:r>
            <a:endParaRPr lang="en-IN" dirty="0"/>
          </a:p>
          <a:p>
            <a:r>
              <a:rPr lang="en-IN" dirty="0"/>
              <a:t>Allocating memory to array.</a:t>
            </a:r>
            <a:endParaRPr lang="en-IN" dirty="0"/>
          </a:p>
          <a:p>
            <a:r>
              <a:rPr lang="en-IN" dirty="0"/>
              <a:t>Initializing array.</a:t>
            </a:r>
            <a:endParaRPr lang="en-IN" dirty="0"/>
          </a:p>
          <a:p>
            <a:endParaRPr lang="en-IN" dirty="0"/>
          </a:p>
          <a:p>
            <a:r>
              <a:rPr lang="en-IN" b="1" dirty="0"/>
              <a:t>Declaring Array</a:t>
            </a:r>
            <a:r>
              <a:rPr lang="en-IN" dirty="0"/>
              <a:t> - In java array can be declared in two ways -</a:t>
            </a:r>
            <a:endParaRPr lang="en-IN" dirty="0"/>
          </a:p>
          <a:p>
            <a:r>
              <a:rPr lang="en-IN" dirty="0"/>
              <a:t>   </a:t>
            </a:r>
            <a:endParaRPr lang="en-IN" dirty="0"/>
          </a:p>
          <a:p>
            <a:r>
              <a:rPr lang="en-IN" dirty="0"/>
              <a:t>1st form -    type  array_name[ ];</a:t>
            </a:r>
            <a:endParaRPr lang="en-IN" dirty="0"/>
          </a:p>
          <a:p>
            <a:r>
              <a:rPr lang="en-IN" dirty="0"/>
              <a:t>2nd form -    type [ ] array_name;</a:t>
            </a:r>
            <a:endParaRPr lang="en-IN" dirty="0"/>
          </a:p>
          <a:p>
            <a:r>
              <a:rPr lang="en-IN" dirty="0"/>
              <a:t>Here type can be any valid java data type or object type, array_name can be any valid java identifier that you want to use for your array name.</a:t>
            </a:r>
            <a:endParaRPr lang="en-IN" dirty="0"/>
          </a:p>
          <a:p>
            <a:endParaRPr lang="en-IN" dirty="0"/>
          </a:p>
          <a:p>
            <a:r>
              <a:rPr lang="en-IN" dirty="0"/>
              <a:t>For example -</a:t>
            </a:r>
            <a:endParaRPr lang="en-IN" dirty="0"/>
          </a:p>
          <a:p>
            <a:r>
              <a:rPr lang="en-IN" dirty="0"/>
              <a:t>int arr[ ];</a:t>
            </a:r>
            <a:endParaRPr lang="en-IN" dirty="0"/>
          </a:p>
          <a:p>
            <a:r>
              <a:rPr lang="en-IN" dirty="0"/>
              <a:t>float numbers[ ];</a:t>
            </a:r>
            <a:endParaRPr lang="en-IN" dirty="0"/>
          </a:p>
          <a:p>
            <a:r>
              <a:rPr lang="en-IN" dirty="0"/>
              <a:t>double [ ] roll;        </a:t>
            </a:r>
            <a:endParaRPr lang="en-IN" dirty="0"/>
          </a:p>
          <a:p>
            <a:r>
              <a:rPr lang="en-IN" dirty="0"/>
              <a:t>At this step, there will be no physical array in memory. Right now array_name will refer to null and does not contain any value.</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rcRect l="17298" t="14157" r="18127" b="19335"/>
          <a:stretch>
            <a:fillRect/>
          </a:stretch>
        </p:blipFill>
        <p:spPr>
          <a:xfrm>
            <a:off x="618490" y="0"/>
            <a:ext cx="1146683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10000"/>
          </a:bodyPr>
          <a:lstStyle/>
          <a:p>
            <a:r>
              <a:rPr lang="en-IN" b="1" dirty="0"/>
              <a:t>Allocating memory to array</a:t>
            </a:r>
            <a:r>
              <a:rPr lang="en-IN" dirty="0"/>
              <a:t> - Array will came into physical existence after allocating memory to it. And we allocate memory to array using new keyword as follows -</a:t>
            </a:r>
            <a:endParaRPr lang="en-IN" dirty="0"/>
          </a:p>
          <a:p>
            <a:r>
              <a:rPr lang="en-IN" dirty="0"/>
              <a:t>  array_name = new type[array_size];</a:t>
            </a:r>
            <a:endParaRPr lang="en-IN" dirty="0"/>
          </a:p>
          <a:p>
            <a:r>
              <a:rPr lang="en-IN" dirty="0"/>
              <a:t>Here type should be the same as used in declaration and array_size determines the number of elements array can contain and it can be any integer value greater than zero.</a:t>
            </a:r>
            <a:endParaRPr lang="en-IN" dirty="0"/>
          </a:p>
          <a:p>
            <a:r>
              <a:rPr lang="en-IN" dirty="0"/>
              <a:t>For example -</a:t>
            </a:r>
            <a:endParaRPr lang="en-IN" dirty="0"/>
          </a:p>
          <a:p>
            <a:r>
              <a:rPr lang="en-IN" dirty="0"/>
              <a:t>     arr = new int[5];</a:t>
            </a:r>
            <a:endParaRPr lang="en-IN" dirty="0"/>
          </a:p>
          <a:p>
            <a:r>
              <a:rPr lang="en-IN" dirty="0"/>
              <a:t>     numbers = new float[10];</a:t>
            </a:r>
            <a:endParaRPr lang="en-IN" dirty="0"/>
          </a:p>
          <a:p>
            <a:r>
              <a:rPr lang="en-IN" dirty="0"/>
              <a:t>     roll  =  new double[5];</a:t>
            </a:r>
            <a:endParaRPr lang="en-IN" dirty="0"/>
          </a:p>
          <a:p>
            <a:r>
              <a:rPr lang="en-IN" dirty="0"/>
              <a:t> </a:t>
            </a:r>
            <a:endParaRPr lang="en-IN" dirty="0"/>
          </a:p>
          <a:p>
            <a:r>
              <a:rPr lang="en-IN" dirty="0"/>
              <a:t>The first example will allocate 20 bytes (5*4 = 20) of storage for array - 'arr'. Similarly second one will allocate 40 (10*4 = 40) bytes and third one will allocate 40 (5*8=40) bytes.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sp>
        <p:nvSpPr>
          <p:cNvPr id="8" name="Content Placeholder 10"/>
          <p:cNvSpPr>
            <a:spLocks noGrp="1"/>
          </p:cNvSpPr>
          <p:nvPr>
            <p:ph idx="1"/>
          </p:nvPr>
        </p:nvSpPr>
        <p:spPr/>
        <p:txBody>
          <a:bodyPr anchor="t">
            <a:normAutofit/>
          </a:bodyPr>
          <a:lstStyle/>
          <a:p>
            <a:r>
              <a:rPr lang="en-IN" sz="2000" dirty="0"/>
              <a:t>We can also combine the above two steps into one as follows -</a:t>
            </a:r>
            <a:endParaRPr lang="en-IN" sz="2000" dirty="0"/>
          </a:p>
          <a:p>
            <a:r>
              <a:rPr lang="en-IN" sz="2000" dirty="0"/>
              <a:t>     int arr[] = new int[5];</a:t>
            </a:r>
            <a:endParaRPr lang="en-IN" sz="2000" dirty="0"/>
          </a:p>
          <a:p>
            <a:r>
              <a:rPr lang="en-IN" sz="2000" dirty="0"/>
              <a:t>     float numbers[] = new float[10]; </a:t>
            </a:r>
            <a:endParaRPr lang="en-IN" sz="2000" dirty="0"/>
          </a:p>
          <a:p>
            <a:r>
              <a:rPr lang="en-IN" sz="2000" dirty="0"/>
              <a:t>     double[] roll = new double[5]; </a:t>
            </a:r>
            <a:endParaRPr lang="en-IN" sz="2000" dirty="0"/>
          </a:p>
          <a:p>
            <a:endParaRPr lang="en-IN" sz="2000" dirty="0"/>
          </a:p>
          <a:p>
            <a:r>
              <a:rPr lang="en-IN" sz="2000" dirty="0"/>
              <a:t>Initializing array - Let us suppose that we have an array a with 5 integer elements -</a:t>
            </a:r>
            <a:endParaRPr lang="en-IN" sz="2000" dirty="0"/>
          </a:p>
          <a:p>
            <a:r>
              <a:rPr lang="en-IN" sz="2000" dirty="0"/>
              <a:t>int a[] = new int[5];</a:t>
            </a:r>
            <a:endParaRPr lang="en-IN" sz="2000" dirty="0"/>
          </a:p>
          <a:p>
            <a:r>
              <a:rPr lang="en-IN" sz="2000" dirty="0"/>
              <a:t>It can be represent in memory like this -</a:t>
            </a:r>
            <a:endParaRPr lang="en-IN" sz="2000" dirty="0"/>
          </a:p>
          <a:p>
            <a:endParaRPr lang="en-IN" sz="2000" dirty="0"/>
          </a:p>
          <a:p>
            <a:endParaRPr lang="en-IN" sz="2000" dirty="0"/>
          </a:p>
          <a:p>
            <a:endParaRPr lang="en-IN" sz="2000" dirty="0"/>
          </a:p>
        </p:txBody>
      </p:sp>
      <p:pic>
        <p:nvPicPr>
          <p:cNvPr id="2" name="Content Placeholder 1"/>
          <p:cNvPicPr>
            <a:picLocks noChangeAspect="1"/>
          </p:cNvPicPr>
          <p:nvPr>
            <p:ph idx="10"/>
          </p:nvPr>
        </p:nvPicPr>
        <p:blipFill>
          <a:blip r:embed="rId1"/>
          <a:srcRect l="16543" t="64600" r="40558" b="28596"/>
          <a:stretch>
            <a:fillRect/>
          </a:stretch>
        </p:blipFill>
        <p:spPr>
          <a:xfrm>
            <a:off x="2456815" y="4543425"/>
            <a:ext cx="7277735" cy="6489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dirty="0"/>
              <a:t>We can initialize an array in two ways -</a:t>
            </a:r>
            <a:endParaRPr lang="en-IN" dirty="0"/>
          </a:p>
          <a:p>
            <a:endParaRPr lang="en-IN" dirty="0"/>
          </a:p>
          <a:p>
            <a:r>
              <a:rPr lang="en-IN" dirty="0"/>
              <a:t>1st form -</a:t>
            </a:r>
            <a:endParaRPr lang="en-IN" dirty="0"/>
          </a:p>
          <a:p>
            <a:r>
              <a:rPr lang="en-IN" dirty="0"/>
              <a:t>array_name[index] = value;</a:t>
            </a:r>
            <a:endParaRPr lang="en-IN" dirty="0"/>
          </a:p>
          <a:p>
            <a:r>
              <a:rPr lang="en-IN" dirty="0"/>
              <a:t>Example -</a:t>
            </a:r>
            <a:endParaRPr lang="en-IN" dirty="0"/>
          </a:p>
          <a:p>
            <a:r>
              <a:rPr lang="en-IN" dirty="0"/>
              <a:t>    </a:t>
            </a:r>
            <a:endParaRPr lang="en-IN" dirty="0"/>
          </a:p>
          <a:p>
            <a:r>
              <a:rPr lang="en-IN" dirty="0"/>
              <a:t>a[0] = 2;</a:t>
            </a:r>
            <a:endParaRPr lang="en-IN" dirty="0"/>
          </a:p>
          <a:p>
            <a:r>
              <a:rPr lang="en-IN" dirty="0"/>
              <a:t>a[1] = 4;</a:t>
            </a:r>
            <a:endParaRPr lang="en-IN" dirty="0"/>
          </a:p>
          <a:p>
            <a:r>
              <a:rPr lang="en-IN" dirty="0"/>
              <a:t>a[2] = 6; </a:t>
            </a:r>
            <a:endParaRPr lang="en-IN" dirty="0"/>
          </a:p>
          <a:p>
            <a:r>
              <a:rPr lang="en-IN" dirty="0"/>
              <a:t>a[3] = 8; </a:t>
            </a:r>
            <a:endParaRPr lang="en-IN" dirty="0"/>
          </a:p>
          <a:p>
            <a:r>
              <a:rPr lang="en-IN" dirty="0"/>
              <a:t>a[4] = 10;</a:t>
            </a:r>
            <a:endParaRPr lang="en-IN" dirty="0"/>
          </a:p>
          <a:p>
            <a:r>
              <a:rPr lang="en-IN" dirty="0"/>
              <a:t>    </a:t>
            </a:r>
            <a:endParaRPr lang="en-IN" dirty="0"/>
          </a:p>
          <a:p>
            <a:r>
              <a:rPr lang="en-IN" dirty="0"/>
              <a:t>2nd form -</a:t>
            </a:r>
            <a:endParaRPr lang="en-IN" dirty="0"/>
          </a:p>
          <a:p>
            <a:r>
              <a:rPr lang="en-IN" dirty="0"/>
              <a:t>type array_name[] = {list of values};</a:t>
            </a:r>
            <a:endParaRPr lang="en-IN" dirty="0"/>
          </a:p>
          <a:p>
            <a:r>
              <a:rPr lang="en-IN" dirty="0"/>
              <a:t>                    Or</a:t>
            </a:r>
            <a:endParaRPr lang="en-IN" dirty="0"/>
          </a:p>
          <a:p>
            <a:r>
              <a:rPr lang="en-IN" dirty="0"/>
              <a:t>    type array_name[] = new type[]{list of values};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rcRect l="16862" t="27204" r="17262" b="14469"/>
          <a:stretch>
            <a:fillRect/>
          </a:stretch>
        </p:blipFill>
        <p:spPr>
          <a:xfrm>
            <a:off x="142875" y="-635"/>
            <a:ext cx="12049760" cy="68592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b="1" dirty="0"/>
              <a:t>Accessing Array Elements </a:t>
            </a:r>
            <a:r>
              <a:rPr lang="en-IN" dirty="0"/>
              <a:t>- We can access array elements by using array index as follows -</a:t>
            </a:r>
            <a:endParaRPr lang="en-IN" dirty="0"/>
          </a:p>
          <a:p>
            <a:r>
              <a:rPr lang="en-IN" dirty="0"/>
              <a:t>int x  = a[2];</a:t>
            </a:r>
            <a:endParaRPr lang="en-IN" dirty="0"/>
          </a:p>
          <a:p>
            <a:r>
              <a:rPr lang="en-IN" dirty="0"/>
              <a:t>The above statement will take the 3rd element (element at 2nd index) of array "a" and assign to variable x. So the value of x will be 6.</a:t>
            </a:r>
            <a:endParaRPr lang="en-IN" dirty="0"/>
          </a:p>
          <a:p>
            <a:r>
              <a:rPr lang="en-IN" dirty="0"/>
              <a:t>Example -</a:t>
            </a:r>
            <a:endParaRPr lang="en-IN" dirty="0"/>
          </a:p>
          <a:p>
            <a:r>
              <a:rPr lang="en-IN" dirty="0"/>
              <a:t>Putting together all the above code, here is the program that create, initialize and access the array.</a:t>
            </a:r>
            <a:endParaRPr lang="en-IN" dirty="0"/>
          </a:p>
          <a:p>
            <a:r>
              <a:rPr lang="en-IN" dirty="0"/>
              <a:t>public class Call {</a:t>
            </a:r>
            <a:endParaRPr lang="en-IN" dirty="0"/>
          </a:p>
          <a:p>
            <a:r>
              <a:rPr lang="en-IN" dirty="0"/>
              <a:t>    public static void main(String[] args) {</a:t>
            </a:r>
            <a:endParaRPr lang="en-IN" dirty="0"/>
          </a:p>
          <a:p>
            <a:r>
              <a:rPr lang="en-IN" dirty="0"/>
              <a:t>        int a[] = new int[5];                               // declaring and allocating memory</a:t>
            </a:r>
            <a:endParaRPr lang="en-IN" dirty="0"/>
          </a:p>
          <a:p>
            <a:r>
              <a:rPr lang="en-IN" dirty="0"/>
              <a:t>        System.out.println("Enter array elements");</a:t>
            </a:r>
            <a:endParaRPr lang="en-IN" dirty="0"/>
          </a:p>
          <a:p>
            <a:r>
              <a:rPr lang="en-IN" dirty="0"/>
              <a:t>        for(int i=0;i&lt;5;i++)                                // Normally we use loop to initialise array.</a:t>
            </a:r>
            <a:endParaRPr lang="en-IN" dirty="0"/>
          </a:p>
          <a:p>
            <a:r>
              <a:rPr lang="en-IN" dirty="0"/>
              <a:t>        {</a:t>
            </a:r>
            <a:endParaRPr lang="en-IN" dirty="0"/>
          </a:p>
          <a:p>
            <a:r>
              <a:rPr lang="en-IN" dirty="0"/>
              <a:t>            a[i] = Integer.parseInt(System.console().readLine());</a:t>
            </a:r>
            <a:endParaRPr lang="en-IN" dirty="0"/>
          </a:p>
          <a:p>
            <a:r>
              <a:rPr lang="en-IN" dirty="0"/>
              <a:t>        }</a:t>
            </a:r>
            <a:endParaRPr lang="en-IN" dirty="0"/>
          </a:p>
          <a:p>
            <a:r>
              <a:rPr lang="en-IN" dirty="0"/>
              <a:t>       for(int i =0;i&lt;5;i++)</a:t>
            </a:r>
            <a:endParaRPr lang="en-IN" dirty="0"/>
          </a:p>
          <a:p>
            <a:r>
              <a:rPr lang="en-IN" dirty="0"/>
              <a:t>       {</a:t>
            </a:r>
            <a:endParaRPr lang="en-IN" dirty="0"/>
          </a:p>
          <a:p>
            <a:r>
              <a:rPr lang="en-IN" dirty="0"/>
              <a:t>           System.out.println(a[i]);</a:t>
            </a:r>
            <a:endParaRPr lang="en-IN" dirty="0"/>
          </a:p>
          <a:p>
            <a:r>
              <a:rPr lang="en-IN" dirty="0"/>
              <a:t>       }</a:t>
            </a:r>
            <a:endParaRPr lang="en-IN" dirty="0"/>
          </a:p>
          <a:p>
            <a:r>
              <a:rPr lang="en-IN" dirty="0"/>
              <a:t>    } </a:t>
            </a:r>
            <a:endParaRPr lang="en-IN" dirty="0"/>
          </a:p>
          <a:p>
            <a:r>
              <a:rPr lang="en-IN" dirty="0"/>
              <a: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0000"/>
          </a:bodyPr>
          <a:lstStyle/>
          <a:p>
            <a:r>
              <a:rPr lang="en-IN" b="1" dirty="0"/>
              <a:t>length property -</a:t>
            </a:r>
            <a:endParaRPr lang="en-IN" b="1" dirty="0"/>
          </a:p>
          <a:p>
            <a:r>
              <a:rPr lang="en-IN" dirty="0"/>
              <a:t>We can find the size of an array by using length property as follows -</a:t>
            </a:r>
            <a:endParaRPr lang="en-IN" dirty="0"/>
          </a:p>
          <a:p>
            <a:r>
              <a:rPr lang="en-IN" dirty="0"/>
              <a:t>array_name.length;</a:t>
            </a:r>
            <a:endParaRPr lang="en-IN" dirty="0"/>
          </a:p>
          <a:p>
            <a:r>
              <a:rPr lang="en-IN" dirty="0"/>
              <a:t>It will return allocated size of array.</a:t>
            </a:r>
            <a:endParaRPr lang="en-IN" dirty="0"/>
          </a:p>
          <a:p>
            <a:r>
              <a:rPr lang="en-IN" dirty="0"/>
              <a:t>Example 1 -</a:t>
            </a:r>
            <a:endParaRPr lang="en-IN" dirty="0"/>
          </a:p>
          <a:p>
            <a:r>
              <a:rPr lang="en-IN" dirty="0"/>
              <a:t>public class Call {</a:t>
            </a:r>
            <a:endParaRPr lang="en-IN" dirty="0"/>
          </a:p>
          <a:p>
            <a:endParaRPr lang="en-IN" dirty="0"/>
          </a:p>
          <a:p>
            <a:r>
              <a:rPr lang="en-IN" dirty="0"/>
              <a:t>    public static void main(String[] args) {</a:t>
            </a:r>
            <a:endParaRPr lang="en-IN" dirty="0"/>
          </a:p>
          <a:p>
            <a:endParaRPr lang="en-IN" dirty="0"/>
          </a:p>
          <a:p>
            <a:r>
              <a:rPr lang="en-IN" dirty="0"/>
              <a:t>        int a1[] = new int[5];</a:t>
            </a:r>
            <a:endParaRPr lang="en-IN" dirty="0"/>
          </a:p>
          <a:p>
            <a:r>
              <a:rPr lang="en-IN" dirty="0"/>
              <a:t>        int[] a2 = new int[10];</a:t>
            </a:r>
            <a:endParaRPr lang="en-IN" dirty="0"/>
          </a:p>
          <a:p>
            <a:r>
              <a:rPr lang="en-IN" dirty="0"/>
              <a:t>        double a3[] = {1.1,2.1,3.1,4.1};</a:t>
            </a:r>
            <a:endParaRPr lang="en-IN" dirty="0"/>
          </a:p>
          <a:p>
            <a:r>
              <a:rPr lang="en-IN" dirty="0"/>
              <a:t>        char[] a4 = {'a','b'};</a:t>
            </a:r>
            <a:endParaRPr lang="en-IN" dirty="0"/>
          </a:p>
          <a:p>
            <a:r>
              <a:rPr lang="en-IN" dirty="0"/>
              <a:t>        System.out.println("Length of a1 array = "+ a1.length);</a:t>
            </a:r>
            <a:endParaRPr lang="en-IN" dirty="0"/>
          </a:p>
          <a:p>
            <a:r>
              <a:rPr lang="en-IN" dirty="0"/>
              <a:t>        System.out.println("Length of a2 array = "+ a2.length);</a:t>
            </a:r>
            <a:endParaRPr lang="en-IN" dirty="0"/>
          </a:p>
          <a:p>
            <a:r>
              <a:rPr lang="en-IN" dirty="0"/>
              <a:t>        System.out.println("Length of a3 array = "+ a3.length);</a:t>
            </a:r>
            <a:endParaRPr lang="en-IN" dirty="0"/>
          </a:p>
          <a:p>
            <a:r>
              <a:rPr lang="en-IN" dirty="0"/>
              <a:t>        System.out.println("Length of a4 array = "+ a4.length);</a:t>
            </a:r>
            <a:endParaRPr lang="en-IN" dirty="0"/>
          </a:p>
          <a:p>
            <a:r>
              <a:rPr lang="en-IN" dirty="0"/>
              <a:t>        </a:t>
            </a:r>
            <a:endParaRPr lang="en-IN" dirty="0"/>
          </a:p>
          <a:p>
            <a:r>
              <a:rPr lang="en-IN" dirty="0"/>
              <a:t>    }</a:t>
            </a:r>
            <a:endParaRPr lang="en-IN" dirty="0"/>
          </a:p>
          <a:p>
            <a:r>
              <a:rPr lang="en-IN" dirty="0"/>
              <a:t>}</a:t>
            </a:r>
            <a:endParaRPr lang="en-IN" dirty="0"/>
          </a:p>
          <a:p>
            <a:r>
              <a:rPr lang="en-IN" dirty="0"/>
              <a:t>Note - Keep in mind that the value of length has nothing to do with the number of elements that are actually in use. It only reflects the number of elements that the array is designed to hold.</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dirty="0"/>
              <a:t>Example 2 -</a:t>
            </a:r>
            <a:endParaRPr lang="en-IN" dirty="0"/>
          </a:p>
          <a:p>
            <a:r>
              <a:rPr lang="en-IN" dirty="0"/>
              <a:t>public class Call {</a:t>
            </a:r>
            <a:endParaRPr lang="en-IN" dirty="0"/>
          </a:p>
          <a:p>
            <a:endParaRPr lang="en-IN" dirty="0"/>
          </a:p>
          <a:p>
            <a:r>
              <a:rPr lang="en-IN" dirty="0"/>
              <a:t>    public static void main(String[] args) {</a:t>
            </a:r>
            <a:endParaRPr lang="en-IN" dirty="0"/>
          </a:p>
          <a:p>
            <a:endParaRPr lang="en-IN" dirty="0"/>
          </a:p>
          <a:p>
            <a:r>
              <a:rPr lang="en-IN" dirty="0"/>
              <a:t>        int a[] = new int[5];</a:t>
            </a:r>
            <a:endParaRPr lang="en-IN" dirty="0"/>
          </a:p>
          <a:p>
            <a:r>
              <a:rPr lang="en-IN" dirty="0"/>
              <a:t>       for(int i=0;i&lt; a.length;i++)</a:t>
            </a:r>
            <a:endParaRPr lang="en-IN" dirty="0"/>
          </a:p>
          <a:p>
            <a:r>
              <a:rPr lang="en-IN" dirty="0"/>
              <a:t>       {</a:t>
            </a:r>
            <a:endParaRPr lang="en-IN" dirty="0"/>
          </a:p>
          <a:p>
            <a:r>
              <a:rPr lang="en-IN" dirty="0"/>
              <a:t>           a[i] = Integer.parseInt(System.console().readLine());</a:t>
            </a:r>
            <a:endParaRPr lang="en-IN" dirty="0"/>
          </a:p>
          <a:p>
            <a:r>
              <a:rPr lang="en-IN" dirty="0"/>
              <a:t>       }</a:t>
            </a:r>
            <a:endParaRPr lang="en-IN" dirty="0"/>
          </a:p>
          <a:p>
            <a:r>
              <a:rPr lang="en-IN" dirty="0"/>
              <a:t>       for(int i =0;i&lt; a.length;i++)</a:t>
            </a:r>
            <a:endParaRPr lang="en-IN" dirty="0"/>
          </a:p>
          <a:p>
            <a:r>
              <a:rPr lang="en-IN" dirty="0"/>
              <a:t>       {</a:t>
            </a:r>
            <a:endParaRPr lang="en-IN" dirty="0"/>
          </a:p>
          <a:p>
            <a:r>
              <a:rPr lang="en-IN" dirty="0"/>
              <a:t>           System.out.println(a[i]);</a:t>
            </a:r>
            <a:endParaRPr lang="en-IN" dirty="0"/>
          </a:p>
          <a:p>
            <a:r>
              <a:rPr lang="en-IN" dirty="0"/>
              <a:t>       }</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8906</Words>
  <Application>WPS Presentation</Application>
  <PresentationFormat>Custom</PresentationFormat>
  <Paragraphs>258</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SimSun</vt:lpstr>
      <vt:lpstr>Wingdings</vt:lpstr>
      <vt:lpstr>Microsoft YaHei</vt:lpstr>
      <vt:lpstr>Arial Unicode MS</vt:lpstr>
      <vt:lpstr>Calibri Light</vt:lpstr>
      <vt:lpstr>Calibri</vt:lpstr>
      <vt:lpstr>Malgun 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 living</dc:creator>
  <cp:lastModifiedBy>rohit</cp:lastModifiedBy>
  <cp:revision>116</cp:revision>
  <dcterms:created xsi:type="dcterms:W3CDTF">2020-05-19T06:27:00Z</dcterms:created>
  <dcterms:modified xsi:type="dcterms:W3CDTF">2021-06-15T05:18:29Z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