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377" r:id="rId3"/>
    <p:sldId id="378" r:id="rId4"/>
    <p:sldId id="379" r:id="rId5"/>
    <p:sldId id="380" r:id="rId6"/>
    <p:sldId id="381" r:id="rId7"/>
    <p:sldId id="382" r:id="rId8"/>
    <p:sldId id="383" r:id="rId9"/>
    <p:sldId id="384" r:id="rId11"/>
    <p:sldId id="385" r:id="rId12"/>
    <p:sldId id="386" r:id="rId13"/>
    <p:sldId id="387"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8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5CF60-8DE4-402C-A36B-B826303C810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546B0-7B77-4BCD-AFE3-BED10F14C6D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endParaRPr lang="en-US">
              <a:uFillTx/>
            </a:endParaRP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en-US">
                <a:uFillTx/>
              </a:rPr>
              <a:t>Click to edit Master subtitle style</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71531" y="0"/>
            <a:ext cx="10320469" cy="1179288"/>
          </a:xfrm>
          <a:prstGeom prst="rect">
            <a:avLst/>
          </a:prstGeom>
        </p:spPr>
        <p:txBody>
          <a:bodyPr anchor="ctr"/>
          <a:lstStyle>
            <a:lvl1pPr algn="l">
              <a:defRPr>
                <a:solidFill>
                  <a:schemeClr val="tx1">
                    <a:lumMod val="75000"/>
                    <a:lumOff val="25000"/>
                  </a:schemeClr>
                </a:solidFill>
                <a:uFillTx/>
                <a:latin typeface="Arial" panose="020B0604020202020204" pitchFamily="34" charset="0"/>
                <a:cs typeface="Arial" panose="020B0604020202020204" pitchFamily="34" charset="0"/>
              </a:defRPr>
            </a:lvl1pPr>
          </a:lstStyle>
          <a:p>
            <a:r>
              <a:rPr lang="en-US" altLang="ko-KR" dirty="0">
                <a:uFillTx/>
              </a:rPr>
              <a:t>Free PPT _ Click to add title</a:t>
            </a:r>
            <a:endParaRPr lang="ko-KR" altLang="en-US" dirty="0">
              <a:uFillTx/>
            </a:endParaRPr>
          </a:p>
        </p:txBody>
      </p:sp>
      <p:sp>
        <p:nvSpPr>
          <p:cNvPr id="4" name="Content Placeholder 2"/>
          <p:cNvSpPr>
            <a:spLocks noGrp="1"/>
          </p:cNvSpPr>
          <p:nvPr>
            <p:ph idx="1"/>
          </p:nvPr>
        </p:nvSpPr>
        <p:spPr>
          <a:xfrm>
            <a:off x="2374995" y="1316766"/>
            <a:ext cx="9481645" cy="614197"/>
          </a:xfrm>
          <a:prstGeom prst="rect">
            <a:avLst/>
          </a:prstGeom>
        </p:spPr>
        <p:txBody>
          <a:bodyPr anchor="ctr"/>
          <a:lstStyle>
            <a:lvl1pPr marL="0" indent="0">
              <a:buNone/>
              <a:defRPr sz="26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
        <p:nvSpPr>
          <p:cNvPr id="5" name="Content Placeholder 2"/>
          <p:cNvSpPr>
            <a:spLocks noGrp="1"/>
          </p:cNvSpPr>
          <p:nvPr>
            <p:ph idx="10"/>
          </p:nvPr>
        </p:nvSpPr>
        <p:spPr>
          <a:xfrm>
            <a:off x="2388787" y="2218994"/>
            <a:ext cx="9481645" cy="3994316"/>
          </a:xfrm>
          <a:prstGeom prst="rect">
            <a:avLst/>
          </a:prstGeom>
        </p:spPr>
        <p:txBody>
          <a:bodyPr lIns="396000" anchor="t"/>
          <a:lstStyle>
            <a:lvl1pPr marL="0" indent="0">
              <a:buNone/>
              <a:defRPr sz="18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idx="1"/>
          </p:nvPr>
        </p:nvSpPr>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uFillTx/>
              </a:defRPr>
            </a:lvl1p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en-US">
                <a:uFillTx/>
              </a:rPr>
              <a:t>Click to edit Master text styles</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sz="half" idx="1"/>
          </p:nvPr>
        </p:nvSpPr>
        <p:spPr>
          <a:xfrm>
            <a:off x="838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Content Placeholder 3"/>
          <p:cNvSpPr>
            <a:spLocks noGrp="1"/>
          </p:cNvSpPr>
          <p:nvPr>
            <p:ph sz="half" idx="2"/>
          </p:nvPr>
        </p:nvSpPr>
        <p:spPr>
          <a:xfrm>
            <a:off x="6172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4" name="Content Placeholder 3"/>
          <p:cNvSpPr>
            <a:spLocks noGrp="1"/>
          </p:cNvSpPr>
          <p:nvPr>
            <p:ph sz="half" idx="2"/>
          </p:nvPr>
        </p:nvSpPr>
        <p:spPr>
          <a:xfrm>
            <a:off x="839788" y="2505075"/>
            <a:ext cx="5157787"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6" name="Content Placeholder 5"/>
          <p:cNvSpPr>
            <a:spLocks noGrp="1"/>
          </p:cNvSpPr>
          <p:nvPr>
            <p:ph sz="quarter" idx="4"/>
          </p:nvPr>
        </p:nvSpPr>
        <p:spPr>
          <a:xfrm>
            <a:off x="6172200" y="2505075"/>
            <a:ext cx="5183188"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7" name="Date Placeholder 6"/>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Date Placeholder 2"/>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Content Placeholder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uFillTx/>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37E40F56-3E3B-4AF6-BE07-1F5C2D4E3C28}" type="slidenum">
              <a:rPr lang="en-US" smtClean="0">
                <a:uFillTx/>
              </a:rPr>
            </a:fld>
            <a:endParaRPr lang="en-US">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r>
              <a:rPr lang="en-IN" b="1" dirty="0"/>
              <a:t>String Handling -</a:t>
            </a:r>
            <a:endParaRPr lang="en-IN" b="1" dirty="0"/>
          </a:p>
          <a:p>
            <a:endParaRPr lang="en-IN" b="1" dirty="0"/>
          </a:p>
          <a:p>
            <a:pPr marL="457200" indent="-457200">
              <a:buFont typeface="Arial" panose="020B0604020202020204" pitchFamily="34" charset="0"/>
              <a:buChar char="•"/>
            </a:pPr>
            <a:r>
              <a:rPr lang="en-IN" dirty="0"/>
              <a:t>String is a collection of characters.</a:t>
            </a:r>
            <a:endParaRPr lang="en-IN" dirty="0"/>
          </a:p>
          <a:p>
            <a:pPr marL="457200" indent="-457200">
              <a:buFont typeface="Arial" panose="020B0604020202020204" pitchFamily="34" charset="0"/>
              <a:buChar char="•"/>
            </a:pPr>
            <a:r>
              <a:rPr lang="en-IN" dirty="0"/>
              <a:t>In java string is implemented as objects of String class contained in java.lang package.</a:t>
            </a:r>
            <a:endParaRPr lang="en-IN" dirty="0"/>
          </a:p>
          <a:p>
            <a:pPr marL="457200" indent="-457200">
              <a:buFont typeface="Arial" panose="020B0604020202020204" pitchFamily="34" charset="0"/>
              <a:buChar char="•"/>
            </a:pPr>
            <a:r>
              <a:rPr lang="en-IN" dirty="0"/>
              <a:t>String class objects are immutable i.e. once you have defined a String object representing a certain string after that you cannot change its contents.</a:t>
            </a:r>
            <a:endParaRPr lang="en-IN" dirty="0"/>
          </a:p>
          <a:p>
            <a:pPr marL="457200" indent="-457200">
              <a:buFont typeface="Arial" panose="020B0604020202020204" pitchFamily="34" charset="0"/>
              <a:buChar char="•"/>
            </a:pPr>
            <a:r>
              <a:rPr lang="en-IN" dirty="0"/>
              <a:t>But this does not mean that you cannot perform any operations on these strings. Any time you make changes to a string, a new object representing that modified string will be created.</a:t>
            </a:r>
            <a:endParaRPr lang="en-IN" dirty="0"/>
          </a:p>
          <a:p>
            <a:pPr marL="457200" indent="-457200">
              <a:buFont typeface="Arial" panose="020B0604020202020204" pitchFamily="34" charset="0"/>
              <a:buChar char="•"/>
            </a:pPr>
            <a:r>
              <a:rPr lang="en-IN" dirty="0"/>
              <a:t>Java also supports two more classes StringBuilder and StringBuffer contained in java.lang package to create strings. Strings created by these two classes are mutable i.e. you are free to change contents of these strings.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dirty="0"/>
              <a:t>Example -</a:t>
            </a:r>
            <a:endParaRPr lang="en-IN" dirty="0"/>
          </a:p>
          <a:p>
            <a:r>
              <a:rPr lang="en-IN" dirty="0"/>
              <a:t>public class Call {</a:t>
            </a:r>
            <a:endParaRPr lang="en-IN" dirty="0"/>
          </a:p>
          <a:p>
            <a:endParaRPr lang="en-IN" dirty="0"/>
          </a:p>
          <a:p>
            <a:r>
              <a:rPr lang="en-IN" dirty="0"/>
              <a:t>    public static void main(String[] args) {</a:t>
            </a:r>
            <a:endParaRPr lang="en-IN" dirty="0"/>
          </a:p>
          <a:p>
            <a:endParaRPr lang="en-IN" dirty="0"/>
          </a:p>
          <a:p>
            <a:r>
              <a:rPr lang="en-IN" dirty="0"/>
              <a:t>       String s1 = "Welcome";</a:t>
            </a:r>
            <a:endParaRPr lang="en-IN" dirty="0"/>
          </a:p>
          <a:p>
            <a:r>
              <a:rPr lang="en-IN" dirty="0"/>
              <a:t>       String s2 = "Welcome";</a:t>
            </a:r>
            <a:endParaRPr lang="en-IN" dirty="0"/>
          </a:p>
          <a:p>
            <a:r>
              <a:rPr lang="en-IN" dirty="0"/>
              <a:t>       String s3 = "WELcomE";</a:t>
            </a:r>
            <a:endParaRPr lang="en-IN" dirty="0"/>
          </a:p>
          <a:p>
            <a:r>
              <a:rPr lang="en-IN" dirty="0"/>
              <a:t>       boolean b1 = s1.equals(s2);</a:t>
            </a:r>
            <a:endParaRPr lang="en-IN" dirty="0"/>
          </a:p>
          <a:p>
            <a:r>
              <a:rPr lang="en-IN" dirty="0"/>
              <a:t>       boolean b2 = s1.equals(s3);</a:t>
            </a:r>
            <a:endParaRPr lang="en-IN" dirty="0"/>
          </a:p>
          <a:p>
            <a:r>
              <a:rPr lang="en-IN" dirty="0"/>
              <a:t>       boolean b3 = s1.equalsIgnoreCase(s3);</a:t>
            </a:r>
            <a:endParaRPr lang="en-IN" dirty="0"/>
          </a:p>
          <a:p>
            <a:r>
              <a:rPr lang="en-IN" dirty="0"/>
              <a:t>       boolean b4  = s1.equals("Hello");</a:t>
            </a:r>
            <a:endParaRPr lang="en-IN" dirty="0"/>
          </a:p>
          <a:p>
            <a:r>
              <a:rPr lang="en-IN" dirty="0"/>
              <a:t>       System.out.println("s1.equals(s2) = "+b1+"\n s1.equals(s3) = "+b2+"\n s1.equalsIgnoreCase(s3) = "+b3+"\n s1.equals("Hello") = "+b4);</a:t>
            </a:r>
            <a:endParaRPr lang="en-IN" dirty="0"/>
          </a:p>
          <a:p>
            <a:r>
              <a:rPr lang="en-IN" dirty="0"/>
              <a:t>    }</a:t>
            </a:r>
            <a:endParaRPr lang="en-IN" dirty="0"/>
          </a:p>
          <a:p>
            <a:r>
              <a:rPr lang="en-IN" dirty="0"/>
              <a:t>}</a:t>
            </a:r>
            <a:endParaRPr lang="en-IN" dirty="0"/>
          </a:p>
          <a:p>
            <a:r>
              <a:rPr lang="en-IN"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b="1" dirty="0"/>
              <a:t>2- startsWith() and endsWith()</a:t>
            </a:r>
            <a:endParaRPr lang="en-IN" b="1" dirty="0"/>
          </a:p>
          <a:p>
            <a:r>
              <a:rPr lang="en-IN" dirty="0"/>
              <a:t>startsWith() method as the name indicates checks whether a string is starts with some specified string or not. It return true if it starts with specified string and false otherwise. It has the following syntax -</a:t>
            </a:r>
            <a:endParaRPr lang="en-IN" dirty="0"/>
          </a:p>
          <a:p>
            <a:endParaRPr lang="en-IN" dirty="0"/>
          </a:p>
          <a:p>
            <a:r>
              <a:rPr lang="en-IN" dirty="0"/>
              <a:t>boolean  startsWith(String str)</a:t>
            </a:r>
            <a:endParaRPr lang="en-IN" dirty="0"/>
          </a:p>
          <a:p>
            <a:endParaRPr lang="en-IN" dirty="0"/>
          </a:p>
          <a:p>
            <a:r>
              <a:rPr lang="en-IN" dirty="0"/>
              <a:t>Similarly endsWith() method checks whether a string is ends with some specified string or not. And it too return true if string ends with that specified string and false otherwise. It has the following syntax -</a:t>
            </a:r>
            <a:endParaRPr lang="en-IN" dirty="0"/>
          </a:p>
          <a:p>
            <a:endParaRPr lang="en-IN" dirty="0"/>
          </a:p>
          <a:p>
            <a:r>
              <a:rPr lang="en-IN" dirty="0"/>
              <a:t>boolean  endsWith(String str)</a:t>
            </a:r>
            <a:endParaRPr lang="en-IN" dirty="0"/>
          </a:p>
          <a:p>
            <a:r>
              <a:rPr lang="en-IN" dirty="0"/>
              <a:t>Example -</a:t>
            </a:r>
            <a:endParaRPr lang="en-IN" dirty="0"/>
          </a:p>
          <a:p>
            <a:r>
              <a:rPr lang="en-IN" dirty="0"/>
              <a:t>public class Call {</a:t>
            </a:r>
            <a:endParaRPr lang="en-IN" dirty="0"/>
          </a:p>
          <a:p>
            <a:endParaRPr lang="en-IN" dirty="0"/>
          </a:p>
          <a:p>
            <a:r>
              <a:rPr lang="en-IN" dirty="0"/>
              <a:t>    public static void main(String[] args) {</a:t>
            </a:r>
            <a:endParaRPr lang="en-IN" dirty="0"/>
          </a:p>
          <a:p>
            <a:endParaRPr lang="en-IN" dirty="0"/>
          </a:p>
          <a:p>
            <a:r>
              <a:rPr lang="en-IN" dirty="0"/>
              <a:t>       String s1 = "Rohit Kamboj";</a:t>
            </a:r>
            <a:endParaRPr lang="en-IN" dirty="0"/>
          </a:p>
          <a:p>
            <a:r>
              <a:rPr lang="en-IN" dirty="0"/>
              <a:t>        System.out.println("s1.startsWith("Roh") = "+ s1.startsWith("Roh"));</a:t>
            </a:r>
            <a:endParaRPr lang="en-IN" dirty="0"/>
          </a:p>
          <a:p>
            <a:r>
              <a:rPr lang="en-IN" dirty="0"/>
              <a:t>        System.out.println("s1.startsWith("roh") = "+ s1.startsWith("roh"));</a:t>
            </a:r>
            <a:endParaRPr lang="en-IN" dirty="0"/>
          </a:p>
          <a:p>
            <a:r>
              <a:rPr lang="en-IN" dirty="0"/>
              <a:t>        System.out.println("s1.endsWith("amboj") = "+ s1.endsWith("amboj"));   </a:t>
            </a:r>
            <a:endParaRPr lang="en-IN" dirty="0"/>
          </a:p>
          <a:p>
            <a:r>
              <a:rPr lang="en-IN" dirty="0"/>
              <a:t>    }</a:t>
            </a:r>
            <a:endParaRPr lang="en-IN" dirty="0"/>
          </a:p>
          <a:p>
            <a:r>
              <a:rPr lang="en-IN" dirty="0"/>
              <a: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0000" lnSpcReduction="20000"/>
          </a:bodyPr>
          <a:lstStyle/>
          <a:p>
            <a:r>
              <a:rPr lang="en-IN" dirty="0"/>
              <a:t>3- compareTo() and compareToIgnoreCase() -</a:t>
            </a:r>
            <a:endParaRPr lang="en-IN" dirty="0"/>
          </a:p>
          <a:p>
            <a:r>
              <a:rPr lang="en-IN" dirty="0"/>
              <a:t>This method is used for comparing two strings to check whether one string is equal to or greater than or less than the second string. It has the following syntax -</a:t>
            </a:r>
            <a:endParaRPr lang="en-IN" dirty="0"/>
          </a:p>
          <a:p>
            <a:endParaRPr lang="en-IN" dirty="0"/>
          </a:p>
          <a:p>
            <a:r>
              <a:rPr lang="en-IN" dirty="0"/>
              <a:t>int compareTo(String str)</a:t>
            </a:r>
            <a:endParaRPr lang="en-IN" dirty="0"/>
          </a:p>
          <a:p>
            <a:r>
              <a:rPr lang="en-IN" dirty="0"/>
              <a:t>The compareTo() method compares two strings character by character continuously until either corresponding character found to be different or last character in one or both of the string reached.</a:t>
            </a:r>
            <a:endParaRPr lang="en-IN" dirty="0"/>
          </a:p>
          <a:p>
            <a:r>
              <a:rPr lang="en-IN" dirty="0"/>
              <a:t>The value returned by compareTo() method is the difference between the ASCII values of first character that is different in both the string.</a:t>
            </a:r>
            <a:endParaRPr lang="en-IN" dirty="0"/>
          </a:p>
          <a:p>
            <a:r>
              <a:rPr lang="en-IN" dirty="0"/>
              <a:t>If it returns zero that means invoking string and string passed as argument are identical.</a:t>
            </a:r>
            <a:endParaRPr lang="en-IN" dirty="0"/>
          </a:p>
          <a:p>
            <a:r>
              <a:rPr lang="en-IN" dirty="0"/>
              <a:t>If it returns any positive value that means invoking string is greater than the string passes as arguments.</a:t>
            </a:r>
            <a:endParaRPr lang="en-IN" dirty="0"/>
          </a:p>
          <a:p>
            <a:r>
              <a:rPr lang="en-IN" dirty="0"/>
              <a:t>If it returns any negative value that means invoking string is less than the string passed as argument.</a:t>
            </a:r>
            <a:endParaRPr lang="en-IN" dirty="0"/>
          </a:p>
          <a:p>
            <a:r>
              <a:rPr lang="en-IN" dirty="0"/>
              <a:t>Example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dirty="0"/>
              <a:t>public class Call {</a:t>
            </a:r>
            <a:endParaRPr lang="en-IN" dirty="0"/>
          </a:p>
          <a:p>
            <a:endParaRPr lang="en-IN" dirty="0"/>
          </a:p>
          <a:p>
            <a:r>
              <a:rPr lang="en-IN" dirty="0"/>
              <a:t>    public static void main(String[] args) {</a:t>
            </a:r>
            <a:endParaRPr lang="en-IN" dirty="0"/>
          </a:p>
          <a:p>
            <a:endParaRPr lang="en-IN" dirty="0"/>
          </a:p>
          <a:p>
            <a:r>
              <a:rPr lang="en-IN" dirty="0"/>
              <a:t>        String s1 = "Hello";</a:t>
            </a:r>
            <a:endParaRPr lang="en-IN" dirty="0"/>
          </a:p>
          <a:p>
            <a:r>
              <a:rPr lang="en-IN" dirty="0"/>
              <a:t>        int i = s1.compareTo("Hello");</a:t>
            </a:r>
            <a:endParaRPr lang="en-IN" dirty="0"/>
          </a:p>
          <a:p>
            <a:r>
              <a:rPr lang="en-IN" dirty="0"/>
              <a:t>        int j = s1.compareTo("Helln");</a:t>
            </a:r>
            <a:endParaRPr lang="en-IN" dirty="0"/>
          </a:p>
          <a:p>
            <a:r>
              <a:rPr lang="en-IN" dirty="0"/>
              <a:t>        int k = s1.compareTo("Iallo");  </a:t>
            </a:r>
            <a:endParaRPr lang="en-IN" dirty="0"/>
          </a:p>
          <a:p>
            <a:r>
              <a:rPr lang="en-IN" dirty="0"/>
              <a:t>        System.out.println("i = "+i+"j = "+j+"k = "+k);</a:t>
            </a:r>
            <a:endParaRPr lang="en-IN" dirty="0"/>
          </a:p>
          <a:p>
            <a:r>
              <a:rPr lang="en-IN" dirty="0"/>
              <a:t>    }</a:t>
            </a:r>
            <a:endParaRPr lang="en-IN" dirty="0"/>
          </a:p>
          <a:p>
            <a:r>
              <a:rPr lang="en-IN" dirty="0"/>
              <a:t>}</a:t>
            </a:r>
            <a:endParaRPr lang="en-IN" dirty="0"/>
          </a:p>
          <a:p>
            <a:endParaRPr lang="en-IN" dirty="0"/>
          </a:p>
          <a:p>
            <a:r>
              <a:rPr lang="en-IN" dirty="0"/>
              <a:t>Output -</a:t>
            </a:r>
            <a:endParaRPr lang="en-IN" dirty="0"/>
          </a:p>
          <a:p>
            <a:r>
              <a:rPr lang="en-IN" dirty="0"/>
              <a:t> i = 0  j = 1   k = -1</a:t>
            </a:r>
            <a:endParaRPr lang="en-IN" dirty="0"/>
          </a:p>
          <a:p>
            <a:r>
              <a:rPr lang="en-IN" dirty="0"/>
              <a:t>The value of i is 0 because both the string are identical, in next line value of j is 1 , the ASCII code difference between 'o' and 'n'.</a:t>
            </a:r>
            <a:endParaRPr lang="en-IN" dirty="0"/>
          </a:p>
          <a:p>
            <a:r>
              <a:rPr lang="en-IN" dirty="0"/>
              <a:t>Note the value of k is -1 that is the ASCII code difference between 'H' and 'I'.</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compareToIgnoreCase() is the another method that performs the case free comparison of two strings. It is exactly similar to compareTo() method except that here case difference between invoking string and string passed as argument is ignored.</a:t>
            </a:r>
            <a:endParaRPr lang="en-IN" dirty="0"/>
          </a:p>
          <a:p>
            <a:r>
              <a:rPr lang="en-IN" dirty="0"/>
              <a:t>Example -</a:t>
            </a:r>
            <a:endParaRPr lang="en-IN" dirty="0"/>
          </a:p>
          <a:p>
            <a:r>
              <a:rPr lang="en-IN" dirty="0"/>
              <a:t>public class Call {</a:t>
            </a:r>
            <a:endParaRPr lang="en-IN" dirty="0"/>
          </a:p>
          <a:p>
            <a:endParaRPr lang="en-IN" dirty="0"/>
          </a:p>
          <a:p>
            <a:r>
              <a:rPr lang="en-IN" dirty="0"/>
              <a:t>    public static void main(String[] args) {</a:t>
            </a:r>
            <a:endParaRPr lang="en-IN" dirty="0"/>
          </a:p>
          <a:p>
            <a:endParaRPr lang="en-IN" dirty="0"/>
          </a:p>
          <a:p>
            <a:r>
              <a:rPr lang="en-IN" dirty="0"/>
              <a:t>        String s1 = "Hello";</a:t>
            </a:r>
            <a:endParaRPr lang="en-IN" dirty="0"/>
          </a:p>
          <a:p>
            <a:r>
              <a:rPr lang="en-IN" dirty="0"/>
              <a:t>        int i = s1.compareTo("hello");</a:t>
            </a:r>
            <a:endParaRPr lang="en-IN" dirty="0"/>
          </a:p>
          <a:p>
            <a:r>
              <a:rPr lang="en-IN" dirty="0"/>
              <a:t>        int j = s1.compareToIgnoreCase("hello");</a:t>
            </a:r>
            <a:endParaRPr lang="en-IN" dirty="0"/>
          </a:p>
          <a:p>
            <a:r>
              <a:rPr lang="en-IN" dirty="0"/>
              <a:t>        System.out.println("i = "+i+" j = "+j);</a:t>
            </a:r>
            <a:endParaRPr lang="en-IN" dirty="0"/>
          </a:p>
          <a:p>
            <a:r>
              <a:rPr lang="en-IN" dirty="0"/>
              <a:t>    }</a:t>
            </a:r>
            <a:endParaRPr lang="en-IN" dirty="0"/>
          </a:p>
          <a:p>
            <a:r>
              <a:rPr lang="en-IN" dirty="0"/>
              <a:t>}</a:t>
            </a:r>
            <a:endParaRPr lang="en-IN" dirty="0"/>
          </a:p>
          <a:p>
            <a:endParaRPr lang="en-IN" dirty="0"/>
          </a:p>
          <a:p>
            <a:r>
              <a:rPr lang="en-IN" dirty="0"/>
              <a:t>    </a:t>
            </a:r>
            <a:endParaRPr lang="en-IN" dirty="0"/>
          </a:p>
          <a:p>
            <a:r>
              <a:rPr lang="en-IN" dirty="0"/>
              <a:t>Output -</a:t>
            </a:r>
            <a:endParaRPr lang="en-IN" dirty="0"/>
          </a:p>
          <a:p>
            <a:r>
              <a:rPr lang="en-IN" dirty="0"/>
              <a:t>i = -32  j = 0</a:t>
            </a:r>
            <a:endParaRPr lang="en-IN" dirty="0"/>
          </a:p>
          <a:p>
            <a:r>
              <a:rPr lang="en-IN" dirty="0"/>
              <a:t>value of i is -32 that is the ASCII code difference between the values of 'H' and 'h'. Whereas value of j is zero because here case will be ignored, so 'H' and 'h' will be considered identical.</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80000"/>
          </a:bodyPr>
          <a:lstStyle/>
          <a:p>
            <a:r>
              <a:rPr lang="en-IN" b="1" dirty="0"/>
              <a:t>Extracting String Characters --&gt;</a:t>
            </a:r>
            <a:endParaRPr lang="en-IN" b="1" dirty="0"/>
          </a:p>
          <a:p>
            <a:r>
              <a:rPr lang="en-IN" dirty="0"/>
              <a:t>String class provides a number of methods for accessing characters from strings.</a:t>
            </a:r>
            <a:endParaRPr lang="en-IN" dirty="0"/>
          </a:p>
          <a:p>
            <a:endParaRPr lang="en-IN" dirty="0"/>
          </a:p>
          <a:p>
            <a:r>
              <a:rPr lang="en-IN" b="1" dirty="0"/>
              <a:t>1- charAt() -</a:t>
            </a:r>
            <a:endParaRPr lang="en-IN" b="1" dirty="0"/>
          </a:p>
          <a:p>
            <a:r>
              <a:rPr lang="en-IN" dirty="0"/>
              <a:t>It is used to extract a character from a string. It has the following syntax -</a:t>
            </a:r>
            <a:endParaRPr lang="en-IN" dirty="0"/>
          </a:p>
          <a:p>
            <a:endParaRPr lang="en-IN" dirty="0"/>
          </a:p>
          <a:p>
            <a:r>
              <a:rPr lang="en-IN" dirty="0"/>
              <a:t>char charAt(int position)</a:t>
            </a:r>
            <a:endParaRPr lang="en-IN" dirty="0"/>
          </a:p>
          <a:p>
            <a:r>
              <a:rPr lang="en-IN" dirty="0"/>
              <a:t>Here position will be the index of the character that you want to access. Index should not be less than zero or greater than the length of the string, in that case StringIndexOutOfBoundsException will be thrown and programs terminate.</a:t>
            </a:r>
            <a:endParaRPr lang="en-IN" dirty="0"/>
          </a:p>
          <a:p>
            <a:r>
              <a:rPr lang="en-IN" dirty="0"/>
              <a:t>Example -</a:t>
            </a:r>
            <a:endParaRPr lang="en-IN" dirty="0"/>
          </a:p>
          <a:p>
            <a:r>
              <a:rPr lang="en-IN" dirty="0"/>
              <a:t>                String s1 = "WELCOME";</a:t>
            </a:r>
            <a:endParaRPr lang="en-IN" dirty="0"/>
          </a:p>
          <a:p>
            <a:r>
              <a:rPr lang="en-IN" dirty="0"/>
              <a:t>                char ch = s1.charAt(2);</a:t>
            </a:r>
            <a:endParaRPr lang="en-IN" dirty="0"/>
          </a:p>
          <a:p>
            <a:r>
              <a:rPr lang="en-IN" dirty="0"/>
              <a:t>            </a:t>
            </a:r>
            <a:endParaRPr lang="en-IN" dirty="0"/>
          </a:p>
          <a:p>
            <a:r>
              <a:rPr lang="en-IN" dirty="0"/>
              <a:t>Here the value of ch will be "L"(character at 2nd index)Note that index starts from 0.</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0000"/>
          </a:bodyPr>
          <a:lstStyle/>
          <a:p>
            <a:r>
              <a:rPr lang="en-IN" dirty="0"/>
              <a:t>2- getChars() -</a:t>
            </a:r>
            <a:endParaRPr lang="en-IN" dirty="0"/>
          </a:p>
          <a:p>
            <a:r>
              <a:rPr lang="en-IN" dirty="0"/>
              <a:t>It is used to access a substring as array of characters from the source string. It has the following syntax -</a:t>
            </a:r>
            <a:endParaRPr lang="en-IN" dirty="0"/>
          </a:p>
          <a:p>
            <a:endParaRPr lang="en-IN" dirty="0"/>
          </a:p>
          <a:p>
            <a:r>
              <a:rPr lang="en-IN" dirty="0"/>
              <a:t>void getChars(int SourceStart, int SourceEnd, char Target[], int TargetStart)</a:t>
            </a:r>
            <a:endParaRPr lang="en-IN" dirty="0"/>
          </a:p>
          <a:p>
            <a:r>
              <a:rPr lang="en-IN" dirty="0"/>
              <a:t>Here SourceStart refers to the starting index position of substring from source string and SourceEnd refers to the one past ending index of substring from source string. SO substring will have the characters from SourceStart to SourceEnd - 1.</a:t>
            </a:r>
            <a:endParaRPr lang="en-IN" dirty="0"/>
          </a:p>
          <a:p>
            <a:r>
              <a:rPr lang="en-IN" dirty="0"/>
              <a:t>Target[] is the array in which you want to receive the substring and TargetStart will be the index from where you want to copy the substring in Target array.</a:t>
            </a:r>
            <a:endParaRPr lang="en-IN" dirty="0"/>
          </a:p>
          <a:p>
            <a:r>
              <a:rPr lang="en-IN" dirty="0"/>
              <a:t>Example -</a:t>
            </a:r>
            <a:endParaRPr lang="en-IN" dirty="0"/>
          </a:p>
          <a:p>
            <a:r>
              <a:rPr lang="en-IN" dirty="0"/>
              <a:t>public class Call {</a:t>
            </a:r>
            <a:endParaRPr lang="en-IN" dirty="0"/>
          </a:p>
          <a:p>
            <a:endParaRPr lang="en-IN" dirty="0"/>
          </a:p>
          <a:p>
            <a:r>
              <a:rPr lang="en-IN" dirty="0"/>
              <a:t>    public static void main(String[] args) {</a:t>
            </a:r>
            <a:endParaRPr lang="en-IN" dirty="0"/>
          </a:p>
          <a:p>
            <a:endParaRPr lang="en-IN" dirty="0"/>
          </a:p>
          <a:p>
            <a:r>
              <a:rPr lang="en-IN" dirty="0"/>
              <a:t>        String s1 = "welcome to java";</a:t>
            </a:r>
            <a:endParaRPr lang="en-IN" dirty="0"/>
          </a:p>
          <a:p>
            <a:r>
              <a:rPr lang="en-IN" dirty="0"/>
              <a:t>        char c1 = s1.charAt(2);</a:t>
            </a:r>
            <a:endParaRPr lang="en-IN" dirty="0"/>
          </a:p>
          <a:p>
            <a:r>
              <a:rPr lang="en-IN" dirty="0"/>
              <a:t>        char ch[] = new char[10]; // Array should be large enough to hold the substring</a:t>
            </a:r>
            <a:endParaRPr lang="en-IN" dirty="0"/>
          </a:p>
          <a:p>
            <a:r>
              <a:rPr lang="en-IN" dirty="0"/>
              <a:t>        s1.getChars(11,15,ch,0);</a:t>
            </a:r>
            <a:endParaRPr lang="en-IN" dirty="0"/>
          </a:p>
          <a:p>
            <a:r>
              <a:rPr lang="en-IN" dirty="0"/>
              <a:t>       System.out.println("s1.charAt(2) = "+c1);</a:t>
            </a:r>
            <a:endParaRPr lang="en-IN" dirty="0"/>
          </a:p>
          <a:p>
            <a:r>
              <a:rPr lang="en-IN" dirty="0"/>
              <a:t>        System.out.println(ch);</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dirty="0"/>
              <a:t>3- getBytes() -</a:t>
            </a:r>
            <a:endParaRPr lang="en-IN" dirty="0"/>
          </a:p>
          <a:p>
            <a:r>
              <a:rPr lang="en-IN" dirty="0"/>
              <a:t>It is used to extract all characters of a string into a byte array. It converts all characters of string into their corresponding ASCII code and that is stored in byte array. It has the following syntax -</a:t>
            </a:r>
            <a:endParaRPr lang="en-IN" dirty="0"/>
          </a:p>
          <a:p>
            <a:endParaRPr lang="en-IN" dirty="0"/>
          </a:p>
          <a:p>
            <a:r>
              <a:rPr lang="en-IN" dirty="0"/>
              <a:t>byte[ ] getBytes()</a:t>
            </a:r>
            <a:endParaRPr lang="en-IN" dirty="0"/>
          </a:p>
          <a:p>
            <a:r>
              <a:rPr lang="en-IN" dirty="0"/>
              <a:t>Example -</a:t>
            </a:r>
            <a:endParaRPr lang="en-IN" dirty="0"/>
          </a:p>
          <a:p>
            <a:r>
              <a:rPr lang="en-IN" dirty="0"/>
              <a:t>public class Call {</a:t>
            </a:r>
            <a:endParaRPr lang="en-IN" dirty="0"/>
          </a:p>
          <a:p>
            <a:endParaRPr lang="en-IN" dirty="0"/>
          </a:p>
          <a:p>
            <a:r>
              <a:rPr lang="en-IN" dirty="0"/>
              <a:t>    public static void main(String[] args) {</a:t>
            </a:r>
            <a:endParaRPr lang="en-IN" dirty="0"/>
          </a:p>
          <a:p>
            <a:endParaRPr lang="en-IN" dirty="0"/>
          </a:p>
          <a:p>
            <a:r>
              <a:rPr lang="en-IN" dirty="0"/>
              <a:t>        String s1 = "ABCD";</a:t>
            </a:r>
            <a:endParaRPr lang="en-IN" dirty="0"/>
          </a:p>
          <a:p>
            <a:r>
              <a:rPr lang="en-IN" dirty="0"/>
              <a:t>        byte[] b = s1.getBytes();</a:t>
            </a:r>
            <a:endParaRPr lang="en-IN" dirty="0"/>
          </a:p>
          <a:p>
            <a:r>
              <a:rPr lang="en-IN" dirty="0"/>
              <a:t>        for(byte i:b)</a:t>
            </a:r>
            <a:endParaRPr lang="en-IN" dirty="0"/>
          </a:p>
          <a:p>
            <a:r>
              <a:rPr lang="en-IN" dirty="0"/>
              <a:t>        {</a:t>
            </a:r>
            <a:endParaRPr lang="en-IN" dirty="0"/>
          </a:p>
          <a:p>
            <a:r>
              <a:rPr lang="en-IN" dirty="0"/>
              <a:t>        System.out.print(i+"\t");</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dirty="0"/>
              <a:t>4- toCharArray() -</a:t>
            </a:r>
            <a:endParaRPr lang="en-IN" dirty="0"/>
          </a:p>
          <a:p>
            <a:r>
              <a:rPr lang="en-IN" dirty="0"/>
              <a:t>It is used to convert all characters of string into a character array. It has the following syntax -</a:t>
            </a:r>
            <a:endParaRPr lang="en-IN" dirty="0"/>
          </a:p>
          <a:p>
            <a:r>
              <a:rPr lang="en-IN" dirty="0"/>
              <a:t> char[] toCharArray()</a:t>
            </a:r>
            <a:endParaRPr lang="en-IN" dirty="0"/>
          </a:p>
          <a:p>
            <a:r>
              <a:rPr lang="en-IN" dirty="0"/>
              <a:t>Example -</a:t>
            </a:r>
            <a:endParaRPr lang="en-IN" dirty="0"/>
          </a:p>
          <a:p>
            <a:r>
              <a:rPr lang="en-IN" dirty="0"/>
              <a:t>public class Call {</a:t>
            </a:r>
            <a:endParaRPr lang="en-IN" dirty="0"/>
          </a:p>
          <a:p>
            <a:endParaRPr lang="en-IN" dirty="0"/>
          </a:p>
          <a:p>
            <a:r>
              <a:rPr lang="en-IN" dirty="0"/>
              <a:t>    public static void main(String[] args) {</a:t>
            </a:r>
            <a:endParaRPr lang="en-IN" dirty="0"/>
          </a:p>
          <a:p>
            <a:endParaRPr lang="en-IN" dirty="0"/>
          </a:p>
          <a:p>
            <a:r>
              <a:rPr lang="en-IN" dirty="0"/>
              <a:t>        String s1 = "WELCOME";</a:t>
            </a:r>
            <a:endParaRPr lang="en-IN" dirty="0"/>
          </a:p>
          <a:p>
            <a:r>
              <a:rPr lang="en-IN" dirty="0"/>
              <a:t>        char[] ch = s1.toCharArray();</a:t>
            </a:r>
            <a:endParaRPr lang="en-IN" dirty="0"/>
          </a:p>
          <a:p>
            <a:r>
              <a:rPr lang="en-IN" dirty="0"/>
              <a:t>        for(char c:ch)</a:t>
            </a:r>
            <a:endParaRPr lang="en-IN" dirty="0"/>
          </a:p>
          <a:p>
            <a:r>
              <a:rPr lang="en-IN" dirty="0"/>
              <a:t>        {</a:t>
            </a:r>
            <a:endParaRPr lang="en-IN" dirty="0"/>
          </a:p>
          <a:p>
            <a:r>
              <a:rPr lang="en-IN" dirty="0"/>
              <a:t>        System.out.print(c+"\t");</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b="1" dirty="0"/>
              <a:t>Searching a character or substring in a string --&gt;</a:t>
            </a:r>
            <a:endParaRPr lang="en-IN" b="1" dirty="0"/>
          </a:p>
          <a:p>
            <a:r>
              <a:rPr lang="en-IN" dirty="0"/>
              <a:t>Java provides two methods for searching a character or any substring within a string -</a:t>
            </a:r>
            <a:endParaRPr lang="en-IN" dirty="0"/>
          </a:p>
          <a:p>
            <a:endParaRPr lang="en-IN" dirty="0"/>
          </a:p>
          <a:p>
            <a:r>
              <a:rPr lang="en-IN" b="1" dirty="0"/>
              <a:t>1- indexOf() -</a:t>
            </a:r>
            <a:endParaRPr lang="en-IN" b="1" dirty="0"/>
          </a:p>
          <a:p>
            <a:r>
              <a:rPr lang="en-IN" dirty="0"/>
              <a:t>This method search for the occurrence of a character or substring within the string. indexOf() is available in 4 different overloaded versions -</a:t>
            </a:r>
            <a:endParaRPr lang="en-IN" dirty="0"/>
          </a:p>
          <a:p>
            <a:endParaRPr lang="en-IN" dirty="0"/>
          </a:p>
          <a:p>
            <a:r>
              <a:rPr lang="en-IN" dirty="0"/>
              <a:t>int indexOf(int ch) </a:t>
            </a:r>
            <a:endParaRPr lang="en-IN" dirty="0"/>
          </a:p>
          <a:p>
            <a:r>
              <a:rPr lang="en-IN" dirty="0"/>
              <a:t>This will search for the first occurrence of character ch in the invoking string in forward direction and returns the index position of the first occurrence of character ch.</a:t>
            </a:r>
            <a:endParaRPr lang="en-IN" dirty="0"/>
          </a:p>
          <a:p>
            <a:endParaRPr lang="en-IN" dirty="0"/>
          </a:p>
          <a:p>
            <a:r>
              <a:rPr lang="en-IN" dirty="0"/>
              <a:t>int indexOf(String str)</a:t>
            </a:r>
            <a:endParaRPr lang="en-IN" dirty="0"/>
          </a:p>
          <a:p>
            <a:r>
              <a:rPr lang="en-IN" dirty="0"/>
              <a:t>This will search for the first occurrence of the substring str in invoking string in forward direction and return the index position of first character in the matched substring in invoking string.</a:t>
            </a:r>
            <a:endParaRPr lang="en-IN" dirty="0"/>
          </a:p>
          <a:p>
            <a:endParaRPr lang="en-IN" dirty="0"/>
          </a:p>
          <a:p>
            <a:r>
              <a:rPr lang="en-IN" dirty="0"/>
              <a:t>int indexOf(int StartingIndex, int ch)</a:t>
            </a:r>
            <a:endParaRPr lang="en-IN" dirty="0"/>
          </a:p>
          <a:p>
            <a:r>
              <a:rPr lang="en-IN" dirty="0"/>
              <a:t>This is similar to the first version but here search for the character ch in invoking string starts from the specified StartingIndex.</a:t>
            </a:r>
            <a:endParaRPr lang="en-IN" dirty="0"/>
          </a:p>
          <a:p>
            <a:endParaRPr lang="en-IN" dirty="0"/>
          </a:p>
          <a:p>
            <a:r>
              <a:rPr lang="en-IN" dirty="0"/>
              <a:t>int indexOf(int StartingIndex, String str)</a:t>
            </a:r>
            <a:endParaRPr lang="en-IN" dirty="0"/>
          </a:p>
          <a:p>
            <a:r>
              <a:rPr lang="en-IN" dirty="0"/>
              <a:t>This is similar to second version but here search for the substring str starts from the specified StartingIndex.</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0000"/>
          </a:bodyPr>
          <a:lstStyle/>
          <a:p>
            <a:r>
              <a:rPr lang="en-IN" b="1" dirty="0"/>
              <a:t>Creating String -</a:t>
            </a:r>
            <a:endParaRPr lang="en-IN" b="1" dirty="0"/>
          </a:p>
          <a:p>
            <a:r>
              <a:rPr lang="en-IN" dirty="0"/>
              <a:t>Java provides the various ways to create strings. String class have several constructors to create strings -</a:t>
            </a:r>
            <a:endParaRPr lang="en-IN" dirty="0"/>
          </a:p>
          <a:p>
            <a:endParaRPr lang="en-IN" dirty="0"/>
          </a:p>
          <a:p>
            <a:r>
              <a:rPr lang="en-IN" dirty="0"/>
              <a:t>1- To create an empty string you can call its default constructor like this -</a:t>
            </a:r>
            <a:endParaRPr lang="en-IN" dirty="0"/>
          </a:p>
          <a:p>
            <a:r>
              <a:rPr lang="en-IN" dirty="0"/>
              <a:t>String s1 = new String();</a:t>
            </a:r>
            <a:endParaRPr lang="en-IN" dirty="0"/>
          </a:p>
          <a:p>
            <a:r>
              <a:rPr lang="en-IN" dirty="0"/>
              <a:t>It will create an object of string containing no characters i.e. an empty string.</a:t>
            </a:r>
            <a:endParaRPr lang="en-IN" dirty="0"/>
          </a:p>
          <a:p>
            <a:endParaRPr lang="en-IN" dirty="0"/>
          </a:p>
          <a:p>
            <a:r>
              <a:rPr lang="en-IN" dirty="0"/>
              <a:t>2- To create string from character array String class support the following constructor -</a:t>
            </a:r>
            <a:endParaRPr lang="en-IN" dirty="0"/>
          </a:p>
          <a:p>
            <a:r>
              <a:rPr lang="en-IN" dirty="0"/>
              <a:t>String(char CharArray[]);      </a:t>
            </a:r>
            <a:endParaRPr lang="en-IN" dirty="0"/>
          </a:p>
          <a:p>
            <a:r>
              <a:rPr lang="en-IN" dirty="0"/>
              <a:t>        </a:t>
            </a:r>
            <a:endParaRPr lang="en-IN" dirty="0"/>
          </a:p>
          <a:p>
            <a:r>
              <a:rPr lang="en-IN" dirty="0"/>
              <a:t>For example -</a:t>
            </a:r>
            <a:endParaRPr lang="en-IN" dirty="0"/>
          </a:p>
          <a:p>
            <a:r>
              <a:rPr lang="en-IN" dirty="0"/>
              <a:t>Char  ch[] = {'W' ,'E'', 'L', 'C', 'O', 'M', 'E'};  </a:t>
            </a:r>
            <a:endParaRPr lang="en-IN" dirty="0"/>
          </a:p>
          <a:p>
            <a:r>
              <a:rPr lang="en-IN" dirty="0"/>
              <a:t>String s1 = new String(ch);</a:t>
            </a:r>
            <a:endParaRPr lang="en-IN" dirty="0"/>
          </a:p>
          <a:p>
            <a:r>
              <a:rPr lang="en-IN" dirty="0"/>
              <a:t>        </a:t>
            </a:r>
            <a:endParaRPr lang="en-IN" dirty="0"/>
          </a:p>
          <a:p>
            <a:r>
              <a:rPr lang="en-IN" dirty="0"/>
              <a:t>Here s1 will represent a string - "WELCOME".</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0000"/>
          </a:bodyPr>
          <a:lstStyle/>
          <a:p>
            <a:r>
              <a:rPr lang="en-IN" dirty="0"/>
              <a:t>Example -</a:t>
            </a:r>
            <a:endParaRPr lang="en-IN" dirty="0"/>
          </a:p>
          <a:p>
            <a:r>
              <a:rPr lang="en-IN" dirty="0"/>
              <a:t>public class Call {</a:t>
            </a:r>
            <a:endParaRPr lang="en-IN" dirty="0"/>
          </a:p>
          <a:p>
            <a:endParaRPr lang="en-IN" dirty="0"/>
          </a:p>
          <a:p>
            <a:r>
              <a:rPr lang="en-IN" dirty="0"/>
              <a:t>    public static void main(String[] args) {</a:t>
            </a:r>
            <a:endParaRPr lang="en-IN" dirty="0"/>
          </a:p>
          <a:p>
            <a:endParaRPr lang="en-IN" dirty="0"/>
          </a:p>
          <a:p>
            <a:r>
              <a:rPr lang="en-IN" dirty="0"/>
              <a:t>     String s = "This is just a demo";</a:t>
            </a:r>
            <a:endParaRPr lang="en-IN" dirty="0"/>
          </a:p>
          <a:p>
            <a:r>
              <a:rPr lang="en-IN" dirty="0"/>
              <a:t>    int i = s.indexOf('s'); /*Search for index of first occurrence of 's' from 0'th index */</a:t>
            </a:r>
            <a:endParaRPr lang="en-IN" dirty="0"/>
          </a:p>
          <a:p>
            <a:r>
              <a:rPr lang="en-IN" dirty="0"/>
              <a:t>     int j = s.indexOf("is");  /*Search for  index of first occurrence of "is" from 0'th index */</a:t>
            </a:r>
            <a:endParaRPr lang="en-IN" dirty="0"/>
          </a:p>
          <a:p>
            <a:r>
              <a:rPr lang="en-IN" dirty="0"/>
              <a:t>     int k = s.indexOf('s',4);  /*Search for index of first occurrence of 's' from index position 4 */</a:t>
            </a:r>
            <a:endParaRPr lang="en-IN" dirty="0"/>
          </a:p>
          <a:p>
            <a:r>
              <a:rPr lang="en-IN" dirty="0"/>
              <a:t>     int l = s.indexOf("is",4);  /* Search for index of first occurrence of "is" from index position 4 */</a:t>
            </a:r>
            <a:endParaRPr lang="en-IN" dirty="0"/>
          </a:p>
          <a:p>
            <a:r>
              <a:rPr lang="en-IN" dirty="0"/>
              <a:t>     System.out.println("i = "+i+" j = "+j+" k = "+k+" l = "+l);</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r>
              <a:rPr lang="en-IN" dirty="0"/>
              <a:t>2- lastIndexOf()-</a:t>
            </a:r>
            <a:endParaRPr lang="en-IN" dirty="0"/>
          </a:p>
          <a:p>
            <a:r>
              <a:rPr lang="en-IN" dirty="0"/>
              <a:t>This method is similar to the indexOf() except that it search for the substring or character in the backward direction starting from the last character of the invoking string. It also has 4 overloaded versions -</a:t>
            </a:r>
            <a:endParaRPr lang="en-IN" dirty="0"/>
          </a:p>
          <a:p>
            <a:endParaRPr lang="en-IN" dirty="0"/>
          </a:p>
          <a:p>
            <a:r>
              <a:rPr lang="en-IN" dirty="0"/>
              <a:t>int lastIndexOf(int ch)</a:t>
            </a:r>
            <a:endParaRPr lang="en-IN" dirty="0"/>
          </a:p>
          <a:p>
            <a:endParaRPr lang="en-IN" dirty="0"/>
          </a:p>
          <a:p>
            <a:r>
              <a:rPr lang="en-IN" dirty="0"/>
              <a:t>int lastIndexOf(String str)</a:t>
            </a:r>
            <a:endParaRPr lang="en-IN" dirty="0"/>
          </a:p>
          <a:p>
            <a:endParaRPr lang="en-IN" dirty="0"/>
          </a:p>
          <a:p>
            <a:r>
              <a:rPr lang="en-IN" dirty="0"/>
              <a:t>int lastIndexOf(int ch, int StartingIndex)</a:t>
            </a:r>
            <a:endParaRPr lang="en-IN" dirty="0"/>
          </a:p>
          <a:p>
            <a:endParaRPr lang="en-IN" dirty="0"/>
          </a:p>
          <a:p>
            <a:r>
              <a:rPr lang="en-IN" dirty="0"/>
              <a:t>int lastIndexOf(String str, int StartingIndex)</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dirty="0"/>
              <a:t>Example-</a:t>
            </a:r>
            <a:endParaRPr lang="en-IN" dirty="0"/>
          </a:p>
          <a:p>
            <a:r>
              <a:rPr lang="en-IN" dirty="0"/>
              <a:t>public class Call {</a:t>
            </a:r>
            <a:endParaRPr lang="en-IN" dirty="0"/>
          </a:p>
          <a:p>
            <a:endParaRPr lang="en-IN" dirty="0"/>
          </a:p>
          <a:p>
            <a:r>
              <a:rPr lang="en-IN" dirty="0"/>
              <a:t>    public static void main(String[] args) {</a:t>
            </a:r>
            <a:endParaRPr lang="en-IN" dirty="0"/>
          </a:p>
          <a:p>
            <a:endParaRPr lang="en-IN" dirty="0"/>
          </a:p>
          <a:p>
            <a:r>
              <a:rPr lang="en-IN" dirty="0"/>
              <a:t>        String s = "This is just a demo";</a:t>
            </a:r>
            <a:endParaRPr lang="en-IN" dirty="0"/>
          </a:p>
          <a:p>
            <a:r>
              <a:rPr lang="en-IN" dirty="0"/>
              <a:t>        int i = s.lastIndexOf('s'); /*Search for 1st occurrence of 's' from last  </a:t>
            </a:r>
            <a:endParaRPr lang="en-IN" dirty="0"/>
          </a:p>
          <a:p>
            <a:r>
              <a:rPr lang="en-IN" dirty="0"/>
              <a:t>                                                        index position */</a:t>
            </a:r>
            <a:endParaRPr lang="en-IN" dirty="0"/>
          </a:p>
          <a:p>
            <a:r>
              <a:rPr lang="en-IN" dirty="0"/>
              <a:t>        int j = s.lastIndexOf("is");  /*Search for 1st occurrence of "is" from last </a:t>
            </a:r>
            <a:endParaRPr lang="en-IN" dirty="0"/>
          </a:p>
          <a:p>
            <a:r>
              <a:rPr lang="en-IN" dirty="0"/>
              <a:t>                                                           index position */</a:t>
            </a:r>
            <a:endParaRPr lang="en-IN" dirty="0"/>
          </a:p>
          <a:p>
            <a:r>
              <a:rPr lang="en-IN" dirty="0"/>
              <a:t>        int k = s.lastIndexOf('s',4);  /*Search for 1st occurrence of 's' from 4th </a:t>
            </a:r>
            <a:endParaRPr lang="en-IN" dirty="0"/>
          </a:p>
          <a:p>
            <a:r>
              <a:rPr lang="en-IN" dirty="0"/>
              <a:t>                                                           index position in backward direction */</a:t>
            </a:r>
            <a:endParaRPr lang="en-IN" dirty="0"/>
          </a:p>
          <a:p>
            <a:r>
              <a:rPr lang="en-IN" dirty="0"/>
              <a:t>        int l = s.lastIndexOf("is",4);  /*Search for 1st occurrence of "is" from </a:t>
            </a:r>
            <a:endParaRPr lang="en-IN" dirty="0"/>
          </a:p>
          <a:p>
            <a:r>
              <a:rPr lang="en-IN" dirty="0"/>
              <a:t>                                                         4th index position in backward direction */</a:t>
            </a:r>
            <a:endParaRPr lang="en-IN" dirty="0"/>
          </a:p>
          <a:p>
            <a:r>
              <a:rPr lang="en-IN" dirty="0"/>
              <a:t>        System.out.println("i = "+i+" j = "+j+" k = "+k+" l = "+l);</a:t>
            </a:r>
            <a:endParaRPr lang="en-IN" dirty="0"/>
          </a:p>
          <a:p>
            <a:r>
              <a:rPr lang="en-IN" dirty="0"/>
              <a:t>    }</a:t>
            </a:r>
            <a:endParaRPr lang="en-IN" dirty="0"/>
          </a:p>
          <a:p>
            <a:r>
              <a:rPr lang="en-IN" dirty="0"/>
              <a:t>}</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0000"/>
          </a:bodyPr>
          <a:lstStyle/>
          <a:p>
            <a:r>
              <a:rPr lang="en-IN" b="1" dirty="0"/>
              <a:t>Modifying a String --&gt;</a:t>
            </a:r>
            <a:endParaRPr lang="en-IN" b="1" dirty="0"/>
          </a:p>
          <a:p>
            <a:r>
              <a:rPr lang="en-IN" dirty="0"/>
              <a:t>As we already know string objects are immutable i.e. we cannot modify any existing string. Every time when you try to modify any string a new object is created and this new object contain your modifications.</a:t>
            </a:r>
            <a:endParaRPr lang="en-IN" dirty="0"/>
          </a:p>
          <a:p>
            <a:endParaRPr lang="en-IN" dirty="0"/>
          </a:p>
          <a:p>
            <a:r>
              <a:rPr lang="en-IN" b="1" dirty="0"/>
              <a:t>1- substring() -</a:t>
            </a:r>
            <a:endParaRPr lang="en-IN" b="1" dirty="0"/>
          </a:p>
          <a:p>
            <a:r>
              <a:rPr lang="en-IN" dirty="0"/>
              <a:t>This method is used to extract a substring from a given string. It has the two form -</a:t>
            </a:r>
            <a:endParaRPr lang="en-IN" dirty="0"/>
          </a:p>
          <a:p>
            <a:endParaRPr lang="en-IN" dirty="0"/>
          </a:p>
          <a:p>
            <a:r>
              <a:rPr lang="en-IN" dirty="0"/>
              <a:t>String substring(int BeginIndex)</a:t>
            </a:r>
            <a:endParaRPr lang="en-IN" dirty="0"/>
          </a:p>
          <a:p>
            <a:r>
              <a:rPr lang="en-IN" dirty="0"/>
              <a:t>This will return a substring containing all the character of invoking string from BeginIndex position up to the end of the string.</a:t>
            </a:r>
            <a:endParaRPr lang="en-IN" dirty="0"/>
          </a:p>
          <a:p>
            <a:endParaRPr lang="en-IN" dirty="0"/>
          </a:p>
          <a:p>
            <a:r>
              <a:rPr lang="en-IN" dirty="0"/>
              <a:t>String substring(int BeginIndex, int EndIndex)</a:t>
            </a:r>
            <a:endParaRPr lang="en-IN" dirty="0"/>
          </a:p>
          <a:p>
            <a:endParaRPr lang="en-IN" dirty="0"/>
          </a:p>
          <a:p>
            <a:r>
              <a:rPr lang="en-IN" dirty="0"/>
              <a:t>This will return a substring containing all the character of invoking string from BeginIndex position up to the EndIndex -1 position. That is EndIndex is not included in the substring.</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r>
              <a:rPr lang="en-IN" dirty="0"/>
              <a:t>Example -</a:t>
            </a:r>
            <a:endParaRPr lang="en-IN" dirty="0"/>
          </a:p>
          <a:p>
            <a:r>
              <a:rPr lang="en-IN" dirty="0"/>
              <a:t>public class Call {</a:t>
            </a:r>
            <a:endParaRPr lang="en-IN" dirty="0"/>
          </a:p>
          <a:p>
            <a:endParaRPr lang="en-IN" dirty="0"/>
          </a:p>
          <a:p>
            <a:r>
              <a:rPr lang="en-IN" dirty="0"/>
              <a:t>    public static void main(String[] args) {</a:t>
            </a:r>
            <a:endParaRPr lang="en-IN" dirty="0"/>
          </a:p>
          <a:p>
            <a:endParaRPr lang="en-IN" dirty="0"/>
          </a:p>
          <a:p>
            <a:r>
              <a:rPr lang="en-IN" dirty="0"/>
              <a:t>        String s = "This is just a demo";</a:t>
            </a:r>
            <a:endParaRPr lang="en-IN" dirty="0"/>
          </a:p>
          <a:p>
            <a:r>
              <a:rPr lang="en-IN" dirty="0"/>
              <a:t>        String str1 = s.substring(7);</a:t>
            </a:r>
            <a:endParaRPr lang="en-IN" dirty="0"/>
          </a:p>
          <a:p>
            <a:r>
              <a:rPr lang="en-IN" dirty="0"/>
              <a:t>        String str2 = s.substring(8,16);</a:t>
            </a:r>
            <a:endParaRPr lang="en-IN" dirty="0"/>
          </a:p>
          <a:p>
            <a:r>
              <a:rPr lang="en-IN" dirty="0"/>
              <a:t>        System.out.println("str1 = "+str1+" str2 = "+str2);</a:t>
            </a:r>
            <a:endParaRPr lang="en-IN" dirty="0"/>
          </a:p>
          <a:p>
            <a:r>
              <a:rPr lang="en-IN" dirty="0"/>
              <a:t>    }</a:t>
            </a:r>
            <a:endParaRPr lang="en-IN" dirty="0"/>
          </a:p>
          <a:p>
            <a:r>
              <a:rPr lang="en-IN" dirty="0"/>
              <a:t>}</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r>
              <a:rPr lang="en-IN" dirty="0"/>
              <a:t>2- concat() -</a:t>
            </a:r>
            <a:endParaRPr lang="en-IN" dirty="0"/>
          </a:p>
          <a:p>
            <a:r>
              <a:rPr lang="en-IN" dirty="0"/>
              <a:t>This is used to merge or concatenate two strings. We can also perform the same operation using + operator also. It has the following syntax -</a:t>
            </a:r>
            <a:endParaRPr lang="en-IN" dirty="0"/>
          </a:p>
          <a:p>
            <a:r>
              <a:rPr lang="en-IN" dirty="0"/>
              <a:t>String concat(String str)</a:t>
            </a:r>
            <a:endParaRPr lang="en-IN" dirty="0"/>
          </a:p>
          <a:p>
            <a:endParaRPr lang="en-IN" dirty="0"/>
          </a:p>
          <a:p>
            <a:r>
              <a:rPr lang="en-IN" dirty="0"/>
              <a:t>Example -</a:t>
            </a:r>
            <a:endParaRPr lang="en-IN" dirty="0"/>
          </a:p>
          <a:p>
            <a:r>
              <a:rPr lang="en-IN" dirty="0"/>
              <a:t>                 String s1 = "Hello";</a:t>
            </a:r>
            <a:endParaRPr lang="en-IN" dirty="0"/>
          </a:p>
          <a:p>
            <a:r>
              <a:rPr lang="en-IN" dirty="0"/>
              <a:t>                 String s2 = "Welcome";</a:t>
            </a:r>
            <a:endParaRPr lang="en-IN" dirty="0"/>
          </a:p>
          <a:p>
            <a:r>
              <a:rPr lang="en-IN" dirty="0"/>
              <a:t>                String s3 =  s1.concat(s2);</a:t>
            </a:r>
            <a:endParaRPr lang="en-IN" dirty="0"/>
          </a:p>
          <a:p>
            <a:r>
              <a:rPr lang="en-IN" dirty="0"/>
              <a:t>Here the value of string s3 will be "HelloWelcome".</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3- replace() -</a:t>
            </a:r>
            <a:endParaRPr lang="en-IN" dirty="0"/>
          </a:p>
          <a:p>
            <a:r>
              <a:rPr lang="en-IN" dirty="0"/>
              <a:t>It is used to replace all occurrences of any specific character within a string with some other specified character. It has the following syntax -</a:t>
            </a:r>
            <a:endParaRPr lang="en-IN" dirty="0"/>
          </a:p>
          <a:p>
            <a:endParaRPr lang="en-IN" dirty="0"/>
          </a:p>
          <a:p>
            <a:r>
              <a:rPr lang="en-IN" dirty="0"/>
              <a:t>String replace(char OldChar, char NewChar)</a:t>
            </a:r>
            <a:endParaRPr lang="en-IN" dirty="0"/>
          </a:p>
          <a:p>
            <a:r>
              <a:rPr lang="en-IN" dirty="0"/>
              <a:t>With jdk5 a new version of replace() is included which is used to replace all occurrences of any specific character sequence within a string with some other character sequence.</a:t>
            </a:r>
            <a:endParaRPr lang="en-IN" dirty="0"/>
          </a:p>
          <a:p>
            <a:endParaRPr lang="en-IN" dirty="0"/>
          </a:p>
          <a:p>
            <a:r>
              <a:rPr lang="en-IN" dirty="0"/>
              <a:t>String replace(CharSequence Target, CharSequence Replacement)</a:t>
            </a:r>
            <a:endParaRPr lang="en-IN" dirty="0"/>
          </a:p>
          <a:p>
            <a:r>
              <a:rPr lang="en-IN" dirty="0"/>
              <a:t>Example -</a:t>
            </a:r>
            <a:endParaRPr lang="en-IN" dirty="0"/>
          </a:p>
          <a:p>
            <a:r>
              <a:rPr lang="en-IN" dirty="0"/>
              <a:t>public class Call {</a:t>
            </a:r>
            <a:endParaRPr lang="en-IN" dirty="0"/>
          </a:p>
          <a:p>
            <a:endParaRPr lang="en-IN" dirty="0"/>
          </a:p>
          <a:p>
            <a:r>
              <a:rPr lang="en-IN" dirty="0"/>
              <a:t>    public static void main(String[] args) {</a:t>
            </a:r>
            <a:endParaRPr lang="en-IN" dirty="0"/>
          </a:p>
          <a:p>
            <a:endParaRPr lang="en-IN" dirty="0"/>
          </a:p>
          <a:p>
            <a:r>
              <a:rPr lang="en-IN" dirty="0"/>
              <a:t>        String s = "This is just a demo";</a:t>
            </a:r>
            <a:endParaRPr lang="en-IN" dirty="0"/>
          </a:p>
          <a:p>
            <a:r>
              <a:rPr lang="en-IN" dirty="0"/>
              <a:t>        System.out.println("s.replace(s, z)"+ s.replace('s', 'z'));</a:t>
            </a:r>
            <a:endParaRPr lang="en-IN" dirty="0"/>
          </a:p>
          <a:p>
            <a:r>
              <a:rPr lang="en-IN" dirty="0"/>
              <a:t>        System.out.println("s.replace(is, was) = "+ s.replace("is", "was"));</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r>
              <a:rPr lang="en-IN" dirty="0"/>
              <a:t>4- trim() -</a:t>
            </a:r>
            <a:endParaRPr lang="en-IN" dirty="0"/>
          </a:p>
          <a:p>
            <a:r>
              <a:rPr lang="en-IN" dirty="0"/>
              <a:t>It is used to remove any whitespaces from the beginning and end of the given string. It has the following syntax -</a:t>
            </a:r>
            <a:endParaRPr lang="en-IN" dirty="0"/>
          </a:p>
          <a:p>
            <a:r>
              <a:rPr lang="en-IN" dirty="0"/>
              <a:t>String trim()</a:t>
            </a:r>
            <a:endParaRPr lang="en-IN" dirty="0"/>
          </a:p>
          <a:p>
            <a:endParaRPr lang="en-IN" dirty="0"/>
          </a:p>
          <a:p>
            <a:r>
              <a:rPr lang="en-IN" dirty="0"/>
              <a:t>Example -</a:t>
            </a:r>
            <a:endParaRPr lang="en-IN" dirty="0"/>
          </a:p>
          <a:p>
            <a:r>
              <a:rPr lang="en-IN" dirty="0"/>
              <a:t>String s1 = "   This is just a demo        ";</a:t>
            </a:r>
            <a:endParaRPr lang="en-IN" dirty="0"/>
          </a:p>
          <a:p>
            <a:r>
              <a:rPr lang="en-IN" dirty="0"/>
              <a:t>String s2 = s1.trim();</a:t>
            </a:r>
            <a:endParaRPr lang="en-IN" dirty="0"/>
          </a:p>
          <a:p>
            <a:r>
              <a:rPr lang="en-IN" dirty="0"/>
              <a:t>It will produce the output - "This is just a demo"</a:t>
            </a:r>
            <a:endParaRPr lang="en-IN" dirty="0"/>
          </a:p>
          <a:p>
            <a:endParaRPr lang="en-IN" dirty="0"/>
          </a:p>
          <a:p>
            <a:r>
              <a:rPr lang="en-IN" dirty="0"/>
              <a:t>All spaces before and after the string will be trimmed. Note that it does not trim the spaces between strings words or characters.</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0000" lnSpcReduction="20000"/>
          </a:bodyPr>
          <a:lstStyle/>
          <a:p>
            <a:r>
              <a:rPr lang="en-IN" dirty="0"/>
              <a:t>5- toUpperCase() and toLowerCase() -</a:t>
            </a:r>
            <a:endParaRPr lang="en-IN" dirty="0"/>
          </a:p>
          <a:p>
            <a:r>
              <a:rPr lang="en-IN" dirty="0"/>
              <a:t>toUpperCase() method converts all characters of a given string into uppercase and toLowerCase() converts all characters of a given string in lowercase. Note that all nonalphabetical characters such as digits and special symbol remain unaffected.</a:t>
            </a:r>
            <a:endParaRPr lang="en-IN" dirty="0"/>
          </a:p>
          <a:p>
            <a:r>
              <a:rPr lang="en-IN" dirty="0"/>
              <a:t>Example -</a:t>
            </a:r>
            <a:endParaRPr lang="en-IN" dirty="0"/>
          </a:p>
          <a:p>
            <a:r>
              <a:rPr lang="en-IN" dirty="0"/>
              <a:t>public class Call {</a:t>
            </a:r>
            <a:endParaRPr lang="en-IN" dirty="0"/>
          </a:p>
          <a:p>
            <a:endParaRPr lang="en-IN" dirty="0"/>
          </a:p>
          <a:p>
            <a:r>
              <a:rPr lang="en-IN" dirty="0"/>
              <a:t>    public static void main(String[] args) {</a:t>
            </a:r>
            <a:endParaRPr lang="en-IN" dirty="0"/>
          </a:p>
          <a:p>
            <a:endParaRPr lang="en-IN" dirty="0"/>
          </a:p>
          <a:p>
            <a:r>
              <a:rPr lang="en-IN" dirty="0"/>
              <a:t>        String s = "This Is Just A Demo";</a:t>
            </a:r>
            <a:endParaRPr lang="en-IN" dirty="0"/>
          </a:p>
          <a:p>
            <a:r>
              <a:rPr lang="en-IN" dirty="0"/>
              <a:t>        System.out.println("s.toUpperCase() = "+ s.toUpperCase());</a:t>
            </a:r>
            <a:endParaRPr lang="en-IN" dirty="0"/>
          </a:p>
          <a:p>
            <a:r>
              <a:rPr lang="en-IN" dirty="0"/>
              <a:t>        System.out.println("s.toLowerCase() = "+ s.toLowerCase());</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dirty="0"/>
              <a:t>3- We can also create a string containing only defined subrange of array elements using the following constructor -</a:t>
            </a:r>
            <a:endParaRPr lang="en-IN" dirty="0"/>
          </a:p>
          <a:p>
            <a:r>
              <a:rPr lang="en-IN" dirty="0"/>
              <a:t>String(char CharArray[], int StartIndex, int NumOfChars);</a:t>
            </a:r>
            <a:endParaRPr lang="en-IN" dirty="0"/>
          </a:p>
          <a:p>
            <a:r>
              <a:rPr lang="en-IN" dirty="0"/>
              <a:t>Here StartIndex refers to index of array at which subrange starts and NumOfChars refers to number of characters you want to include in string.</a:t>
            </a:r>
            <a:endParaRPr lang="en-IN" dirty="0"/>
          </a:p>
          <a:p>
            <a:r>
              <a:rPr lang="en-IN" dirty="0"/>
              <a:t>For example -</a:t>
            </a:r>
            <a:endParaRPr lang="en-IN" dirty="0"/>
          </a:p>
          <a:p>
            <a:r>
              <a:rPr lang="en-IN" dirty="0"/>
              <a:t>char  ch[] = {'W' ,'E', 'L', 'C', 'O', 'M', 'E'};  </a:t>
            </a:r>
            <a:endParaRPr lang="en-IN" dirty="0"/>
          </a:p>
          <a:p>
            <a:r>
              <a:rPr lang="en-IN" dirty="0"/>
              <a:t>String s1 = new String(ch, 3, 4);</a:t>
            </a:r>
            <a:endParaRPr lang="en-IN" dirty="0"/>
          </a:p>
          <a:p>
            <a:r>
              <a:rPr lang="en-IN" dirty="0"/>
              <a:t>Here s1 will represent a string - "COME".</a:t>
            </a:r>
            <a:endParaRPr lang="en-IN" dirty="0"/>
          </a:p>
          <a:p>
            <a:endParaRPr lang="en-IN" dirty="0"/>
          </a:p>
          <a:p>
            <a:r>
              <a:rPr lang="en-IN" dirty="0"/>
              <a:t>Example -</a:t>
            </a:r>
            <a:endParaRPr lang="en-IN" dirty="0"/>
          </a:p>
          <a:p>
            <a:r>
              <a:rPr lang="en-IN" dirty="0"/>
              <a:t>public class Test {</a:t>
            </a:r>
            <a:endParaRPr lang="en-IN" dirty="0"/>
          </a:p>
          <a:p>
            <a:endParaRPr lang="en-IN" dirty="0"/>
          </a:p>
          <a:p>
            <a:r>
              <a:rPr lang="en-IN" dirty="0"/>
              <a:t>    public static void main(String[] args) {</a:t>
            </a:r>
            <a:endParaRPr lang="en-IN" dirty="0"/>
          </a:p>
          <a:p>
            <a:endParaRPr lang="en-IN" dirty="0"/>
          </a:p>
          <a:p>
            <a:r>
              <a:rPr lang="en-IN" dirty="0"/>
              <a:t>        String s1 = new String(); </a:t>
            </a:r>
            <a:endParaRPr lang="en-IN" dirty="0"/>
          </a:p>
          <a:p>
            <a:r>
              <a:rPr lang="en-IN" dirty="0"/>
              <a:t>        char ch[] = {'W','E','L','C','O','M','E'};</a:t>
            </a:r>
            <a:endParaRPr lang="en-IN" dirty="0"/>
          </a:p>
          <a:p>
            <a:r>
              <a:rPr lang="en-IN" dirty="0"/>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sz="2660" dirty="0">
                <a:sym typeface="+mn-ea"/>
              </a:rPr>
              <a:t>       String s2 = new String(ch);</a:t>
            </a:r>
            <a:endParaRPr lang="en-IN" sz="2660" dirty="0"/>
          </a:p>
          <a:p>
            <a:r>
              <a:rPr lang="en-IN" sz="2660" dirty="0">
                <a:sym typeface="+mn-ea"/>
              </a:rPr>
              <a:t>        String s3 = new String(ch, 3, 4);</a:t>
            </a:r>
            <a:endParaRPr lang="en-IN" sz="2660" dirty="0"/>
          </a:p>
          <a:p>
            <a:r>
              <a:rPr lang="en-IN" sz="2660" dirty="0">
                <a:sym typeface="+mn-ea"/>
              </a:rPr>
              <a:t>        System.out.println("s1 = "+s1);</a:t>
            </a:r>
            <a:endParaRPr lang="en-IN" sz="2660" dirty="0"/>
          </a:p>
          <a:p>
            <a:r>
              <a:rPr lang="en-IN" sz="2660" dirty="0">
                <a:sym typeface="+mn-ea"/>
              </a:rPr>
              <a:t>        System.out.println("s2 = "+s2);</a:t>
            </a:r>
            <a:endParaRPr lang="en-IN" sz="2660" dirty="0"/>
          </a:p>
          <a:p>
            <a:r>
              <a:rPr lang="en-IN" sz="2660" dirty="0">
                <a:sym typeface="+mn-ea"/>
              </a:rPr>
              <a:t>        System.out.println("s3 = "+s3);       </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        </a:t>
            </a:r>
            <a:endParaRPr lang="en-IN" sz="2660" dirty="0"/>
          </a:p>
          <a:p>
            <a:r>
              <a:rPr lang="en-IN" dirty="0"/>
              <a:t>4- We can also create string from a byte array containing ASCII values of characters using the following constructors -</a:t>
            </a:r>
            <a:endParaRPr lang="en-IN" dirty="0"/>
          </a:p>
          <a:p>
            <a:r>
              <a:rPr lang="en-IN" dirty="0"/>
              <a:t>String(byte ASCIIChars[]);</a:t>
            </a:r>
            <a:endParaRPr lang="en-IN" dirty="0"/>
          </a:p>
          <a:p>
            <a:r>
              <a:rPr lang="en-IN" dirty="0"/>
              <a:t>String(byte ASCIIChars[], int StartIndex , int NumOfChars);</a:t>
            </a:r>
            <a:endParaRPr lang="en-IN" dirty="0"/>
          </a:p>
          <a:p>
            <a:r>
              <a:rPr lang="en-IN" dirty="0"/>
              <a:t>For example -</a:t>
            </a:r>
            <a:endParaRPr lang="en-IN" dirty="0"/>
          </a:p>
          <a:p>
            <a:r>
              <a:rPr lang="en-IN" dirty="0"/>
              <a:t>byte b[] = {65, 66 , 67, 68, 69, 70};</a:t>
            </a:r>
            <a:endParaRPr lang="en-IN" dirty="0"/>
          </a:p>
          <a:p>
            <a:r>
              <a:rPr lang="en-IN" dirty="0"/>
              <a:t>String s1 = new String(b);</a:t>
            </a:r>
            <a:endParaRPr lang="en-IN" dirty="0"/>
          </a:p>
          <a:p>
            <a:r>
              <a:rPr lang="en-IN" dirty="0"/>
              <a:t>String s2 = new String(b, 3,2);</a:t>
            </a:r>
            <a:endParaRPr lang="en-IN" dirty="0"/>
          </a:p>
          <a:p>
            <a:r>
              <a:rPr lang="en-IN" dirty="0"/>
              <a:t>Here s1 will represent the string - "ABCDEF"</a:t>
            </a:r>
            <a:endParaRPr lang="en-IN" dirty="0"/>
          </a:p>
          <a:p>
            <a:r>
              <a:rPr lang="en-IN" dirty="0"/>
              <a:t>And s2 will represent the string - "DE"</a:t>
            </a:r>
            <a:endParaRPr lang="en-IN" dirty="0"/>
          </a:p>
          <a:p>
            <a:endParaRPr lang="en-IN" dirty="0"/>
          </a:p>
          <a:p>
            <a:r>
              <a:rPr lang="en-IN" dirty="0"/>
              <a: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r>
              <a:rPr lang="en-IN" dirty="0"/>
              <a:t>5- We can also create a string from a previously existing string by using the following constructor -</a:t>
            </a:r>
            <a:endParaRPr lang="en-IN" dirty="0"/>
          </a:p>
          <a:p>
            <a:r>
              <a:rPr lang="en-IN" dirty="0"/>
              <a:t>String(String obj);</a:t>
            </a:r>
            <a:endParaRPr lang="en-IN" dirty="0"/>
          </a:p>
          <a:p>
            <a:r>
              <a:rPr lang="en-IN" dirty="0"/>
              <a:t>For example -</a:t>
            </a:r>
            <a:endParaRPr lang="en-IN" dirty="0"/>
          </a:p>
          <a:p>
            <a:r>
              <a:rPr lang="en-IN" dirty="0"/>
              <a:t>char ch[] = "WELCOME";</a:t>
            </a:r>
            <a:endParaRPr lang="en-IN" dirty="0"/>
          </a:p>
          <a:p>
            <a:r>
              <a:rPr lang="en-IN" dirty="0"/>
              <a:t>String s1 = new String(ch);</a:t>
            </a:r>
            <a:endParaRPr lang="en-IN" dirty="0"/>
          </a:p>
          <a:p>
            <a:r>
              <a:rPr lang="en-IN" dirty="0"/>
              <a:t>String s2 = new String(s1);</a:t>
            </a:r>
            <a:endParaRPr lang="en-IN" dirty="0"/>
          </a:p>
          <a:p>
            <a:r>
              <a:rPr lang="en-IN" dirty="0"/>
              <a:t>String s3  = new String("Hello");	// We can also pass String literals.</a:t>
            </a:r>
            <a:endParaRPr lang="en-IN" dirty="0"/>
          </a:p>
          <a:p>
            <a:r>
              <a:rPr lang="en-IN" dirty="0"/>
              <a:t>String s2 will represent the same string as s1 i.e. - "WELCOME". And s3 will represent the string "Hello".</a:t>
            </a:r>
            <a:endParaRPr lang="en-IN" dirty="0"/>
          </a:p>
          <a:p>
            <a:endParaRPr lang="en-IN" dirty="0"/>
          </a:p>
          <a:p>
            <a:r>
              <a:rPr lang="en-IN" dirty="0"/>
              <a:t>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dirty="0"/>
              <a:t>Example -</a:t>
            </a:r>
            <a:endParaRPr lang="en-IN" dirty="0"/>
          </a:p>
          <a:p>
            <a:r>
              <a:rPr lang="en-IN" dirty="0"/>
              <a:t>public class Call {</a:t>
            </a:r>
            <a:endParaRPr lang="en-IN" dirty="0"/>
          </a:p>
          <a:p>
            <a:endParaRPr lang="en-IN" dirty="0"/>
          </a:p>
          <a:p>
            <a:r>
              <a:rPr lang="en-IN" dirty="0"/>
              <a:t>    public static void main(String[] args) {</a:t>
            </a:r>
            <a:endParaRPr lang="en-IN" dirty="0"/>
          </a:p>
          <a:p>
            <a:endParaRPr lang="en-IN" dirty="0"/>
          </a:p>
          <a:p>
            <a:r>
              <a:rPr lang="en-IN" dirty="0"/>
              <a:t>        byte b[] = {65,66,67,68,69,70};</a:t>
            </a:r>
            <a:endParaRPr lang="en-IN" dirty="0"/>
          </a:p>
          <a:p>
            <a:r>
              <a:rPr lang="en-IN" dirty="0"/>
              <a:t>        String s1 = new String(b);</a:t>
            </a:r>
            <a:endParaRPr lang="en-IN" dirty="0"/>
          </a:p>
          <a:p>
            <a:r>
              <a:rPr lang="en-IN" dirty="0"/>
              <a:t>        String s2 = new String(b, 3, 2);</a:t>
            </a:r>
            <a:endParaRPr lang="en-IN" dirty="0"/>
          </a:p>
          <a:p>
            <a:r>
              <a:rPr lang="en-IN" dirty="0"/>
              <a:t>        String s3 = new String(s1);</a:t>
            </a:r>
            <a:endParaRPr lang="en-IN" dirty="0"/>
          </a:p>
          <a:p>
            <a:r>
              <a:rPr lang="en-IN" dirty="0"/>
              <a:t>        String s4 = new String("Hello");</a:t>
            </a:r>
            <a:endParaRPr lang="en-IN" dirty="0"/>
          </a:p>
          <a:p>
            <a:r>
              <a:rPr lang="en-IN" dirty="0"/>
              <a:t>        System.out.println("s1 = "+s1);</a:t>
            </a:r>
            <a:endParaRPr lang="en-IN" dirty="0"/>
          </a:p>
          <a:p>
            <a:r>
              <a:rPr lang="en-IN" dirty="0"/>
              <a:t>        System.out.println("s2 = "+s2);</a:t>
            </a:r>
            <a:endParaRPr lang="en-IN" dirty="0"/>
          </a:p>
          <a:p>
            <a:r>
              <a:rPr lang="en-IN" dirty="0"/>
              <a:t>        System.out.println("s3 = "+s3);</a:t>
            </a:r>
            <a:endParaRPr lang="en-IN" dirty="0"/>
          </a:p>
          <a:p>
            <a:r>
              <a:rPr lang="en-IN" dirty="0"/>
              <a:t>        System.out.println("s4 = "+s4);</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r>
              <a:rPr lang="en-IN" sz="2000" b="1" dirty="0"/>
              <a:t>String Literals -</a:t>
            </a:r>
            <a:endParaRPr lang="en-IN" sz="2000" b="1" dirty="0"/>
          </a:p>
          <a:p>
            <a:r>
              <a:rPr lang="en-IN" sz="2000" dirty="0"/>
              <a:t>For each string literals you define in your program, Java automatically created a String object for them. So we can initialize a string object by any string literal. For example -</a:t>
            </a:r>
            <a:endParaRPr lang="en-IN" sz="2000" dirty="0"/>
          </a:p>
          <a:p>
            <a:r>
              <a:rPr lang="en-IN" sz="2000" dirty="0"/>
              <a:t>String s1 = "WELCOME";</a:t>
            </a:r>
            <a:endParaRPr lang="en-IN" sz="2000" dirty="0"/>
          </a:p>
          <a:p>
            <a:r>
              <a:rPr lang="en-IN" sz="2000" dirty="0"/>
              <a:t>is a valid string declaration.</a:t>
            </a:r>
            <a:endParaRPr lang="en-IN" sz="2000" dirty="0"/>
          </a:p>
          <a:p>
            <a:r>
              <a:rPr lang="en-IN" sz="2000" dirty="0"/>
              <a:t>But there is a minor difference between this declaration and other declaration of strings that we define by using constructors. Consider the following code -</a:t>
            </a:r>
            <a:endParaRPr lang="en-IN" sz="2000" dirty="0"/>
          </a:p>
          <a:p>
            <a:r>
              <a:rPr lang="en-IN" sz="2000" dirty="0"/>
              <a:t> </a:t>
            </a:r>
            <a:endParaRPr lang="en-IN" sz="2000" dirty="0"/>
          </a:p>
          <a:p>
            <a:r>
              <a:rPr lang="en-IN" sz="2000" dirty="0"/>
              <a:t>String s1 = "Hello";</a:t>
            </a:r>
            <a:endParaRPr lang="en-IN" sz="2000" dirty="0"/>
          </a:p>
          <a:p>
            <a:r>
              <a:rPr lang="en-IN" sz="2000" dirty="0"/>
              <a:t>String s2 = "Hello";</a:t>
            </a:r>
            <a:endParaRPr lang="en-IN" sz="2000" dirty="0"/>
          </a:p>
          <a:p>
            <a:r>
              <a:rPr lang="en-IN" sz="2000" dirty="0"/>
              <a:t>String s3 = new String("Hello");</a:t>
            </a:r>
            <a:endParaRPr lang="en-IN" sz="2000" dirty="0"/>
          </a:p>
          <a:p>
            <a:r>
              <a:rPr lang="en-IN" dirty="0"/>
              <a:t>    </a:t>
            </a:r>
            <a:endParaRPr lang="en-IN" dirty="0"/>
          </a:p>
        </p:txBody>
      </p:sp>
      <p:pic>
        <p:nvPicPr>
          <p:cNvPr id="2" name="Picture 1"/>
          <p:cNvPicPr>
            <a:picLocks noChangeAspect="1"/>
          </p:cNvPicPr>
          <p:nvPr/>
        </p:nvPicPr>
        <p:blipFill>
          <a:blip r:embed="rId1"/>
          <a:srcRect l="16545" t="23863" r="36437" b="55208"/>
          <a:stretch>
            <a:fillRect/>
          </a:stretch>
        </p:blipFill>
        <p:spPr>
          <a:xfrm>
            <a:off x="1614170" y="4137025"/>
            <a:ext cx="8622665" cy="15309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80000"/>
          </a:bodyPr>
          <a:lstStyle/>
          <a:p>
            <a:r>
              <a:rPr lang="en-IN" dirty="0"/>
              <a:t>If we define two strings with same value using string literal, then for second one there will be no separate value in string pool. In that case both will have the same reference.</a:t>
            </a:r>
            <a:endParaRPr lang="en-IN" dirty="0"/>
          </a:p>
          <a:p>
            <a:r>
              <a:rPr lang="en-IN" dirty="0"/>
              <a:t>However if we define using constructor then each string will have separate entries in string pool irrespective of their values.</a:t>
            </a:r>
            <a:endParaRPr lang="en-IN" dirty="0"/>
          </a:p>
          <a:p>
            <a:r>
              <a:rPr lang="en-IN" dirty="0"/>
              <a:t>So if we compare s1 and s2 using == operator i.e. s1 == s2 the answer will be true.</a:t>
            </a:r>
            <a:endParaRPr lang="en-IN" dirty="0"/>
          </a:p>
          <a:p>
            <a:r>
              <a:rPr lang="en-IN" dirty="0"/>
              <a:t>Similarly s1 == s3 will be false.</a:t>
            </a:r>
            <a:endParaRPr lang="en-IN" dirty="0"/>
          </a:p>
          <a:p>
            <a:r>
              <a:rPr lang="en-IN" dirty="0"/>
              <a:t>i.e. '==' compares their reference values not actual values contained in the string objects.</a:t>
            </a:r>
            <a:endParaRPr lang="en-IN" dirty="0"/>
          </a:p>
          <a:p>
            <a:endParaRPr lang="en-IN" dirty="0"/>
          </a:p>
          <a:p>
            <a:r>
              <a:rPr lang="en-IN" b="1" dirty="0"/>
              <a:t>Length of String -</a:t>
            </a:r>
            <a:endParaRPr lang="en-IN" b="1" dirty="0"/>
          </a:p>
          <a:p>
            <a:r>
              <a:rPr lang="en-IN" dirty="0"/>
              <a:t>Java provides us a method named length() to calculate the length of any string.</a:t>
            </a:r>
            <a:endParaRPr lang="en-IN" dirty="0"/>
          </a:p>
          <a:p>
            <a:r>
              <a:rPr lang="en-IN" dirty="0"/>
              <a:t>Note - Do not confuse with length property of arrays.</a:t>
            </a:r>
            <a:endParaRPr lang="en-IN" dirty="0"/>
          </a:p>
          <a:p>
            <a:r>
              <a:rPr lang="en-IN" dirty="0"/>
              <a:t>For example -</a:t>
            </a:r>
            <a:endParaRPr lang="en-IN" dirty="0"/>
          </a:p>
          <a:p>
            <a:r>
              <a:rPr lang="en-IN" dirty="0"/>
              <a:t>String s1 = "WELCOME";</a:t>
            </a:r>
            <a:endParaRPr lang="en-IN" dirty="0"/>
          </a:p>
          <a:p>
            <a:r>
              <a:rPr lang="en-IN" dirty="0"/>
              <a:t>int length = s1.length();    // the output will be 7.</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b="1" dirty="0"/>
              <a:t>String Handling Methods -</a:t>
            </a:r>
            <a:endParaRPr lang="en-IN" b="1" dirty="0"/>
          </a:p>
          <a:p>
            <a:r>
              <a:rPr lang="en-IN" dirty="0"/>
              <a:t>String class provides a number of string manipulation methods. We will cover here some commonly used methods -</a:t>
            </a:r>
            <a:endParaRPr lang="en-IN" dirty="0"/>
          </a:p>
          <a:p>
            <a:endParaRPr lang="en-IN" dirty="0"/>
          </a:p>
          <a:p>
            <a:r>
              <a:rPr lang="en-IN" b="1" dirty="0"/>
              <a:t>String Comparison Methods --&gt;</a:t>
            </a:r>
            <a:endParaRPr lang="en-IN" b="1" dirty="0"/>
          </a:p>
          <a:p>
            <a:r>
              <a:rPr lang="en-IN" dirty="0"/>
              <a:t>String class provides the following methods to compare two strings or substring within string.</a:t>
            </a:r>
            <a:endParaRPr lang="en-IN" dirty="0"/>
          </a:p>
          <a:p>
            <a:endParaRPr lang="en-IN" dirty="0"/>
          </a:p>
          <a:p>
            <a:r>
              <a:rPr lang="en-IN" b="1" dirty="0"/>
              <a:t>1- equals() and equalsIgnoreCase()</a:t>
            </a:r>
            <a:endParaRPr lang="en-IN" b="1" dirty="0"/>
          </a:p>
          <a:p>
            <a:r>
              <a:rPr lang="en-IN" dirty="0"/>
              <a:t>equals() method is used to check whether two strings are equal or not. It has the following syntax-</a:t>
            </a:r>
            <a:endParaRPr lang="en-IN" dirty="0"/>
          </a:p>
          <a:p>
            <a:endParaRPr lang="en-IN" dirty="0"/>
          </a:p>
          <a:p>
            <a:r>
              <a:rPr lang="en-IN" dirty="0"/>
              <a:t>boolean equals(Object  str)</a:t>
            </a:r>
            <a:endParaRPr lang="en-IN" dirty="0"/>
          </a:p>
          <a:p>
            <a:endParaRPr lang="en-IN" dirty="0"/>
          </a:p>
          <a:p>
            <a:r>
              <a:rPr lang="en-IN" dirty="0"/>
              <a:t>It performs the case sensitive comparison of two strings and return true if both the strings are identical and false otherwise.</a:t>
            </a:r>
            <a:endParaRPr lang="en-IN" dirty="0"/>
          </a:p>
          <a:p>
            <a:endParaRPr lang="en-IN" dirty="0"/>
          </a:p>
          <a:p>
            <a:r>
              <a:rPr lang="en-IN" dirty="0"/>
              <a:t>equalsIgnoreCase() method as the name indicates perform the case insensitive comparison and return true if both are same and false otherwise. Case insensitive means it consider A-Z to be the same as a-z. It has the following syntax -</a:t>
            </a:r>
            <a:endParaRPr lang="en-IN" dirty="0"/>
          </a:p>
          <a:p>
            <a:endParaRPr lang="en-IN" dirty="0"/>
          </a:p>
          <a:p>
            <a:r>
              <a:rPr lang="en-IN" dirty="0"/>
              <a:t>boolean equalsIgnoreCase(Object  str)</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16996</Words>
  <Application>WPS Presentation</Application>
  <PresentationFormat>Custom</PresentationFormat>
  <Paragraphs>426</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SimSun</vt:lpstr>
      <vt:lpstr>Wingdings</vt:lpstr>
      <vt:lpstr>Microsoft YaHei</vt:lpstr>
      <vt:lpstr>Arial Unicode MS</vt:lpstr>
      <vt:lpstr>Calibri Light</vt:lpstr>
      <vt:lpstr>Calibri</vt:lpstr>
      <vt:lpstr>Malgun 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 living</dc:creator>
  <cp:lastModifiedBy>aakas</cp:lastModifiedBy>
  <cp:revision>163</cp:revision>
  <dcterms:created xsi:type="dcterms:W3CDTF">2020-05-19T06:27:00Z</dcterms:created>
  <dcterms:modified xsi:type="dcterms:W3CDTF">2022-09-12T11:09:25Z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1033-11.2.0.11306</vt:lpwstr>
  </property>
  <property fmtid="{D5CDD505-2E9C-101B-9397-08002B2CF9AE}" pid="3" name="ICV">
    <vt:lpwstr>BDCB32AD22AC4A6FBC83BEF66F9BD3EC</vt:lpwstr>
  </property>
</Properties>
</file>