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406" r:id="rId3"/>
    <p:sldId id="407" r:id="rId4"/>
    <p:sldId id="408" r:id="rId5"/>
    <p:sldId id="409"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b="1" dirty="0"/>
              <a:t>Exception Handling</a:t>
            </a:r>
            <a:endParaRPr lang="en-IN" b="1" dirty="0"/>
          </a:p>
          <a:p>
            <a:r>
              <a:rPr lang="en-IN" dirty="0"/>
              <a:t>An exception is an abnormal condition that is caused by java run time error in the program. Whenever java run time system encounter some exceptional condition, an object representing that exception is created and thrown by the java run time system.</a:t>
            </a:r>
            <a:endParaRPr lang="en-IN" dirty="0"/>
          </a:p>
          <a:p>
            <a:r>
              <a:rPr lang="en-IN" dirty="0"/>
              <a:t>This exception need to be caught and handled properly for the correct functioning of our program, otherwise program will terminate after showing error message. The exception can be handled in the same method in which it arises or it can be passed on to handle somewhere else.</a:t>
            </a:r>
            <a:endParaRPr lang="en-IN" dirty="0"/>
          </a:p>
          <a:p>
            <a:r>
              <a:rPr lang="en-IN" dirty="0"/>
              <a:t>This process is known as </a:t>
            </a:r>
            <a:r>
              <a:rPr lang="en-IN" b="1" dirty="0"/>
              <a:t>exception handling.</a:t>
            </a:r>
            <a:endParaRPr lang="en-IN" dirty="0"/>
          </a:p>
          <a:p>
            <a:r>
              <a:rPr lang="en-IN" dirty="0"/>
              <a:t>Exception handling is done using </a:t>
            </a:r>
            <a:r>
              <a:rPr lang="en-IN" b="1" dirty="0"/>
              <a:t>five keywords:- try, catch, throw, throws and finally</a:t>
            </a:r>
            <a:r>
              <a:rPr lang="en-IN" dirty="0"/>
              <a:t>. It includes the following steps -</a:t>
            </a:r>
            <a:endParaRPr lang="en-IN" dirty="0"/>
          </a:p>
          <a:p>
            <a:r>
              <a:rPr lang="en-IN" dirty="0"/>
              <a:t>The program code that you want to monitor for exception is placed within the try block.</a:t>
            </a:r>
            <a:endParaRPr lang="en-IN" dirty="0"/>
          </a:p>
          <a:p>
            <a:r>
              <a:rPr lang="en-IN" dirty="0"/>
              <a:t>If an exception occurs in the try block, it is thrown by java run time system. It will be caught by using catch and processed accordingly.</a:t>
            </a:r>
            <a:endParaRPr lang="en-IN" dirty="0"/>
          </a:p>
          <a:p>
            <a:r>
              <a:rPr lang="en-IN" dirty="0"/>
              <a:t>Exceptions generated by the system are thrown by the run time system automatically. If you want to throw your own exceptions manually then you can throw them using throw keyword.</a:t>
            </a:r>
            <a:endParaRPr lang="en-IN" dirty="0"/>
          </a:p>
          <a:p>
            <a:r>
              <a:rPr lang="en-IN" dirty="0"/>
              <a:t>If you want to throw the exception out of the method in which it is generated, you can throw them using the throws keyword.</a:t>
            </a:r>
            <a:endParaRPr lang="en-IN" dirty="0"/>
          </a:p>
          <a:p>
            <a:r>
              <a:rPr lang="en-IN" dirty="0"/>
              <a:t>If you want to be assured that some code will be definitely executes whether exception occur or not, then you can place that code in finally block.</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r>
              <a:rPr lang="en-IN" dirty="0"/>
              <a:t>Here we have entered the value of b zero, so an ArithmeticException: / by zero will be thrown by java run time system.</a:t>
            </a:r>
            <a:endParaRPr lang="en-IN" dirty="0"/>
          </a:p>
          <a:p>
            <a:r>
              <a:rPr lang="en-IN" dirty="0"/>
              <a:t>Here we have entered the value of b zero, so an ArithmeticException: / by zero will be thrown by java run time system.</a:t>
            </a:r>
            <a:endParaRPr lang="en-IN" dirty="0"/>
          </a:p>
          <a:p>
            <a:r>
              <a:rPr lang="en-IN" dirty="0"/>
              <a:t>First it will inspect the first one and find no matching so forward to next one and find the matching exception class.</a:t>
            </a:r>
            <a:endParaRPr lang="en-IN" dirty="0"/>
          </a:p>
          <a:p>
            <a:r>
              <a:rPr lang="en-IN" dirty="0"/>
              <a:t>So second catch block gets executes that display the detail of exception and set the value of a, b and c to -2, and third catch block will be bypassed by compiler.</a:t>
            </a:r>
            <a:endParaRPr lang="en-IN" dirty="0"/>
          </a:p>
          <a:p>
            <a:r>
              <a:rPr lang="en-IN" dirty="0"/>
              <a:t>Note - finally block will always run even if exception occurs or not. So it gets executed and display the values of a, b and c.</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5000"/>
          </a:bodyPr>
          <a:lstStyle/>
          <a:p>
            <a:r>
              <a:rPr lang="en-IN" b="1" dirty="0"/>
              <a:t>Unreachable code error -</a:t>
            </a:r>
            <a:endParaRPr lang="en-IN" b="1" dirty="0"/>
          </a:p>
          <a:p>
            <a:r>
              <a:rPr lang="en-IN" dirty="0"/>
              <a:t>While defining multiple catch clauses, always remember that exception child class must come before its parent class.</a:t>
            </a:r>
            <a:endParaRPr lang="en-IN" dirty="0"/>
          </a:p>
          <a:p>
            <a:r>
              <a:rPr lang="en-IN" dirty="0"/>
              <a:t>This is because any exception parent class can catch its own type exceptions as well as all of its child class?s exceptions too.</a:t>
            </a:r>
            <a:endParaRPr lang="en-IN" dirty="0"/>
          </a:p>
          <a:p>
            <a:r>
              <a:rPr lang="en-IN" dirty="0"/>
              <a:t>So child class will never be reached if it comes after its parent class. And catch clause containing child class exception becomes unreachable.</a:t>
            </a:r>
            <a:endParaRPr lang="en-IN" dirty="0"/>
          </a:p>
          <a:p>
            <a:r>
              <a:rPr lang="en-IN" dirty="0"/>
              <a:t>And it is a compile time error in java, if any code becomes unreachable.</a:t>
            </a:r>
            <a:endParaRPr lang="en-IN" dirty="0"/>
          </a:p>
          <a:p>
            <a:r>
              <a:rPr lang="en-IN" dirty="0"/>
              <a:t>Consider the following 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int a=0,b=0,c=0;</a:t>
            </a:r>
            <a:endParaRPr lang="en-IN" dirty="0"/>
          </a:p>
          <a:p>
            <a:r>
              <a:rPr lang="en-IN" dirty="0"/>
              <a:t>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5000"/>
          </a:bodyPr>
          <a:lstStyle/>
          <a:p>
            <a:r>
              <a:rPr lang="en-IN" sz="2660" dirty="0">
                <a:sym typeface="+mn-ea"/>
              </a:rPr>
              <a:t>       try</a:t>
            </a:r>
            <a:endParaRPr lang="en-IN" sz="2660" dirty="0"/>
          </a:p>
          <a:p>
            <a:r>
              <a:rPr lang="en-IN" sz="2660" dirty="0">
                <a:sym typeface="+mn-ea"/>
              </a:rPr>
              <a:t>        {</a:t>
            </a:r>
            <a:endParaRPr lang="en-IN" sz="2660" dirty="0"/>
          </a:p>
          <a:p>
            <a:r>
              <a:rPr lang="en-IN" sz="2660" dirty="0">
                <a:sym typeface="+mn-ea"/>
              </a:rPr>
              <a:t>            a= Integer.parseInt(System.console().readLine("Enter a"));</a:t>
            </a:r>
            <a:endParaRPr lang="en-IN" sz="2660" dirty="0"/>
          </a:p>
          <a:p>
            <a:r>
              <a:rPr lang="en-IN" sz="2660" dirty="0">
                <a:sym typeface="+mn-ea"/>
              </a:rPr>
              <a:t>            b= Integer.parseInt(System.console().readLine("Enter b"));</a:t>
            </a:r>
            <a:endParaRPr lang="en-IN" sz="2660" dirty="0"/>
          </a:p>
          <a:p>
            <a:r>
              <a:rPr lang="en-IN" sz="2660" dirty="0">
                <a:sym typeface="+mn-ea"/>
              </a:rPr>
              <a:t>            c=a/b;</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a=b=c= -3;</a:t>
            </a:r>
            <a:endParaRPr lang="en-IN" sz="2660" dirty="0"/>
          </a:p>
          <a:p>
            <a:r>
              <a:rPr lang="en-IN" sz="2660" dirty="0">
                <a:sym typeface="+mn-ea"/>
              </a:rPr>
              <a:t>        }</a:t>
            </a:r>
            <a:endParaRPr lang="en-IN" sz="2660" dirty="0"/>
          </a:p>
          <a:p>
            <a:r>
              <a:rPr lang="en-IN" sz="2660" dirty="0">
                <a:sym typeface="+mn-ea"/>
              </a:rPr>
              <a:t>        catch(NumberFormatException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a=b=c= -1;</a:t>
            </a:r>
            <a:endParaRPr lang="en-IN" sz="2660" dirty="0"/>
          </a:p>
          <a:p>
            <a:r>
              <a:rPr lang="en-IN" sz="2660" dirty="0">
                <a:sym typeface="+mn-ea"/>
              </a:rPr>
              <a:t>        }</a:t>
            </a:r>
            <a:endParaRPr lang="en-IN" sz="2660" dirty="0"/>
          </a:p>
          <a:p>
            <a:r>
              <a:rPr lang="en-IN" sz="2660" dirty="0">
                <a:sym typeface="+mn-ea"/>
              </a:rPr>
              <a:t>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sz="2660" dirty="0">
                <a:sym typeface="+mn-ea"/>
              </a:rPr>
              <a:t>    catch(ArithmeticException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a=b=c= -2;</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finally</a:t>
            </a:r>
            <a:endParaRPr lang="en-IN" sz="2660" dirty="0"/>
          </a:p>
          <a:p>
            <a:r>
              <a:rPr lang="en-IN" sz="2660" dirty="0">
                <a:sym typeface="+mn-ea"/>
              </a:rPr>
              <a:t>        {</a:t>
            </a:r>
            <a:endParaRPr lang="en-IN" sz="2660" dirty="0"/>
          </a:p>
          <a:p>
            <a:r>
              <a:rPr lang="en-IN" sz="2660" dirty="0">
                <a:sym typeface="+mn-ea"/>
              </a:rPr>
              <a:t>            System.out.println(a+"  "+b+"  "+c);</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a:t>
            </a:r>
            <a:endParaRPr lang="en-IN" sz="2660" dirty="0"/>
          </a:p>
          <a:p>
            <a:r>
              <a:rPr lang="en-IN" dirty="0"/>
              <a:t>In the above example Exception is the parent class of NumberFormatException and ArithmeticException so these both exceptions will be cached by the first catch block.</a:t>
            </a:r>
            <a:endParaRPr lang="en-IN" dirty="0"/>
          </a:p>
          <a:p>
            <a:r>
              <a:rPr lang="en-IN" dirty="0"/>
              <a:t>So second and third cache clocks never execute and become unreachable.</a:t>
            </a:r>
            <a:endParaRPr lang="en-IN" dirty="0"/>
          </a:p>
          <a:p>
            <a:r>
              <a:rPr lang="en-IN" dirty="0"/>
              <a:t>So here your program will not compile and run.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20000"/>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The general form of exception handling block is as follows -</a:t>
            </a:r>
            <a:endParaRPr lang="en-IN" dirty="0"/>
          </a:p>
          <a:p>
            <a:r>
              <a:rPr lang="en-IN" dirty="0"/>
              <a:t>try</a:t>
            </a:r>
            <a:endParaRPr lang="en-IN" dirty="0"/>
          </a:p>
          <a:p>
            <a:r>
              <a:rPr lang="en-IN" dirty="0"/>
              <a:t>{</a:t>
            </a:r>
            <a:endParaRPr lang="en-IN" dirty="0"/>
          </a:p>
          <a:p>
            <a:r>
              <a:rPr lang="en-IN" dirty="0"/>
              <a:t>  // code that you want to monitor for exception</a:t>
            </a:r>
            <a:endParaRPr lang="en-IN" dirty="0"/>
          </a:p>
          <a:p>
            <a:r>
              <a:rPr lang="en-IN" dirty="0"/>
              <a:t>}</a:t>
            </a:r>
            <a:endParaRPr lang="en-IN" dirty="0"/>
          </a:p>
          <a:p>
            <a:r>
              <a:rPr lang="en-IN" dirty="0"/>
              <a:t>catch(ExceptionType1 ex)</a:t>
            </a:r>
            <a:endParaRPr lang="en-IN" dirty="0"/>
          </a:p>
          <a:p>
            <a:r>
              <a:rPr lang="en-IN" dirty="0"/>
              <a:t>{</a:t>
            </a:r>
            <a:endParaRPr lang="en-IN" dirty="0"/>
          </a:p>
          <a:p>
            <a:r>
              <a:rPr lang="en-IN" dirty="0"/>
              <a:t>  // code to handle the generated exception</a:t>
            </a:r>
            <a:endParaRPr lang="en-IN" dirty="0"/>
          </a:p>
          <a:p>
            <a:r>
              <a:rPr lang="en-IN" dirty="0"/>
              <a:t>}</a:t>
            </a:r>
            <a:endParaRPr lang="en-IN" dirty="0"/>
          </a:p>
          <a:p>
            <a:r>
              <a:rPr lang="en-IN" dirty="0"/>
              <a:t>catch(ExcptionType2  ex)</a:t>
            </a:r>
            <a:endParaRPr lang="en-IN" dirty="0"/>
          </a:p>
          <a:p>
            <a:r>
              <a:rPr lang="en-IN" dirty="0"/>
              <a:t>{</a:t>
            </a:r>
            <a:endParaRPr lang="en-IN" dirty="0"/>
          </a:p>
          <a:p>
            <a:r>
              <a:rPr lang="en-IN" dirty="0"/>
              <a:t>  // code to handle the generated exception</a:t>
            </a:r>
            <a:endParaRPr lang="en-IN" dirty="0"/>
          </a:p>
          <a:p>
            <a:r>
              <a:rPr lang="en-IN" dirty="0"/>
              <a:t>}</a:t>
            </a:r>
            <a:endParaRPr lang="en-IN" dirty="0"/>
          </a:p>
          <a:p>
            <a:r>
              <a:rPr lang="en-IN" dirty="0"/>
              <a:t>finally</a:t>
            </a:r>
            <a:endParaRPr lang="en-IN" dirty="0"/>
          </a:p>
          <a:p>
            <a:r>
              <a:rPr lang="en-IN" dirty="0"/>
              <a:t>{</a:t>
            </a:r>
            <a:endParaRPr lang="en-IN" dirty="0"/>
          </a:p>
          <a:p>
            <a:r>
              <a:rPr lang="en-IN" dirty="0"/>
              <a:t>// code that you defiantly wants to execute whether exceptions occur or not </a:t>
            </a:r>
            <a:endParaRPr lang="en-IN" dirty="0"/>
          </a:p>
          <a:p>
            <a:r>
              <a:rPr lang="en-IN" dirty="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rcRect l="16947" t="15459" r="25741" b="35752"/>
          <a:stretch>
            <a:fillRect/>
          </a:stretch>
        </p:blipFill>
        <p:spPr>
          <a:xfrm>
            <a:off x="1094105" y="194310"/>
            <a:ext cx="9498330" cy="3465830"/>
          </a:xfrm>
          <a:prstGeom prst="rect">
            <a:avLst/>
          </a:prstGeom>
        </p:spPr>
      </p:pic>
      <p:sp>
        <p:nvSpPr>
          <p:cNvPr id="3" name="Text Box 2"/>
          <p:cNvSpPr txBox="1"/>
          <p:nvPr/>
        </p:nvSpPr>
        <p:spPr>
          <a:xfrm>
            <a:off x="1941195" y="4462145"/>
            <a:ext cx="914400" cy="914400"/>
          </a:xfrm>
          <a:prstGeom prst="rect">
            <a:avLst/>
          </a:prstGeom>
        </p:spPr>
        <p:txBody>
          <a:bodyPr vert="eaVert" wrap="none"/>
          <a:p>
            <a:endParaRPr lang="en-US"/>
          </a:p>
        </p:txBody>
      </p:sp>
      <p:sp>
        <p:nvSpPr>
          <p:cNvPr id="4" name="Text Box 3"/>
          <p:cNvSpPr txBox="1"/>
          <p:nvPr/>
        </p:nvSpPr>
        <p:spPr>
          <a:xfrm>
            <a:off x="1327785" y="4417060"/>
            <a:ext cx="10556240" cy="2016125"/>
          </a:xfrm>
          <a:prstGeom prst="rect">
            <a:avLst/>
          </a:prstGeom>
        </p:spPr>
        <p:txBody>
          <a:bodyPr wrap="none"/>
          <a:p>
            <a:pPr algn="l"/>
            <a:r>
              <a:rPr lang="en-US" b="1"/>
              <a:t>Throwable class -</a:t>
            </a:r>
            <a:endParaRPr lang="en-US" b="1"/>
          </a:p>
          <a:p>
            <a:pPr algn="l"/>
            <a:r>
              <a:rPr lang="en-US"/>
              <a:t>The parent class of all types of exceptions is Throwable class. All types of exceptions are derived </a:t>
            </a:r>
            <a:endParaRPr lang="en-US"/>
          </a:p>
          <a:p>
            <a:pPr algn="l"/>
            <a:r>
              <a:rPr lang="en-US"/>
              <a:t>from Throwable class.</a:t>
            </a:r>
            <a:endParaRPr lang="en-US"/>
          </a:p>
          <a:p>
            <a:pPr algn="l"/>
            <a:r>
              <a:rPr lang="en-US" b="1"/>
              <a:t>Error class -</a:t>
            </a:r>
            <a:endParaRPr lang="en-US" b="1"/>
          </a:p>
          <a:p>
            <a:pPr algn="l"/>
            <a:r>
              <a:rPr lang="en-US"/>
              <a:t>The exceptions defined by Error and its subclasses are comes under the category of Error</a:t>
            </a:r>
            <a:endParaRPr lang="en-US"/>
          </a:p>
          <a:p>
            <a:pPr algn="l"/>
            <a:r>
              <a:rPr lang="en-US"/>
              <a:t> exceptions. These types of exceptions represent conditions that you are not supposed to handle </a:t>
            </a:r>
            <a:endParaRPr lang="en-US"/>
          </a:p>
          <a:p>
            <a:pPr algn="l"/>
            <a:r>
              <a:rPr lang="en-US"/>
              <a:t>i.e. you are not expected to catch and handle them.</a:t>
            </a:r>
            <a:endParaRPr lang="en-US"/>
          </a:p>
          <a:p>
            <a:pPr algn="l"/>
            <a:r>
              <a:rPr lang="en-US"/>
              <a:t>Error has three direct subclasses - ThreadDeath, LinkageError, and VirtualMachineError.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sz="1800" b="1" dirty="0"/>
              <a:t>Exception class -</a:t>
            </a:r>
            <a:endParaRPr lang="en-IN" sz="1800" b="1" dirty="0"/>
          </a:p>
          <a:p>
            <a:r>
              <a:rPr lang="en-IN" sz="1800" dirty="0"/>
              <a:t>It is divided into 2 categories Checked and Unchecked Exceptions.</a:t>
            </a:r>
            <a:endParaRPr lang="en-IN" sz="1800" dirty="0"/>
          </a:p>
          <a:p>
            <a:r>
              <a:rPr lang="en-IN" sz="1800" b="1" dirty="0"/>
              <a:t>1- Unchecked Exceptions -</a:t>
            </a:r>
            <a:endParaRPr lang="en-IN" sz="1800" b="1" dirty="0"/>
          </a:p>
          <a:p>
            <a:r>
              <a:rPr lang="en-IN" sz="1800" dirty="0"/>
              <a:t>All classes that extends RuntimeException class or its subclasses comes under the category of unchecked exceptions.</a:t>
            </a:r>
            <a:endParaRPr lang="en-IN" sz="1800" dirty="0"/>
          </a:p>
          <a:p>
            <a:r>
              <a:rPr lang="en-IN" sz="1800" dirty="0"/>
              <a:t>It is not always necessary to catch and handle unchecked exceptions, your code will compile successfully even if you include exception handling code or not. But if exception arise program will not run and terminate there.</a:t>
            </a:r>
            <a:endParaRPr lang="en-IN" sz="1800" dirty="0"/>
          </a:p>
          <a:p>
            <a:r>
              <a:rPr lang="en-IN" sz="1800" dirty="0"/>
              <a:t>Some common subclasses of RuntimeException are as follows -</a:t>
            </a:r>
            <a:endParaRPr lang="en-IN" sz="1800" dirty="0"/>
          </a:p>
        </p:txBody>
      </p:sp>
      <p:pic>
        <p:nvPicPr>
          <p:cNvPr id="2" name="Picture 1"/>
          <p:cNvPicPr>
            <a:picLocks noChangeAspect="1"/>
          </p:cNvPicPr>
          <p:nvPr/>
        </p:nvPicPr>
        <p:blipFill>
          <a:blip r:embed="rId1"/>
          <a:srcRect l="17394" t="11545" r="18575" b="51085"/>
          <a:stretch>
            <a:fillRect/>
          </a:stretch>
        </p:blipFill>
        <p:spPr>
          <a:xfrm>
            <a:off x="1082040" y="3679190"/>
            <a:ext cx="10490835" cy="30651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30000"/>
          </a:bodyPr>
          <a:lstStyle/>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int a,b,c;</a:t>
            </a:r>
            <a:endParaRPr lang="en-IN" dirty="0"/>
          </a:p>
          <a:p>
            <a:r>
              <a:rPr lang="en-IN" dirty="0"/>
              <a:t>        try</a:t>
            </a:r>
            <a:endParaRPr lang="en-IN" dirty="0"/>
          </a:p>
          <a:p>
            <a:r>
              <a:rPr lang="en-IN" dirty="0"/>
              <a:t>        {</a:t>
            </a:r>
            <a:endParaRPr lang="en-IN" dirty="0"/>
          </a:p>
          <a:p>
            <a:r>
              <a:rPr lang="en-IN" dirty="0"/>
              <a:t>            a=10;</a:t>
            </a:r>
            <a:endParaRPr lang="en-IN" dirty="0"/>
          </a:p>
          <a:p>
            <a:r>
              <a:rPr lang="en-IN" dirty="0"/>
              <a:t>            b=0;</a:t>
            </a:r>
            <a:endParaRPr lang="en-IN" dirty="0"/>
          </a:p>
          <a:p>
            <a:r>
              <a:rPr lang="en-IN" dirty="0"/>
              <a:t>            c=a/b;</a:t>
            </a:r>
            <a:endParaRPr lang="en-IN" dirty="0"/>
          </a:p>
          <a:p>
            <a:r>
              <a:rPr lang="en-IN" dirty="0"/>
              <a:t>            System.out.println("This will not be printed");</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a=b=c=-1;</a:t>
            </a:r>
            <a:endParaRPr lang="en-IN" dirty="0"/>
          </a:p>
          <a:p>
            <a:r>
              <a:rPr lang="en-IN" dirty="0"/>
              <a:t>            System.out.println(a+"  "+b+ "  "+c);</a:t>
            </a:r>
            <a:endParaRPr lang="en-IN" dirty="0"/>
          </a:p>
          <a:p>
            <a:r>
              <a:rPr lang="en-IN" dirty="0"/>
              <a:t>            System.out.println("Divide by zero Arithmetic Exception");</a:t>
            </a:r>
            <a:endParaRPr lang="en-IN" dirty="0"/>
          </a:p>
          <a:p>
            <a:r>
              <a:rPr lang="en-IN" dirty="0"/>
              <a:t>        }</a:t>
            </a:r>
            <a:endParaRPr lang="en-IN" dirty="0"/>
          </a:p>
          <a:p>
            <a:r>
              <a:rPr lang="en-IN" dirty="0"/>
              <a:t>      System.out.println("After catch block");</a:t>
            </a:r>
            <a:endParaRPr lang="en-IN" dirty="0"/>
          </a:p>
          <a:p>
            <a:r>
              <a:rPr lang="en-IN" dirty="0"/>
              <a:t>    }</a:t>
            </a:r>
            <a:endParaRPr lang="en-IN" dirty="0"/>
          </a:p>
          <a:p>
            <a:r>
              <a:rPr lang="en-IN" dirty="0"/>
              <a:t>}</a:t>
            </a:r>
            <a:endParaRPr lang="en-IN" dirty="0"/>
          </a:p>
          <a:p>
            <a:endParaRPr lang="en-IN" dirty="0"/>
          </a:p>
          <a:p>
            <a:r>
              <a:rPr lang="en-IN"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dirty="0"/>
              <a:t>Note that the statement System.out.println("This will not be printed"); will not be run because in the previous statement an exception has occurred, so Java run time system will create an object representing that exception and throw that to matching catch block. And catch block will gets executed. So any statements after exception has occur within try block, will not executes.</a:t>
            </a:r>
            <a:endParaRPr lang="en-IN" dirty="0"/>
          </a:p>
          <a:p>
            <a:endParaRPr lang="en-IN" b="1" dirty="0"/>
          </a:p>
          <a:p>
            <a:r>
              <a:rPr lang="en-IN" b="1" dirty="0"/>
              <a:t>Displaying description of Exception -</a:t>
            </a:r>
            <a:endParaRPr lang="en-IN" b="1" dirty="0"/>
          </a:p>
          <a:p>
            <a:r>
              <a:rPr lang="en-IN" dirty="0"/>
              <a:t>There are different methods to display the description of exceptions -</a:t>
            </a:r>
            <a:endParaRPr lang="en-IN" dirty="0"/>
          </a:p>
          <a:p>
            <a:r>
              <a:rPr lang="en-IN" dirty="0"/>
              <a:t>1- The catch block in the above program can be rewritten as follows -</a:t>
            </a:r>
            <a:endParaRPr lang="en-IN" dirty="0"/>
          </a:p>
          <a:p>
            <a:r>
              <a:rPr lang="en-IN" dirty="0"/>
              <a:t>catach(Exception ex)</a:t>
            </a:r>
            <a:endParaRPr lang="en-IN" dirty="0"/>
          </a:p>
          <a:p>
            <a:r>
              <a:rPr lang="en-IN" dirty="0"/>
              <a:t>{</a:t>
            </a:r>
            <a:endParaRPr lang="en-IN" dirty="0"/>
          </a:p>
          <a:p>
            <a:r>
              <a:rPr lang="en-IN" dirty="0"/>
              <a:t>  System.out.println(ex);</a:t>
            </a:r>
            <a:endParaRPr lang="en-IN" dirty="0"/>
          </a:p>
          <a:p>
            <a:r>
              <a:rPr lang="en-IN" dirty="0"/>
              <a:t>}</a:t>
            </a:r>
            <a:endParaRPr lang="en-IN" dirty="0"/>
          </a:p>
          <a:p>
            <a:endParaRPr lang="en-IN" dirty="0"/>
          </a:p>
          <a:p>
            <a:r>
              <a:rPr lang="en-IN" dirty="0"/>
              <a:t>And this block will produce the output - java.lang.ArithmeticException: / by zero</a:t>
            </a:r>
            <a:endParaRPr lang="en-IN" dirty="0"/>
          </a:p>
          <a:p>
            <a:r>
              <a:rPr lang="en-IN" dirty="0"/>
              <a:t>As we already know when we try to print any object in println() method it will call toString() method, So here ex.toString() will run and produce the description of exception.</a:t>
            </a:r>
            <a:endParaRPr lang="en-IN" dirty="0"/>
          </a:p>
          <a:p>
            <a:r>
              <a:rPr lang="en-IN" dirty="0"/>
              <a:t>This is because Throwable class has overridden toString() method of Object class to print the detail of exception.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2- The second method to display description of exception is to use getMessage() method as follows -</a:t>
            </a:r>
            <a:endParaRPr lang="en-IN" dirty="0"/>
          </a:p>
          <a:p>
            <a:r>
              <a:rPr lang="en-IN" dirty="0"/>
              <a:t>        catch(Exception ex)</a:t>
            </a:r>
            <a:endParaRPr lang="en-IN" dirty="0"/>
          </a:p>
          <a:p>
            <a:r>
              <a:rPr lang="en-IN" dirty="0"/>
              <a:t>        {</a:t>
            </a:r>
            <a:endParaRPr lang="en-IN" dirty="0"/>
          </a:p>
          <a:p>
            <a:r>
              <a:rPr lang="en-IN" dirty="0"/>
              <a:t>            System.out.println(ex.getMessage());</a:t>
            </a:r>
            <a:endParaRPr lang="en-IN" dirty="0"/>
          </a:p>
          <a:p>
            <a:r>
              <a:rPr lang="en-IN" dirty="0"/>
              <a:t>        }</a:t>
            </a:r>
            <a:endParaRPr lang="en-IN" dirty="0"/>
          </a:p>
          <a:p>
            <a:endParaRPr lang="en-IN" dirty="0"/>
          </a:p>
          <a:p>
            <a:r>
              <a:rPr lang="en-IN" dirty="0"/>
              <a:t>    </a:t>
            </a:r>
            <a:endParaRPr lang="en-IN" dirty="0"/>
          </a:p>
          <a:p>
            <a:r>
              <a:rPr lang="en-IN" dirty="0"/>
              <a:t>And this block will produce the output - / by zero</a:t>
            </a:r>
            <a:endParaRPr lang="en-IN" dirty="0"/>
          </a:p>
          <a:p>
            <a:r>
              <a:rPr lang="en-IN" dirty="0"/>
              <a:t>It displays a short description of exception.</a:t>
            </a:r>
            <a:endParaRPr lang="en-IN" dirty="0"/>
          </a:p>
          <a:p>
            <a:endParaRPr lang="en-IN" dirty="0"/>
          </a:p>
          <a:p>
            <a:r>
              <a:rPr lang="en-IN" dirty="0"/>
              <a:t>3- The third method to get the full detail of exception is to use printStackTrace() method as follows -</a:t>
            </a:r>
            <a:endParaRPr lang="en-IN" dirty="0"/>
          </a:p>
          <a:p>
            <a:r>
              <a:rPr lang="en-IN" dirty="0"/>
              <a:t>       catch(Exception ex)</a:t>
            </a:r>
            <a:endParaRPr lang="en-IN" dirty="0"/>
          </a:p>
          <a:p>
            <a:r>
              <a:rPr lang="en-IN" dirty="0"/>
              <a:t>        {</a:t>
            </a:r>
            <a:endParaRPr lang="en-IN" dirty="0"/>
          </a:p>
          <a:p>
            <a:r>
              <a:rPr lang="en-IN" dirty="0"/>
              <a:t>            ex.printStackTrace();</a:t>
            </a:r>
            <a:endParaRPr lang="en-IN" dirty="0"/>
          </a:p>
          <a:p>
            <a:r>
              <a:rPr lang="en-IN" dirty="0"/>
              <a:t>        }</a:t>
            </a:r>
            <a:endParaRPr lang="en-IN" dirty="0"/>
          </a:p>
          <a:p>
            <a:endParaRPr lang="en-IN" dirty="0"/>
          </a:p>
          <a:p>
            <a:r>
              <a:rPr lang="en-IN" dirty="0"/>
              <a:t> </a:t>
            </a:r>
            <a:endParaRPr lang="en-IN" dirty="0"/>
          </a:p>
          <a:p>
            <a:r>
              <a:rPr lang="en-IN" dirty="0"/>
              <a:t>And this block will produce the output - java.lang.ArithmeticException: / by zero at call.Call.main(Call.java:17)</a:t>
            </a:r>
            <a:endParaRPr lang="en-IN" dirty="0"/>
          </a:p>
          <a:p>
            <a:r>
              <a:rPr lang="en-IN" dirty="0"/>
              <a:t>It displays a full description of exception including line number at which exception occur, package, class and method name in which exception occur.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5000"/>
          </a:bodyPr>
          <a:lstStyle/>
          <a:p>
            <a:r>
              <a:rPr lang="en-IN" dirty="0"/>
              <a:t>Multiple catch blocks -</a:t>
            </a:r>
            <a:endParaRPr lang="en-IN" dirty="0"/>
          </a:p>
          <a:p>
            <a:r>
              <a:rPr lang="en-IN" dirty="0"/>
              <a:t>A single piece of code within try block may throw more than one exception in that case we need more than one catch statement to handle each exception.</a:t>
            </a:r>
            <a:endParaRPr lang="en-IN" dirty="0"/>
          </a:p>
          <a:p>
            <a:r>
              <a:rPr lang="en-IN" dirty="0"/>
              <a:t>When exception is thrown by java run time system, each catch statement is inspected in order from top to bottom one by one, and the first one whose type is same as that of exception thrown will gets executed and remaining catch statements will be bypassed and execution continues after try/catch block.</a:t>
            </a:r>
            <a:endParaRPr lang="en-IN" dirty="0"/>
          </a:p>
          <a:p>
            <a:r>
              <a:rPr lang="en-IN" dirty="0"/>
              <a:t>Example -</a:t>
            </a:r>
            <a:endParaRPr lang="en-IN" dirty="0"/>
          </a:p>
          <a:p>
            <a:r>
              <a:rPr lang="en-IN" dirty="0"/>
              <a:t>public class Call {</a:t>
            </a:r>
            <a:endParaRPr lang="en-IN" dirty="0"/>
          </a:p>
          <a:p>
            <a:endParaRPr lang="en-IN" dirty="0"/>
          </a:p>
          <a:p>
            <a:r>
              <a:rPr lang="en-IN" dirty="0"/>
              <a:t>    public static void main(String[] args) {</a:t>
            </a:r>
            <a:endParaRPr lang="en-IN" dirty="0"/>
          </a:p>
          <a:p>
            <a:endParaRPr lang="en-IN" dirty="0"/>
          </a:p>
          <a:p>
            <a:r>
              <a:rPr lang="en-IN" dirty="0"/>
              <a:t>        int a=0,b=0,c=0;</a:t>
            </a:r>
            <a:endParaRPr lang="en-IN" dirty="0"/>
          </a:p>
          <a:p>
            <a:r>
              <a:rPr lang="en-IN" dirty="0"/>
              <a:t>        try</a:t>
            </a:r>
            <a:endParaRPr lang="en-IN" dirty="0"/>
          </a:p>
          <a:p>
            <a:r>
              <a:rPr lang="en-IN" dirty="0"/>
              <a:t>        {</a:t>
            </a:r>
            <a:endParaRPr lang="en-IN" dirty="0"/>
          </a:p>
          <a:p>
            <a:r>
              <a:rPr lang="en-IN" dirty="0"/>
              <a:t>            a= Integer.parseInt(System.console().readLine("Enter a"));</a:t>
            </a:r>
            <a:endParaRPr lang="en-IN" dirty="0"/>
          </a:p>
          <a:p>
            <a:r>
              <a:rPr lang="en-IN" dirty="0"/>
              <a:t>            b= Integer.parseInt(System.console().readLine("Enter b"));</a:t>
            </a:r>
            <a:endParaRPr lang="en-IN" dirty="0"/>
          </a:p>
          <a:p>
            <a:r>
              <a:rPr lang="en-IN" dirty="0"/>
              <a:t>            c=a/b;</a:t>
            </a:r>
            <a:endParaRPr lang="en-IN" dirty="0"/>
          </a:p>
          <a:p>
            <a:r>
              <a:rPr lang="en-IN" dirty="0"/>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sz="2660" dirty="0">
                <a:sym typeface="+mn-ea"/>
              </a:rPr>
              <a:t>    }</a:t>
            </a:r>
            <a:endParaRPr lang="en-IN" sz="2660" dirty="0"/>
          </a:p>
          <a:p>
            <a:r>
              <a:rPr lang="en-IN" sz="2660" dirty="0">
                <a:sym typeface="+mn-ea"/>
              </a:rPr>
              <a:t>        catch(NumberFormatException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a=b=c= -1;</a:t>
            </a:r>
            <a:endParaRPr lang="en-IN" sz="2660" dirty="0"/>
          </a:p>
          <a:p>
            <a:r>
              <a:rPr lang="en-IN" sz="2660" dirty="0">
                <a:sym typeface="+mn-ea"/>
              </a:rPr>
              <a:t>        }</a:t>
            </a:r>
            <a:endParaRPr lang="en-IN" sz="2660" dirty="0"/>
          </a:p>
          <a:p>
            <a:r>
              <a:rPr lang="en-IN" sz="2660" dirty="0">
                <a:sym typeface="+mn-ea"/>
              </a:rPr>
              <a:t>        catch(ArithmeticException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a=b=c= -2;</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a=b=c= -3;</a:t>
            </a:r>
            <a:endParaRPr lang="en-IN" sz="2660" dirty="0"/>
          </a:p>
          <a:p>
            <a:r>
              <a:rPr lang="en-IN" sz="2660" dirty="0">
                <a:sym typeface="+mn-ea"/>
              </a:rPr>
              <a:t>        }</a:t>
            </a:r>
            <a:endParaRPr lang="en-IN" sz="2660" dirty="0"/>
          </a:p>
          <a:p>
            <a:r>
              <a:rPr lang="en-IN" sz="2660" dirty="0">
                <a:sym typeface="+mn-ea"/>
              </a:rPr>
              <a:t>        finally</a:t>
            </a:r>
            <a:endParaRPr lang="en-IN" sz="2660" dirty="0"/>
          </a:p>
          <a:p>
            <a:r>
              <a:rPr lang="en-IN" sz="2660" dirty="0">
                <a:sym typeface="+mn-ea"/>
              </a:rPr>
              <a:t>        {</a:t>
            </a:r>
            <a:endParaRPr lang="en-IN" sz="2660" dirty="0"/>
          </a:p>
          <a:p>
            <a:r>
              <a:rPr lang="en-IN" sz="2660" dirty="0">
                <a:sym typeface="+mn-ea"/>
              </a:rPr>
              <a:t>            System.out.println(a+"  "+b+"  "+c);</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8181</Words>
  <Application>WPS Presentation</Application>
  <PresentationFormat>Custom</PresentationFormat>
  <Paragraphs>197</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179</cp:revision>
  <dcterms:created xsi:type="dcterms:W3CDTF">2020-05-19T06:27:00Z</dcterms:created>
  <dcterms:modified xsi:type="dcterms:W3CDTF">2021-06-17T04:23:34Z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