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12"/>
  </p:notesMasterIdLst>
  <p:sldIdLst>
    <p:sldId id="257"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04" autoAdjust="0"/>
  </p:normalViewPr>
  <p:slideViewPr>
    <p:cSldViewPr snapToGrid="0">
      <p:cViewPr>
        <p:scale>
          <a:sx n="81" d="100"/>
          <a:sy n="81" d="100"/>
        </p:scale>
        <p:origin x="754"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F3E43-45B1-4104-BF84-0CE7E0F636A6}"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2785C8-2F3A-4550-81F0-0AADBD9B28BB}" type="slidenum">
              <a:rPr lang="en-IN" smtClean="0"/>
              <a:t>‹#›</a:t>
            </a:fld>
            <a:endParaRPr lang="en-IN"/>
          </a:p>
        </p:txBody>
      </p:sp>
    </p:spTree>
    <p:extLst>
      <p:ext uri="{BB962C8B-B14F-4D97-AF65-F5344CB8AC3E}">
        <p14:creationId xmlns:p14="http://schemas.microsoft.com/office/powerpoint/2010/main" val="16818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4/10/2024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4/10/2024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dirty="0"/>
              <a:t>Feature </a:t>
            </a:r>
            <a:r>
              <a:rPr lang="en-US" sz="6000" dirty="0"/>
              <a:t>Extraction and Price Prediction for Mobile Phones</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546155"/>
          </a:xfrm>
        </p:spPr>
        <p:txBody>
          <a:bodyPr>
            <a:normAutofit/>
          </a:bodyPr>
          <a:lstStyle/>
          <a:p>
            <a:r>
              <a:rPr lang="en-US" dirty="0"/>
              <a:t> A Data-Driven Approach to Mobile Phone Pricing Strategy</a:t>
            </a:r>
          </a:p>
          <a:p>
            <a:r>
              <a:rPr lang="en-US" dirty="0"/>
              <a:t>By- Ankit </a:t>
            </a:r>
            <a:r>
              <a:rPr lang="en-US" dirty="0" err="1"/>
              <a:t>kashyap</a:t>
            </a:r>
            <a:endParaRPr lang="en-US" dirty="0"/>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C025-1CF4-4CAD-92A1-D423D0EE41F4}"/>
              </a:ext>
            </a:extLst>
          </p:cNvPr>
          <p:cNvSpPr>
            <a:spLocks noGrp="1"/>
          </p:cNvSpPr>
          <p:nvPr>
            <p:ph type="title"/>
          </p:nvPr>
        </p:nvSpPr>
        <p:spPr/>
        <p:txBody>
          <a:bodyPr/>
          <a:lstStyle/>
          <a:p>
            <a:r>
              <a:rPr lang="en-IN" b="1" dirty="0"/>
              <a:t>Recommendations</a:t>
            </a:r>
            <a:endParaRPr lang="en-IN" dirty="0"/>
          </a:p>
        </p:txBody>
      </p:sp>
      <p:sp>
        <p:nvSpPr>
          <p:cNvPr id="3" name="Content Placeholder 2">
            <a:extLst>
              <a:ext uri="{FF2B5EF4-FFF2-40B4-BE49-F238E27FC236}">
                <a16:creationId xmlns:a16="http://schemas.microsoft.com/office/drawing/2014/main" id="{BEDB66E9-849B-421E-B53C-7411A1B63101}"/>
              </a:ext>
            </a:extLst>
          </p:cNvPr>
          <p:cNvSpPr>
            <a:spLocks noGrp="1"/>
          </p:cNvSpPr>
          <p:nvPr>
            <p:ph idx="1"/>
          </p:nvPr>
        </p:nvSpPr>
        <p:spPr/>
        <p:txBody>
          <a:bodyPr/>
          <a:lstStyle/>
          <a:p>
            <a:r>
              <a:rPr lang="en-US" dirty="0"/>
              <a:t>Content:</a:t>
            </a:r>
          </a:p>
          <a:p>
            <a:pPr lvl="1"/>
            <a:r>
              <a:rPr lang="en-US" dirty="0"/>
              <a:t>Provide specific recommendations to the organization based on the project's results.</a:t>
            </a:r>
          </a:p>
          <a:p>
            <a:pPr lvl="1"/>
            <a:r>
              <a:rPr lang="en-US" dirty="0"/>
              <a:t>Highlight how these recommendations can be used to improve pricing strategies and marketing decisions.</a:t>
            </a:r>
          </a:p>
          <a:p>
            <a:pPr>
              <a:buFont typeface="Wingdings" panose="05000000000000000000" pitchFamily="2" charset="2"/>
              <a:buChar char="Ø"/>
            </a:pPr>
            <a:r>
              <a:rPr lang="en-US" dirty="0"/>
              <a:t>The ultimate goal of this project is to provide actionable insights for the organization. Here, we will present concrete recommendations based on the identified key features. These recommendations can be used to optimize pricing strategies, target marketing efforts, and gain a competitive edge in the mobile phone market.</a:t>
            </a:r>
          </a:p>
          <a:p>
            <a:endParaRPr lang="en-IN" dirty="0"/>
          </a:p>
        </p:txBody>
      </p:sp>
    </p:spTree>
    <p:extLst>
      <p:ext uri="{BB962C8B-B14F-4D97-AF65-F5344CB8AC3E}">
        <p14:creationId xmlns:p14="http://schemas.microsoft.com/office/powerpoint/2010/main" val="337916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5C18-0D06-4DBD-BBD6-5E5FBD3CE8F1}"/>
              </a:ext>
            </a:extLst>
          </p:cNvPr>
          <p:cNvSpPr>
            <a:spLocks noGrp="1"/>
          </p:cNvSpPr>
          <p:nvPr>
            <p:ph type="title"/>
          </p:nvPr>
        </p:nvSpPr>
        <p:spPr/>
        <p:txBody>
          <a:bodyPr/>
          <a:lstStyle/>
          <a:p>
            <a:r>
              <a:rPr lang="en-IN" b="1" dirty="0"/>
              <a:t>Project Overview</a:t>
            </a:r>
            <a:endParaRPr lang="en-IN" dirty="0"/>
          </a:p>
        </p:txBody>
      </p:sp>
      <p:sp>
        <p:nvSpPr>
          <p:cNvPr id="3" name="Content Placeholder 2">
            <a:extLst>
              <a:ext uri="{FF2B5EF4-FFF2-40B4-BE49-F238E27FC236}">
                <a16:creationId xmlns:a16="http://schemas.microsoft.com/office/drawing/2014/main" id="{60324C0A-E67D-4B62-A608-593FFDB2D94D}"/>
              </a:ext>
            </a:extLst>
          </p:cNvPr>
          <p:cNvSpPr>
            <a:spLocks noGrp="1"/>
          </p:cNvSpPr>
          <p:nvPr>
            <p:ph idx="1"/>
          </p:nvPr>
        </p:nvSpPr>
        <p:spPr/>
        <p:txBody>
          <a:bodyPr/>
          <a:lstStyle/>
          <a:p>
            <a:r>
              <a:rPr lang="en-US" dirty="0"/>
              <a:t>Problem Statement:</a:t>
            </a:r>
          </a:p>
          <a:p>
            <a:pPr lvl="1"/>
            <a:r>
              <a:rPr lang="en-US" dirty="0"/>
              <a:t>Difficulty in accurately pricing mobile phones in a competitive market.</a:t>
            </a:r>
          </a:p>
          <a:p>
            <a:pPr lvl="1"/>
            <a:r>
              <a:rPr lang="en-US" dirty="0"/>
              <a:t>Need to understand key features influencing phone prices.</a:t>
            </a:r>
          </a:p>
          <a:p>
            <a:r>
              <a:rPr lang="en-US" dirty="0"/>
              <a:t>Objective:</a:t>
            </a:r>
          </a:p>
          <a:p>
            <a:pPr lvl="1"/>
            <a:r>
              <a:rPr lang="en-US" dirty="0"/>
              <a:t>Develop a model to predict mobile phone prices based on features.</a:t>
            </a:r>
          </a:p>
          <a:p>
            <a:pPr>
              <a:buFont typeface="Wingdings" panose="05000000000000000000" pitchFamily="2" charset="2"/>
              <a:buChar char="Ø"/>
            </a:pPr>
            <a:r>
              <a:rPr lang="en-US" dirty="0"/>
              <a:t>Mobile phone pricing is complex due to the variety of features and fierce competition. By building a price prediction model, we can gain insights into which features have the most significant impact on pricing.</a:t>
            </a:r>
          </a:p>
          <a:p>
            <a:endParaRPr lang="en-IN" dirty="0"/>
          </a:p>
        </p:txBody>
      </p:sp>
    </p:spTree>
    <p:extLst>
      <p:ext uri="{BB962C8B-B14F-4D97-AF65-F5344CB8AC3E}">
        <p14:creationId xmlns:p14="http://schemas.microsoft.com/office/powerpoint/2010/main" val="552263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66E5-DE7E-4F23-8971-9FA9E8596E4D}"/>
              </a:ext>
            </a:extLst>
          </p:cNvPr>
          <p:cNvSpPr>
            <a:spLocks noGrp="1"/>
          </p:cNvSpPr>
          <p:nvPr>
            <p:ph type="title"/>
          </p:nvPr>
        </p:nvSpPr>
        <p:spPr/>
        <p:txBody>
          <a:bodyPr/>
          <a:lstStyle/>
          <a:p>
            <a:r>
              <a:rPr lang="en-IN" b="1" dirty="0"/>
              <a:t>Data Exploration</a:t>
            </a:r>
            <a:endParaRPr lang="en-IN" dirty="0"/>
          </a:p>
        </p:txBody>
      </p:sp>
      <p:sp>
        <p:nvSpPr>
          <p:cNvPr id="3" name="Content Placeholder 2">
            <a:extLst>
              <a:ext uri="{FF2B5EF4-FFF2-40B4-BE49-F238E27FC236}">
                <a16:creationId xmlns:a16="http://schemas.microsoft.com/office/drawing/2014/main" id="{11450139-3643-488E-A8B0-C5215681EDD4}"/>
              </a:ext>
            </a:extLst>
          </p:cNvPr>
          <p:cNvSpPr>
            <a:spLocks noGrp="1"/>
          </p:cNvSpPr>
          <p:nvPr>
            <p:ph idx="1"/>
          </p:nvPr>
        </p:nvSpPr>
        <p:spPr/>
        <p:txBody>
          <a:bodyPr/>
          <a:lstStyle/>
          <a:p>
            <a:r>
              <a:rPr lang="en-US" dirty="0"/>
              <a:t>Data Source: Briefly describe the dataset used for the project (source, number of samples, features included).</a:t>
            </a:r>
          </a:p>
          <a:p>
            <a:r>
              <a:rPr lang="en-US" dirty="0"/>
              <a:t>Data Types: List the data types for each feature (numerical, categorical, etc.).</a:t>
            </a:r>
          </a:p>
          <a:p>
            <a:r>
              <a:rPr lang="en-US" dirty="0"/>
              <a:t>Data Visualization:</a:t>
            </a:r>
          </a:p>
          <a:p>
            <a:pPr lvl="1"/>
            <a:r>
              <a:rPr lang="en-US" dirty="0"/>
              <a:t>Include a graph or chart to visualize the distribution of a key feature (e.g., price range of phones).</a:t>
            </a:r>
          </a:p>
          <a:p>
            <a:pPr>
              <a:buFont typeface="Wingdings" panose="05000000000000000000" pitchFamily="2" charset="2"/>
              <a:buChar char="Ø"/>
            </a:pPr>
            <a:r>
              <a:rPr lang="en-US" dirty="0"/>
              <a:t>Data exploration helps us understand the structure and content of the dataset. Here, we will explore the features, their data types, and how they are distributed.</a:t>
            </a:r>
          </a:p>
          <a:p>
            <a:endParaRPr lang="en-IN" dirty="0"/>
          </a:p>
        </p:txBody>
      </p:sp>
    </p:spTree>
    <p:extLst>
      <p:ext uri="{BB962C8B-B14F-4D97-AF65-F5344CB8AC3E}">
        <p14:creationId xmlns:p14="http://schemas.microsoft.com/office/powerpoint/2010/main" val="371800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0018-D23E-4D15-9BA5-1250627F8B3B}"/>
              </a:ext>
            </a:extLst>
          </p:cNvPr>
          <p:cNvSpPr>
            <a:spLocks noGrp="1"/>
          </p:cNvSpPr>
          <p:nvPr>
            <p:ph type="title"/>
          </p:nvPr>
        </p:nvSpPr>
        <p:spPr/>
        <p:txBody>
          <a:bodyPr/>
          <a:lstStyle/>
          <a:p>
            <a:r>
              <a:rPr lang="en-IN" b="1" dirty="0"/>
              <a:t>Data </a:t>
            </a:r>
            <a:r>
              <a:rPr lang="en-IN" b="1" dirty="0" err="1"/>
              <a:t>Preprocessing</a:t>
            </a:r>
            <a:endParaRPr lang="en-IN" dirty="0"/>
          </a:p>
        </p:txBody>
      </p:sp>
      <p:sp>
        <p:nvSpPr>
          <p:cNvPr id="3" name="Content Placeholder 2">
            <a:extLst>
              <a:ext uri="{FF2B5EF4-FFF2-40B4-BE49-F238E27FC236}">
                <a16:creationId xmlns:a16="http://schemas.microsoft.com/office/drawing/2014/main" id="{9135E5E1-D8A5-41A1-9512-15052F0817EF}"/>
              </a:ext>
            </a:extLst>
          </p:cNvPr>
          <p:cNvSpPr>
            <a:spLocks noGrp="1"/>
          </p:cNvSpPr>
          <p:nvPr>
            <p:ph idx="1"/>
          </p:nvPr>
        </p:nvSpPr>
        <p:spPr/>
        <p:txBody>
          <a:bodyPr/>
          <a:lstStyle/>
          <a:p>
            <a:r>
              <a:rPr lang="en-IN" dirty="0"/>
              <a:t>Missing Values: Explain how missing values were handled (e.g., imputation techniques).</a:t>
            </a:r>
          </a:p>
          <a:p>
            <a:r>
              <a:rPr lang="en-IN" dirty="0"/>
              <a:t>Outliers: Describe how outliers were identified and treated (e.g., removal, </a:t>
            </a:r>
            <a:r>
              <a:rPr lang="en-IN" dirty="0" err="1"/>
              <a:t>winsorization</a:t>
            </a:r>
            <a:r>
              <a:rPr lang="en-IN" dirty="0"/>
              <a:t>).</a:t>
            </a:r>
          </a:p>
          <a:p>
            <a:r>
              <a:rPr lang="en-IN" dirty="0"/>
              <a:t>Categorical Variables: Explain how categorical variables were converted into numerical format (e.g., one-hot encoding).</a:t>
            </a:r>
          </a:p>
          <a:p>
            <a:pPr>
              <a:buFont typeface="Wingdings" panose="05000000000000000000" pitchFamily="2" charset="2"/>
              <a:buChar char="Ø"/>
            </a:pPr>
            <a:r>
              <a:rPr lang="en-US" dirty="0"/>
              <a:t>Data preprocessing ensures the data is clean and consistent for model training. Here, we will discuss how we addressed missing values, outliers, and categorical variables.</a:t>
            </a:r>
            <a:endParaRPr lang="en-IN" dirty="0"/>
          </a:p>
        </p:txBody>
      </p:sp>
    </p:spTree>
    <p:extLst>
      <p:ext uri="{BB962C8B-B14F-4D97-AF65-F5344CB8AC3E}">
        <p14:creationId xmlns:p14="http://schemas.microsoft.com/office/powerpoint/2010/main" val="10804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427C-346A-426D-B0C4-E38622946FBD}"/>
              </a:ext>
            </a:extLst>
          </p:cNvPr>
          <p:cNvSpPr>
            <a:spLocks noGrp="1"/>
          </p:cNvSpPr>
          <p:nvPr>
            <p:ph type="title"/>
          </p:nvPr>
        </p:nvSpPr>
        <p:spPr/>
        <p:txBody>
          <a:bodyPr/>
          <a:lstStyle/>
          <a:p>
            <a:r>
              <a:rPr lang="en-IN" b="1" dirty="0"/>
              <a:t>Feature Extraction</a:t>
            </a:r>
            <a:endParaRPr lang="en-IN" dirty="0"/>
          </a:p>
        </p:txBody>
      </p:sp>
      <p:sp>
        <p:nvSpPr>
          <p:cNvPr id="3" name="Content Placeholder 2">
            <a:extLst>
              <a:ext uri="{FF2B5EF4-FFF2-40B4-BE49-F238E27FC236}">
                <a16:creationId xmlns:a16="http://schemas.microsoft.com/office/drawing/2014/main" id="{EA12C3BF-F27A-4425-8BF1-5315EF8E2E82}"/>
              </a:ext>
            </a:extLst>
          </p:cNvPr>
          <p:cNvSpPr>
            <a:spLocks noGrp="1"/>
          </p:cNvSpPr>
          <p:nvPr>
            <p:ph idx="1"/>
          </p:nvPr>
        </p:nvSpPr>
        <p:spPr/>
        <p:txBody>
          <a:bodyPr/>
          <a:lstStyle/>
          <a:p>
            <a:r>
              <a:rPr lang="en-US" dirty="0"/>
              <a:t>Feature Importance Techniques: List the methods used to identify important features (e.g., correlation analysis, feature selection).</a:t>
            </a:r>
          </a:p>
          <a:p>
            <a:r>
              <a:rPr lang="en-US" dirty="0"/>
              <a:t>Feature Selection Results: Summarize the key features identified as having the strongest influence on price.</a:t>
            </a:r>
          </a:p>
          <a:p>
            <a:pPr>
              <a:buFont typeface="Wingdings" panose="05000000000000000000" pitchFamily="2" charset="2"/>
              <a:buChar char="Ø"/>
            </a:pPr>
            <a:r>
              <a:rPr lang="en-US" dirty="0"/>
              <a:t>Feature extraction helps us focus on the most relevant features for price prediction. Here, we will discuss the techniques used to identify these key features.</a:t>
            </a:r>
          </a:p>
          <a:p>
            <a:endParaRPr lang="en-IN" dirty="0"/>
          </a:p>
        </p:txBody>
      </p:sp>
    </p:spTree>
    <p:extLst>
      <p:ext uri="{BB962C8B-B14F-4D97-AF65-F5344CB8AC3E}">
        <p14:creationId xmlns:p14="http://schemas.microsoft.com/office/powerpoint/2010/main" val="2547804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14E2-F2F1-4A41-A4EB-E5C8B028A2CB}"/>
              </a:ext>
            </a:extLst>
          </p:cNvPr>
          <p:cNvSpPr>
            <a:spLocks noGrp="1"/>
          </p:cNvSpPr>
          <p:nvPr>
            <p:ph type="title"/>
          </p:nvPr>
        </p:nvSpPr>
        <p:spPr/>
        <p:txBody>
          <a:bodyPr/>
          <a:lstStyle/>
          <a:p>
            <a:r>
              <a:rPr lang="en-IN" b="1" dirty="0"/>
              <a:t>Model Building</a:t>
            </a:r>
            <a:endParaRPr lang="en-IN" dirty="0"/>
          </a:p>
        </p:txBody>
      </p:sp>
      <p:sp>
        <p:nvSpPr>
          <p:cNvPr id="3" name="Content Placeholder 2">
            <a:extLst>
              <a:ext uri="{FF2B5EF4-FFF2-40B4-BE49-F238E27FC236}">
                <a16:creationId xmlns:a16="http://schemas.microsoft.com/office/drawing/2014/main" id="{7A10A6B3-CF82-4810-85B4-12C3E9CD005F}"/>
              </a:ext>
            </a:extLst>
          </p:cNvPr>
          <p:cNvSpPr>
            <a:spLocks noGrp="1"/>
          </p:cNvSpPr>
          <p:nvPr>
            <p:ph idx="1"/>
          </p:nvPr>
        </p:nvSpPr>
        <p:spPr/>
        <p:txBody>
          <a:bodyPr/>
          <a:lstStyle/>
          <a:p>
            <a:r>
              <a:rPr lang="en-US" dirty="0"/>
              <a:t>Machine Learning Algorithms: Briefly describe the chosen machine learning algorithms for price prediction (e.g., linear regression, random forest).</a:t>
            </a:r>
          </a:p>
          <a:p>
            <a:r>
              <a:rPr lang="en-US" dirty="0"/>
              <a:t>Model Training: Explain the process of splitting the data into training and testing sets.</a:t>
            </a:r>
          </a:p>
          <a:p>
            <a:pPr>
              <a:buFont typeface="Wingdings" panose="05000000000000000000" pitchFamily="2" charset="2"/>
              <a:buChar char="Ø"/>
            </a:pPr>
            <a:r>
              <a:rPr lang="en-US" dirty="0"/>
              <a:t>Model building involves selecting and training a machine learning algorithm to predict prices. Here, we will discuss the chosen algorithms and how the data was prepared for training.</a:t>
            </a:r>
          </a:p>
          <a:p>
            <a:endParaRPr lang="en-IN" dirty="0"/>
          </a:p>
        </p:txBody>
      </p:sp>
    </p:spTree>
    <p:extLst>
      <p:ext uri="{BB962C8B-B14F-4D97-AF65-F5344CB8AC3E}">
        <p14:creationId xmlns:p14="http://schemas.microsoft.com/office/powerpoint/2010/main" val="3384407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3FE9-8B98-4D52-91BD-35AFC178A01B}"/>
              </a:ext>
            </a:extLst>
          </p:cNvPr>
          <p:cNvSpPr>
            <a:spLocks noGrp="1"/>
          </p:cNvSpPr>
          <p:nvPr>
            <p:ph type="title"/>
          </p:nvPr>
        </p:nvSpPr>
        <p:spPr/>
        <p:txBody>
          <a:bodyPr/>
          <a:lstStyle/>
          <a:p>
            <a:r>
              <a:rPr lang="en-IN" b="1" dirty="0"/>
              <a:t>Model Evaluation</a:t>
            </a:r>
            <a:endParaRPr lang="en-IN" dirty="0"/>
          </a:p>
        </p:txBody>
      </p:sp>
      <p:sp>
        <p:nvSpPr>
          <p:cNvPr id="3" name="Content Placeholder 2">
            <a:extLst>
              <a:ext uri="{FF2B5EF4-FFF2-40B4-BE49-F238E27FC236}">
                <a16:creationId xmlns:a16="http://schemas.microsoft.com/office/drawing/2014/main" id="{360DF5EC-3CA4-4183-9A5C-7FC4BC2E2665}"/>
              </a:ext>
            </a:extLst>
          </p:cNvPr>
          <p:cNvSpPr>
            <a:spLocks noGrp="1"/>
          </p:cNvSpPr>
          <p:nvPr>
            <p:ph idx="1"/>
          </p:nvPr>
        </p:nvSpPr>
        <p:spPr/>
        <p:txBody>
          <a:bodyPr/>
          <a:lstStyle/>
          <a:p>
            <a:r>
              <a:rPr lang="en-US" dirty="0"/>
              <a:t>Evaluation Metrics: List the metrics used to evaluate model performance (e.g., mean absolute error, root mean squared error).</a:t>
            </a:r>
          </a:p>
          <a:p>
            <a:r>
              <a:rPr lang="en-US" dirty="0"/>
              <a:t>Model Performance Results: Report the model's performance scores on the testing set.</a:t>
            </a:r>
          </a:p>
          <a:p>
            <a:pPr>
              <a:buFont typeface="Wingdings" panose="05000000000000000000" pitchFamily="2" charset="2"/>
              <a:buChar char="Ø"/>
            </a:pPr>
            <a:r>
              <a:rPr lang="en-US" dirty="0"/>
              <a:t>Model evaluation helps us assess the accuracy of the price</a:t>
            </a:r>
          </a:p>
          <a:p>
            <a:endParaRPr lang="en-IN" dirty="0"/>
          </a:p>
        </p:txBody>
      </p:sp>
    </p:spTree>
    <p:extLst>
      <p:ext uri="{BB962C8B-B14F-4D97-AF65-F5344CB8AC3E}">
        <p14:creationId xmlns:p14="http://schemas.microsoft.com/office/powerpoint/2010/main" val="4007308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F585-04BD-415A-819F-AFE9899AF2C1}"/>
              </a:ext>
            </a:extLst>
          </p:cNvPr>
          <p:cNvSpPr>
            <a:spLocks noGrp="1"/>
          </p:cNvSpPr>
          <p:nvPr>
            <p:ph type="title"/>
          </p:nvPr>
        </p:nvSpPr>
        <p:spPr/>
        <p:txBody>
          <a:bodyPr/>
          <a:lstStyle/>
          <a:p>
            <a:r>
              <a:rPr lang="en-IN" b="1" dirty="0"/>
              <a:t>Feature Importance Analysis</a:t>
            </a:r>
            <a:endParaRPr lang="en-IN" dirty="0"/>
          </a:p>
        </p:txBody>
      </p:sp>
      <p:sp>
        <p:nvSpPr>
          <p:cNvPr id="3" name="Content Placeholder 2">
            <a:extLst>
              <a:ext uri="{FF2B5EF4-FFF2-40B4-BE49-F238E27FC236}">
                <a16:creationId xmlns:a16="http://schemas.microsoft.com/office/drawing/2014/main" id="{CD9157E8-E2BA-41DB-9EE2-75C4992C5084}"/>
              </a:ext>
            </a:extLst>
          </p:cNvPr>
          <p:cNvSpPr>
            <a:spLocks noGrp="1"/>
          </p:cNvSpPr>
          <p:nvPr>
            <p:ph idx="1"/>
          </p:nvPr>
        </p:nvSpPr>
        <p:spPr/>
        <p:txBody>
          <a:bodyPr/>
          <a:lstStyle/>
          <a:p>
            <a:r>
              <a:rPr lang="en-US" dirty="0"/>
              <a:t>Content:</a:t>
            </a:r>
          </a:p>
          <a:p>
            <a:pPr lvl="1"/>
            <a:r>
              <a:rPr lang="en-US" dirty="0"/>
              <a:t>Explain how feature importance analysis was performed using the chosen model.</a:t>
            </a:r>
          </a:p>
          <a:p>
            <a:pPr lvl="1"/>
            <a:r>
              <a:rPr lang="en-US" dirty="0"/>
              <a:t>Highlight the top 3-5 features identified as having the most significant impact on mobile phone prices.</a:t>
            </a:r>
          </a:p>
          <a:p>
            <a:pPr>
              <a:buFont typeface="Wingdings" panose="05000000000000000000" pitchFamily="2" charset="2"/>
              <a:buChar char="Ø"/>
            </a:pPr>
            <a:r>
              <a:rPr lang="en-US" dirty="0"/>
              <a:t>By analyzing the feature importance from our model, we can gain valuable insights into which features have the strongest influence on phone prices. This can inform strategic decisions and marketing efforts. Here, we will discuss the top features identified by the model and their significance.</a:t>
            </a:r>
            <a:endParaRPr lang="en-IN" dirty="0"/>
          </a:p>
        </p:txBody>
      </p:sp>
    </p:spTree>
    <p:extLst>
      <p:ext uri="{BB962C8B-B14F-4D97-AF65-F5344CB8AC3E}">
        <p14:creationId xmlns:p14="http://schemas.microsoft.com/office/powerpoint/2010/main" val="416358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ECB4-6348-4585-8D7C-19B33AF181D9}"/>
              </a:ext>
            </a:extLst>
          </p:cNvPr>
          <p:cNvSpPr>
            <a:spLocks noGrp="1"/>
          </p:cNvSpPr>
          <p:nvPr>
            <p:ph type="title"/>
          </p:nvPr>
        </p:nvSpPr>
        <p:spPr/>
        <p:txBody>
          <a:bodyPr/>
          <a:lstStyle/>
          <a:p>
            <a:r>
              <a:rPr lang="en-IN" b="1" dirty="0"/>
              <a:t>Report and Visualization</a:t>
            </a:r>
            <a:endParaRPr lang="en-IN" dirty="0"/>
          </a:p>
        </p:txBody>
      </p:sp>
      <p:sp>
        <p:nvSpPr>
          <p:cNvPr id="3" name="Content Placeholder 2">
            <a:extLst>
              <a:ext uri="{FF2B5EF4-FFF2-40B4-BE49-F238E27FC236}">
                <a16:creationId xmlns:a16="http://schemas.microsoft.com/office/drawing/2014/main" id="{B240D3F8-40E7-418B-8B46-4C8FE3416D16}"/>
              </a:ext>
            </a:extLst>
          </p:cNvPr>
          <p:cNvSpPr>
            <a:spLocks noGrp="1"/>
          </p:cNvSpPr>
          <p:nvPr>
            <p:ph idx="1"/>
          </p:nvPr>
        </p:nvSpPr>
        <p:spPr/>
        <p:txBody>
          <a:bodyPr/>
          <a:lstStyle/>
          <a:p>
            <a:r>
              <a:rPr lang="en-US" dirty="0"/>
              <a:t>Content:</a:t>
            </a:r>
          </a:p>
          <a:p>
            <a:pPr lvl="1"/>
            <a:r>
              <a:rPr lang="en-US" dirty="0"/>
              <a:t>Briefly describe the key findings of the project regarding feature importance and price prediction.</a:t>
            </a:r>
          </a:p>
          <a:p>
            <a:pPr lvl="1"/>
            <a:r>
              <a:rPr lang="en-US" dirty="0"/>
              <a:t>Include an additional data visualization to showcase a relationship between a key feature and price (e.g., boxplot for price distribution across different RAM capacities).</a:t>
            </a:r>
          </a:p>
          <a:p>
            <a:pPr>
              <a:buFont typeface="Wingdings" panose="05000000000000000000" pitchFamily="2" charset="2"/>
              <a:buChar char="Ø"/>
            </a:pPr>
            <a:r>
              <a:rPr lang="en-US" dirty="0"/>
              <a:t>A comprehensive report should summarize the project's findings. Here, we will revisit the key takeaways regarding feature importance and price prediction. Additionally, we will present another data visualization to solidify these findings.</a:t>
            </a:r>
          </a:p>
          <a:p>
            <a:endParaRPr lang="en-IN" dirty="0"/>
          </a:p>
        </p:txBody>
      </p:sp>
    </p:spTree>
    <p:extLst>
      <p:ext uri="{BB962C8B-B14F-4D97-AF65-F5344CB8AC3E}">
        <p14:creationId xmlns:p14="http://schemas.microsoft.com/office/powerpoint/2010/main" val="109348932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729</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Franklin Gothic Book</vt:lpstr>
      <vt:lpstr>Wingdings</vt:lpstr>
      <vt:lpstr>1_RetrospectVTI</vt:lpstr>
      <vt:lpstr>Feature Extraction and Price Prediction for Mobile Phones</vt:lpstr>
      <vt:lpstr>Project Overview</vt:lpstr>
      <vt:lpstr>Data Exploration</vt:lpstr>
      <vt:lpstr>Data Preprocessing</vt:lpstr>
      <vt:lpstr>Feature Extraction</vt:lpstr>
      <vt:lpstr>Model Building</vt:lpstr>
      <vt:lpstr>Model Evaluation</vt:lpstr>
      <vt:lpstr>Feature Importance Analysis</vt:lpstr>
      <vt:lpstr>Report and Visualization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2024-04-10T12:28:22Z</dcterms:created>
  <dcterms:modified xsi:type="dcterms:W3CDTF">2024-04-10T17:29:44Z</dcterms:modified>
</cp:coreProperties>
</file>