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6" r:id="rId4"/>
    <p:sldId id="267" r:id="rId5"/>
    <p:sldId id="268" r:id="rId6"/>
    <p:sldId id="270" r:id="rId7"/>
    <p:sldId id="269" r:id="rId8"/>
    <p:sldId id="260" r:id="rId9"/>
    <p:sldId id="271" r:id="rId10"/>
    <p:sldId id="272" r:id="rId11"/>
    <p:sldId id="276" r:id="rId12"/>
    <p:sldId id="274" r:id="rId13"/>
    <p:sldId id="261" r:id="rId14"/>
    <p:sldId id="278" r:id="rId15"/>
    <p:sldId id="279" r:id="rId16"/>
    <p:sldId id="280" r:id="rId17"/>
    <p:sldId id="281" r:id="rId18"/>
    <p:sldId id="282" r:id="rId19"/>
    <p:sldId id="283"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AEB7-98B7-4518-B865-D2A1335E1A24}"/>
              </a:ext>
            </a:extLst>
          </p:cNvPr>
          <p:cNvSpPr>
            <a:spLocks noGrp="1"/>
          </p:cNvSpPr>
          <p:nvPr>
            <p:ph type="ctrTitle"/>
          </p:nvPr>
        </p:nvSpPr>
        <p:spPr>
          <a:xfrm>
            <a:off x="1876424" y="663388"/>
            <a:ext cx="8791575" cy="2938650"/>
          </a:xfrm>
        </p:spPr>
        <p:txBody>
          <a:bodyPr>
            <a:normAutofit fontScale="90000"/>
          </a:bodyPr>
          <a:lstStyle/>
          <a:p>
            <a:br>
              <a:rPr lang="en-US" u="sng" dirty="0"/>
            </a:br>
            <a:br>
              <a:rPr lang="en-US" u="sng" dirty="0"/>
            </a:br>
            <a:br>
              <a:rPr lang="en-US" u="sng" dirty="0"/>
            </a:br>
            <a:r>
              <a:rPr lang="en-US" b="1" u="sng" dirty="0"/>
              <a:t>User Analytics in the Telecommunication</a:t>
            </a:r>
            <a:br>
              <a:rPr lang="en-US" b="1" dirty="0"/>
            </a:br>
            <a:r>
              <a:rPr lang="en-US" b="1" u="sng" dirty="0"/>
              <a:t> Industry</a:t>
            </a:r>
            <a:br>
              <a:rPr lang="en-US" dirty="0"/>
            </a:br>
            <a:br>
              <a:rPr lang="en-US" dirty="0"/>
            </a:br>
            <a:endParaRPr lang="en-IN" dirty="0"/>
          </a:p>
        </p:txBody>
      </p:sp>
      <p:sp>
        <p:nvSpPr>
          <p:cNvPr id="3" name="Subtitle 2">
            <a:extLst>
              <a:ext uri="{FF2B5EF4-FFF2-40B4-BE49-F238E27FC236}">
                <a16:creationId xmlns:a16="http://schemas.microsoft.com/office/drawing/2014/main" id="{5A40FF3B-449A-4A7B-B9EB-3A50D33D8FCB}"/>
              </a:ext>
            </a:extLst>
          </p:cNvPr>
          <p:cNvSpPr>
            <a:spLocks noGrp="1"/>
          </p:cNvSpPr>
          <p:nvPr>
            <p:ph type="subTitle" idx="1"/>
          </p:nvPr>
        </p:nvSpPr>
        <p:spPr/>
        <p:txBody>
          <a:bodyPr/>
          <a:lstStyle/>
          <a:p>
            <a:r>
              <a:rPr lang="en-US" dirty="0" err="1"/>
              <a:t>Telecomunicatiion</a:t>
            </a:r>
            <a:r>
              <a:rPr lang="en-US" dirty="0"/>
              <a:t> analysis</a:t>
            </a:r>
          </a:p>
          <a:p>
            <a:r>
              <a:rPr lang="en-US" dirty="0"/>
              <a:t>By:- </a:t>
            </a:r>
            <a:r>
              <a:rPr lang="en-US" dirty="0" err="1"/>
              <a:t>ankit</a:t>
            </a:r>
            <a:r>
              <a:rPr lang="en-US" dirty="0"/>
              <a:t> </a:t>
            </a:r>
            <a:r>
              <a:rPr lang="en-US" dirty="0" err="1"/>
              <a:t>kashyap</a:t>
            </a:r>
            <a:endParaRPr lang="en-IN" dirty="0"/>
          </a:p>
        </p:txBody>
      </p:sp>
    </p:spTree>
    <p:extLst>
      <p:ext uri="{BB962C8B-B14F-4D97-AF65-F5344CB8AC3E}">
        <p14:creationId xmlns:p14="http://schemas.microsoft.com/office/powerpoint/2010/main" val="218845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EAA3-E398-4596-8C47-3F9EAAB62D97}"/>
              </a:ext>
            </a:extLst>
          </p:cNvPr>
          <p:cNvSpPr>
            <a:spLocks noGrp="1"/>
          </p:cNvSpPr>
          <p:nvPr>
            <p:ph type="title"/>
          </p:nvPr>
        </p:nvSpPr>
        <p:spPr/>
        <p:txBody>
          <a:bodyPr/>
          <a:lstStyle/>
          <a:p>
            <a:r>
              <a:rPr lang="en-IN" dirty="0"/>
              <a:t>Graphical Univariate Analysis (Application Data Usage)</a:t>
            </a:r>
          </a:p>
        </p:txBody>
      </p:sp>
      <p:sp>
        <p:nvSpPr>
          <p:cNvPr id="3" name="Content Placeholder 2">
            <a:extLst>
              <a:ext uri="{FF2B5EF4-FFF2-40B4-BE49-F238E27FC236}">
                <a16:creationId xmlns:a16="http://schemas.microsoft.com/office/drawing/2014/main" id="{C06316DE-12F1-4C10-AE9E-5D13D56DE4C3}"/>
              </a:ext>
            </a:extLst>
          </p:cNvPr>
          <p:cNvSpPr>
            <a:spLocks noGrp="1"/>
          </p:cNvSpPr>
          <p:nvPr>
            <p:ph idx="1"/>
          </p:nvPr>
        </p:nvSpPr>
        <p:spPr/>
        <p:txBody>
          <a:bodyPr>
            <a:normAutofit fontScale="92500" lnSpcReduction="10000"/>
          </a:bodyPr>
          <a:lstStyle/>
          <a:p>
            <a:r>
              <a:rPr lang="en-IN" b="1" dirty="0"/>
              <a:t>Comment</a:t>
            </a:r>
            <a:r>
              <a:rPr lang="en-IN" dirty="0"/>
              <a:t>:</a:t>
            </a:r>
          </a:p>
          <a:p>
            <a:r>
              <a:rPr lang="en-IN" b="1" dirty="0"/>
              <a:t>Social Media Data</a:t>
            </a:r>
            <a:r>
              <a:rPr lang="en-IN" dirty="0"/>
              <a:t>: Heavy usage by a subset of users.</a:t>
            </a:r>
          </a:p>
          <a:p>
            <a:r>
              <a:rPr lang="en-IN" b="1" dirty="0"/>
              <a:t>Google Data</a:t>
            </a:r>
            <a:r>
              <a:rPr lang="en-IN" dirty="0"/>
              <a:t>: Consistent with moderate usage.</a:t>
            </a:r>
          </a:p>
          <a:p>
            <a:r>
              <a:rPr lang="en-IN" b="1" dirty="0"/>
              <a:t>YouTube Data</a:t>
            </a:r>
            <a:r>
              <a:rPr lang="en-IN" dirty="0"/>
              <a:t>: High variability, indicating diverse viewing habits.</a:t>
            </a:r>
          </a:p>
          <a:p>
            <a:r>
              <a:rPr lang="en-US" dirty="0"/>
              <a:t>Each application shows a different pattern of data usage. Video streaming apps like YouTube and Netflix have higher total data usage compared to other applications. This indicates the importance of optimizing network resources for video content delivery.</a:t>
            </a:r>
            <a:endParaRPr lang="en-IN" dirty="0"/>
          </a:p>
        </p:txBody>
      </p:sp>
    </p:spTree>
    <p:extLst>
      <p:ext uri="{BB962C8B-B14F-4D97-AF65-F5344CB8AC3E}">
        <p14:creationId xmlns:p14="http://schemas.microsoft.com/office/powerpoint/2010/main" val="409797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955A-4B2E-4C38-AA87-70EB96970373}"/>
              </a:ext>
            </a:extLst>
          </p:cNvPr>
          <p:cNvSpPr>
            <a:spLocks noGrp="1"/>
          </p:cNvSpPr>
          <p:nvPr>
            <p:ph type="title"/>
          </p:nvPr>
        </p:nvSpPr>
        <p:spPr/>
        <p:txBody>
          <a:bodyPr>
            <a:normAutofit fontScale="90000"/>
          </a:bodyPr>
          <a:lstStyle/>
          <a:p>
            <a:r>
              <a:rPr lang="en-US" b="1" dirty="0"/>
              <a:t>Top 5 Handsets per Top 3 Manufacturers</a:t>
            </a:r>
            <a:br>
              <a:rPr lang="en-US" b="1" dirty="0"/>
            </a:br>
            <a:r>
              <a:rPr lang="en-US" b="1" dirty="0"/>
              <a:t>Apple Top 5 Handsets:</a:t>
            </a:r>
            <a:br>
              <a:rPr lang="en-US" dirty="0"/>
            </a:br>
            <a:endParaRPr lang="en-IN" dirty="0"/>
          </a:p>
        </p:txBody>
      </p:sp>
      <p:sp>
        <p:nvSpPr>
          <p:cNvPr id="3" name="Content Placeholder 2">
            <a:extLst>
              <a:ext uri="{FF2B5EF4-FFF2-40B4-BE49-F238E27FC236}">
                <a16:creationId xmlns:a16="http://schemas.microsoft.com/office/drawing/2014/main" id="{617DC5EF-EE9B-4750-999E-8A0F70944923}"/>
              </a:ext>
            </a:extLst>
          </p:cNvPr>
          <p:cNvSpPr>
            <a:spLocks noGrp="1"/>
          </p:cNvSpPr>
          <p:nvPr>
            <p:ph sz="half" idx="1"/>
          </p:nvPr>
        </p:nvSpPr>
        <p:spPr/>
        <p:txBody>
          <a:bodyPr>
            <a:normAutofit lnSpcReduction="10000"/>
          </a:bodyPr>
          <a:lstStyle/>
          <a:p>
            <a:r>
              <a:rPr lang="en-US" dirty="0"/>
              <a:t>Top 3 Handset Manufacturers:</a:t>
            </a:r>
          </a:p>
          <a:p>
            <a:r>
              <a:rPr lang="en-US" dirty="0"/>
              <a:t> Handset Manufacturer Apple 54065</a:t>
            </a:r>
          </a:p>
          <a:p>
            <a:r>
              <a:rPr lang="en-US" dirty="0"/>
              <a:t> Samsung 36551</a:t>
            </a:r>
          </a:p>
          <a:p>
            <a:r>
              <a:rPr lang="en-US" dirty="0"/>
              <a:t> Huawei 22336</a:t>
            </a:r>
            <a:endParaRPr lang="en-IN" dirty="0"/>
          </a:p>
        </p:txBody>
      </p:sp>
      <p:sp>
        <p:nvSpPr>
          <p:cNvPr id="4" name="Content Placeholder 3">
            <a:extLst>
              <a:ext uri="{FF2B5EF4-FFF2-40B4-BE49-F238E27FC236}">
                <a16:creationId xmlns:a16="http://schemas.microsoft.com/office/drawing/2014/main" id="{ABBF47DF-E1F0-40A2-AED4-55AC3028933C}"/>
              </a:ext>
            </a:extLst>
          </p:cNvPr>
          <p:cNvSpPr>
            <a:spLocks noGrp="1"/>
          </p:cNvSpPr>
          <p:nvPr>
            <p:ph sz="half" idx="2"/>
          </p:nvPr>
        </p:nvSpPr>
        <p:spPr/>
        <p:txBody>
          <a:bodyPr>
            <a:normAutofit lnSpcReduction="10000"/>
          </a:bodyPr>
          <a:lstStyle/>
          <a:p>
            <a:r>
              <a:rPr lang="en-IN" dirty="0"/>
              <a:t>Top 5 Huawei Handsets: Handset Type</a:t>
            </a:r>
          </a:p>
          <a:p>
            <a:r>
              <a:rPr lang="en-IN" dirty="0"/>
              <a:t> Huawei B528S-23A 10204 </a:t>
            </a:r>
          </a:p>
          <a:p>
            <a:r>
              <a:rPr lang="en-IN" dirty="0"/>
              <a:t>Huawei E5180S-22 1203 </a:t>
            </a:r>
          </a:p>
          <a:p>
            <a:r>
              <a:rPr lang="en-IN" dirty="0"/>
              <a:t>Huawei P20 Lite 1004 </a:t>
            </a:r>
          </a:p>
          <a:p>
            <a:r>
              <a:rPr lang="en-IN" dirty="0"/>
              <a:t>Huawei Mate 10 Pro 876</a:t>
            </a:r>
          </a:p>
          <a:p>
            <a:r>
              <a:rPr lang="en-IN" dirty="0"/>
              <a:t> Huawei P20 Pro 845</a:t>
            </a:r>
          </a:p>
        </p:txBody>
      </p:sp>
    </p:spTree>
    <p:extLst>
      <p:ext uri="{BB962C8B-B14F-4D97-AF65-F5344CB8AC3E}">
        <p14:creationId xmlns:p14="http://schemas.microsoft.com/office/powerpoint/2010/main" val="216376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E209-BDBE-4F2B-AC63-8FF20AF49936}"/>
              </a:ext>
            </a:extLst>
          </p:cNvPr>
          <p:cNvSpPr>
            <a:spLocks noGrp="1"/>
          </p:cNvSpPr>
          <p:nvPr>
            <p:ph type="title"/>
          </p:nvPr>
        </p:nvSpPr>
        <p:spPr/>
        <p:txBody>
          <a:bodyPr>
            <a:normAutofit fontScale="90000"/>
          </a:bodyPr>
          <a:lstStyle/>
          <a:p>
            <a:pPr lvl="0" eaLnBrk="0" fontAlgn="base" hangingPunct="0">
              <a:lnSpc>
                <a:spcPct val="100000"/>
              </a:lnSpc>
              <a:spcAft>
                <a:spcPct val="0"/>
              </a:spcAft>
            </a:pPr>
            <a:br>
              <a:rPr lang="en-US" altLang="en-US" cap="none" dirty="0">
                <a:latin typeface="Arial" panose="020B0604020202020204" pitchFamily="34" charset="0"/>
              </a:rPr>
            </a:br>
            <a:r>
              <a:rPr lang="en-US" altLang="en-US" cap="none" dirty="0">
                <a:latin typeface="Arial" panose="020B0604020202020204" pitchFamily="34" charset="0"/>
              </a:rPr>
              <a:t>Top 10 Handsets Used by Customers.</a:t>
            </a:r>
            <a:br>
              <a:rPr lang="en-US" altLang="en-US" cap="none" dirty="0">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93DABF8-F681-4067-96E7-9CB02799214A}"/>
              </a:ext>
            </a:extLst>
          </p:cNvPr>
          <p:cNvSpPr>
            <a:spLocks noGrp="1"/>
          </p:cNvSpPr>
          <p:nvPr>
            <p:ph idx="1"/>
          </p:nvPr>
        </p:nvSpPr>
        <p:spPr/>
        <p:txBody>
          <a:bodyPr/>
          <a:lstStyle/>
          <a:p>
            <a:r>
              <a:rPr lang="en-US" dirty="0"/>
              <a:t>The top 10 handsets used by customers highlight the popularity of specific models.</a:t>
            </a:r>
          </a:p>
          <a:p>
            <a:r>
              <a:rPr lang="en-US" b="1" dirty="0"/>
              <a:t>Huawei B528S-23A</a:t>
            </a:r>
            <a:r>
              <a:rPr lang="en-US" dirty="0"/>
              <a:t> leads with 10,204 users.</a:t>
            </a:r>
          </a:p>
          <a:p>
            <a:r>
              <a:rPr lang="en-US" b="1" dirty="0"/>
              <a:t>Apple</a:t>
            </a:r>
            <a:r>
              <a:rPr lang="en-US" dirty="0"/>
              <a:t> dominates the list with 7 models among the top 10, indicating strong brand loyalty.</a:t>
            </a:r>
          </a:p>
          <a:p>
            <a:r>
              <a:rPr lang="en-US" b="1" dirty="0"/>
              <a:t>Samsung</a:t>
            </a:r>
            <a:r>
              <a:rPr lang="en-US" dirty="0"/>
              <a:t> has 2 models in the top 10, showing its significant presence.</a:t>
            </a:r>
          </a:p>
          <a:p>
            <a:endParaRPr lang="en-US" dirty="0"/>
          </a:p>
          <a:p>
            <a:endParaRPr lang="en-IN" dirty="0"/>
          </a:p>
        </p:txBody>
      </p:sp>
    </p:spTree>
    <p:extLst>
      <p:ext uri="{BB962C8B-B14F-4D97-AF65-F5344CB8AC3E}">
        <p14:creationId xmlns:p14="http://schemas.microsoft.com/office/powerpoint/2010/main" val="2351619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7F78-DB09-4D0A-AEEE-B6A5938B82D8}"/>
              </a:ext>
            </a:extLst>
          </p:cNvPr>
          <p:cNvSpPr>
            <a:spLocks noGrp="1"/>
          </p:cNvSpPr>
          <p:nvPr>
            <p:ph type="title"/>
          </p:nvPr>
        </p:nvSpPr>
        <p:spPr/>
        <p:txBody>
          <a:bodyPr/>
          <a:lstStyle/>
          <a:p>
            <a:r>
              <a:rPr lang="en-US" b="1" dirty="0"/>
              <a:t>Customers Overview - Summary</a:t>
            </a:r>
            <a:br>
              <a:rPr lang="en-US" dirty="0"/>
            </a:br>
            <a:endParaRPr lang="en-IN" dirty="0"/>
          </a:p>
        </p:txBody>
      </p:sp>
      <p:sp>
        <p:nvSpPr>
          <p:cNvPr id="3" name="Content Placeholder 2">
            <a:extLst>
              <a:ext uri="{FF2B5EF4-FFF2-40B4-BE49-F238E27FC236}">
                <a16:creationId xmlns:a16="http://schemas.microsoft.com/office/drawing/2014/main" id="{617C5353-05E8-43FF-BEA1-7C421CD465DC}"/>
              </a:ext>
            </a:extLst>
          </p:cNvPr>
          <p:cNvSpPr>
            <a:spLocks noGrp="1"/>
          </p:cNvSpPr>
          <p:nvPr>
            <p:ph idx="1"/>
          </p:nvPr>
        </p:nvSpPr>
        <p:spPr/>
        <p:txBody>
          <a:bodyPr/>
          <a:lstStyle/>
          <a:p>
            <a:r>
              <a:rPr lang="en-US" dirty="0"/>
              <a:t>Analyzed metrics: Number of </a:t>
            </a:r>
            <a:r>
              <a:rPr lang="en-US" dirty="0" err="1"/>
              <a:t>xDR</a:t>
            </a:r>
            <a:r>
              <a:rPr lang="en-US" dirty="0"/>
              <a:t> sessions, Session duration, Total download (DL) and upload (UL) data, Total data volume by application.</a:t>
            </a:r>
          </a:p>
          <a:p>
            <a:r>
              <a:rPr lang="en-US" dirty="0"/>
              <a:t>Key Insights:</a:t>
            </a:r>
          </a:p>
          <a:p>
            <a:pPr lvl="1"/>
            <a:r>
              <a:rPr lang="en-US" dirty="0"/>
              <a:t>Wide variability in session counts and durations.</a:t>
            </a:r>
          </a:p>
          <a:p>
            <a:pPr lvl="1"/>
            <a:r>
              <a:rPr lang="en-US" dirty="0"/>
              <a:t>Significant skew in data usage patterns.</a:t>
            </a:r>
          </a:p>
          <a:p>
            <a:pPr lvl="1"/>
            <a:r>
              <a:rPr lang="en-US" dirty="0"/>
              <a:t>YouTube and Netflix are major data consumers.</a:t>
            </a:r>
          </a:p>
          <a:p>
            <a:endParaRPr lang="en-IN" dirty="0"/>
          </a:p>
        </p:txBody>
      </p:sp>
    </p:spTree>
    <p:extLst>
      <p:ext uri="{BB962C8B-B14F-4D97-AF65-F5344CB8AC3E}">
        <p14:creationId xmlns:p14="http://schemas.microsoft.com/office/powerpoint/2010/main" val="324623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6EA6-5967-4707-A793-CADC862E4B60}"/>
              </a:ext>
            </a:extLst>
          </p:cNvPr>
          <p:cNvSpPr>
            <a:spLocks noGrp="1"/>
          </p:cNvSpPr>
          <p:nvPr>
            <p:ph type="title"/>
          </p:nvPr>
        </p:nvSpPr>
        <p:spPr/>
        <p:txBody>
          <a:bodyPr/>
          <a:lstStyle/>
          <a:p>
            <a:r>
              <a:rPr lang="en-US" dirty="0"/>
              <a:t>Experience and Satisfaction Analysis - Top and Bottom Metrics</a:t>
            </a:r>
            <a:endParaRPr lang="en-IN" dirty="0"/>
          </a:p>
        </p:txBody>
      </p:sp>
      <p:sp>
        <p:nvSpPr>
          <p:cNvPr id="3" name="Content Placeholder 2">
            <a:extLst>
              <a:ext uri="{FF2B5EF4-FFF2-40B4-BE49-F238E27FC236}">
                <a16:creationId xmlns:a16="http://schemas.microsoft.com/office/drawing/2014/main" id="{058BB1E4-AA99-4A0A-AE8E-4DF7EBEC1322}"/>
              </a:ext>
            </a:extLst>
          </p:cNvPr>
          <p:cNvSpPr>
            <a:spLocks noGrp="1"/>
          </p:cNvSpPr>
          <p:nvPr>
            <p:ph sz="half" idx="1"/>
          </p:nvPr>
        </p:nvSpPr>
        <p:spPr/>
        <p:txBody>
          <a:bodyPr>
            <a:normAutofit fontScale="92500" lnSpcReduction="10000"/>
          </a:bodyPr>
          <a:lstStyle/>
          <a:p>
            <a:r>
              <a:rPr lang="en-US" b="1" dirty="0"/>
              <a:t>Interpretation</a:t>
            </a:r>
            <a:r>
              <a:rPr lang="en-US" dirty="0"/>
              <a:t>:</a:t>
            </a:r>
          </a:p>
          <a:p>
            <a:r>
              <a:rPr lang="en-US" dirty="0"/>
              <a:t>The presence of zeros in the bottom values suggests potential issues with data collection or transmission interruptions.</a:t>
            </a:r>
          </a:p>
          <a:p>
            <a:r>
              <a:rPr lang="en-US" dirty="0"/>
              <a:t>High values in the top 10 indicate heavy usage or poor network conditions (for RTT and TCP retransmission).</a:t>
            </a:r>
          </a:p>
          <a:p>
            <a:endParaRPr lang="en-IN" dirty="0"/>
          </a:p>
        </p:txBody>
      </p:sp>
      <p:pic>
        <p:nvPicPr>
          <p:cNvPr id="5" name="Content Placeholder 4">
            <a:extLst>
              <a:ext uri="{FF2B5EF4-FFF2-40B4-BE49-F238E27FC236}">
                <a16:creationId xmlns:a16="http://schemas.microsoft.com/office/drawing/2014/main" id="{8AAF0AAF-6593-40B0-AD7E-EB4C6459D058}"/>
              </a:ext>
            </a:extLst>
          </p:cNvPr>
          <p:cNvPicPr>
            <a:picLocks noGrp="1" noChangeAspect="1"/>
          </p:cNvPicPr>
          <p:nvPr>
            <p:ph sz="half" idx="2"/>
          </p:nvPr>
        </p:nvPicPr>
        <p:blipFill>
          <a:blip r:embed="rId2"/>
          <a:stretch>
            <a:fillRect/>
          </a:stretch>
        </p:blipFill>
        <p:spPr>
          <a:xfrm>
            <a:off x="7026481" y="2249488"/>
            <a:ext cx="3166651" cy="3541712"/>
          </a:xfrm>
          <a:prstGeom prst="rect">
            <a:avLst/>
          </a:prstGeom>
        </p:spPr>
      </p:pic>
    </p:spTree>
    <p:extLst>
      <p:ext uri="{BB962C8B-B14F-4D97-AF65-F5344CB8AC3E}">
        <p14:creationId xmlns:p14="http://schemas.microsoft.com/office/powerpoint/2010/main" val="24719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3A18-FDE3-4BEC-8E92-8E770AB4083B}"/>
              </a:ext>
            </a:extLst>
          </p:cNvPr>
          <p:cNvSpPr>
            <a:spLocks noGrp="1"/>
          </p:cNvSpPr>
          <p:nvPr>
            <p:ph type="title"/>
          </p:nvPr>
        </p:nvSpPr>
        <p:spPr/>
        <p:txBody>
          <a:bodyPr/>
          <a:lstStyle/>
          <a:p>
            <a:r>
              <a:rPr lang="en-US" dirty="0"/>
              <a:t>Experience and Satisfaction Analysis - Most Frequent Values</a:t>
            </a:r>
            <a:endParaRPr lang="en-IN" dirty="0"/>
          </a:p>
        </p:txBody>
      </p:sp>
      <p:sp>
        <p:nvSpPr>
          <p:cNvPr id="3" name="Content Placeholder 2">
            <a:extLst>
              <a:ext uri="{FF2B5EF4-FFF2-40B4-BE49-F238E27FC236}">
                <a16:creationId xmlns:a16="http://schemas.microsoft.com/office/drawing/2014/main" id="{5FAC9A50-6E60-4C31-A125-6A5C71C0E9C3}"/>
              </a:ext>
            </a:extLst>
          </p:cNvPr>
          <p:cNvSpPr>
            <a:spLocks noGrp="1"/>
          </p:cNvSpPr>
          <p:nvPr>
            <p:ph sz="half" idx="1"/>
          </p:nvPr>
        </p:nvSpPr>
        <p:spPr/>
        <p:txBody>
          <a:bodyPr>
            <a:normAutofit fontScale="40000" lnSpcReduction="20000"/>
          </a:bodyPr>
          <a:lstStyle/>
          <a:p>
            <a:r>
              <a:rPr lang="en-IN" b="1" dirty="0"/>
              <a:t>Most Frequent Values for Network Parameters</a:t>
            </a:r>
            <a:endParaRPr lang="en-IN" dirty="0"/>
          </a:p>
          <a:p>
            <a:r>
              <a:rPr lang="en-IN" b="1" dirty="0"/>
              <a:t>Average RTT (</a:t>
            </a:r>
            <a:r>
              <a:rPr lang="en-IN" b="1" dirty="0" err="1"/>
              <a:t>ms</a:t>
            </a:r>
            <a:r>
              <a:rPr lang="en-IN" b="1" dirty="0"/>
              <a:t>)</a:t>
            </a:r>
            <a:endParaRPr lang="en-IN" dirty="0"/>
          </a:p>
          <a:p>
            <a:r>
              <a:rPr lang="en-IN" b="1" dirty="0"/>
              <a:t>10 Most Frequent:</a:t>
            </a:r>
            <a:endParaRPr lang="en-IN" dirty="0"/>
          </a:p>
          <a:p>
            <a:pPr lvl="1"/>
            <a:r>
              <a:rPr lang="en-IN" dirty="0"/>
              <a:t>[0.0, 29.0, 39.0, 30.0, 38.0, 40.0, 28.0, 49.0, 31.0, 41.0]</a:t>
            </a:r>
          </a:p>
          <a:p>
            <a:r>
              <a:rPr lang="en-IN" b="1" dirty="0"/>
              <a:t>Average Bearer Throughput (kbps)</a:t>
            </a:r>
            <a:endParaRPr lang="en-IN" dirty="0"/>
          </a:p>
          <a:p>
            <a:r>
              <a:rPr lang="en-IN" b="1" dirty="0"/>
              <a:t>10 Most Frequent:</a:t>
            </a:r>
            <a:endParaRPr lang="en-IN" dirty="0"/>
          </a:p>
          <a:p>
            <a:pPr lvl="1"/>
            <a:r>
              <a:rPr lang="en-IN" dirty="0"/>
              <a:t>[15.0, 63.0, 97.0, 90.0, 98.0, 96.0, 99.0, 89.0, 91.0, 93.0]</a:t>
            </a:r>
          </a:p>
          <a:p>
            <a:r>
              <a:rPr lang="en-IN" b="1" dirty="0"/>
              <a:t>Average TCP Retransmission (Bytes)</a:t>
            </a:r>
            <a:endParaRPr lang="en-IN" dirty="0"/>
          </a:p>
          <a:p>
            <a:r>
              <a:rPr lang="en-IN" b="1" dirty="0"/>
              <a:t>10 Most Frequent:</a:t>
            </a:r>
            <a:endParaRPr lang="en-IN" dirty="0"/>
          </a:p>
          <a:p>
            <a:pPr lvl="1"/>
            <a:r>
              <a:rPr lang="en-IN" dirty="0"/>
              <a:t>[0.0, 1330.0, 2660.0, 3990.0, 1294.0, 1318.0, 665.0, 5320.0, 6650.0, 38.0]</a:t>
            </a:r>
          </a:p>
          <a:p>
            <a:r>
              <a:rPr lang="en-IN" b="1" dirty="0"/>
              <a:t>Average Activity Duration (</a:t>
            </a:r>
            <a:r>
              <a:rPr lang="en-IN" b="1" dirty="0" err="1"/>
              <a:t>ms</a:t>
            </a:r>
            <a:r>
              <a:rPr lang="en-IN" b="1" dirty="0"/>
              <a:t>)</a:t>
            </a:r>
            <a:endParaRPr lang="en-IN" dirty="0"/>
          </a:p>
          <a:p>
            <a:r>
              <a:rPr lang="en-IN" b="1" dirty="0"/>
              <a:t>10 Most Frequent:</a:t>
            </a:r>
            <a:endParaRPr lang="en-IN" dirty="0"/>
          </a:p>
          <a:p>
            <a:pPr lvl="1"/>
            <a:r>
              <a:rPr lang="en-IN" dirty="0"/>
              <a:t>[0.0, 35366.0, 42827.0, 35293.0, 54873.0, 39964.0, 48840.0, 23010.0, 44516.0, 68152.0]</a:t>
            </a:r>
          </a:p>
          <a:p>
            <a:endParaRPr lang="en-IN" dirty="0"/>
          </a:p>
        </p:txBody>
      </p:sp>
      <p:sp>
        <p:nvSpPr>
          <p:cNvPr id="4" name="Content Placeholder 3">
            <a:extLst>
              <a:ext uri="{FF2B5EF4-FFF2-40B4-BE49-F238E27FC236}">
                <a16:creationId xmlns:a16="http://schemas.microsoft.com/office/drawing/2014/main" id="{91BCBC7B-EDFE-418E-AA4E-00C91C17BF03}"/>
              </a:ext>
            </a:extLst>
          </p:cNvPr>
          <p:cNvSpPr>
            <a:spLocks noGrp="1"/>
          </p:cNvSpPr>
          <p:nvPr>
            <p:ph sz="half" idx="2"/>
          </p:nvPr>
        </p:nvSpPr>
        <p:spPr/>
        <p:txBody>
          <a:bodyPr>
            <a:normAutofit fontScale="40000" lnSpcReduction="20000"/>
          </a:bodyPr>
          <a:lstStyle/>
          <a:p>
            <a:r>
              <a:rPr lang="en-US" sz="2800" b="1" dirty="0"/>
              <a:t>Interpretation</a:t>
            </a:r>
            <a:r>
              <a:rPr lang="en-US" sz="2800" dirty="0"/>
              <a:t>:</a:t>
            </a:r>
          </a:p>
          <a:p>
            <a:r>
              <a:rPr lang="en-US" sz="4000" dirty="0"/>
              <a:t>Most frequent values highlight common performance metrics and typical user activity patterns.</a:t>
            </a:r>
          </a:p>
          <a:p>
            <a:r>
              <a:rPr lang="en-US" sz="4000" dirty="0"/>
              <a:t>Zeros as the most frequent value in RTT, throughput, and TCP retransmission indicate idle or inactive sessions.</a:t>
            </a:r>
          </a:p>
          <a:p>
            <a:r>
              <a:rPr lang="en-US" sz="4000" dirty="0"/>
              <a:t>Non-zero frequent values in activity duration and throughput suggest standard performance metrics for active users.</a:t>
            </a:r>
          </a:p>
          <a:p>
            <a:endParaRPr lang="en-IN" dirty="0"/>
          </a:p>
        </p:txBody>
      </p:sp>
    </p:spTree>
    <p:extLst>
      <p:ext uri="{BB962C8B-B14F-4D97-AF65-F5344CB8AC3E}">
        <p14:creationId xmlns:p14="http://schemas.microsoft.com/office/powerpoint/2010/main" val="247695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4A8E-B6B8-466B-93A0-720771B47AF1}"/>
              </a:ext>
            </a:extLst>
          </p:cNvPr>
          <p:cNvSpPr>
            <a:spLocks noGrp="1"/>
          </p:cNvSpPr>
          <p:nvPr>
            <p:ph type="title"/>
          </p:nvPr>
        </p:nvSpPr>
        <p:spPr/>
        <p:txBody>
          <a:bodyPr>
            <a:normAutofit fontScale="90000"/>
          </a:bodyPr>
          <a:lstStyle/>
          <a:p>
            <a:r>
              <a:rPr lang="en-US" dirty="0"/>
              <a:t>Recommendations on Growth Potential - User Engagement and Network Performance</a:t>
            </a:r>
            <a:endParaRPr lang="en-IN" dirty="0"/>
          </a:p>
        </p:txBody>
      </p:sp>
      <p:sp>
        <p:nvSpPr>
          <p:cNvPr id="3" name="Content Placeholder 2">
            <a:extLst>
              <a:ext uri="{FF2B5EF4-FFF2-40B4-BE49-F238E27FC236}">
                <a16:creationId xmlns:a16="http://schemas.microsoft.com/office/drawing/2014/main" id="{48FEB1FA-4C1F-4D0E-9962-0A7A9FB72E47}"/>
              </a:ext>
            </a:extLst>
          </p:cNvPr>
          <p:cNvSpPr>
            <a:spLocks noGrp="1"/>
          </p:cNvSpPr>
          <p:nvPr>
            <p:ph idx="1"/>
          </p:nvPr>
        </p:nvSpPr>
        <p:spPr/>
        <p:txBody>
          <a:bodyPr>
            <a:normAutofit fontScale="55000" lnSpcReduction="20000"/>
          </a:bodyPr>
          <a:lstStyle/>
          <a:p>
            <a:r>
              <a:rPr lang="en-US" b="1" dirty="0"/>
              <a:t>Growth Potential Analysis Based on User Engagement and Network Performance:</a:t>
            </a:r>
            <a:endParaRPr lang="en-US" dirty="0"/>
          </a:p>
          <a:p>
            <a:r>
              <a:rPr lang="en-US" b="1" dirty="0"/>
              <a:t>Optimize Network Performance</a:t>
            </a:r>
            <a:r>
              <a:rPr lang="en-US" dirty="0"/>
              <a:t>: Address high RTT and TCP retransmission issues to improve user experience.</a:t>
            </a:r>
          </a:p>
          <a:p>
            <a:r>
              <a:rPr lang="en-US" b="1" dirty="0"/>
              <a:t>Enhance Throughput</a:t>
            </a:r>
            <a:r>
              <a:rPr lang="en-US" dirty="0"/>
              <a:t>: Focus on increasing average throughput for better service quality, especially for high-demand users.</a:t>
            </a:r>
          </a:p>
          <a:p>
            <a:r>
              <a:rPr lang="en-US" b="1" dirty="0"/>
              <a:t>Opportunities:</a:t>
            </a:r>
            <a:endParaRPr lang="en-US" dirty="0"/>
          </a:p>
          <a:p>
            <a:r>
              <a:rPr lang="en-US" b="1" dirty="0"/>
              <a:t>Network Infrastructure Investment</a:t>
            </a:r>
            <a:r>
              <a:rPr lang="en-US" dirty="0"/>
              <a:t>: Invest in improving network infrastructure to reduce latency and retransmission rates.</a:t>
            </a:r>
          </a:p>
          <a:p>
            <a:r>
              <a:rPr lang="en-US" b="1" dirty="0"/>
              <a:t>User Segmentation</a:t>
            </a:r>
            <a:r>
              <a:rPr lang="en-US" dirty="0"/>
              <a:t>: Use engagement metrics to segment users and prioritize high-value customers for enhanced service.</a:t>
            </a:r>
          </a:p>
          <a:p>
            <a:r>
              <a:rPr lang="en-US" b="1" dirty="0"/>
              <a:t>Market Positioning and Competitive Analysis:</a:t>
            </a:r>
            <a:endParaRPr lang="en-US" dirty="0"/>
          </a:p>
          <a:p>
            <a:r>
              <a:rPr lang="en-US" b="1" dirty="0"/>
              <a:t>Strength in Device Diversity</a:t>
            </a:r>
            <a:r>
              <a:rPr lang="en-US" dirty="0"/>
              <a:t>: Leverage the variety of handsets used to position the company as versatile and customer-focused.</a:t>
            </a:r>
          </a:p>
          <a:p>
            <a:r>
              <a:rPr lang="en-US" b="1" dirty="0"/>
              <a:t>Competitive Edge</a:t>
            </a:r>
            <a:r>
              <a:rPr lang="en-US" dirty="0"/>
              <a:t>: Focus on superior network performance and targeted marketing to stand out in the competitive telecom market.</a:t>
            </a:r>
          </a:p>
        </p:txBody>
      </p:sp>
    </p:spTree>
    <p:extLst>
      <p:ext uri="{BB962C8B-B14F-4D97-AF65-F5344CB8AC3E}">
        <p14:creationId xmlns:p14="http://schemas.microsoft.com/office/powerpoint/2010/main" val="363589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502E-7914-44DE-AF39-08F1D7977143}"/>
              </a:ext>
            </a:extLst>
          </p:cNvPr>
          <p:cNvSpPr>
            <a:spLocks noGrp="1"/>
          </p:cNvSpPr>
          <p:nvPr>
            <p:ph type="title"/>
          </p:nvPr>
        </p:nvSpPr>
        <p:spPr/>
        <p:txBody>
          <a:bodyPr/>
          <a:lstStyle/>
          <a:p>
            <a:r>
              <a:rPr lang="en-US" dirty="0"/>
              <a:t>Recommendations on Growth Potential - Service Quality and Customer Satisfaction</a:t>
            </a:r>
            <a:endParaRPr lang="en-IN" dirty="0"/>
          </a:p>
        </p:txBody>
      </p:sp>
      <p:sp>
        <p:nvSpPr>
          <p:cNvPr id="3" name="Content Placeholder 2">
            <a:extLst>
              <a:ext uri="{FF2B5EF4-FFF2-40B4-BE49-F238E27FC236}">
                <a16:creationId xmlns:a16="http://schemas.microsoft.com/office/drawing/2014/main" id="{EBEF6BA7-BC5D-447C-9978-95F28039C54B}"/>
              </a:ext>
            </a:extLst>
          </p:cNvPr>
          <p:cNvSpPr>
            <a:spLocks noGrp="1"/>
          </p:cNvSpPr>
          <p:nvPr>
            <p:ph idx="1"/>
          </p:nvPr>
        </p:nvSpPr>
        <p:spPr/>
        <p:txBody>
          <a:bodyPr>
            <a:normAutofit fontScale="62500" lnSpcReduction="20000"/>
          </a:bodyPr>
          <a:lstStyle/>
          <a:p>
            <a:r>
              <a:rPr lang="en-US" b="1" dirty="0"/>
              <a:t>Opportunities for Improving Service Quality and Customer Satisfaction:</a:t>
            </a:r>
            <a:endParaRPr lang="en-US" dirty="0"/>
          </a:p>
          <a:p>
            <a:r>
              <a:rPr lang="en-US" b="1" dirty="0"/>
              <a:t>Proactive Customer Support</a:t>
            </a:r>
            <a:r>
              <a:rPr lang="en-US" dirty="0"/>
              <a:t>: Implement proactive customer support for users experiencing high network issues.</a:t>
            </a:r>
          </a:p>
          <a:p>
            <a:r>
              <a:rPr lang="en-US" b="1" dirty="0"/>
              <a:t>Feedback Mechanisms</a:t>
            </a:r>
            <a:r>
              <a:rPr lang="en-US" dirty="0"/>
              <a:t>: Establish robust feedback mechanisms to continually improve services based on user input.</a:t>
            </a:r>
          </a:p>
          <a:p>
            <a:r>
              <a:rPr lang="en-US" b="1" dirty="0"/>
              <a:t>Opportunities:</a:t>
            </a:r>
            <a:endParaRPr lang="en-US" dirty="0"/>
          </a:p>
          <a:p>
            <a:r>
              <a:rPr lang="en-US" b="1" dirty="0"/>
              <a:t>Customer Loyalty Programs</a:t>
            </a:r>
            <a:r>
              <a:rPr lang="en-US" dirty="0"/>
              <a:t>: Develop loyalty programs to reward long-term users and enhance customer retention.</a:t>
            </a:r>
          </a:p>
          <a:p>
            <a:r>
              <a:rPr lang="en-US" b="1" dirty="0"/>
              <a:t>Innovative Services</a:t>
            </a:r>
            <a:r>
              <a:rPr lang="en-US" dirty="0"/>
              <a:t>: Introduce innovative services and applications that leverage high throughput and low latency for a superior user experience.</a:t>
            </a:r>
          </a:p>
          <a:p>
            <a:r>
              <a:rPr lang="en-US" b="1" dirty="0"/>
              <a:t>Conclusion:</a:t>
            </a:r>
            <a:endParaRPr lang="en-US" dirty="0"/>
          </a:p>
          <a:p>
            <a:r>
              <a:rPr lang="en-US" dirty="0"/>
              <a:t>By addressing key areas in network performance and user engagement, the company can significantly improve service quality and customer satisfaction, leading to potential growth in market share.</a:t>
            </a:r>
          </a:p>
        </p:txBody>
      </p:sp>
    </p:spTree>
    <p:extLst>
      <p:ext uri="{BB962C8B-B14F-4D97-AF65-F5344CB8AC3E}">
        <p14:creationId xmlns:p14="http://schemas.microsoft.com/office/powerpoint/2010/main" val="149775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58A7-058D-4EED-A385-146A92FA80C3}"/>
              </a:ext>
            </a:extLst>
          </p:cNvPr>
          <p:cNvSpPr>
            <a:spLocks noGrp="1"/>
          </p:cNvSpPr>
          <p:nvPr>
            <p:ph type="title"/>
          </p:nvPr>
        </p:nvSpPr>
        <p:spPr/>
        <p:txBody>
          <a:bodyPr/>
          <a:lstStyle/>
          <a:p>
            <a:r>
              <a:rPr lang="en-IN" dirty="0"/>
              <a:t>Limitations of the Analysis</a:t>
            </a:r>
          </a:p>
        </p:txBody>
      </p:sp>
      <p:sp>
        <p:nvSpPr>
          <p:cNvPr id="3" name="Content Placeholder 2">
            <a:extLst>
              <a:ext uri="{FF2B5EF4-FFF2-40B4-BE49-F238E27FC236}">
                <a16:creationId xmlns:a16="http://schemas.microsoft.com/office/drawing/2014/main" id="{6988E9E7-C9E2-4B06-A0DF-D7E463ED3415}"/>
              </a:ext>
            </a:extLst>
          </p:cNvPr>
          <p:cNvSpPr>
            <a:spLocks noGrp="1"/>
          </p:cNvSpPr>
          <p:nvPr>
            <p:ph idx="1"/>
          </p:nvPr>
        </p:nvSpPr>
        <p:spPr/>
        <p:txBody>
          <a:bodyPr>
            <a:normAutofit fontScale="70000" lnSpcReduction="20000"/>
          </a:bodyPr>
          <a:lstStyle/>
          <a:p>
            <a:r>
              <a:rPr lang="en-US" b="1" dirty="0"/>
              <a:t>Data Limitations:</a:t>
            </a:r>
            <a:endParaRPr lang="en-US" dirty="0"/>
          </a:p>
          <a:p>
            <a:r>
              <a:rPr lang="en-US" b="1" dirty="0"/>
              <a:t>Missing Values</a:t>
            </a:r>
            <a:r>
              <a:rPr lang="en-US" dirty="0"/>
              <a:t>: Presence of missing values treated by mean/mode which may affect the accuracy of insights.</a:t>
            </a:r>
          </a:p>
          <a:p>
            <a:r>
              <a:rPr lang="en-US" b="1" dirty="0"/>
              <a:t>Data Assumptions</a:t>
            </a:r>
            <a:r>
              <a:rPr lang="en-US" dirty="0"/>
              <a:t>: Assumptions made during data preprocessing (e.g., replacing missing values) may not fully reflect real-world scenarios.</a:t>
            </a:r>
          </a:p>
          <a:p>
            <a:r>
              <a:rPr lang="en-US" b="1" dirty="0"/>
              <a:t>Scope Limitations:</a:t>
            </a:r>
            <a:endParaRPr lang="en-US" dirty="0"/>
          </a:p>
          <a:p>
            <a:r>
              <a:rPr lang="en-US" b="1" dirty="0"/>
              <a:t>Depth of Analysis</a:t>
            </a:r>
            <a:r>
              <a:rPr lang="en-US" dirty="0"/>
              <a:t>: Analysis focuses on available metrics and may not cover all dimensions of customer behavior and network performance.</a:t>
            </a:r>
          </a:p>
          <a:p>
            <a:r>
              <a:rPr lang="en-US" b="1" dirty="0"/>
              <a:t>External Factors</a:t>
            </a:r>
            <a:r>
              <a:rPr lang="en-US" dirty="0"/>
              <a:t>: External factors such as market trends and competitor actions are not considered, which could impact the growth potential.</a:t>
            </a:r>
          </a:p>
          <a:p>
            <a:endParaRPr lang="en-IN" dirty="0"/>
          </a:p>
        </p:txBody>
      </p:sp>
    </p:spTree>
    <p:extLst>
      <p:ext uri="{BB962C8B-B14F-4D97-AF65-F5344CB8AC3E}">
        <p14:creationId xmlns:p14="http://schemas.microsoft.com/office/powerpoint/2010/main" val="2048428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AD9B-1C6D-4157-BCCE-800253914F96}"/>
              </a:ext>
            </a:extLst>
          </p:cNvPr>
          <p:cNvSpPr>
            <a:spLocks noGrp="1"/>
          </p:cNvSpPr>
          <p:nvPr>
            <p:ph type="title"/>
          </p:nvPr>
        </p:nvSpPr>
        <p:spPr/>
        <p:txBody>
          <a:bodyPr/>
          <a:lstStyle/>
          <a:p>
            <a:r>
              <a:rPr lang="en-US" dirty="0"/>
              <a:t>Should the Employer Purchase This Company?</a:t>
            </a:r>
            <a:endParaRPr lang="en-IN" dirty="0"/>
          </a:p>
        </p:txBody>
      </p:sp>
      <p:sp>
        <p:nvSpPr>
          <p:cNvPr id="3" name="Content Placeholder 2">
            <a:extLst>
              <a:ext uri="{FF2B5EF4-FFF2-40B4-BE49-F238E27FC236}">
                <a16:creationId xmlns:a16="http://schemas.microsoft.com/office/drawing/2014/main" id="{F0E4DD75-3D3F-4283-B22A-3D573DD3A17B}"/>
              </a:ext>
            </a:extLst>
          </p:cNvPr>
          <p:cNvSpPr>
            <a:spLocks noGrp="1"/>
          </p:cNvSpPr>
          <p:nvPr>
            <p:ph idx="1"/>
          </p:nvPr>
        </p:nvSpPr>
        <p:spPr/>
        <p:txBody>
          <a:bodyPr>
            <a:normAutofit fontScale="70000" lnSpcReduction="20000"/>
          </a:bodyPr>
          <a:lstStyle/>
          <a:p>
            <a:r>
              <a:rPr lang="en-US" b="1" dirty="0"/>
              <a:t>Recommendation:</a:t>
            </a:r>
            <a:endParaRPr lang="en-US" dirty="0"/>
          </a:p>
          <a:p>
            <a:r>
              <a:rPr lang="en-US" b="1" dirty="0"/>
              <a:t>Purchase Consideration</a:t>
            </a:r>
            <a:r>
              <a:rPr lang="en-US" dirty="0"/>
              <a:t>: Based on the analysis, purchasing the company is recommended due to:</a:t>
            </a:r>
          </a:p>
          <a:p>
            <a:pPr lvl="1"/>
            <a:r>
              <a:rPr lang="en-US" b="1" dirty="0"/>
              <a:t>Positive Growth Potential</a:t>
            </a:r>
            <a:r>
              <a:rPr lang="en-US" dirty="0"/>
              <a:t>: Significant opportunities to improve network performance and customer satisfaction.</a:t>
            </a:r>
          </a:p>
          <a:p>
            <a:pPr lvl="1"/>
            <a:r>
              <a:rPr lang="en-US" b="1" dirty="0"/>
              <a:t>Market Position</a:t>
            </a:r>
            <a:r>
              <a:rPr lang="en-US" dirty="0"/>
              <a:t>: Strong market position with diverse handset usage and engagement metrics.</a:t>
            </a:r>
          </a:p>
          <a:p>
            <a:pPr lvl="1"/>
            <a:r>
              <a:rPr lang="en-US" b="1" dirty="0"/>
              <a:t>Strategic Alignment</a:t>
            </a:r>
            <a:r>
              <a:rPr lang="en-US" dirty="0"/>
              <a:t>: Alignment with the company's strategy to enhance service quality and expand market presence.</a:t>
            </a:r>
          </a:p>
          <a:p>
            <a:r>
              <a:rPr lang="en-US" b="1" dirty="0"/>
              <a:t>Considerations:</a:t>
            </a:r>
            <a:endParaRPr lang="en-US" dirty="0"/>
          </a:p>
          <a:p>
            <a:r>
              <a:rPr lang="en-US" b="1" dirty="0"/>
              <a:t>Investment in Network</a:t>
            </a:r>
            <a:r>
              <a:rPr lang="en-US" dirty="0"/>
              <a:t>: Further investment in network infrastructure is essential to address performance issues.</a:t>
            </a:r>
          </a:p>
          <a:p>
            <a:r>
              <a:rPr lang="en-US" b="1" dirty="0"/>
              <a:t>Customer-Centric Approach</a:t>
            </a:r>
            <a:r>
              <a:rPr lang="en-US" dirty="0"/>
              <a:t>: Implement a customer-centric approach to retain and attract users through targeted marketing and improved services.</a:t>
            </a:r>
          </a:p>
          <a:p>
            <a:endParaRPr lang="en-IN" dirty="0"/>
          </a:p>
        </p:txBody>
      </p:sp>
    </p:spTree>
    <p:extLst>
      <p:ext uri="{BB962C8B-B14F-4D97-AF65-F5344CB8AC3E}">
        <p14:creationId xmlns:p14="http://schemas.microsoft.com/office/powerpoint/2010/main" val="161752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495-A732-46DB-9280-DE57D615DEC3}"/>
              </a:ext>
            </a:extLst>
          </p:cNvPr>
          <p:cNvSpPr>
            <a:spLocks noGrp="1"/>
          </p:cNvSpPr>
          <p:nvPr>
            <p:ph type="title"/>
          </p:nvPr>
        </p:nvSpPr>
        <p:spPr/>
        <p:txBody>
          <a:bodyPr/>
          <a:lstStyle/>
          <a:p>
            <a:r>
              <a:rPr lang="en-IN" dirty="0"/>
              <a:t>Non-Graphical Univariate Analysis (part-1)</a:t>
            </a:r>
          </a:p>
        </p:txBody>
      </p:sp>
      <p:graphicFrame>
        <p:nvGraphicFramePr>
          <p:cNvPr id="5" name="Content Placeholder 4">
            <a:extLst>
              <a:ext uri="{FF2B5EF4-FFF2-40B4-BE49-F238E27FC236}">
                <a16:creationId xmlns:a16="http://schemas.microsoft.com/office/drawing/2014/main" id="{F4BB7F6E-3C84-497A-981C-834FD7AE91FB}"/>
              </a:ext>
            </a:extLst>
          </p:cNvPr>
          <p:cNvGraphicFramePr>
            <a:graphicFrameLocks noGrp="1"/>
          </p:cNvGraphicFramePr>
          <p:nvPr>
            <p:ph idx="1"/>
          </p:nvPr>
        </p:nvGraphicFramePr>
        <p:xfrm>
          <a:off x="1141413" y="2557304"/>
          <a:ext cx="9906001" cy="2926080"/>
        </p:xfrm>
        <a:graphic>
          <a:graphicData uri="http://schemas.openxmlformats.org/drawingml/2006/table">
            <a:tbl>
              <a:tblPr/>
              <a:tblGrid>
                <a:gridCol w="1415143">
                  <a:extLst>
                    <a:ext uri="{9D8B030D-6E8A-4147-A177-3AD203B41FA5}">
                      <a16:colId xmlns:a16="http://schemas.microsoft.com/office/drawing/2014/main" val="3422316181"/>
                    </a:ext>
                  </a:extLst>
                </a:gridCol>
                <a:gridCol w="1415143">
                  <a:extLst>
                    <a:ext uri="{9D8B030D-6E8A-4147-A177-3AD203B41FA5}">
                      <a16:colId xmlns:a16="http://schemas.microsoft.com/office/drawing/2014/main" val="2537149247"/>
                    </a:ext>
                  </a:extLst>
                </a:gridCol>
                <a:gridCol w="1415143">
                  <a:extLst>
                    <a:ext uri="{9D8B030D-6E8A-4147-A177-3AD203B41FA5}">
                      <a16:colId xmlns:a16="http://schemas.microsoft.com/office/drawing/2014/main" val="832207590"/>
                    </a:ext>
                  </a:extLst>
                </a:gridCol>
                <a:gridCol w="1415143">
                  <a:extLst>
                    <a:ext uri="{9D8B030D-6E8A-4147-A177-3AD203B41FA5}">
                      <a16:colId xmlns:a16="http://schemas.microsoft.com/office/drawing/2014/main" val="231744874"/>
                    </a:ext>
                  </a:extLst>
                </a:gridCol>
                <a:gridCol w="1415143">
                  <a:extLst>
                    <a:ext uri="{9D8B030D-6E8A-4147-A177-3AD203B41FA5}">
                      <a16:colId xmlns:a16="http://schemas.microsoft.com/office/drawing/2014/main" val="2866432313"/>
                    </a:ext>
                  </a:extLst>
                </a:gridCol>
                <a:gridCol w="1415143">
                  <a:extLst>
                    <a:ext uri="{9D8B030D-6E8A-4147-A177-3AD203B41FA5}">
                      <a16:colId xmlns:a16="http://schemas.microsoft.com/office/drawing/2014/main" val="637246401"/>
                    </a:ext>
                  </a:extLst>
                </a:gridCol>
                <a:gridCol w="1415143">
                  <a:extLst>
                    <a:ext uri="{9D8B030D-6E8A-4147-A177-3AD203B41FA5}">
                      <a16:colId xmlns:a16="http://schemas.microsoft.com/office/drawing/2014/main" val="2585230768"/>
                    </a:ext>
                  </a:extLst>
                </a:gridCol>
              </a:tblGrid>
              <a:tr h="365760">
                <a:tc>
                  <a:txBody>
                    <a:bodyPr/>
                    <a:lstStyle/>
                    <a:p>
                      <a:r>
                        <a:rPr lang="en-IN" sz="1800"/>
                        <a:t>Variable</a:t>
                      </a:r>
                    </a:p>
                  </a:txBody>
                  <a:tcPr anchor="ctr">
                    <a:lnL>
                      <a:noFill/>
                    </a:lnL>
                    <a:lnR>
                      <a:noFill/>
                    </a:lnR>
                    <a:lnT>
                      <a:noFill/>
                    </a:lnT>
                    <a:lnB>
                      <a:noFill/>
                    </a:lnB>
                  </a:tcPr>
                </a:tc>
                <a:tc>
                  <a:txBody>
                    <a:bodyPr/>
                    <a:lstStyle/>
                    <a:p>
                      <a:r>
                        <a:rPr lang="en-IN" sz="1800"/>
                        <a:t>Min</a:t>
                      </a:r>
                    </a:p>
                  </a:txBody>
                  <a:tcPr anchor="ctr">
                    <a:lnL>
                      <a:noFill/>
                    </a:lnL>
                    <a:lnR>
                      <a:noFill/>
                    </a:lnR>
                    <a:lnT>
                      <a:noFill/>
                    </a:lnT>
                    <a:lnB>
                      <a:noFill/>
                    </a:lnB>
                  </a:tcPr>
                </a:tc>
                <a:tc>
                  <a:txBody>
                    <a:bodyPr/>
                    <a:lstStyle/>
                    <a:p>
                      <a:r>
                        <a:rPr lang="en-IN" sz="1800"/>
                        <a:t>1st Quartile</a:t>
                      </a:r>
                    </a:p>
                  </a:txBody>
                  <a:tcPr anchor="ctr">
                    <a:lnL>
                      <a:noFill/>
                    </a:lnL>
                    <a:lnR>
                      <a:noFill/>
                    </a:lnR>
                    <a:lnT>
                      <a:noFill/>
                    </a:lnT>
                    <a:lnB>
                      <a:noFill/>
                    </a:lnB>
                  </a:tcPr>
                </a:tc>
                <a:tc>
                  <a:txBody>
                    <a:bodyPr/>
                    <a:lstStyle/>
                    <a:p>
                      <a:r>
                        <a:rPr lang="en-IN" sz="1800"/>
                        <a:t>Median</a:t>
                      </a:r>
                    </a:p>
                  </a:txBody>
                  <a:tcPr anchor="ctr">
                    <a:lnL>
                      <a:noFill/>
                    </a:lnL>
                    <a:lnR>
                      <a:noFill/>
                    </a:lnR>
                    <a:lnT>
                      <a:noFill/>
                    </a:lnT>
                    <a:lnB>
                      <a:noFill/>
                    </a:lnB>
                  </a:tcPr>
                </a:tc>
                <a:tc>
                  <a:txBody>
                    <a:bodyPr/>
                    <a:lstStyle/>
                    <a:p>
                      <a:r>
                        <a:rPr lang="en-IN" sz="1800"/>
                        <a:t>3rd Quartile</a:t>
                      </a:r>
                    </a:p>
                  </a:txBody>
                  <a:tcPr anchor="ctr">
                    <a:lnL>
                      <a:noFill/>
                    </a:lnL>
                    <a:lnR>
                      <a:noFill/>
                    </a:lnR>
                    <a:lnT>
                      <a:noFill/>
                    </a:lnT>
                    <a:lnB>
                      <a:noFill/>
                    </a:lnB>
                  </a:tcPr>
                </a:tc>
                <a:tc>
                  <a:txBody>
                    <a:bodyPr/>
                    <a:lstStyle/>
                    <a:p>
                      <a:r>
                        <a:rPr lang="en-IN" sz="1800"/>
                        <a:t>Max</a:t>
                      </a:r>
                    </a:p>
                  </a:txBody>
                  <a:tcPr anchor="ctr">
                    <a:lnL>
                      <a:noFill/>
                    </a:lnL>
                    <a:lnR>
                      <a:noFill/>
                    </a:lnR>
                    <a:lnT>
                      <a:noFill/>
                    </a:lnT>
                    <a:lnB>
                      <a:noFill/>
                    </a:lnB>
                  </a:tcPr>
                </a:tc>
                <a:tc>
                  <a:txBody>
                    <a:bodyPr/>
                    <a:lstStyle/>
                    <a:p>
                      <a:r>
                        <a:rPr lang="en-IN" sz="1800"/>
                        <a:t>Mean</a:t>
                      </a:r>
                    </a:p>
                  </a:txBody>
                  <a:tcPr anchor="ctr">
                    <a:lnL>
                      <a:noFill/>
                    </a:lnL>
                    <a:lnR>
                      <a:noFill/>
                    </a:lnR>
                    <a:lnT>
                      <a:noFill/>
                    </a:lnT>
                    <a:lnB>
                      <a:noFill/>
                    </a:lnB>
                  </a:tcPr>
                </a:tc>
                <a:extLst>
                  <a:ext uri="{0D108BD9-81ED-4DB2-BD59-A6C34878D82A}">
                    <a16:rowId xmlns:a16="http://schemas.microsoft.com/office/drawing/2014/main" val="2797900525"/>
                  </a:ext>
                </a:extLst>
              </a:tr>
              <a:tr h="640080">
                <a:tc>
                  <a:txBody>
                    <a:bodyPr/>
                    <a:lstStyle/>
                    <a:p>
                      <a:r>
                        <a:rPr lang="en-IN" sz="1800"/>
                        <a:t>Number of xDR Sessions</a:t>
                      </a:r>
                    </a:p>
                  </a:txBody>
                  <a:tcPr anchor="ctr">
                    <a:lnL>
                      <a:noFill/>
                    </a:lnL>
                    <a:lnR>
                      <a:noFill/>
                    </a:lnR>
                    <a:lnT>
                      <a:noFill/>
                    </a:lnT>
                    <a:lnB>
                      <a:noFill/>
                    </a:lnB>
                  </a:tcPr>
                </a:tc>
                <a:tc>
                  <a:txBody>
                    <a:bodyPr/>
                    <a:lstStyle/>
                    <a:p>
                      <a:r>
                        <a:rPr lang="en-IN" sz="1800"/>
                        <a:t>1</a:t>
                      </a:r>
                    </a:p>
                  </a:txBody>
                  <a:tcPr anchor="ctr">
                    <a:lnL>
                      <a:noFill/>
                    </a:lnL>
                    <a:lnR>
                      <a:noFill/>
                    </a:lnR>
                    <a:lnT>
                      <a:noFill/>
                    </a:lnT>
                    <a:lnB>
                      <a:noFill/>
                    </a:lnB>
                  </a:tcPr>
                </a:tc>
                <a:tc>
                  <a:txBody>
                    <a:bodyPr/>
                    <a:lstStyle/>
                    <a:p>
                      <a:r>
                        <a:rPr lang="en-IN" sz="1800"/>
                        <a:t>10</a:t>
                      </a:r>
                    </a:p>
                  </a:txBody>
                  <a:tcPr anchor="ctr">
                    <a:lnL>
                      <a:noFill/>
                    </a:lnL>
                    <a:lnR>
                      <a:noFill/>
                    </a:lnR>
                    <a:lnT>
                      <a:noFill/>
                    </a:lnT>
                    <a:lnB>
                      <a:noFill/>
                    </a:lnB>
                  </a:tcPr>
                </a:tc>
                <a:tc>
                  <a:txBody>
                    <a:bodyPr/>
                    <a:lstStyle/>
                    <a:p>
                      <a:r>
                        <a:rPr lang="en-IN" sz="1800"/>
                        <a:t>20</a:t>
                      </a:r>
                    </a:p>
                  </a:txBody>
                  <a:tcPr anchor="ctr">
                    <a:lnL>
                      <a:noFill/>
                    </a:lnL>
                    <a:lnR>
                      <a:noFill/>
                    </a:lnR>
                    <a:lnT>
                      <a:noFill/>
                    </a:lnT>
                    <a:lnB>
                      <a:noFill/>
                    </a:lnB>
                  </a:tcPr>
                </a:tc>
                <a:tc>
                  <a:txBody>
                    <a:bodyPr/>
                    <a:lstStyle/>
                    <a:p>
                      <a:r>
                        <a:rPr lang="en-IN" sz="1800"/>
                        <a:t>35</a:t>
                      </a:r>
                    </a:p>
                  </a:txBody>
                  <a:tcPr anchor="ctr">
                    <a:lnL>
                      <a:noFill/>
                    </a:lnL>
                    <a:lnR>
                      <a:noFill/>
                    </a:lnR>
                    <a:lnT>
                      <a:noFill/>
                    </a:lnT>
                    <a:lnB>
                      <a:noFill/>
                    </a:lnB>
                  </a:tcPr>
                </a:tc>
                <a:tc>
                  <a:txBody>
                    <a:bodyPr/>
                    <a:lstStyle/>
                    <a:p>
                      <a:r>
                        <a:rPr lang="en-IN" sz="1800"/>
                        <a:t>100</a:t>
                      </a:r>
                    </a:p>
                  </a:txBody>
                  <a:tcPr anchor="ctr">
                    <a:lnL>
                      <a:noFill/>
                    </a:lnL>
                    <a:lnR>
                      <a:noFill/>
                    </a:lnR>
                    <a:lnT>
                      <a:noFill/>
                    </a:lnT>
                    <a:lnB>
                      <a:noFill/>
                    </a:lnB>
                  </a:tcPr>
                </a:tc>
                <a:tc>
                  <a:txBody>
                    <a:bodyPr/>
                    <a:lstStyle/>
                    <a:p>
                      <a:r>
                        <a:rPr lang="en-IN" sz="1800"/>
                        <a:t>25.5</a:t>
                      </a:r>
                    </a:p>
                  </a:txBody>
                  <a:tcPr anchor="ctr">
                    <a:lnL>
                      <a:noFill/>
                    </a:lnL>
                    <a:lnR>
                      <a:noFill/>
                    </a:lnR>
                    <a:lnT>
                      <a:noFill/>
                    </a:lnT>
                    <a:lnB>
                      <a:noFill/>
                    </a:lnB>
                  </a:tcPr>
                </a:tc>
                <a:extLst>
                  <a:ext uri="{0D108BD9-81ED-4DB2-BD59-A6C34878D82A}">
                    <a16:rowId xmlns:a16="http://schemas.microsoft.com/office/drawing/2014/main" val="2433332046"/>
                  </a:ext>
                </a:extLst>
              </a:tr>
              <a:tr h="640080">
                <a:tc>
                  <a:txBody>
                    <a:bodyPr/>
                    <a:lstStyle/>
                    <a:p>
                      <a:r>
                        <a:rPr lang="en-IN" sz="1800"/>
                        <a:t>Session Duration (sec)</a:t>
                      </a:r>
                    </a:p>
                  </a:txBody>
                  <a:tcPr anchor="ctr">
                    <a:lnL>
                      <a:noFill/>
                    </a:lnL>
                    <a:lnR>
                      <a:noFill/>
                    </a:lnR>
                    <a:lnT>
                      <a:noFill/>
                    </a:lnT>
                    <a:lnB>
                      <a:noFill/>
                    </a:lnB>
                  </a:tcPr>
                </a:tc>
                <a:tc>
                  <a:txBody>
                    <a:bodyPr/>
                    <a:lstStyle/>
                    <a:p>
                      <a:r>
                        <a:rPr lang="en-IN" sz="1800"/>
                        <a:t>5</a:t>
                      </a:r>
                    </a:p>
                  </a:txBody>
                  <a:tcPr anchor="ctr">
                    <a:lnL>
                      <a:noFill/>
                    </a:lnL>
                    <a:lnR>
                      <a:noFill/>
                    </a:lnR>
                    <a:lnT>
                      <a:noFill/>
                    </a:lnT>
                    <a:lnB>
                      <a:noFill/>
                    </a:lnB>
                  </a:tcPr>
                </a:tc>
                <a:tc>
                  <a:txBody>
                    <a:bodyPr/>
                    <a:lstStyle/>
                    <a:p>
                      <a:r>
                        <a:rPr lang="en-IN" sz="1800"/>
                        <a:t>100</a:t>
                      </a:r>
                    </a:p>
                  </a:txBody>
                  <a:tcPr anchor="ctr">
                    <a:lnL>
                      <a:noFill/>
                    </a:lnL>
                    <a:lnR>
                      <a:noFill/>
                    </a:lnR>
                    <a:lnT>
                      <a:noFill/>
                    </a:lnT>
                    <a:lnB>
                      <a:noFill/>
                    </a:lnB>
                  </a:tcPr>
                </a:tc>
                <a:tc>
                  <a:txBody>
                    <a:bodyPr/>
                    <a:lstStyle/>
                    <a:p>
                      <a:r>
                        <a:rPr lang="en-IN" sz="1800"/>
                        <a:t>250</a:t>
                      </a:r>
                    </a:p>
                  </a:txBody>
                  <a:tcPr anchor="ctr">
                    <a:lnL>
                      <a:noFill/>
                    </a:lnL>
                    <a:lnR>
                      <a:noFill/>
                    </a:lnR>
                    <a:lnT>
                      <a:noFill/>
                    </a:lnT>
                    <a:lnB>
                      <a:noFill/>
                    </a:lnB>
                  </a:tcPr>
                </a:tc>
                <a:tc>
                  <a:txBody>
                    <a:bodyPr/>
                    <a:lstStyle/>
                    <a:p>
                      <a:r>
                        <a:rPr lang="en-IN" sz="1800"/>
                        <a:t>600</a:t>
                      </a:r>
                    </a:p>
                  </a:txBody>
                  <a:tcPr anchor="ctr">
                    <a:lnL>
                      <a:noFill/>
                    </a:lnL>
                    <a:lnR>
                      <a:noFill/>
                    </a:lnR>
                    <a:lnT>
                      <a:noFill/>
                    </a:lnT>
                    <a:lnB>
                      <a:noFill/>
                    </a:lnB>
                  </a:tcPr>
                </a:tc>
                <a:tc>
                  <a:txBody>
                    <a:bodyPr/>
                    <a:lstStyle/>
                    <a:p>
                      <a:r>
                        <a:rPr lang="en-IN" sz="1800"/>
                        <a:t>2000</a:t>
                      </a:r>
                    </a:p>
                  </a:txBody>
                  <a:tcPr anchor="ctr">
                    <a:lnL>
                      <a:noFill/>
                    </a:lnL>
                    <a:lnR>
                      <a:noFill/>
                    </a:lnR>
                    <a:lnT>
                      <a:noFill/>
                    </a:lnT>
                    <a:lnB>
                      <a:noFill/>
                    </a:lnB>
                  </a:tcPr>
                </a:tc>
                <a:tc>
                  <a:txBody>
                    <a:bodyPr/>
                    <a:lstStyle/>
                    <a:p>
                      <a:r>
                        <a:rPr lang="en-IN" sz="1800"/>
                        <a:t>400.7</a:t>
                      </a:r>
                    </a:p>
                  </a:txBody>
                  <a:tcPr anchor="ctr">
                    <a:lnL>
                      <a:noFill/>
                    </a:lnL>
                    <a:lnR>
                      <a:noFill/>
                    </a:lnR>
                    <a:lnT>
                      <a:noFill/>
                    </a:lnT>
                    <a:lnB>
                      <a:noFill/>
                    </a:lnB>
                  </a:tcPr>
                </a:tc>
                <a:extLst>
                  <a:ext uri="{0D108BD9-81ED-4DB2-BD59-A6C34878D82A}">
                    <a16:rowId xmlns:a16="http://schemas.microsoft.com/office/drawing/2014/main" val="3646075165"/>
                  </a:ext>
                </a:extLst>
              </a:tr>
              <a:tr h="640080">
                <a:tc>
                  <a:txBody>
                    <a:bodyPr/>
                    <a:lstStyle/>
                    <a:p>
                      <a:r>
                        <a:rPr lang="en-IN" sz="1800"/>
                        <a:t>Total DL Data (Bytes)</a:t>
                      </a:r>
                    </a:p>
                  </a:txBody>
                  <a:tcPr anchor="ctr">
                    <a:lnL>
                      <a:noFill/>
                    </a:lnL>
                    <a:lnR>
                      <a:noFill/>
                    </a:lnR>
                    <a:lnT>
                      <a:noFill/>
                    </a:lnT>
                    <a:lnB>
                      <a:noFill/>
                    </a:lnB>
                  </a:tcPr>
                </a:tc>
                <a:tc>
                  <a:txBody>
                    <a:bodyPr/>
                    <a:lstStyle/>
                    <a:p>
                      <a:r>
                        <a:rPr lang="en-IN" sz="1800"/>
                        <a:t>1000</a:t>
                      </a:r>
                    </a:p>
                  </a:txBody>
                  <a:tcPr anchor="ctr">
                    <a:lnL>
                      <a:noFill/>
                    </a:lnL>
                    <a:lnR>
                      <a:noFill/>
                    </a:lnR>
                    <a:lnT>
                      <a:noFill/>
                    </a:lnT>
                    <a:lnB>
                      <a:noFill/>
                    </a:lnB>
                  </a:tcPr>
                </a:tc>
                <a:tc>
                  <a:txBody>
                    <a:bodyPr/>
                    <a:lstStyle/>
                    <a:p>
                      <a:r>
                        <a:rPr lang="en-IN" sz="1800"/>
                        <a:t>50,000</a:t>
                      </a:r>
                    </a:p>
                  </a:txBody>
                  <a:tcPr anchor="ctr">
                    <a:lnL>
                      <a:noFill/>
                    </a:lnL>
                    <a:lnR>
                      <a:noFill/>
                    </a:lnR>
                    <a:lnT>
                      <a:noFill/>
                    </a:lnT>
                    <a:lnB>
                      <a:noFill/>
                    </a:lnB>
                  </a:tcPr>
                </a:tc>
                <a:tc>
                  <a:txBody>
                    <a:bodyPr/>
                    <a:lstStyle/>
                    <a:p>
                      <a:r>
                        <a:rPr lang="en-IN" sz="1800"/>
                        <a:t>150,000</a:t>
                      </a:r>
                    </a:p>
                  </a:txBody>
                  <a:tcPr anchor="ctr">
                    <a:lnL>
                      <a:noFill/>
                    </a:lnL>
                    <a:lnR>
                      <a:noFill/>
                    </a:lnR>
                    <a:lnT>
                      <a:noFill/>
                    </a:lnT>
                    <a:lnB>
                      <a:noFill/>
                    </a:lnB>
                  </a:tcPr>
                </a:tc>
                <a:tc>
                  <a:txBody>
                    <a:bodyPr/>
                    <a:lstStyle/>
                    <a:p>
                      <a:r>
                        <a:rPr lang="en-IN" sz="1800"/>
                        <a:t>300,000</a:t>
                      </a:r>
                    </a:p>
                  </a:txBody>
                  <a:tcPr anchor="ctr">
                    <a:lnL>
                      <a:noFill/>
                    </a:lnL>
                    <a:lnR>
                      <a:noFill/>
                    </a:lnR>
                    <a:lnT>
                      <a:noFill/>
                    </a:lnT>
                    <a:lnB>
                      <a:noFill/>
                    </a:lnB>
                  </a:tcPr>
                </a:tc>
                <a:tc>
                  <a:txBody>
                    <a:bodyPr/>
                    <a:lstStyle/>
                    <a:p>
                      <a:r>
                        <a:rPr lang="en-IN" sz="1800"/>
                        <a:t>5,000,000</a:t>
                      </a:r>
                    </a:p>
                  </a:txBody>
                  <a:tcPr anchor="ctr">
                    <a:lnL>
                      <a:noFill/>
                    </a:lnL>
                    <a:lnR>
                      <a:noFill/>
                    </a:lnR>
                    <a:lnT>
                      <a:noFill/>
                    </a:lnT>
                    <a:lnB>
                      <a:noFill/>
                    </a:lnB>
                  </a:tcPr>
                </a:tc>
                <a:tc>
                  <a:txBody>
                    <a:bodyPr/>
                    <a:lstStyle/>
                    <a:p>
                      <a:r>
                        <a:rPr lang="en-IN" sz="1800"/>
                        <a:t>450,000</a:t>
                      </a:r>
                    </a:p>
                  </a:txBody>
                  <a:tcPr anchor="ctr">
                    <a:lnL>
                      <a:noFill/>
                    </a:lnL>
                    <a:lnR>
                      <a:noFill/>
                    </a:lnR>
                    <a:lnT>
                      <a:noFill/>
                    </a:lnT>
                    <a:lnB>
                      <a:noFill/>
                    </a:lnB>
                  </a:tcPr>
                </a:tc>
                <a:extLst>
                  <a:ext uri="{0D108BD9-81ED-4DB2-BD59-A6C34878D82A}">
                    <a16:rowId xmlns:a16="http://schemas.microsoft.com/office/drawing/2014/main" val="836396074"/>
                  </a:ext>
                </a:extLst>
              </a:tr>
              <a:tr h="640080">
                <a:tc>
                  <a:txBody>
                    <a:bodyPr/>
                    <a:lstStyle/>
                    <a:p>
                      <a:r>
                        <a:rPr lang="en-IN" sz="1800"/>
                        <a:t>Total UL Data (Bytes)</a:t>
                      </a:r>
                    </a:p>
                  </a:txBody>
                  <a:tcPr anchor="ctr">
                    <a:lnL>
                      <a:noFill/>
                    </a:lnL>
                    <a:lnR>
                      <a:noFill/>
                    </a:lnR>
                    <a:lnT>
                      <a:noFill/>
                    </a:lnT>
                    <a:lnB>
                      <a:noFill/>
                    </a:lnB>
                  </a:tcPr>
                </a:tc>
                <a:tc>
                  <a:txBody>
                    <a:bodyPr/>
                    <a:lstStyle/>
                    <a:p>
                      <a:r>
                        <a:rPr lang="en-IN" sz="1800"/>
                        <a:t>500</a:t>
                      </a:r>
                    </a:p>
                  </a:txBody>
                  <a:tcPr anchor="ctr">
                    <a:lnL>
                      <a:noFill/>
                    </a:lnL>
                    <a:lnR>
                      <a:noFill/>
                    </a:lnR>
                    <a:lnT>
                      <a:noFill/>
                    </a:lnT>
                    <a:lnB>
                      <a:noFill/>
                    </a:lnB>
                  </a:tcPr>
                </a:tc>
                <a:tc>
                  <a:txBody>
                    <a:bodyPr/>
                    <a:lstStyle/>
                    <a:p>
                      <a:r>
                        <a:rPr lang="en-IN" sz="1800"/>
                        <a:t>20,000</a:t>
                      </a:r>
                    </a:p>
                  </a:txBody>
                  <a:tcPr anchor="ctr">
                    <a:lnL>
                      <a:noFill/>
                    </a:lnL>
                    <a:lnR>
                      <a:noFill/>
                    </a:lnR>
                    <a:lnT>
                      <a:noFill/>
                    </a:lnT>
                    <a:lnB>
                      <a:noFill/>
                    </a:lnB>
                  </a:tcPr>
                </a:tc>
                <a:tc>
                  <a:txBody>
                    <a:bodyPr/>
                    <a:lstStyle/>
                    <a:p>
                      <a:r>
                        <a:rPr lang="en-IN" sz="1800"/>
                        <a:t>75,000</a:t>
                      </a:r>
                    </a:p>
                  </a:txBody>
                  <a:tcPr anchor="ctr">
                    <a:lnL>
                      <a:noFill/>
                    </a:lnL>
                    <a:lnR>
                      <a:noFill/>
                    </a:lnR>
                    <a:lnT>
                      <a:noFill/>
                    </a:lnT>
                    <a:lnB>
                      <a:noFill/>
                    </a:lnB>
                  </a:tcPr>
                </a:tc>
                <a:tc>
                  <a:txBody>
                    <a:bodyPr/>
                    <a:lstStyle/>
                    <a:p>
                      <a:r>
                        <a:rPr lang="en-IN" sz="1800"/>
                        <a:t>150,000</a:t>
                      </a:r>
                    </a:p>
                  </a:txBody>
                  <a:tcPr anchor="ctr">
                    <a:lnL>
                      <a:noFill/>
                    </a:lnL>
                    <a:lnR>
                      <a:noFill/>
                    </a:lnR>
                    <a:lnT>
                      <a:noFill/>
                    </a:lnT>
                    <a:lnB>
                      <a:noFill/>
                    </a:lnB>
                  </a:tcPr>
                </a:tc>
                <a:tc>
                  <a:txBody>
                    <a:bodyPr/>
                    <a:lstStyle/>
                    <a:p>
                      <a:r>
                        <a:rPr lang="en-IN" sz="1800"/>
                        <a:t>3,000,000</a:t>
                      </a:r>
                    </a:p>
                  </a:txBody>
                  <a:tcPr anchor="ctr">
                    <a:lnL>
                      <a:noFill/>
                    </a:lnL>
                    <a:lnR>
                      <a:noFill/>
                    </a:lnR>
                    <a:lnT>
                      <a:noFill/>
                    </a:lnT>
                    <a:lnB>
                      <a:noFill/>
                    </a:lnB>
                  </a:tcPr>
                </a:tc>
                <a:tc>
                  <a:txBody>
                    <a:bodyPr/>
                    <a:lstStyle/>
                    <a:p>
                      <a:r>
                        <a:rPr lang="en-IN" sz="1800" dirty="0"/>
                        <a:t>200,000</a:t>
                      </a:r>
                    </a:p>
                  </a:txBody>
                  <a:tcPr anchor="ctr">
                    <a:lnL>
                      <a:noFill/>
                    </a:lnL>
                    <a:lnR>
                      <a:noFill/>
                    </a:lnR>
                    <a:lnT>
                      <a:noFill/>
                    </a:lnT>
                    <a:lnB>
                      <a:noFill/>
                    </a:lnB>
                  </a:tcPr>
                </a:tc>
                <a:extLst>
                  <a:ext uri="{0D108BD9-81ED-4DB2-BD59-A6C34878D82A}">
                    <a16:rowId xmlns:a16="http://schemas.microsoft.com/office/drawing/2014/main" val="3079106529"/>
                  </a:ext>
                </a:extLst>
              </a:tr>
            </a:tbl>
          </a:graphicData>
        </a:graphic>
      </p:graphicFrame>
    </p:spTree>
    <p:extLst>
      <p:ext uri="{BB962C8B-B14F-4D97-AF65-F5344CB8AC3E}">
        <p14:creationId xmlns:p14="http://schemas.microsoft.com/office/powerpoint/2010/main" val="2039151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34C-334F-4771-AA10-D70E98C13C7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3821634-86E0-4A2D-A7CF-C5E30DAF2FC9}"/>
              </a:ext>
            </a:extLst>
          </p:cNvPr>
          <p:cNvSpPr>
            <a:spLocks noGrp="1"/>
          </p:cNvSpPr>
          <p:nvPr>
            <p:ph idx="1"/>
          </p:nvPr>
        </p:nvSpPr>
        <p:spPr/>
        <p:txBody>
          <a:bodyPr>
            <a:normAutofit fontScale="85000" lnSpcReduction="20000"/>
          </a:bodyPr>
          <a:lstStyle/>
          <a:p>
            <a:r>
              <a:rPr lang="en-IN" b="1" dirty="0"/>
              <a:t>Sources of Data:</a:t>
            </a:r>
            <a:endParaRPr lang="en-IN" dirty="0"/>
          </a:p>
          <a:p>
            <a:r>
              <a:rPr lang="en-IN" dirty="0"/>
              <a:t>Internal telecom company dataset on user </a:t>
            </a:r>
            <a:r>
              <a:rPr lang="en-IN" dirty="0" err="1"/>
              <a:t>behavior</a:t>
            </a:r>
            <a:r>
              <a:rPr lang="en-IN" dirty="0"/>
              <a:t> and network performance.</a:t>
            </a:r>
          </a:p>
          <a:p>
            <a:r>
              <a:rPr lang="en-IN" b="1" dirty="0"/>
              <a:t>Tools Used for Analysis:</a:t>
            </a:r>
            <a:endParaRPr lang="en-IN" dirty="0"/>
          </a:p>
          <a:p>
            <a:r>
              <a:rPr lang="en-IN" dirty="0"/>
              <a:t>Python (Pandas, NumPy, Matplotlib, Seaborn)</a:t>
            </a:r>
          </a:p>
          <a:p>
            <a:r>
              <a:rPr lang="en-IN" dirty="0"/>
              <a:t>Statistical Analysis and Visualization Tools</a:t>
            </a:r>
          </a:p>
          <a:p>
            <a:r>
              <a:rPr lang="en-IN" b="1" dirty="0"/>
              <a:t>External References:</a:t>
            </a:r>
            <a:endParaRPr lang="en-IN" dirty="0"/>
          </a:p>
          <a:p>
            <a:r>
              <a:rPr lang="en-IN" dirty="0"/>
              <a:t>Industry reports on telecom market trends.</a:t>
            </a:r>
          </a:p>
          <a:p>
            <a:r>
              <a:rPr lang="en-IN" dirty="0"/>
              <a:t>Research papers on network performance and customer engagement strategies.</a:t>
            </a:r>
          </a:p>
          <a:p>
            <a:endParaRPr lang="en-IN" dirty="0"/>
          </a:p>
        </p:txBody>
      </p:sp>
    </p:spTree>
    <p:extLst>
      <p:ext uri="{BB962C8B-B14F-4D97-AF65-F5344CB8AC3E}">
        <p14:creationId xmlns:p14="http://schemas.microsoft.com/office/powerpoint/2010/main" val="197919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E4A8-B493-4159-A9DF-B75E6551394E}"/>
              </a:ext>
            </a:extLst>
          </p:cNvPr>
          <p:cNvSpPr>
            <a:spLocks noGrp="1"/>
          </p:cNvSpPr>
          <p:nvPr>
            <p:ph type="title"/>
          </p:nvPr>
        </p:nvSpPr>
        <p:spPr/>
        <p:txBody>
          <a:bodyPr/>
          <a:lstStyle/>
          <a:p>
            <a:r>
              <a:rPr lang="en-IN" dirty="0"/>
              <a:t>Non-Graphical Univariate Analysis (part-1)</a:t>
            </a:r>
          </a:p>
        </p:txBody>
      </p:sp>
      <p:sp>
        <p:nvSpPr>
          <p:cNvPr id="3" name="Content Placeholder 2">
            <a:extLst>
              <a:ext uri="{FF2B5EF4-FFF2-40B4-BE49-F238E27FC236}">
                <a16:creationId xmlns:a16="http://schemas.microsoft.com/office/drawing/2014/main" id="{49810ED0-EB21-4BDA-ADC7-7600E509F9B7}"/>
              </a:ext>
            </a:extLst>
          </p:cNvPr>
          <p:cNvSpPr>
            <a:spLocks noGrp="1"/>
          </p:cNvSpPr>
          <p:nvPr>
            <p:ph idx="1"/>
          </p:nvPr>
        </p:nvSpPr>
        <p:spPr/>
        <p:txBody>
          <a:bodyPr>
            <a:normAutofit fontScale="85000" lnSpcReduction="20000"/>
          </a:bodyPr>
          <a:lstStyle/>
          <a:p>
            <a:r>
              <a:rPr lang="en-US" b="1" dirty="0"/>
              <a:t>Interpretation</a:t>
            </a:r>
            <a:r>
              <a:rPr lang="en-US" dirty="0"/>
              <a:t>:</a:t>
            </a:r>
          </a:p>
          <a:p>
            <a:r>
              <a:rPr lang="en-US" b="1" dirty="0"/>
              <a:t>Number of </a:t>
            </a:r>
            <a:r>
              <a:rPr lang="en-US" b="1" dirty="0" err="1"/>
              <a:t>xDR</a:t>
            </a:r>
            <a:r>
              <a:rPr lang="en-US" b="1" dirty="0"/>
              <a:t> Sessions</a:t>
            </a:r>
            <a:r>
              <a:rPr lang="en-US" dirty="0"/>
              <a:t>: Customers have between 1 to 100 sessions, with the median being 20 sessions.</a:t>
            </a:r>
          </a:p>
          <a:p>
            <a:r>
              <a:rPr lang="en-US" b="1" dirty="0"/>
              <a:t>Session Duration</a:t>
            </a:r>
            <a:r>
              <a:rPr lang="en-US" dirty="0"/>
              <a:t>: Sessions vary widely in duration from 5 seconds to 2000 seconds, indicating different usage patterns.</a:t>
            </a:r>
          </a:p>
          <a:p>
            <a:r>
              <a:rPr lang="en-US" b="1" dirty="0"/>
              <a:t>Total Download Data</a:t>
            </a:r>
            <a:r>
              <a:rPr lang="en-US" dirty="0"/>
              <a:t>: Significant variation in data usage with some customers downloading up to 5,000,000 bytes.</a:t>
            </a:r>
          </a:p>
          <a:p>
            <a:r>
              <a:rPr lang="en-US" b="1" dirty="0"/>
              <a:t>Total Upload Data</a:t>
            </a:r>
            <a:r>
              <a:rPr lang="en-US" dirty="0"/>
              <a:t>: Similarly, upload data ranges from 500 bytes to 3,000,000 bytes, showing diverse usage.</a:t>
            </a:r>
          </a:p>
          <a:p>
            <a:endParaRPr lang="en-IN" dirty="0"/>
          </a:p>
        </p:txBody>
      </p:sp>
    </p:spTree>
    <p:extLst>
      <p:ext uri="{BB962C8B-B14F-4D97-AF65-F5344CB8AC3E}">
        <p14:creationId xmlns:p14="http://schemas.microsoft.com/office/powerpoint/2010/main" val="265715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F885-F16D-4890-A640-271D227911EA}"/>
              </a:ext>
            </a:extLst>
          </p:cNvPr>
          <p:cNvSpPr>
            <a:spLocks noGrp="1"/>
          </p:cNvSpPr>
          <p:nvPr>
            <p:ph type="title"/>
          </p:nvPr>
        </p:nvSpPr>
        <p:spPr/>
        <p:txBody>
          <a:bodyPr/>
          <a:lstStyle/>
          <a:p>
            <a:r>
              <a:rPr lang="en-IN" dirty="0"/>
              <a:t>Non-Graphical Univariate Analysis (Part 2)</a:t>
            </a:r>
          </a:p>
        </p:txBody>
      </p:sp>
      <p:graphicFrame>
        <p:nvGraphicFramePr>
          <p:cNvPr id="4" name="Content Placeholder 3">
            <a:extLst>
              <a:ext uri="{FF2B5EF4-FFF2-40B4-BE49-F238E27FC236}">
                <a16:creationId xmlns:a16="http://schemas.microsoft.com/office/drawing/2014/main" id="{52E00E2E-C8FC-4254-874B-7C9CC97F13D9}"/>
              </a:ext>
            </a:extLst>
          </p:cNvPr>
          <p:cNvGraphicFramePr>
            <a:graphicFrameLocks noGrp="1"/>
          </p:cNvGraphicFramePr>
          <p:nvPr>
            <p:ph idx="1"/>
          </p:nvPr>
        </p:nvGraphicFramePr>
        <p:xfrm>
          <a:off x="1141413" y="2831624"/>
          <a:ext cx="9906001" cy="2377440"/>
        </p:xfrm>
        <a:graphic>
          <a:graphicData uri="http://schemas.openxmlformats.org/drawingml/2006/table">
            <a:tbl>
              <a:tblPr/>
              <a:tblGrid>
                <a:gridCol w="1415143">
                  <a:extLst>
                    <a:ext uri="{9D8B030D-6E8A-4147-A177-3AD203B41FA5}">
                      <a16:colId xmlns:a16="http://schemas.microsoft.com/office/drawing/2014/main" val="3195125179"/>
                    </a:ext>
                  </a:extLst>
                </a:gridCol>
                <a:gridCol w="1415143">
                  <a:extLst>
                    <a:ext uri="{9D8B030D-6E8A-4147-A177-3AD203B41FA5}">
                      <a16:colId xmlns:a16="http://schemas.microsoft.com/office/drawing/2014/main" val="286522424"/>
                    </a:ext>
                  </a:extLst>
                </a:gridCol>
                <a:gridCol w="1415143">
                  <a:extLst>
                    <a:ext uri="{9D8B030D-6E8A-4147-A177-3AD203B41FA5}">
                      <a16:colId xmlns:a16="http://schemas.microsoft.com/office/drawing/2014/main" val="2905512366"/>
                    </a:ext>
                  </a:extLst>
                </a:gridCol>
                <a:gridCol w="1415143">
                  <a:extLst>
                    <a:ext uri="{9D8B030D-6E8A-4147-A177-3AD203B41FA5}">
                      <a16:colId xmlns:a16="http://schemas.microsoft.com/office/drawing/2014/main" val="427146671"/>
                    </a:ext>
                  </a:extLst>
                </a:gridCol>
                <a:gridCol w="1415143">
                  <a:extLst>
                    <a:ext uri="{9D8B030D-6E8A-4147-A177-3AD203B41FA5}">
                      <a16:colId xmlns:a16="http://schemas.microsoft.com/office/drawing/2014/main" val="2272349060"/>
                    </a:ext>
                  </a:extLst>
                </a:gridCol>
                <a:gridCol w="1415143">
                  <a:extLst>
                    <a:ext uri="{9D8B030D-6E8A-4147-A177-3AD203B41FA5}">
                      <a16:colId xmlns:a16="http://schemas.microsoft.com/office/drawing/2014/main" val="880376273"/>
                    </a:ext>
                  </a:extLst>
                </a:gridCol>
                <a:gridCol w="1415143">
                  <a:extLst>
                    <a:ext uri="{9D8B030D-6E8A-4147-A177-3AD203B41FA5}">
                      <a16:colId xmlns:a16="http://schemas.microsoft.com/office/drawing/2014/main" val="524573813"/>
                    </a:ext>
                  </a:extLst>
                </a:gridCol>
              </a:tblGrid>
              <a:tr h="365760">
                <a:tc>
                  <a:txBody>
                    <a:bodyPr/>
                    <a:lstStyle/>
                    <a:p>
                      <a:r>
                        <a:rPr lang="en-IN" sz="1800"/>
                        <a:t>Variable</a:t>
                      </a:r>
                    </a:p>
                  </a:txBody>
                  <a:tcPr anchor="ctr">
                    <a:lnL>
                      <a:noFill/>
                    </a:lnL>
                    <a:lnR>
                      <a:noFill/>
                    </a:lnR>
                    <a:lnT>
                      <a:noFill/>
                    </a:lnT>
                    <a:lnB>
                      <a:noFill/>
                    </a:lnB>
                  </a:tcPr>
                </a:tc>
                <a:tc>
                  <a:txBody>
                    <a:bodyPr/>
                    <a:lstStyle/>
                    <a:p>
                      <a:r>
                        <a:rPr lang="en-IN" sz="1800"/>
                        <a:t>Min</a:t>
                      </a:r>
                    </a:p>
                  </a:txBody>
                  <a:tcPr anchor="ctr">
                    <a:lnL>
                      <a:noFill/>
                    </a:lnL>
                    <a:lnR>
                      <a:noFill/>
                    </a:lnR>
                    <a:lnT>
                      <a:noFill/>
                    </a:lnT>
                    <a:lnB>
                      <a:noFill/>
                    </a:lnB>
                  </a:tcPr>
                </a:tc>
                <a:tc>
                  <a:txBody>
                    <a:bodyPr/>
                    <a:lstStyle/>
                    <a:p>
                      <a:r>
                        <a:rPr lang="en-IN" sz="1800"/>
                        <a:t>1st Quartile</a:t>
                      </a:r>
                    </a:p>
                  </a:txBody>
                  <a:tcPr anchor="ctr">
                    <a:lnL>
                      <a:noFill/>
                    </a:lnL>
                    <a:lnR>
                      <a:noFill/>
                    </a:lnR>
                    <a:lnT>
                      <a:noFill/>
                    </a:lnT>
                    <a:lnB>
                      <a:noFill/>
                    </a:lnB>
                  </a:tcPr>
                </a:tc>
                <a:tc>
                  <a:txBody>
                    <a:bodyPr/>
                    <a:lstStyle/>
                    <a:p>
                      <a:r>
                        <a:rPr lang="en-IN" sz="1800"/>
                        <a:t>Median</a:t>
                      </a:r>
                    </a:p>
                  </a:txBody>
                  <a:tcPr anchor="ctr">
                    <a:lnL>
                      <a:noFill/>
                    </a:lnL>
                    <a:lnR>
                      <a:noFill/>
                    </a:lnR>
                    <a:lnT>
                      <a:noFill/>
                    </a:lnT>
                    <a:lnB>
                      <a:noFill/>
                    </a:lnB>
                  </a:tcPr>
                </a:tc>
                <a:tc>
                  <a:txBody>
                    <a:bodyPr/>
                    <a:lstStyle/>
                    <a:p>
                      <a:r>
                        <a:rPr lang="en-IN" sz="1800"/>
                        <a:t>3rd Quartile</a:t>
                      </a:r>
                    </a:p>
                  </a:txBody>
                  <a:tcPr anchor="ctr">
                    <a:lnL>
                      <a:noFill/>
                    </a:lnL>
                    <a:lnR>
                      <a:noFill/>
                    </a:lnR>
                    <a:lnT>
                      <a:noFill/>
                    </a:lnT>
                    <a:lnB>
                      <a:noFill/>
                    </a:lnB>
                  </a:tcPr>
                </a:tc>
                <a:tc>
                  <a:txBody>
                    <a:bodyPr/>
                    <a:lstStyle/>
                    <a:p>
                      <a:r>
                        <a:rPr lang="en-IN" sz="1800"/>
                        <a:t>Max</a:t>
                      </a:r>
                    </a:p>
                  </a:txBody>
                  <a:tcPr anchor="ctr">
                    <a:lnL>
                      <a:noFill/>
                    </a:lnL>
                    <a:lnR>
                      <a:noFill/>
                    </a:lnR>
                    <a:lnT>
                      <a:noFill/>
                    </a:lnT>
                    <a:lnB>
                      <a:noFill/>
                    </a:lnB>
                  </a:tcPr>
                </a:tc>
                <a:tc>
                  <a:txBody>
                    <a:bodyPr/>
                    <a:lstStyle/>
                    <a:p>
                      <a:r>
                        <a:rPr lang="en-IN" sz="1800"/>
                        <a:t>Mean</a:t>
                      </a:r>
                    </a:p>
                  </a:txBody>
                  <a:tcPr anchor="ctr">
                    <a:lnL>
                      <a:noFill/>
                    </a:lnL>
                    <a:lnR>
                      <a:noFill/>
                    </a:lnR>
                    <a:lnT>
                      <a:noFill/>
                    </a:lnT>
                    <a:lnB>
                      <a:noFill/>
                    </a:lnB>
                  </a:tcPr>
                </a:tc>
                <a:extLst>
                  <a:ext uri="{0D108BD9-81ED-4DB2-BD59-A6C34878D82A}">
                    <a16:rowId xmlns:a16="http://schemas.microsoft.com/office/drawing/2014/main" val="2801222086"/>
                  </a:ext>
                </a:extLst>
              </a:tr>
              <a:tr h="640080">
                <a:tc>
                  <a:txBody>
                    <a:bodyPr/>
                    <a:lstStyle/>
                    <a:p>
                      <a:r>
                        <a:rPr lang="en-IN" sz="1800"/>
                        <a:t>Social Media Data</a:t>
                      </a:r>
                    </a:p>
                  </a:txBody>
                  <a:tcPr anchor="ctr">
                    <a:lnL>
                      <a:noFill/>
                    </a:lnL>
                    <a:lnR>
                      <a:noFill/>
                    </a:lnR>
                    <a:lnT>
                      <a:noFill/>
                    </a:lnT>
                    <a:lnB>
                      <a:noFill/>
                    </a:lnB>
                  </a:tcPr>
                </a:tc>
                <a:tc>
                  <a:txBody>
                    <a:bodyPr/>
                    <a:lstStyle/>
                    <a:p>
                      <a:r>
                        <a:rPr lang="en-IN" sz="1800"/>
                        <a:t>100</a:t>
                      </a:r>
                    </a:p>
                  </a:txBody>
                  <a:tcPr anchor="ctr">
                    <a:lnL>
                      <a:noFill/>
                    </a:lnL>
                    <a:lnR>
                      <a:noFill/>
                    </a:lnR>
                    <a:lnT>
                      <a:noFill/>
                    </a:lnT>
                    <a:lnB>
                      <a:noFill/>
                    </a:lnB>
                  </a:tcPr>
                </a:tc>
                <a:tc>
                  <a:txBody>
                    <a:bodyPr/>
                    <a:lstStyle/>
                    <a:p>
                      <a:r>
                        <a:rPr lang="en-IN" sz="1800"/>
                        <a:t>10,000</a:t>
                      </a:r>
                    </a:p>
                  </a:txBody>
                  <a:tcPr anchor="ctr">
                    <a:lnL>
                      <a:noFill/>
                    </a:lnL>
                    <a:lnR>
                      <a:noFill/>
                    </a:lnR>
                    <a:lnT>
                      <a:noFill/>
                    </a:lnT>
                    <a:lnB>
                      <a:noFill/>
                    </a:lnB>
                  </a:tcPr>
                </a:tc>
                <a:tc>
                  <a:txBody>
                    <a:bodyPr/>
                    <a:lstStyle/>
                    <a:p>
                      <a:r>
                        <a:rPr lang="en-IN" sz="1800"/>
                        <a:t>50,000</a:t>
                      </a:r>
                    </a:p>
                  </a:txBody>
                  <a:tcPr anchor="ctr">
                    <a:lnL>
                      <a:noFill/>
                    </a:lnL>
                    <a:lnR>
                      <a:noFill/>
                    </a:lnR>
                    <a:lnT>
                      <a:noFill/>
                    </a:lnT>
                    <a:lnB>
                      <a:noFill/>
                    </a:lnB>
                  </a:tcPr>
                </a:tc>
                <a:tc>
                  <a:txBody>
                    <a:bodyPr/>
                    <a:lstStyle/>
                    <a:p>
                      <a:r>
                        <a:rPr lang="en-IN" sz="1800"/>
                        <a:t>100,000</a:t>
                      </a:r>
                    </a:p>
                  </a:txBody>
                  <a:tcPr anchor="ctr">
                    <a:lnL>
                      <a:noFill/>
                    </a:lnL>
                    <a:lnR>
                      <a:noFill/>
                    </a:lnR>
                    <a:lnT>
                      <a:noFill/>
                    </a:lnT>
                    <a:lnB>
                      <a:noFill/>
                    </a:lnB>
                  </a:tcPr>
                </a:tc>
                <a:tc>
                  <a:txBody>
                    <a:bodyPr/>
                    <a:lstStyle/>
                    <a:p>
                      <a:r>
                        <a:rPr lang="en-IN" sz="1800"/>
                        <a:t>1,000,000</a:t>
                      </a:r>
                    </a:p>
                  </a:txBody>
                  <a:tcPr anchor="ctr">
                    <a:lnL>
                      <a:noFill/>
                    </a:lnL>
                    <a:lnR>
                      <a:noFill/>
                    </a:lnR>
                    <a:lnT>
                      <a:noFill/>
                    </a:lnT>
                    <a:lnB>
                      <a:noFill/>
                    </a:lnB>
                  </a:tcPr>
                </a:tc>
                <a:tc>
                  <a:txBody>
                    <a:bodyPr/>
                    <a:lstStyle/>
                    <a:p>
                      <a:r>
                        <a:rPr lang="en-IN" sz="1800"/>
                        <a:t>150,000</a:t>
                      </a:r>
                    </a:p>
                  </a:txBody>
                  <a:tcPr anchor="ctr">
                    <a:lnL>
                      <a:noFill/>
                    </a:lnL>
                    <a:lnR>
                      <a:noFill/>
                    </a:lnR>
                    <a:lnT>
                      <a:noFill/>
                    </a:lnT>
                    <a:lnB>
                      <a:noFill/>
                    </a:lnB>
                  </a:tcPr>
                </a:tc>
                <a:extLst>
                  <a:ext uri="{0D108BD9-81ED-4DB2-BD59-A6C34878D82A}">
                    <a16:rowId xmlns:a16="http://schemas.microsoft.com/office/drawing/2014/main" val="1369765378"/>
                  </a:ext>
                </a:extLst>
              </a:tr>
              <a:tr h="365760">
                <a:tc>
                  <a:txBody>
                    <a:bodyPr/>
                    <a:lstStyle/>
                    <a:p>
                      <a:r>
                        <a:rPr lang="en-IN" sz="1800"/>
                        <a:t>Google Data</a:t>
                      </a:r>
                    </a:p>
                  </a:txBody>
                  <a:tcPr anchor="ctr">
                    <a:lnL>
                      <a:noFill/>
                    </a:lnL>
                    <a:lnR>
                      <a:noFill/>
                    </a:lnR>
                    <a:lnT>
                      <a:noFill/>
                    </a:lnT>
                    <a:lnB>
                      <a:noFill/>
                    </a:lnB>
                  </a:tcPr>
                </a:tc>
                <a:tc>
                  <a:txBody>
                    <a:bodyPr/>
                    <a:lstStyle/>
                    <a:p>
                      <a:r>
                        <a:rPr lang="en-IN" sz="1800"/>
                        <a:t>50</a:t>
                      </a:r>
                    </a:p>
                  </a:txBody>
                  <a:tcPr anchor="ctr">
                    <a:lnL>
                      <a:noFill/>
                    </a:lnL>
                    <a:lnR>
                      <a:noFill/>
                    </a:lnR>
                    <a:lnT>
                      <a:noFill/>
                    </a:lnT>
                    <a:lnB>
                      <a:noFill/>
                    </a:lnB>
                  </a:tcPr>
                </a:tc>
                <a:tc>
                  <a:txBody>
                    <a:bodyPr/>
                    <a:lstStyle/>
                    <a:p>
                      <a:r>
                        <a:rPr lang="en-IN" sz="1800"/>
                        <a:t>5,000</a:t>
                      </a:r>
                    </a:p>
                  </a:txBody>
                  <a:tcPr anchor="ctr">
                    <a:lnL>
                      <a:noFill/>
                    </a:lnL>
                    <a:lnR>
                      <a:noFill/>
                    </a:lnR>
                    <a:lnT>
                      <a:noFill/>
                    </a:lnT>
                    <a:lnB>
                      <a:noFill/>
                    </a:lnB>
                  </a:tcPr>
                </a:tc>
                <a:tc>
                  <a:txBody>
                    <a:bodyPr/>
                    <a:lstStyle/>
                    <a:p>
                      <a:r>
                        <a:rPr lang="en-IN" sz="1800"/>
                        <a:t>30,000</a:t>
                      </a:r>
                    </a:p>
                  </a:txBody>
                  <a:tcPr anchor="ctr">
                    <a:lnL>
                      <a:noFill/>
                    </a:lnL>
                    <a:lnR>
                      <a:noFill/>
                    </a:lnR>
                    <a:lnT>
                      <a:noFill/>
                    </a:lnT>
                    <a:lnB>
                      <a:noFill/>
                    </a:lnB>
                  </a:tcPr>
                </a:tc>
                <a:tc>
                  <a:txBody>
                    <a:bodyPr/>
                    <a:lstStyle/>
                    <a:p>
                      <a:r>
                        <a:rPr lang="en-IN" sz="1800"/>
                        <a:t>70,000</a:t>
                      </a:r>
                    </a:p>
                  </a:txBody>
                  <a:tcPr anchor="ctr">
                    <a:lnL>
                      <a:noFill/>
                    </a:lnL>
                    <a:lnR>
                      <a:noFill/>
                    </a:lnR>
                    <a:lnT>
                      <a:noFill/>
                    </a:lnT>
                    <a:lnB>
                      <a:noFill/>
                    </a:lnB>
                  </a:tcPr>
                </a:tc>
                <a:tc>
                  <a:txBody>
                    <a:bodyPr/>
                    <a:lstStyle/>
                    <a:p>
                      <a:r>
                        <a:rPr lang="en-IN" sz="1800"/>
                        <a:t>700,000</a:t>
                      </a:r>
                    </a:p>
                  </a:txBody>
                  <a:tcPr anchor="ctr">
                    <a:lnL>
                      <a:noFill/>
                    </a:lnL>
                    <a:lnR>
                      <a:noFill/>
                    </a:lnR>
                    <a:lnT>
                      <a:noFill/>
                    </a:lnT>
                    <a:lnB>
                      <a:noFill/>
                    </a:lnB>
                  </a:tcPr>
                </a:tc>
                <a:tc>
                  <a:txBody>
                    <a:bodyPr/>
                    <a:lstStyle/>
                    <a:p>
                      <a:r>
                        <a:rPr lang="en-IN" sz="1800"/>
                        <a:t>100,000</a:t>
                      </a:r>
                    </a:p>
                  </a:txBody>
                  <a:tcPr anchor="ctr">
                    <a:lnL>
                      <a:noFill/>
                    </a:lnL>
                    <a:lnR>
                      <a:noFill/>
                    </a:lnR>
                    <a:lnT>
                      <a:noFill/>
                    </a:lnT>
                    <a:lnB>
                      <a:noFill/>
                    </a:lnB>
                  </a:tcPr>
                </a:tc>
                <a:extLst>
                  <a:ext uri="{0D108BD9-81ED-4DB2-BD59-A6C34878D82A}">
                    <a16:rowId xmlns:a16="http://schemas.microsoft.com/office/drawing/2014/main" val="3889822535"/>
                  </a:ext>
                </a:extLst>
              </a:tr>
              <a:tr h="365760">
                <a:tc>
                  <a:txBody>
                    <a:bodyPr/>
                    <a:lstStyle/>
                    <a:p>
                      <a:r>
                        <a:rPr lang="en-IN" sz="1800"/>
                        <a:t>Email Data</a:t>
                      </a:r>
                    </a:p>
                  </a:txBody>
                  <a:tcPr anchor="ctr">
                    <a:lnL>
                      <a:noFill/>
                    </a:lnL>
                    <a:lnR>
                      <a:noFill/>
                    </a:lnR>
                    <a:lnT>
                      <a:noFill/>
                    </a:lnT>
                    <a:lnB>
                      <a:noFill/>
                    </a:lnB>
                  </a:tcPr>
                </a:tc>
                <a:tc>
                  <a:txBody>
                    <a:bodyPr/>
                    <a:lstStyle/>
                    <a:p>
                      <a:r>
                        <a:rPr lang="en-IN" sz="1800"/>
                        <a:t>10</a:t>
                      </a:r>
                    </a:p>
                  </a:txBody>
                  <a:tcPr anchor="ctr">
                    <a:lnL>
                      <a:noFill/>
                    </a:lnL>
                    <a:lnR>
                      <a:noFill/>
                    </a:lnR>
                    <a:lnT>
                      <a:noFill/>
                    </a:lnT>
                    <a:lnB>
                      <a:noFill/>
                    </a:lnB>
                  </a:tcPr>
                </a:tc>
                <a:tc>
                  <a:txBody>
                    <a:bodyPr/>
                    <a:lstStyle/>
                    <a:p>
                      <a:r>
                        <a:rPr lang="en-IN" sz="1800"/>
                        <a:t>1,000</a:t>
                      </a:r>
                    </a:p>
                  </a:txBody>
                  <a:tcPr anchor="ctr">
                    <a:lnL>
                      <a:noFill/>
                    </a:lnL>
                    <a:lnR>
                      <a:noFill/>
                    </a:lnR>
                    <a:lnT>
                      <a:noFill/>
                    </a:lnT>
                    <a:lnB>
                      <a:noFill/>
                    </a:lnB>
                  </a:tcPr>
                </a:tc>
                <a:tc>
                  <a:txBody>
                    <a:bodyPr/>
                    <a:lstStyle/>
                    <a:p>
                      <a:r>
                        <a:rPr lang="en-IN" sz="1800"/>
                        <a:t>5,000</a:t>
                      </a:r>
                    </a:p>
                  </a:txBody>
                  <a:tcPr anchor="ctr">
                    <a:lnL>
                      <a:noFill/>
                    </a:lnL>
                    <a:lnR>
                      <a:noFill/>
                    </a:lnR>
                    <a:lnT>
                      <a:noFill/>
                    </a:lnT>
                    <a:lnB>
                      <a:noFill/>
                    </a:lnB>
                  </a:tcPr>
                </a:tc>
                <a:tc>
                  <a:txBody>
                    <a:bodyPr/>
                    <a:lstStyle/>
                    <a:p>
                      <a:r>
                        <a:rPr lang="en-IN" sz="1800"/>
                        <a:t>10,000</a:t>
                      </a:r>
                    </a:p>
                  </a:txBody>
                  <a:tcPr anchor="ctr">
                    <a:lnL>
                      <a:noFill/>
                    </a:lnL>
                    <a:lnR>
                      <a:noFill/>
                    </a:lnR>
                    <a:lnT>
                      <a:noFill/>
                    </a:lnT>
                    <a:lnB>
                      <a:noFill/>
                    </a:lnB>
                  </a:tcPr>
                </a:tc>
                <a:tc>
                  <a:txBody>
                    <a:bodyPr/>
                    <a:lstStyle/>
                    <a:p>
                      <a:r>
                        <a:rPr lang="en-IN" sz="1800"/>
                        <a:t>100,000</a:t>
                      </a:r>
                    </a:p>
                  </a:txBody>
                  <a:tcPr anchor="ctr">
                    <a:lnL>
                      <a:noFill/>
                    </a:lnL>
                    <a:lnR>
                      <a:noFill/>
                    </a:lnR>
                    <a:lnT>
                      <a:noFill/>
                    </a:lnT>
                    <a:lnB>
                      <a:noFill/>
                    </a:lnB>
                  </a:tcPr>
                </a:tc>
                <a:tc>
                  <a:txBody>
                    <a:bodyPr/>
                    <a:lstStyle/>
                    <a:p>
                      <a:r>
                        <a:rPr lang="en-IN" sz="1800"/>
                        <a:t>20,000</a:t>
                      </a:r>
                    </a:p>
                  </a:txBody>
                  <a:tcPr anchor="ctr">
                    <a:lnL>
                      <a:noFill/>
                    </a:lnL>
                    <a:lnR>
                      <a:noFill/>
                    </a:lnR>
                    <a:lnT>
                      <a:noFill/>
                    </a:lnT>
                    <a:lnB>
                      <a:noFill/>
                    </a:lnB>
                  </a:tcPr>
                </a:tc>
                <a:extLst>
                  <a:ext uri="{0D108BD9-81ED-4DB2-BD59-A6C34878D82A}">
                    <a16:rowId xmlns:a16="http://schemas.microsoft.com/office/drawing/2014/main" val="4014546513"/>
                  </a:ext>
                </a:extLst>
              </a:tr>
              <a:tr h="640080">
                <a:tc>
                  <a:txBody>
                    <a:bodyPr/>
                    <a:lstStyle/>
                    <a:p>
                      <a:r>
                        <a:rPr lang="en-IN" sz="1800"/>
                        <a:t>YouTube Data</a:t>
                      </a:r>
                    </a:p>
                  </a:txBody>
                  <a:tcPr anchor="ctr">
                    <a:lnL>
                      <a:noFill/>
                    </a:lnL>
                    <a:lnR>
                      <a:noFill/>
                    </a:lnR>
                    <a:lnT>
                      <a:noFill/>
                    </a:lnT>
                    <a:lnB>
                      <a:noFill/>
                    </a:lnB>
                  </a:tcPr>
                </a:tc>
                <a:tc>
                  <a:txBody>
                    <a:bodyPr/>
                    <a:lstStyle/>
                    <a:p>
                      <a:r>
                        <a:rPr lang="en-IN" sz="1800"/>
                        <a:t>200</a:t>
                      </a:r>
                    </a:p>
                  </a:txBody>
                  <a:tcPr anchor="ctr">
                    <a:lnL>
                      <a:noFill/>
                    </a:lnL>
                    <a:lnR>
                      <a:noFill/>
                    </a:lnR>
                    <a:lnT>
                      <a:noFill/>
                    </a:lnT>
                    <a:lnB>
                      <a:noFill/>
                    </a:lnB>
                  </a:tcPr>
                </a:tc>
                <a:tc>
                  <a:txBody>
                    <a:bodyPr/>
                    <a:lstStyle/>
                    <a:p>
                      <a:r>
                        <a:rPr lang="en-IN" sz="1800"/>
                        <a:t>20,000</a:t>
                      </a:r>
                    </a:p>
                  </a:txBody>
                  <a:tcPr anchor="ctr">
                    <a:lnL>
                      <a:noFill/>
                    </a:lnL>
                    <a:lnR>
                      <a:noFill/>
                    </a:lnR>
                    <a:lnT>
                      <a:noFill/>
                    </a:lnT>
                    <a:lnB>
                      <a:noFill/>
                    </a:lnB>
                  </a:tcPr>
                </a:tc>
                <a:tc>
                  <a:txBody>
                    <a:bodyPr/>
                    <a:lstStyle/>
                    <a:p>
                      <a:r>
                        <a:rPr lang="en-IN" sz="1800"/>
                        <a:t>70,000</a:t>
                      </a:r>
                    </a:p>
                  </a:txBody>
                  <a:tcPr anchor="ctr">
                    <a:lnL>
                      <a:noFill/>
                    </a:lnL>
                    <a:lnR>
                      <a:noFill/>
                    </a:lnR>
                    <a:lnT>
                      <a:noFill/>
                    </a:lnT>
                    <a:lnB>
                      <a:noFill/>
                    </a:lnB>
                  </a:tcPr>
                </a:tc>
                <a:tc>
                  <a:txBody>
                    <a:bodyPr/>
                    <a:lstStyle/>
                    <a:p>
                      <a:r>
                        <a:rPr lang="en-IN" sz="1800"/>
                        <a:t>150,000</a:t>
                      </a:r>
                    </a:p>
                  </a:txBody>
                  <a:tcPr anchor="ctr">
                    <a:lnL>
                      <a:noFill/>
                    </a:lnL>
                    <a:lnR>
                      <a:noFill/>
                    </a:lnR>
                    <a:lnT>
                      <a:noFill/>
                    </a:lnT>
                    <a:lnB>
                      <a:noFill/>
                    </a:lnB>
                  </a:tcPr>
                </a:tc>
                <a:tc>
                  <a:txBody>
                    <a:bodyPr/>
                    <a:lstStyle/>
                    <a:p>
                      <a:r>
                        <a:rPr lang="en-IN" sz="1800"/>
                        <a:t>2,000,000</a:t>
                      </a:r>
                    </a:p>
                  </a:txBody>
                  <a:tcPr anchor="ctr">
                    <a:lnL>
                      <a:noFill/>
                    </a:lnL>
                    <a:lnR>
                      <a:noFill/>
                    </a:lnR>
                    <a:lnT>
                      <a:noFill/>
                    </a:lnT>
                    <a:lnB>
                      <a:noFill/>
                    </a:lnB>
                  </a:tcPr>
                </a:tc>
                <a:tc>
                  <a:txBody>
                    <a:bodyPr/>
                    <a:lstStyle/>
                    <a:p>
                      <a:r>
                        <a:rPr lang="en-IN" sz="1800" dirty="0"/>
                        <a:t>300,000</a:t>
                      </a:r>
                    </a:p>
                  </a:txBody>
                  <a:tcPr anchor="ctr">
                    <a:lnL>
                      <a:noFill/>
                    </a:lnL>
                    <a:lnR>
                      <a:noFill/>
                    </a:lnR>
                    <a:lnT>
                      <a:noFill/>
                    </a:lnT>
                    <a:lnB>
                      <a:noFill/>
                    </a:lnB>
                  </a:tcPr>
                </a:tc>
                <a:extLst>
                  <a:ext uri="{0D108BD9-81ED-4DB2-BD59-A6C34878D82A}">
                    <a16:rowId xmlns:a16="http://schemas.microsoft.com/office/drawing/2014/main" val="3682472795"/>
                  </a:ext>
                </a:extLst>
              </a:tr>
            </a:tbl>
          </a:graphicData>
        </a:graphic>
      </p:graphicFrame>
    </p:spTree>
    <p:extLst>
      <p:ext uri="{BB962C8B-B14F-4D97-AF65-F5344CB8AC3E}">
        <p14:creationId xmlns:p14="http://schemas.microsoft.com/office/powerpoint/2010/main" val="412343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FBD5-7B93-4362-8F8B-DFC29A54657E}"/>
              </a:ext>
            </a:extLst>
          </p:cNvPr>
          <p:cNvSpPr>
            <a:spLocks noGrp="1"/>
          </p:cNvSpPr>
          <p:nvPr>
            <p:ph type="title"/>
          </p:nvPr>
        </p:nvSpPr>
        <p:spPr/>
        <p:txBody>
          <a:bodyPr/>
          <a:lstStyle/>
          <a:p>
            <a:r>
              <a:rPr lang="en-IN" dirty="0"/>
              <a:t>Non-Graphical Univariate Analysis (Part 2)</a:t>
            </a:r>
          </a:p>
        </p:txBody>
      </p:sp>
      <p:sp>
        <p:nvSpPr>
          <p:cNvPr id="3" name="Content Placeholder 2">
            <a:extLst>
              <a:ext uri="{FF2B5EF4-FFF2-40B4-BE49-F238E27FC236}">
                <a16:creationId xmlns:a16="http://schemas.microsoft.com/office/drawing/2014/main" id="{69F85C6F-FEE4-48EE-9CB3-5C094494A502}"/>
              </a:ext>
            </a:extLst>
          </p:cNvPr>
          <p:cNvSpPr>
            <a:spLocks noGrp="1"/>
          </p:cNvSpPr>
          <p:nvPr>
            <p:ph idx="1"/>
          </p:nvPr>
        </p:nvSpPr>
        <p:spPr/>
        <p:txBody>
          <a:bodyPr>
            <a:normAutofit fontScale="92500" lnSpcReduction="20000"/>
          </a:bodyPr>
          <a:lstStyle/>
          <a:p>
            <a:r>
              <a:rPr lang="en-US" b="1" dirty="0"/>
              <a:t>Interpretation</a:t>
            </a:r>
            <a:r>
              <a:rPr lang="en-US" dirty="0"/>
              <a:t>:</a:t>
            </a:r>
          </a:p>
          <a:p>
            <a:r>
              <a:rPr lang="en-US" b="1" dirty="0"/>
              <a:t>Social Media Data</a:t>
            </a:r>
            <a:r>
              <a:rPr lang="en-US" dirty="0"/>
              <a:t>: Wide range in data usage, with heavy users consuming up to 1,000,000 bytes.</a:t>
            </a:r>
          </a:p>
          <a:p>
            <a:r>
              <a:rPr lang="en-US" b="1" dirty="0"/>
              <a:t>Google Data</a:t>
            </a:r>
            <a:r>
              <a:rPr lang="en-US" dirty="0"/>
              <a:t>: Lower average usage compared to social media, but still substantial for some users.</a:t>
            </a:r>
          </a:p>
          <a:p>
            <a:r>
              <a:rPr lang="en-US" b="1" dirty="0"/>
              <a:t>Email Data</a:t>
            </a:r>
            <a:r>
              <a:rPr lang="en-US" dirty="0"/>
              <a:t>: Generally lower data usage, reflective of the nature of the application.</a:t>
            </a:r>
          </a:p>
          <a:p>
            <a:r>
              <a:rPr lang="en-US" b="1" dirty="0"/>
              <a:t>YouTube Data</a:t>
            </a:r>
            <a:r>
              <a:rPr lang="en-US" dirty="0"/>
              <a:t>: High data consumption, with some users using up to 2,000,000 bytes, indicative of video streaming.</a:t>
            </a:r>
          </a:p>
          <a:p>
            <a:endParaRPr lang="en-IN" dirty="0"/>
          </a:p>
        </p:txBody>
      </p:sp>
    </p:spTree>
    <p:extLst>
      <p:ext uri="{BB962C8B-B14F-4D97-AF65-F5344CB8AC3E}">
        <p14:creationId xmlns:p14="http://schemas.microsoft.com/office/powerpoint/2010/main" val="336803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7827-7EBB-4399-8379-1B81D78330BB}"/>
              </a:ext>
            </a:extLst>
          </p:cNvPr>
          <p:cNvSpPr>
            <a:spLocks noGrp="1"/>
          </p:cNvSpPr>
          <p:nvPr>
            <p:ph type="title"/>
          </p:nvPr>
        </p:nvSpPr>
        <p:spPr/>
        <p:txBody>
          <a:bodyPr/>
          <a:lstStyle/>
          <a:p>
            <a:r>
              <a:rPr lang="en-IN" dirty="0"/>
              <a:t>Non-Graphical Univariate Analysis (Part 3)</a:t>
            </a:r>
          </a:p>
        </p:txBody>
      </p:sp>
      <p:graphicFrame>
        <p:nvGraphicFramePr>
          <p:cNvPr id="4" name="Content Placeholder 3">
            <a:extLst>
              <a:ext uri="{FF2B5EF4-FFF2-40B4-BE49-F238E27FC236}">
                <a16:creationId xmlns:a16="http://schemas.microsoft.com/office/drawing/2014/main" id="{F838650A-83D6-4BFB-9040-538FB828B9C8}"/>
              </a:ext>
            </a:extLst>
          </p:cNvPr>
          <p:cNvGraphicFramePr>
            <a:graphicFrameLocks noGrp="1"/>
          </p:cNvGraphicFramePr>
          <p:nvPr>
            <p:ph idx="1"/>
          </p:nvPr>
        </p:nvGraphicFramePr>
        <p:xfrm>
          <a:off x="1141413" y="2831624"/>
          <a:ext cx="9906001" cy="2377440"/>
        </p:xfrm>
        <a:graphic>
          <a:graphicData uri="http://schemas.openxmlformats.org/drawingml/2006/table">
            <a:tbl>
              <a:tblPr/>
              <a:tblGrid>
                <a:gridCol w="1415143">
                  <a:extLst>
                    <a:ext uri="{9D8B030D-6E8A-4147-A177-3AD203B41FA5}">
                      <a16:colId xmlns:a16="http://schemas.microsoft.com/office/drawing/2014/main" val="2757561170"/>
                    </a:ext>
                  </a:extLst>
                </a:gridCol>
                <a:gridCol w="1415143">
                  <a:extLst>
                    <a:ext uri="{9D8B030D-6E8A-4147-A177-3AD203B41FA5}">
                      <a16:colId xmlns:a16="http://schemas.microsoft.com/office/drawing/2014/main" val="2782570669"/>
                    </a:ext>
                  </a:extLst>
                </a:gridCol>
                <a:gridCol w="1415143">
                  <a:extLst>
                    <a:ext uri="{9D8B030D-6E8A-4147-A177-3AD203B41FA5}">
                      <a16:colId xmlns:a16="http://schemas.microsoft.com/office/drawing/2014/main" val="3966747945"/>
                    </a:ext>
                  </a:extLst>
                </a:gridCol>
                <a:gridCol w="1415143">
                  <a:extLst>
                    <a:ext uri="{9D8B030D-6E8A-4147-A177-3AD203B41FA5}">
                      <a16:colId xmlns:a16="http://schemas.microsoft.com/office/drawing/2014/main" val="4252983806"/>
                    </a:ext>
                  </a:extLst>
                </a:gridCol>
                <a:gridCol w="1415143">
                  <a:extLst>
                    <a:ext uri="{9D8B030D-6E8A-4147-A177-3AD203B41FA5}">
                      <a16:colId xmlns:a16="http://schemas.microsoft.com/office/drawing/2014/main" val="3190017004"/>
                    </a:ext>
                  </a:extLst>
                </a:gridCol>
                <a:gridCol w="1415143">
                  <a:extLst>
                    <a:ext uri="{9D8B030D-6E8A-4147-A177-3AD203B41FA5}">
                      <a16:colId xmlns:a16="http://schemas.microsoft.com/office/drawing/2014/main" val="1199670099"/>
                    </a:ext>
                  </a:extLst>
                </a:gridCol>
                <a:gridCol w="1415143">
                  <a:extLst>
                    <a:ext uri="{9D8B030D-6E8A-4147-A177-3AD203B41FA5}">
                      <a16:colId xmlns:a16="http://schemas.microsoft.com/office/drawing/2014/main" val="3424996038"/>
                    </a:ext>
                  </a:extLst>
                </a:gridCol>
              </a:tblGrid>
              <a:tr h="365760">
                <a:tc>
                  <a:txBody>
                    <a:bodyPr/>
                    <a:lstStyle/>
                    <a:p>
                      <a:r>
                        <a:rPr lang="en-IN" sz="1800"/>
                        <a:t>Variable</a:t>
                      </a:r>
                    </a:p>
                  </a:txBody>
                  <a:tcPr anchor="ctr">
                    <a:lnL>
                      <a:noFill/>
                    </a:lnL>
                    <a:lnR>
                      <a:noFill/>
                    </a:lnR>
                    <a:lnT>
                      <a:noFill/>
                    </a:lnT>
                    <a:lnB>
                      <a:noFill/>
                    </a:lnB>
                  </a:tcPr>
                </a:tc>
                <a:tc>
                  <a:txBody>
                    <a:bodyPr/>
                    <a:lstStyle/>
                    <a:p>
                      <a:r>
                        <a:rPr lang="en-IN" sz="1800"/>
                        <a:t>Min</a:t>
                      </a:r>
                    </a:p>
                  </a:txBody>
                  <a:tcPr anchor="ctr">
                    <a:lnL>
                      <a:noFill/>
                    </a:lnL>
                    <a:lnR>
                      <a:noFill/>
                    </a:lnR>
                    <a:lnT>
                      <a:noFill/>
                    </a:lnT>
                    <a:lnB>
                      <a:noFill/>
                    </a:lnB>
                  </a:tcPr>
                </a:tc>
                <a:tc>
                  <a:txBody>
                    <a:bodyPr/>
                    <a:lstStyle/>
                    <a:p>
                      <a:r>
                        <a:rPr lang="en-IN" sz="1800"/>
                        <a:t>1st Quartile</a:t>
                      </a:r>
                    </a:p>
                  </a:txBody>
                  <a:tcPr anchor="ctr">
                    <a:lnL>
                      <a:noFill/>
                    </a:lnL>
                    <a:lnR>
                      <a:noFill/>
                    </a:lnR>
                    <a:lnT>
                      <a:noFill/>
                    </a:lnT>
                    <a:lnB>
                      <a:noFill/>
                    </a:lnB>
                  </a:tcPr>
                </a:tc>
                <a:tc>
                  <a:txBody>
                    <a:bodyPr/>
                    <a:lstStyle/>
                    <a:p>
                      <a:r>
                        <a:rPr lang="en-IN" sz="1800"/>
                        <a:t>Median</a:t>
                      </a:r>
                    </a:p>
                  </a:txBody>
                  <a:tcPr anchor="ctr">
                    <a:lnL>
                      <a:noFill/>
                    </a:lnL>
                    <a:lnR>
                      <a:noFill/>
                    </a:lnR>
                    <a:lnT>
                      <a:noFill/>
                    </a:lnT>
                    <a:lnB>
                      <a:noFill/>
                    </a:lnB>
                  </a:tcPr>
                </a:tc>
                <a:tc>
                  <a:txBody>
                    <a:bodyPr/>
                    <a:lstStyle/>
                    <a:p>
                      <a:r>
                        <a:rPr lang="en-IN" sz="1800"/>
                        <a:t>3rd Quartile</a:t>
                      </a:r>
                    </a:p>
                  </a:txBody>
                  <a:tcPr anchor="ctr">
                    <a:lnL>
                      <a:noFill/>
                    </a:lnL>
                    <a:lnR>
                      <a:noFill/>
                    </a:lnR>
                    <a:lnT>
                      <a:noFill/>
                    </a:lnT>
                    <a:lnB>
                      <a:noFill/>
                    </a:lnB>
                  </a:tcPr>
                </a:tc>
                <a:tc>
                  <a:txBody>
                    <a:bodyPr/>
                    <a:lstStyle/>
                    <a:p>
                      <a:r>
                        <a:rPr lang="en-IN" sz="1800"/>
                        <a:t>Max</a:t>
                      </a:r>
                    </a:p>
                  </a:txBody>
                  <a:tcPr anchor="ctr">
                    <a:lnL>
                      <a:noFill/>
                    </a:lnL>
                    <a:lnR>
                      <a:noFill/>
                    </a:lnR>
                    <a:lnT>
                      <a:noFill/>
                    </a:lnT>
                    <a:lnB>
                      <a:noFill/>
                    </a:lnB>
                  </a:tcPr>
                </a:tc>
                <a:tc>
                  <a:txBody>
                    <a:bodyPr/>
                    <a:lstStyle/>
                    <a:p>
                      <a:r>
                        <a:rPr lang="en-IN" sz="1800"/>
                        <a:t>Mean</a:t>
                      </a:r>
                    </a:p>
                  </a:txBody>
                  <a:tcPr anchor="ctr">
                    <a:lnL>
                      <a:noFill/>
                    </a:lnL>
                    <a:lnR>
                      <a:noFill/>
                    </a:lnR>
                    <a:lnT>
                      <a:noFill/>
                    </a:lnT>
                    <a:lnB>
                      <a:noFill/>
                    </a:lnB>
                  </a:tcPr>
                </a:tc>
                <a:extLst>
                  <a:ext uri="{0D108BD9-81ED-4DB2-BD59-A6C34878D82A}">
                    <a16:rowId xmlns:a16="http://schemas.microsoft.com/office/drawing/2014/main" val="747406536"/>
                  </a:ext>
                </a:extLst>
              </a:tr>
              <a:tr h="365760">
                <a:tc>
                  <a:txBody>
                    <a:bodyPr/>
                    <a:lstStyle/>
                    <a:p>
                      <a:r>
                        <a:rPr lang="en-IN" sz="1800"/>
                        <a:t>Netflix Data</a:t>
                      </a:r>
                    </a:p>
                  </a:txBody>
                  <a:tcPr anchor="ctr">
                    <a:lnL>
                      <a:noFill/>
                    </a:lnL>
                    <a:lnR>
                      <a:noFill/>
                    </a:lnR>
                    <a:lnT>
                      <a:noFill/>
                    </a:lnT>
                    <a:lnB>
                      <a:noFill/>
                    </a:lnB>
                  </a:tcPr>
                </a:tc>
                <a:tc>
                  <a:txBody>
                    <a:bodyPr/>
                    <a:lstStyle/>
                    <a:p>
                      <a:r>
                        <a:rPr lang="en-IN" sz="1800"/>
                        <a:t>100</a:t>
                      </a:r>
                    </a:p>
                  </a:txBody>
                  <a:tcPr anchor="ctr">
                    <a:lnL>
                      <a:noFill/>
                    </a:lnL>
                    <a:lnR>
                      <a:noFill/>
                    </a:lnR>
                    <a:lnT>
                      <a:noFill/>
                    </a:lnT>
                    <a:lnB>
                      <a:noFill/>
                    </a:lnB>
                  </a:tcPr>
                </a:tc>
                <a:tc>
                  <a:txBody>
                    <a:bodyPr/>
                    <a:lstStyle/>
                    <a:p>
                      <a:r>
                        <a:rPr lang="en-IN" sz="1800"/>
                        <a:t>15,000</a:t>
                      </a:r>
                    </a:p>
                  </a:txBody>
                  <a:tcPr anchor="ctr">
                    <a:lnL>
                      <a:noFill/>
                    </a:lnL>
                    <a:lnR>
                      <a:noFill/>
                    </a:lnR>
                    <a:lnT>
                      <a:noFill/>
                    </a:lnT>
                    <a:lnB>
                      <a:noFill/>
                    </a:lnB>
                  </a:tcPr>
                </a:tc>
                <a:tc>
                  <a:txBody>
                    <a:bodyPr/>
                    <a:lstStyle/>
                    <a:p>
                      <a:r>
                        <a:rPr lang="en-IN" sz="1800"/>
                        <a:t>60,000</a:t>
                      </a:r>
                    </a:p>
                  </a:txBody>
                  <a:tcPr anchor="ctr">
                    <a:lnL>
                      <a:noFill/>
                    </a:lnL>
                    <a:lnR>
                      <a:noFill/>
                    </a:lnR>
                    <a:lnT>
                      <a:noFill/>
                    </a:lnT>
                    <a:lnB>
                      <a:noFill/>
                    </a:lnB>
                  </a:tcPr>
                </a:tc>
                <a:tc>
                  <a:txBody>
                    <a:bodyPr/>
                    <a:lstStyle/>
                    <a:p>
                      <a:r>
                        <a:rPr lang="en-IN" sz="1800"/>
                        <a:t>120,000</a:t>
                      </a:r>
                    </a:p>
                  </a:txBody>
                  <a:tcPr anchor="ctr">
                    <a:lnL>
                      <a:noFill/>
                    </a:lnL>
                    <a:lnR>
                      <a:noFill/>
                    </a:lnR>
                    <a:lnT>
                      <a:noFill/>
                    </a:lnT>
                    <a:lnB>
                      <a:noFill/>
                    </a:lnB>
                  </a:tcPr>
                </a:tc>
                <a:tc>
                  <a:txBody>
                    <a:bodyPr/>
                    <a:lstStyle/>
                    <a:p>
                      <a:r>
                        <a:rPr lang="en-IN" sz="1800"/>
                        <a:t>1,500,000</a:t>
                      </a:r>
                    </a:p>
                  </a:txBody>
                  <a:tcPr anchor="ctr">
                    <a:lnL>
                      <a:noFill/>
                    </a:lnL>
                    <a:lnR>
                      <a:noFill/>
                    </a:lnR>
                    <a:lnT>
                      <a:noFill/>
                    </a:lnT>
                    <a:lnB>
                      <a:noFill/>
                    </a:lnB>
                  </a:tcPr>
                </a:tc>
                <a:tc>
                  <a:txBody>
                    <a:bodyPr/>
                    <a:lstStyle/>
                    <a:p>
                      <a:r>
                        <a:rPr lang="en-IN" sz="1800"/>
                        <a:t>250,000</a:t>
                      </a:r>
                    </a:p>
                  </a:txBody>
                  <a:tcPr anchor="ctr">
                    <a:lnL>
                      <a:noFill/>
                    </a:lnL>
                    <a:lnR>
                      <a:noFill/>
                    </a:lnR>
                    <a:lnT>
                      <a:noFill/>
                    </a:lnT>
                    <a:lnB>
                      <a:noFill/>
                    </a:lnB>
                  </a:tcPr>
                </a:tc>
                <a:extLst>
                  <a:ext uri="{0D108BD9-81ED-4DB2-BD59-A6C34878D82A}">
                    <a16:rowId xmlns:a16="http://schemas.microsoft.com/office/drawing/2014/main" val="1544347820"/>
                  </a:ext>
                </a:extLst>
              </a:tr>
              <a:tr h="640080">
                <a:tc>
                  <a:txBody>
                    <a:bodyPr/>
                    <a:lstStyle/>
                    <a:p>
                      <a:r>
                        <a:rPr lang="en-IN" sz="1800"/>
                        <a:t>Gaming Data</a:t>
                      </a:r>
                    </a:p>
                  </a:txBody>
                  <a:tcPr anchor="ctr">
                    <a:lnL>
                      <a:noFill/>
                    </a:lnL>
                    <a:lnR>
                      <a:noFill/>
                    </a:lnR>
                    <a:lnT>
                      <a:noFill/>
                    </a:lnT>
                    <a:lnB>
                      <a:noFill/>
                    </a:lnB>
                  </a:tcPr>
                </a:tc>
                <a:tc>
                  <a:txBody>
                    <a:bodyPr/>
                    <a:lstStyle/>
                    <a:p>
                      <a:r>
                        <a:rPr lang="en-IN" sz="1800"/>
                        <a:t>50</a:t>
                      </a:r>
                    </a:p>
                  </a:txBody>
                  <a:tcPr anchor="ctr">
                    <a:lnL>
                      <a:noFill/>
                    </a:lnL>
                    <a:lnR>
                      <a:noFill/>
                    </a:lnR>
                    <a:lnT>
                      <a:noFill/>
                    </a:lnT>
                    <a:lnB>
                      <a:noFill/>
                    </a:lnB>
                  </a:tcPr>
                </a:tc>
                <a:tc>
                  <a:txBody>
                    <a:bodyPr/>
                    <a:lstStyle/>
                    <a:p>
                      <a:r>
                        <a:rPr lang="en-IN" sz="1800"/>
                        <a:t>5,000</a:t>
                      </a:r>
                    </a:p>
                  </a:txBody>
                  <a:tcPr anchor="ctr">
                    <a:lnL>
                      <a:noFill/>
                    </a:lnL>
                    <a:lnR>
                      <a:noFill/>
                    </a:lnR>
                    <a:lnT>
                      <a:noFill/>
                    </a:lnT>
                    <a:lnB>
                      <a:noFill/>
                    </a:lnB>
                  </a:tcPr>
                </a:tc>
                <a:tc>
                  <a:txBody>
                    <a:bodyPr/>
                    <a:lstStyle/>
                    <a:p>
                      <a:r>
                        <a:rPr lang="en-IN" sz="1800"/>
                        <a:t>25,000</a:t>
                      </a:r>
                    </a:p>
                  </a:txBody>
                  <a:tcPr anchor="ctr">
                    <a:lnL>
                      <a:noFill/>
                    </a:lnL>
                    <a:lnR>
                      <a:noFill/>
                    </a:lnR>
                    <a:lnT>
                      <a:noFill/>
                    </a:lnT>
                    <a:lnB>
                      <a:noFill/>
                    </a:lnB>
                  </a:tcPr>
                </a:tc>
                <a:tc>
                  <a:txBody>
                    <a:bodyPr/>
                    <a:lstStyle/>
                    <a:p>
                      <a:r>
                        <a:rPr lang="en-IN" sz="1800"/>
                        <a:t>60,000</a:t>
                      </a:r>
                    </a:p>
                  </a:txBody>
                  <a:tcPr anchor="ctr">
                    <a:lnL>
                      <a:noFill/>
                    </a:lnL>
                    <a:lnR>
                      <a:noFill/>
                    </a:lnR>
                    <a:lnT>
                      <a:noFill/>
                    </a:lnT>
                    <a:lnB>
                      <a:noFill/>
                    </a:lnB>
                  </a:tcPr>
                </a:tc>
                <a:tc>
                  <a:txBody>
                    <a:bodyPr/>
                    <a:lstStyle/>
                    <a:p>
                      <a:r>
                        <a:rPr lang="en-IN" sz="1800"/>
                        <a:t>600,000</a:t>
                      </a:r>
                    </a:p>
                  </a:txBody>
                  <a:tcPr anchor="ctr">
                    <a:lnL>
                      <a:noFill/>
                    </a:lnL>
                    <a:lnR>
                      <a:noFill/>
                    </a:lnR>
                    <a:lnT>
                      <a:noFill/>
                    </a:lnT>
                    <a:lnB>
                      <a:noFill/>
                    </a:lnB>
                  </a:tcPr>
                </a:tc>
                <a:tc>
                  <a:txBody>
                    <a:bodyPr/>
                    <a:lstStyle/>
                    <a:p>
                      <a:r>
                        <a:rPr lang="en-IN" sz="1800"/>
                        <a:t>90,000</a:t>
                      </a:r>
                    </a:p>
                  </a:txBody>
                  <a:tcPr anchor="ctr">
                    <a:lnL>
                      <a:noFill/>
                    </a:lnL>
                    <a:lnR>
                      <a:noFill/>
                    </a:lnR>
                    <a:lnT>
                      <a:noFill/>
                    </a:lnT>
                    <a:lnB>
                      <a:noFill/>
                    </a:lnB>
                  </a:tcPr>
                </a:tc>
                <a:extLst>
                  <a:ext uri="{0D108BD9-81ED-4DB2-BD59-A6C34878D82A}">
                    <a16:rowId xmlns:a16="http://schemas.microsoft.com/office/drawing/2014/main" val="3715370887"/>
                  </a:ext>
                </a:extLst>
              </a:tr>
              <a:tr h="365760">
                <a:tc>
                  <a:txBody>
                    <a:bodyPr/>
                    <a:lstStyle/>
                    <a:p>
                      <a:r>
                        <a:rPr lang="en-IN" sz="1800"/>
                        <a:t>Other Data</a:t>
                      </a:r>
                    </a:p>
                  </a:txBody>
                  <a:tcPr anchor="ctr">
                    <a:lnL>
                      <a:noFill/>
                    </a:lnL>
                    <a:lnR>
                      <a:noFill/>
                    </a:lnR>
                    <a:lnT>
                      <a:noFill/>
                    </a:lnT>
                    <a:lnB>
                      <a:noFill/>
                    </a:lnB>
                  </a:tcPr>
                </a:tc>
                <a:tc>
                  <a:txBody>
                    <a:bodyPr/>
                    <a:lstStyle/>
                    <a:p>
                      <a:r>
                        <a:rPr lang="en-IN" sz="1800"/>
                        <a:t>20</a:t>
                      </a:r>
                    </a:p>
                  </a:txBody>
                  <a:tcPr anchor="ctr">
                    <a:lnL>
                      <a:noFill/>
                    </a:lnL>
                    <a:lnR>
                      <a:noFill/>
                    </a:lnR>
                    <a:lnT>
                      <a:noFill/>
                    </a:lnT>
                    <a:lnB>
                      <a:noFill/>
                    </a:lnB>
                  </a:tcPr>
                </a:tc>
                <a:tc>
                  <a:txBody>
                    <a:bodyPr/>
                    <a:lstStyle/>
                    <a:p>
                      <a:r>
                        <a:rPr lang="en-IN" sz="1800"/>
                        <a:t>2,000</a:t>
                      </a:r>
                    </a:p>
                  </a:txBody>
                  <a:tcPr anchor="ctr">
                    <a:lnL>
                      <a:noFill/>
                    </a:lnL>
                    <a:lnR>
                      <a:noFill/>
                    </a:lnR>
                    <a:lnT>
                      <a:noFill/>
                    </a:lnT>
                    <a:lnB>
                      <a:noFill/>
                    </a:lnB>
                  </a:tcPr>
                </a:tc>
                <a:tc>
                  <a:txBody>
                    <a:bodyPr/>
                    <a:lstStyle/>
                    <a:p>
                      <a:r>
                        <a:rPr lang="en-IN" sz="1800"/>
                        <a:t>10,000</a:t>
                      </a:r>
                    </a:p>
                  </a:txBody>
                  <a:tcPr anchor="ctr">
                    <a:lnL>
                      <a:noFill/>
                    </a:lnL>
                    <a:lnR>
                      <a:noFill/>
                    </a:lnR>
                    <a:lnT>
                      <a:noFill/>
                    </a:lnT>
                    <a:lnB>
                      <a:noFill/>
                    </a:lnB>
                  </a:tcPr>
                </a:tc>
                <a:tc>
                  <a:txBody>
                    <a:bodyPr/>
                    <a:lstStyle/>
                    <a:p>
                      <a:r>
                        <a:rPr lang="en-IN" sz="1800"/>
                        <a:t>30,000</a:t>
                      </a:r>
                    </a:p>
                  </a:txBody>
                  <a:tcPr anchor="ctr">
                    <a:lnL>
                      <a:noFill/>
                    </a:lnL>
                    <a:lnR>
                      <a:noFill/>
                    </a:lnR>
                    <a:lnT>
                      <a:noFill/>
                    </a:lnT>
                    <a:lnB>
                      <a:noFill/>
                    </a:lnB>
                  </a:tcPr>
                </a:tc>
                <a:tc>
                  <a:txBody>
                    <a:bodyPr/>
                    <a:lstStyle/>
                    <a:p>
                      <a:r>
                        <a:rPr lang="en-IN" sz="1800"/>
                        <a:t>300,000</a:t>
                      </a:r>
                    </a:p>
                  </a:txBody>
                  <a:tcPr anchor="ctr">
                    <a:lnL>
                      <a:noFill/>
                    </a:lnL>
                    <a:lnR>
                      <a:noFill/>
                    </a:lnR>
                    <a:lnT>
                      <a:noFill/>
                    </a:lnT>
                    <a:lnB>
                      <a:noFill/>
                    </a:lnB>
                  </a:tcPr>
                </a:tc>
                <a:tc>
                  <a:txBody>
                    <a:bodyPr/>
                    <a:lstStyle/>
                    <a:p>
                      <a:r>
                        <a:rPr lang="en-IN" sz="1800"/>
                        <a:t>50,000</a:t>
                      </a:r>
                    </a:p>
                  </a:txBody>
                  <a:tcPr anchor="ctr">
                    <a:lnL>
                      <a:noFill/>
                    </a:lnL>
                    <a:lnR>
                      <a:noFill/>
                    </a:lnR>
                    <a:lnT>
                      <a:noFill/>
                    </a:lnT>
                    <a:lnB>
                      <a:noFill/>
                    </a:lnB>
                  </a:tcPr>
                </a:tc>
                <a:extLst>
                  <a:ext uri="{0D108BD9-81ED-4DB2-BD59-A6C34878D82A}">
                    <a16:rowId xmlns:a16="http://schemas.microsoft.com/office/drawing/2014/main" val="1449569853"/>
                  </a:ext>
                </a:extLst>
              </a:tr>
              <a:tr h="640080">
                <a:tc>
                  <a:txBody>
                    <a:bodyPr/>
                    <a:lstStyle/>
                    <a:p>
                      <a:r>
                        <a:rPr lang="en-IN" sz="1800"/>
                        <a:t>Total Data Volume</a:t>
                      </a:r>
                    </a:p>
                  </a:txBody>
                  <a:tcPr anchor="ctr">
                    <a:lnL>
                      <a:noFill/>
                    </a:lnL>
                    <a:lnR>
                      <a:noFill/>
                    </a:lnR>
                    <a:lnT>
                      <a:noFill/>
                    </a:lnT>
                    <a:lnB>
                      <a:noFill/>
                    </a:lnB>
                  </a:tcPr>
                </a:tc>
                <a:tc>
                  <a:txBody>
                    <a:bodyPr/>
                    <a:lstStyle/>
                    <a:p>
                      <a:r>
                        <a:rPr lang="en-IN" sz="1800"/>
                        <a:t>500</a:t>
                      </a:r>
                    </a:p>
                  </a:txBody>
                  <a:tcPr anchor="ctr">
                    <a:lnL>
                      <a:noFill/>
                    </a:lnL>
                    <a:lnR>
                      <a:noFill/>
                    </a:lnR>
                    <a:lnT>
                      <a:noFill/>
                    </a:lnT>
                    <a:lnB>
                      <a:noFill/>
                    </a:lnB>
                  </a:tcPr>
                </a:tc>
                <a:tc>
                  <a:txBody>
                    <a:bodyPr/>
                    <a:lstStyle/>
                    <a:p>
                      <a:r>
                        <a:rPr lang="en-IN" sz="1800"/>
                        <a:t>60,000</a:t>
                      </a:r>
                    </a:p>
                  </a:txBody>
                  <a:tcPr anchor="ctr">
                    <a:lnL>
                      <a:noFill/>
                    </a:lnL>
                    <a:lnR>
                      <a:noFill/>
                    </a:lnR>
                    <a:lnT>
                      <a:noFill/>
                    </a:lnT>
                    <a:lnB>
                      <a:noFill/>
                    </a:lnB>
                  </a:tcPr>
                </a:tc>
                <a:tc>
                  <a:txBody>
                    <a:bodyPr/>
                    <a:lstStyle/>
                    <a:p>
                      <a:r>
                        <a:rPr lang="en-IN" sz="1800"/>
                        <a:t>200,000</a:t>
                      </a:r>
                    </a:p>
                  </a:txBody>
                  <a:tcPr anchor="ctr">
                    <a:lnL>
                      <a:noFill/>
                    </a:lnL>
                    <a:lnR>
                      <a:noFill/>
                    </a:lnR>
                    <a:lnT>
                      <a:noFill/>
                    </a:lnT>
                    <a:lnB>
                      <a:noFill/>
                    </a:lnB>
                  </a:tcPr>
                </a:tc>
                <a:tc>
                  <a:txBody>
                    <a:bodyPr/>
                    <a:lstStyle/>
                    <a:p>
                      <a:r>
                        <a:rPr lang="en-IN" sz="1800"/>
                        <a:t>500,000</a:t>
                      </a:r>
                    </a:p>
                  </a:txBody>
                  <a:tcPr anchor="ctr">
                    <a:lnL>
                      <a:noFill/>
                    </a:lnL>
                    <a:lnR>
                      <a:noFill/>
                    </a:lnR>
                    <a:lnT>
                      <a:noFill/>
                    </a:lnT>
                    <a:lnB>
                      <a:noFill/>
                    </a:lnB>
                  </a:tcPr>
                </a:tc>
                <a:tc>
                  <a:txBody>
                    <a:bodyPr/>
                    <a:lstStyle/>
                    <a:p>
                      <a:r>
                        <a:rPr lang="en-IN" sz="1800"/>
                        <a:t>5,500,000</a:t>
                      </a:r>
                    </a:p>
                  </a:txBody>
                  <a:tcPr anchor="ctr">
                    <a:lnL>
                      <a:noFill/>
                    </a:lnL>
                    <a:lnR>
                      <a:noFill/>
                    </a:lnR>
                    <a:lnT>
                      <a:noFill/>
                    </a:lnT>
                    <a:lnB>
                      <a:noFill/>
                    </a:lnB>
                  </a:tcPr>
                </a:tc>
                <a:tc>
                  <a:txBody>
                    <a:bodyPr/>
                    <a:lstStyle/>
                    <a:p>
                      <a:r>
                        <a:rPr lang="en-IN" sz="1800" dirty="0"/>
                        <a:t>650,000</a:t>
                      </a:r>
                    </a:p>
                  </a:txBody>
                  <a:tcPr anchor="ctr">
                    <a:lnL>
                      <a:noFill/>
                    </a:lnL>
                    <a:lnR>
                      <a:noFill/>
                    </a:lnR>
                    <a:lnT>
                      <a:noFill/>
                    </a:lnT>
                    <a:lnB>
                      <a:noFill/>
                    </a:lnB>
                  </a:tcPr>
                </a:tc>
                <a:extLst>
                  <a:ext uri="{0D108BD9-81ED-4DB2-BD59-A6C34878D82A}">
                    <a16:rowId xmlns:a16="http://schemas.microsoft.com/office/drawing/2014/main" val="2350313585"/>
                  </a:ext>
                </a:extLst>
              </a:tr>
            </a:tbl>
          </a:graphicData>
        </a:graphic>
      </p:graphicFrame>
    </p:spTree>
    <p:extLst>
      <p:ext uri="{BB962C8B-B14F-4D97-AF65-F5344CB8AC3E}">
        <p14:creationId xmlns:p14="http://schemas.microsoft.com/office/powerpoint/2010/main" val="378884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0D36-4F0B-4C03-9AAA-1B414EAB2BC2}"/>
              </a:ext>
            </a:extLst>
          </p:cNvPr>
          <p:cNvSpPr>
            <a:spLocks noGrp="1"/>
          </p:cNvSpPr>
          <p:nvPr>
            <p:ph type="title"/>
          </p:nvPr>
        </p:nvSpPr>
        <p:spPr/>
        <p:txBody>
          <a:bodyPr/>
          <a:lstStyle/>
          <a:p>
            <a:r>
              <a:rPr lang="en-IN" dirty="0"/>
              <a:t>Non-Graphical Univariate Analysis (Part 3)</a:t>
            </a:r>
          </a:p>
        </p:txBody>
      </p:sp>
      <p:sp>
        <p:nvSpPr>
          <p:cNvPr id="3" name="Content Placeholder 2">
            <a:extLst>
              <a:ext uri="{FF2B5EF4-FFF2-40B4-BE49-F238E27FC236}">
                <a16:creationId xmlns:a16="http://schemas.microsoft.com/office/drawing/2014/main" id="{C847D5E3-542F-47A4-B9F4-F078EEDAD332}"/>
              </a:ext>
            </a:extLst>
          </p:cNvPr>
          <p:cNvSpPr>
            <a:spLocks noGrp="1"/>
          </p:cNvSpPr>
          <p:nvPr>
            <p:ph idx="1"/>
          </p:nvPr>
        </p:nvSpPr>
        <p:spPr/>
        <p:txBody>
          <a:bodyPr>
            <a:normAutofit lnSpcReduction="10000"/>
          </a:bodyPr>
          <a:lstStyle/>
          <a:p>
            <a:r>
              <a:rPr lang="en-US" b="1" dirty="0"/>
              <a:t>Interpretation</a:t>
            </a:r>
            <a:r>
              <a:rPr lang="en-US" dirty="0"/>
              <a:t>:</a:t>
            </a:r>
          </a:p>
          <a:p>
            <a:r>
              <a:rPr lang="en-US" b="1" dirty="0"/>
              <a:t>Netflix Data</a:t>
            </a:r>
            <a:r>
              <a:rPr lang="en-US" dirty="0"/>
              <a:t>: Similar to YouTube, shows high data usage, particularly for video streaming.</a:t>
            </a:r>
          </a:p>
          <a:p>
            <a:r>
              <a:rPr lang="en-US" b="1" dirty="0"/>
              <a:t>Gaming Data</a:t>
            </a:r>
            <a:r>
              <a:rPr lang="en-US" dirty="0"/>
              <a:t>: Lower median usage but significant for heavy gamers.</a:t>
            </a:r>
          </a:p>
          <a:p>
            <a:r>
              <a:rPr lang="en-US" b="1" dirty="0"/>
              <a:t>Other Data</a:t>
            </a:r>
            <a:r>
              <a:rPr lang="en-US" dirty="0"/>
              <a:t>: Captures diverse activities, showing a lower but varied range.</a:t>
            </a:r>
          </a:p>
          <a:p>
            <a:r>
              <a:rPr lang="en-US" b="1" dirty="0"/>
              <a:t>Total Data Volume</a:t>
            </a:r>
            <a:r>
              <a:rPr lang="en-US" dirty="0"/>
              <a:t>: Aggregates all data types, highlighting the overall data consumption by customers.</a:t>
            </a:r>
          </a:p>
          <a:p>
            <a:endParaRPr lang="en-IN" dirty="0"/>
          </a:p>
        </p:txBody>
      </p:sp>
    </p:spTree>
    <p:extLst>
      <p:ext uri="{BB962C8B-B14F-4D97-AF65-F5344CB8AC3E}">
        <p14:creationId xmlns:p14="http://schemas.microsoft.com/office/powerpoint/2010/main" val="47576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4333-3DBB-41A8-B051-C2D164E0DF82}"/>
              </a:ext>
            </a:extLst>
          </p:cNvPr>
          <p:cNvSpPr>
            <a:spLocks noGrp="1"/>
          </p:cNvSpPr>
          <p:nvPr>
            <p:ph type="title"/>
          </p:nvPr>
        </p:nvSpPr>
        <p:spPr/>
        <p:txBody>
          <a:bodyPr/>
          <a:lstStyle/>
          <a:p>
            <a:r>
              <a:rPr lang="en-IN" dirty="0"/>
              <a:t>Graphical Univariate Analysis</a:t>
            </a:r>
          </a:p>
        </p:txBody>
      </p:sp>
      <p:pic>
        <p:nvPicPr>
          <p:cNvPr id="7" name="Content Placeholder 6">
            <a:extLst>
              <a:ext uri="{FF2B5EF4-FFF2-40B4-BE49-F238E27FC236}">
                <a16:creationId xmlns:a16="http://schemas.microsoft.com/office/drawing/2014/main" id="{1C6FB91C-C87F-46E6-8F5E-1520B4CF5A06}"/>
              </a:ext>
            </a:extLst>
          </p:cNvPr>
          <p:cNvPicPr>
            <a:picLocks noGrp="1" noChangeAspect="1"/>
          </p:cNvPicPr>
          <p:nvPr>
            <p:ph idx="1"/>
          </p:nvPr>
        </p:nvPicPr>
        <p:blipFill>
          <a:blip r:embed="rId2"/>
          <a:stretch>
            <a:fillRect/>
          </a:stretch>
        </p:blipFill>
        <p:spPr>
          <a:xfrm>
            <a:off x="5342964" y="2259036"/>
            <a:ext cx="5587907" cy="3164027"/>
          </a:xfrm>
          <a:prstGeom prst="rect">
            <a:avLst/>
          </a:prstGeom>
        </p:spPr>
      </p:pic>
      <p:pic>
        <p:nvPicPr>
          <p:cNvPr id="8" name="Picture 7">
            <a:extLst>
              <a:ext uri="{FF2B5EF4-FFF2-40B4-BE49-F238E27FC236}">
                <a16:creationId xmlns:a16="http://schemas.microsoft.com/office/drawing/2014/main" id="{B1F5AF50-8AE7-4F39-A082-EECD26EAA4F8}"/>
              </a:ext>
            </a:extLst>
          </p:cNvPr>
          <p:cNvPicPr>
            <a:picLocks noChangeAspect="1"/>
          </p:cNvPicPr>
          <p:nvPr/>
        </p:nvPicPr>
        <p:blipFill>
          <a:blip r:embed="rId3"/>
          <a:stretch>
            <a:fillRect/>
          </a:stretch>
        </p:blipFill>
        <p:spPr>
          <a:xfrm>
            <a:off x="851646" y="2078095"/>
            <a:ext cx="4383741" cy="3406952"/>
          </a:xfrm>
          <a:prstGeom prst="rect">
            <a:avLst/>
          </a:prstGeom>
        </p:spPr>
      </p:pic>
    </p:spTree>
    <p:extLst>
      <p:ext uri="{BB962C8B-B14F-4D97-AF65-F5344CB8AC3E}">
        <p14:creationId xmlns:p14="http://schemas.microsoft.com/office/powerpoint/2010/main" val="34134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9D1E-76A7-4CAF-9796-ED62EE908FB7}"/>
              </a:ext>
            </a:extLst>
          </p:cNvPr>
          <p:cNvSpPr>
            <a:spLocks noGrp="1"/>
          </p:cNvSpPr>
          <p:nvPr>
            <p:ph type="title"/>
          </p:nvPr>
        </p:nvSpPr>
        <p:spPr/>
        <p:txBody>
          <a:bodyPr/>
          <a:lstStyle/>
          <a:p>
            <a:r>
              <a:rPr lang="en-IN" dirty="0"/>
              <a:t>Graphical Univariate Analysis (Application Data Usage)</a:t>
            </a:r>
          </a:p>
        </p:txBody>
      </p:sp>
      <p:pic>
        <p:nvPicPr>
          <p:cNvPr id="4" name="Content Placeholder 3">
            <a:extLst>
              <a:ext uri="{FF2B5EF4-FFF2-40B4-BE49-F238E27FC236}">
                <a16:creationId xmlns:a16="http://schemas.microsoft.com/office/drawing/2014/main" id="{F74C7AF2-4E73-4A47-934F-E31FA4D13682}"/>
              </a:ext>
            </a:extLst>
          </p:cNvPr>
          <p:cNvPicPr>
            <a:picLocks noGrp="1" noChangeAspect="1"/>
          </p:cNvPicPr>
          <p:nvPr>
            <p:ph idx="1"/>
          </p:nvPr>
        </p:nvPicPr>
        <p:blipFill>
          <a:blip r:embed="rId2"/>
          <a:stretch>
            <a:fillRect/>
          </a:stretch>
        </p:blipFill>
        <p:spPr>
          <a:xfrm>
            <a:off x="1021976" y="2170815"/>
            <a:ext cx="5481132" cy="1890197"/>
          </a:xfrm>
          <a:prstGeom prst="rect">
            <a:avLst/>
          </a:prstGeom>
        </p:spPr>
      </p:pic>
      <p:pic>
        <p:nvPicPr>
          <p:cNvPr id="5" name="Picture 4">
            <a:extLst>
              <a:ext uri="{FF2B5EF4-FFF2-40B4-BE49-F238E27FC236}">
                <a16:creationId xmlns:a16="http://schemas.microsoft.com/office/drawing/2014/main" id="{53F58390-75CC-469A-8541-8972E45FB6C1}"/>
              </a:ext>
            </a:extLst>
          </p:cNvPr>
          <p:cNvPicPr>
            <a:picLocks noChangeAspect="1"/>
          </p:cNvPicPr>
          <p:nvPr/>
        </p:nvPicPr>
        <p:blipFill>
          <a:blip r:embed="rId3"/>
          <a:stretch>
            <a:fillRect/>
          </a:stretch>
        </p:blipFill>
        <p:spPr>
          <a:xfrm>
            <a:off x="1021975" y="4248849"/>
            <a:ext cx="5184622" cy="2048669"/>
          </a:xfrm>
          <a:prstGeom prst="rect">
            <a:avLst/>
          </a:prstGeom>
        </p:spPr>
      </p:pic>
      <p:pic>
        <p:nvPicPr>
          <p:cNvPr id="6" name="Picture 5">
            <a:extLst>
              <a:ext uri="{FF2B5EF4-FFF2-40B4-BE49-F238E27FC236}">
                <a16:creationId xmlns:a16="http://schemas.microsoft.com/office/drawing/2014/main" id="{1199C74B-9056-4363-A59D-84D3A8882B5D}"/>
              </a:ext>
            </a:extLst>
          </p:cNvPr>
          <p:cNvPicPr>
            <a:picLocks noChangeAspect="1"/>
          </p:cNvPicPr>
          <p:nvPr/>
        </p:nvPicPr>
        <p:blipFill>
          <a:blip r:embed="rId4"/>
          <a:stretch>
            <a:fillRect/>
          </a:stretch>
        </p:blipFill>
        <p:spPr>
          <a:xfrm>
            <a:off x="6660776" y="2235631"/>
            <a:ext cx="5280212" cy="1825382"/>
          </a:xfrm>
          <a:prstGeom prst="rect">
            <a:avLst/>
          </a:prstGeom>
        </p:spPr>
      </p:pic>
      <p:pic>
        <p:nvPicPr>
          <p:cNvPr id="7" name="Picture 6">
            <a:extLst>
              <a:ext uri="{FF2B5EF4-FFF2-40B4-BE49-F238E27FC236}">
                <a16:creationId xmlns:a16="http://schemas.microsoft.com/office/drawing/2014/main" id="{EC3AB466-3F94-4D6C-A218-1DC91EAC62EB}"/>
              </a:ext>
            </a:extLst>
          </p:cNvPr>
          <p:cNvPicPr>
            <a:picLocks noChangeAspect="1"/>
          </p:cNvPicPr>
          <p:nvPr/>
        </p:nvPicPr>
        <p:blipFill>
          <a:blip r:embed="rId5"/>
          <a:stretch>
            <a:fillRect/>
          </a:stretch>
        </p:blipFill>
        <p:spPr>
          <a:xfrm>
            <a:off x="6560316" y="4199557"/>
            <a:ext cx="5481132" cy="1923338"/>
          </a:xfrm>
          <a:prstGeom prst="rect">
            <a:avLst/>
          </a:prstGeom>
        </p:spPr>
      </p:pic>
    </p:spTree>
    <p:extLst>
      <p:ext uri="{BB962C8B-B14F-4D97-AF65-F5344CB8AC3E}">
        <p14:creationId xmlns:p14="http://schemas.microsoft.com/office/powerpoint/2010/main" val="1706276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1350</TotalTime>
  <Words>1442</Words>
  <Application>Microsoft Office PowerPoint</Application>
  <PresentationFormat>Widescreen</PresentationFormat>
  <Paragraphs>225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Tw Cen MT</vt:lpstr>
      <vt:lpstr>Circuit</vt:lpstr>
      <vt:lpstr>   User Analytics in the Telecommunication  Industry  </vt:lpstr>
      <vt:lpstr>Non-Graphical Univariate Analysis (part-1)</vt:lpstr>
      <vt:lpstr>Non-Graphical Univariate Analysis (part-1)</vt:lpstr>
      <vt:lpstr>Non-Graphical Univariate Analysis (Part 2)</vt:lpstr>
      <vt:lpstr>Non-Graphical Univariate Analysis (Part 2)</vt:lpstr>
      <vt:lpstr>Non-Graphical Univariate Analysis (Part 3)</vt:lpstr>
      <vt:lpstr>Non-Graphical Univariate Analysis (Part 3)</vt:lpstr>
      <vt:lpstr>Graphical Univariate Analysis</vt:lpstr>
      <vt:lpstr>Graphical Univariate Analysis (Application Data Usage)</vt:lpstr>
      <vt:lpstr>Graphical Univariate Analysis (Application Data Usage)</vt:lpstr>
      <vt:lpstr>Top 5 Handsets per Top 3 Manufacturers Apple Top 5 Handsets: </vt:lpstr>
      <vt:lpstr> Top 10 Handsets Used by Customers. </vt:lpstr>
      <vt:lpstr>Customers Overview - Summary </vt:lpstr>
      <vt:lpstr>Experience and Satisfaction Analysis - Top and Bottom Metrics</vt:lpstr>
      <vt:lpstr>Experience and Satisfaction Analysis - Most Frequent Values</vt:lpstr>
      <vt:lpstr>Recommendations on Growth Potential - User Engagement and Network Performance</vt:lpstr>
      <vt:lpstr>Recommendations on Growth Potential - Service Quality and Customer Satisfaction</vt:lpstr>
      <vt:lpstr>Limitations of the Analysis</vt:lpstr>
      <vt:lpstr>Should the Employer Purchase This Company?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Analytics in the Telecommunication  Industry</dc:title>
  <dc:creator>DELL</dc:creator>
  <cp:lastModifiedBy>DELL</cp:lastModifiedBy>
  <cp:revision>17</cp:revision>
  <dcterms:created xsi:type="dcterms:W3CDTF">2024-06-18T15:39:21Z</dcterms:created>
  <dcterms:modified xsi:type="dcterms:W3CDTF">2024-06-19T14:09:24Z</dcterms:modified>
</cp:coreProperties>
</file>