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1"/>
  </p:sldMasterIdLst>
  <p:sldIdLst>
    <p:sldId id="256" r:id="rId2"/>
    <p:sldId id="259" r:id="rId3"/>
    <p:sldId id="258" r:id="rId4"/>
    <p:sldId id="262" r:id="rId5"/>
    <p:sldId id="263" r:id="rId6"/>
    <p:sldId id="264" r:id="rId7"/>
    <p:sldId id="265" r:id="rId8"/>
    <p:sldId id="266" r:id="rId9"/>
    <p:sldId id="267"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268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25693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8853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8519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2/4/2024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040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40905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84442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1047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09945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2/4/2024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9044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2/4/2024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58634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2/4/2024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4051001"/>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6600" dirty="0" smtClean="0"/>
              <a:t>WEB </a:t>
            </a:r>
            <a:r>
              <a:rPr lang="en-US" sz="6600" dirty="0" smtClean="0"/>
              <a:t>SCRAPING AND WORD FREQUENCY </a:t>
            </a:r>
            <a:endParaRPr lang="en-IN" sz="6600" dirty="0"/>
          </a:p>
        </p:txBody>
      </p:sp>
      <p:sp>
        <p:nvSpPr>
          <p:cNvPr id="3" name="Subtitle 2"/>
          <p:cNvSpPr>
            <a:spLocks noGrp="1"/>
          </p:cNvSpPr>
          <p:nvPr>
            <p:ph type="subTitle" idx="1"/>
          </p:nvPr>
        </p:nvSpPr>
        <p:spPr>
          <a:effectLst>
            <a:outerShdw blurRad="50800" dist="38100" dir="8100000" algn="tr" rotWithShape="0">
              <a:prstClr val="black">
                <a:alpha val="40000"/>
              </a:prstClr>
            </a:outerShdw>
          </a:effectLst>
        </p:spPr>
        <p:txBody>
          <a:bodyPr/>
          <a:lstStyle/>
          <a:p>
            <a:pPr algn="r"/>
            <a:r>
              <a:rPr lang="en-US" b="1" dirty="0" smtClean="0"/>
              <a:t>PYTHON </a:t>
            </a:r>
            <a:r>
              <a:rPr lang="en-US" b="1" dirty="0"/>
              <a:t>LATEST </a:t>
            </a:r>
            <a:r>
              <a:rPr lang="en-US" b="1" dirty="0" smtClean="0"/>
              <a:t>NEWS</a:t>
            </a:r>
          </a:p>
          <a:p>
            <a:pPr algn="r"/>
            <a:r>
              <a:rPr lang="en-US" b="1" dirty="0" smtClean="0"/>
              <a:t>BY- ANKIT KASHYAP</a:t>
            </a:r>
            <a:r>
              <a:rPr lang="en-US" dirty="0" smtClean="0"/>
              <a:t>                                                  </a:t>
            </a:r>
            <a:endParaRPr lang="en-IN" b="1" dirty="0"/>
          </a:p>
        </p:txBody>
      </p:sp>
    </p:spTree>
    <p:extLst>
      <p:ext uri="{BB962C8B-B14F-4D97-AF65-F5344CB8AC3E}">
        <p14:creationId xmlns:p14="http://schemas.microsoft.com/office/powerpoint/2010/main" val="4199137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normAutofit/>
          </a:bodyPr>
          <a:lstStyle/>
          <a:p>
            <a:pPr marL="0" indent="0">
              <a:buNone/>
            </a:pPr>
            <a:r>
              <a:rPr lang="en-US" sz="6600" dirty="0" smtClean="0">
                <a:solidFill>
                  <a:srgbClr val="C00000"/>
                </a:solidFill>
                <a:latin typeface="Copperplate Gothic Bold" panose="020E0705020206020404" pitchFamily="34" charset="0"/>
              </a:rPr>
              <a:t>           </a:t>
            </a:r>
          </a:p>
          <a:p>
            <a:pPr marL="0" indent="0">
              <a:buNone/>
            </a:pPr>
            <a:r>
              <a:rPr lang="en-US" sz="6600" dirty="0">
                <a:solidFill>
                  <a:srgbClr val="C00000"/>
                </a:solidFill>
                <a:latin typeface="Copperplate Gothic Bold" panose="020E0705020206020404" pitchFamily="34" charset="0"/>
              </a:rPr>
              <a:t> </a:t>
            </a:r>
            <a:r>
              <a:rPr lang="en-US" sz="6600" dirty="0" smtClean="0">
                <a:solidFill>
                  <a:srgbClr val="C00000"/>
                </a:solidFill>
                <a:latin typeface="Copperplate Gothic Bold" panose="020E0705020206020404" pitchFamily="34" charset="0"/>
              </a:rPr>
              <a:t>         Thank you</a:t>
            </a:r>
            <a:endParaRPr lang="en-IN" sz="6600" dirty="0">
              <a:solidFill>
                <a:srgbClr val="C00000"/>
              </a:solidFill>
              <a:latin typeface="Copperplate Gothic Bold" panose="020E0705020206020404" pitchFamily="34" charset="0"/>
            </a:endParaRPr>
          </a:p>
        </p:txBody>
      </p:sp>
    </p:spTree>
    <p:extLst>
      <p:ext uri="{BB962C8B-B14F-4D97-AF65-F5344CB8AC3E}">
        <p14:creationId xmlns:p14="http://schemas.microsoft.com/office/powerpoint/2010/main" val="3792039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n-US" dirty="0" smtClean="0"/>
              <a:t>Essential parts of web scraping</a:t>
            </a:r>
            <a:endParaRPr lang="en-IN" dirty="0"/>
          </a:p>
        </p:txBody>
      </p:sp>
      <p:sp>
        <p:nvSpPr>
          <p:cNvPr id="3" name="Content Placeholder 2"/>
          <p:cNvSpPr>
            <a:spLocks noGrp="1"/>
          </p:cNvSpPr>
          <p:nvPr>
            <p:ph idx="1"/>
          </p:nvPr>
        </p:nvSpPr>
        <p:spPr>
          <a:effectLst>
            <a:outerShdw blurRad="50800" dist="38100" dir="16200000" rotWithShape="0">
              <a:prstClr val="black">
                <a:alpha val="40000"/>
              </a:prstClr>
            </a:outerShdw>
          </a:effectLst>
        </p:spPr>
        <p:txBody>
          <a:bodyPr>
            <a:normAutofit/>
          </a:bodyPr>
          <a:lstStyle/>
          <a:p>
            <a:pPr>
              <a:buFont typeface="Wingdings" panose="05000000000000000000" pitchFamily="2" charset="2"/>
              <a:buChar char="v"/>
            </a:pPr>
            <a:endParaRPr lang="en-US" sz="2800" b="1" dirty="0" smtClean="0"/>
          </a:p>
          <a:p>
            <a:pPr>
              <a:buFont typeface="Wingdings" panose="05000000000000000000" pitchFamily="2" charset="2"/>
              <a:buChar char="Ø"/>
            </a:pPr>
            <a:r>
              <a:rPr lang="en-US" sz="2800" b="1" dirty="0" smtClean="0"/>
              <a:t>Get </a:t>
            </a:r>
            <a:r>
              <a:rPr lang="en-US" sz="2800" b="1" dirty="0"/>
              <a:t>the </a:t>
            </a:r>
            <a:r>
              <a:rPr lang="en-US" sz="2800" b="1" dirty="0" smtClean="0"/>
              <a:t>website - </a:t>
            </a:r>
            <a:r>
              <a:rPr lang="en-US" sz="2800" b="1" dirty="0"/>
              <a:t>using HTTP library</a:t>
            </a:r>
          </a:p>
          <a:p>
            <a:pPr>
              <a:buFont typeface="Wingdings" panose="05000000000000000000" pitchFamily="2" charset="2"/>
              <a:buChar char="Ø"/>
            </a:pPr>
            <a:r>
              <a:rPr lang="en-US" sz="2800" b="1" dirty="0"/>
              <a:t>Parse the HTML document – </a:t>
            </a:r>
            <a:r>
              <a:rPr lang="en-US" sz="2800" b="1" dirty="0" smtClean="0"/>
              <a:t>using </a:t>
            </a:r>
            <a:r>
              <a:rPr lang="en-US" sz="2800" b="1" dirty="0"/>
              <a:t>parsing library</a:t>
            </a:r>
          </a:p>
          <a:p>
            <a:pPr>
              <a:buFont typeface="Wingdings" panose="05000000000000000000" pitchFamily="2" charset="2"/>
              <a:buChar char="Ø"/>
            </a:pPr>
            <a:r>
              <a:rPr lang="en-US" sz="2800" b="1" dirty="0"/>
              <a:t>Store the library </a:t>
            </a:r>
            <a:r>
              <a:rPr lang="en-US" sz="2800" b="1" dirty="0" smtClean="0"/>
              <a:t>– </a:t>
            </a:r>
            <a:r>
              <a:rPr lang="en-US" sz="2800" b="1" dirty="0"/>
              <a:t>I</a:t>
            </a:r>
            <a:r>
              <a:rPr lang="en-US" sz="2800" b="1" dirty="0" smtClean="0"/>
              <a:t>n text file</a:t>
            </a:r>
            <a:endParaRPr lang="en-US" sz="2800" b="1" dirty="0"/>
          </a:p>
          <a:p>
            <a:pPr>
              <a:buFont typeface="Wingdings" panose="05000000000000000000" pitchFamily="2" charset="2"/>
              <a:buChar char="Ø"/>
            </a:pPr>
            <a:r>
              <a:rPr lang="en-US" sz="2800" b="1" dirty="0"/>
              <a:t>We did more focus on </a:t>
            </a:r>
            <a:r>
              <a:rPr lang="en-US" sz="2800" b="1" dirty="0" smtClean="0"/>
              <a:t>parser</a:t>
            </a:r>
          </a:p>
          <a:p>
            <a:pPr>
              <a:buFont typeface="Wingdings" panose="05000000000000000000" pitchFamily="2" charset="2"/>
              <a:buChar char="Ø"/>
            </a:pPr>
            <a:endParaRPr lang="en-US" sz="2800" b="1" dirty="0"/>
          </a:p>
          <a:p>
            <a:pPr>
              <a:buFont typeface="Wingdings" panose="05000000000000000000" pitchFamily="2" charset="2"/>
              <a:buChar char="q"/>
            </a:pPr>
            <a:endParaRPr lang="en-IN" b="1" dirty="0"/>
          </a:p>
        </p:txBody>
      </p:sp>
    </p:spTree>
    <p:extLst>
      <p:ext uri="{BB962C8B-B14F-4D97-AF65-F5344CB8AC3E}">
        <p14:creationId xmlns:p14="http://schemas.microsoft.com/office/powerpoint/2010/main" val="2262763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bg1"/>
            </a:solidFill>
          </a:ln>
          <a:effectLst>
            <a:outerShdw blurRad="50800" dist="38100" dir="8100000" algn="tr" rotWithShape="0">
              <a:prstClr val="black">
                <a:alpha val="40000"/>
              </a:prstClr>
            </a:outerShdw>
          </a:effectLst>
        </p:spPr>
        <p:txBody>
          <a:bodyPr/>
          <a:lstStyle/>
          <a:p>
            <a:pPr algn="ctr"/>
            <a:r>
              <a:rPr lang="en-US" dirty="0" smtClean="0"/>
              <a:t>Used library in project</a:t>
            </a:r>
            <a:endParaRPr lang="en-IN" dirty="0"/>
          </a:p>
        </p:txBody>
      </p:sp>
      <p:sp>
        <p:nvSpPr>
          <p:cNvPr id="3" name="Content Placeholder 2"/>
          <p:cNvSpPr>
            <a:spLocks noGrp="1"/>
          </p:cNvSpPr>
          <p:nvPr>
            <p:ph idx="1"/>
          </p:nvPr>
        </p:nvSpPr>
        <p:spPr>
          <a:effectLst>
            <a:outerShdw blurRad="50800" dist="38100" dir="5400000" algn="t" rotWithShape="0">
              <a:prstClr val="black">
                <a:alpha val="40000"/>
              </a:prstClr>
            </a:outerShdw>
          </a:effectLst>
        </p:spPr>
        <p:txBody>
          <a:bodyPr>
            <a:normAutofit/>
          </a:bodyPr>
          <a:lstStyle/>
          <a:p>
            <a:pPr>
              <a:buFont typeface="Wingdings" panose="05000000000000000000" pitchFamily="2" charset="2"/>
              <a:buChar char="v"/>
            </a:pPr>
            <a:r>
              <a:rPr lang="en-US" sz="3600" b="1" dirty="0" smtClean="0"/>
              <a:t>Requests</a:t>
            </a:r>
            <a:endParaRPr lang="en-US" sz="3600" b="1" dirty="0"/>
          </a:p>
          <a:p>
            <a:pPr>
              <a:buFont typeface="Wingdings" panose="05000000000000000000" pitchFamily="2" charset="2"/>
              <a:buChar char="v"/>
            </a:pPr>
            <a:endParaRPr lang="en-US" sz="3600" b="1" dirty="0"/>
          </a:p>
          <a:p>
            <a:pPr>
              <a:buFont typeface="Wingdings" panose="05000000000000000000" pitchFamily="2" charset="2"/>
              <a:buChar char="v"/>
            </a:pPr>
            <a:r>
              <a:rPr lang="en-US" sz="3600" b="1" dirty="0" err="1" smtClean="0"/>
              <a:t>BeautyfulSoup</a:t>
            </a:r>
            <a:r>
              <a:rPr lang="en-US" sz="3600" b="1" dirty="0" smtClean="0"/>
              <a:t>(bs4)</a:t>
            </a:r>
          </a:p>
          <a:p>
            <a:pPr marL="0" indent="0">
              <a:buNone/>
            </a:pPr>
            <a:endParaRPr lang="en-US" sz="3600" b="1" dirty="0" smtClean="0"/>
          </a:p>
          <a:p>
            <a:pPr>
              <a:buFont typeface="Wingdings" panose="05000000000000000000" pitchFamily="2" charset="2"/>
              <a:buChar char="v"/>
            </a:pPr>
            <a:r>
              <a:rPr lang="en-US" sz="3600" b="1" dirty="0"/>
              <a:t> </a:t>
            </a:r>
            <a:r>
              <a:rPr lang="en-US" sz="3600" b="1" dirty="0" smtClean="0"/>
              <a:t> </a:t>
            </a:r>
            <a:r>
              <a:rPr lang="en-US" sz="3600" b="1" dirty="0" smtClean="0"/>
              <a:t>string </a:t>
            </a:r>
            <a:endParaRPr lang="en-IN" sz="3600" b="1" dirty="0" smtClean="0"/>
          </a:p>
        </p:txBody>
      </p:sp>
      <p:pic>
        <p:nvPicPr>
          <p:cNvPr id="4" name="Picture 3"/>
          <p:cNvPicPr>
            <a:picLocks noChangeAspect="1"/>
          </p:cNvPicPr>
          <p:nvPr/>
        </p:nvPicPr>
        <p:blipFill>
          <a:blip r:embed="rId2"/>
          <a:stretch>
            <a:fillRect/>
          </a:stretch>
        </p:blipFill>
        <p:spPr>
          <a:xfrm>
            <a:off x="1534297" y="4051822"/>
            <a:ext cx="2483912" cy="584747"/>
          </a:xfrm>
          <a:prstGeom prst="rect">
            <a:avLst/>
          </a:prstGeom>
        </p:spPr>
      </p:pic>
      <p:pic>
        <p:nvPicPr>
          <p:cNvPr id="5" name="Picture 4"/>
          <p:cNvPicPr>
            <a:picLocks noChangeAspect="1"/>
          </p:cNvPicPr>
          <p:nvPr/>
        </p:nvPicPr>
        <p:blipFill>
          <a:blip r:embed="rId3"/>
          <a:stretch>
            <a:fillRect/>
          </a:stretch>
        </p:blipFill>
        <p:spPr>
          <a:xfrm>
            <a:off x="1675965" y="2820947"/>
            <a:ext cx="1314633" cy="531336"/>
          </a:xfrm>
          <a:prstGeom prst="rect">
            <a:avLst/>
          </a:prstGeom>
        </p:spPr>
      </p:pic>
      <p:pic>
        <p:nvPicPr>
          <p:cNvPr id="6" name="Picture 5"/>
          <p:cNvPicPr>
            <a:picLocks noChangeAspect="1"/>
          </p:cNvPicPr>
          <p:nvPr/>
        </p:nvPicPr>
        <p:blipFill>
          <a:blip r:embed="rId4"/>
          <a:stretch>
            <a:fillRect/>
          </a:stretch>
        </p:blipFill>
        <p:spPr>
          <a:xfrm>
            <a:off x="1766611" y="5336108"/>
            <a:ext cx="2019284" cy="678327"/>
          </a:xfrm>
          <a:prstGeom prst="rect">
            <a:avLst/>
          </a:prstGeom>
        </p:spPr>
      </p:pic>
    </p:spTree>
    <p:extLst>
      <p:ext uri="{BB962C8B-B14F-4D97-AF65-F5344CB8AC3E}">
        <p14:creationId xmlns:p14="http://schemas.microsoft.com/office/powerpoint/2010/main" val="164779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Used library in </a:t>
            </a:r>
            <a:r>
              <a:rPr lang="en-US" dirty="0" smtClean="0"/>
              <a:t>project</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800" b="1" dirty="0" smtClean="0"/>
              <a:t>Installation</a:t>
            </a:r>
          </a:p>
          <a:p>
            <a:pPr marL="0" indent="0">
              <a:buNone/>
            </a:pPr>
            <a:endParaRPr lang="en-US" sz="2800" b="1" dirty="0" smtClean="0"/>
          </a:p>
          <a:p>
            <a:pPr>
              <a:buFont typeface="Wingdings" panose="05000000000000000000" pitchFamily="2" charset="2"/>
              <a:buChar char="v"/>
            </a:pPr>
            <a:r>
              <a:rPr lang="en-US" sz="2800" b="1" dirty="0" smtClean="0"/>
              <a:t>Get data from python.org</a:t>
            </a:r>
            <a:endParaRPr lang="en-IN" sz="2800" b="1" dirty="0"/>
          </a:p>
          <a:p>
            <a:pPr>
              <a:buFont typeface="Wingdings" panose="05000000000000000000" pitchFamily="2" charset="2"/>
              <a:buChar char="v"/>
            </a:pPr>
            <a:endParaRPr lang="en-US" sz="2800" b="1" dirty="0" smtClean="0"/>
          </a:p>
          <a:p>
            <a:pPr marL="0" indent="0">
              <a:buNone/>
            </a:pPr>
            <a:endParaRPr lang="en-US" sz="2800" b="1" dirty="0" smtClean="0"/>
          </a:p>
          <a:p>
            <a:pPr>
              <a:buFont typeface="Wingdings" panose="05000000000000000000" pitchFamily="2" charset="2"/>
              <a:buChar char="v"/>
            </a:pPr>
            <a:r>
              <a:rPr lang="en-US" sz="2800" b="1" dirty="0" smtClean="0"/>
              <a:t>HTML Parsing </a:t>
            </a:r>
            <a:endParaRPr lang="en-US" sz="2800" b="1" dirty="0"/>
          </a:p>
          <a:p>
            <a:pPr>
              <a:buFont typeface="Wingdings" panose="05000000000000000000" pitchFamily="2" charset="2"/>
              <a:buChar char="v"/>
            </a:pPr>
            <a:endParaRPr lang="en-US" dirty="0"/>
          </a:p>
          <a:p>
            <a:pPr>
              <a:buFont typeface="Wingdings" panose="05000000000000000000" pitchFamily="2" charset="2"/>
              <a:buChar char="v"/>
            </a:pPr>
            <a:endParaRPr lang="en-IN" dirty="0"/>
          </a:p>
        </p:txBody>
      </p:sp>
      <p:pic>
        <p:nvPicPr>
          <p:cNvPr id="4" name="Picture 3"/>
          <p:cNvPicPr>
            <a:picLocks noChangeAspect="1"/>
          </p:cNvPicPr>
          <p:nvPr/>
        </p:nvPicPr>
        <p:blipFill>
          <a:blip r:embed="rId2"/>
          <a:stretch>
            <a:fillRect/>
          </a:stretch>
        </p:blipFill>
        <p:spPr>
          <a:xfrm>
            <a:off x="5740796" y="3507294"/>
            <a:ext cx="3600953" cy="952923"/>
          </a:xfrm>
          <a:prstGeom prst="rect">
            <a:avLst/>
          </a:prstGeom>
        </p:spPr>
      </p:pic>
      <p:sp>
        <p:nvSpPr>
          <p:cNvPr id="5" name="Title 1"/>
          <p:cNvSpPr txBox="1">
            <a:spLocks/>
          </p:cNvSpPr>
          <p:nvPr/>
        </p:nvSpPr>
        <p:spPr>
          <a:xfrm>
            <a:off x="1069848" y="484632"/>
            <a:ext cx="10058400" cy="1609344"/>
          </a:xfrm>
          <a:prstGeom prst="rect">
            <a:avLst/>
          </a:prstGeom>
          <a:ln>
            <a:solidFill>
              <a:schemeClr val="bg1"/>
            </a:solidFill>
          </a:ln>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800"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endParaRPr lang="en-IN" dirty="0"/>
          </a:p>
        </p:txBody>
      </p:sp>
      <p:sp>
        <p:nvSpPr>
          <p:cNvPr id="6" name="Content Placeholder 2"/>
          <p:cNvSpPr txBox="1">
            <a:spLocks/>
          </p:cNvSpPr>
          <p:nvPr/>
        </p:nvSpPr>
        <p:spPr>
          <a:xfrm>
            <a:off x="1069848" y="2121408"/>
            <a:ext cx="10058400" cy="4050792"/>
          </a:xfrm>
          <a:prstGeom prst="rect">
            <a:avLst/>
          </a:prstGeom>
          <a:effectLst>
            <a:outerShdw blurRad="50800" dist="38100" dir="5400000" algn="t" rotWithShape="0">
              <a:prstClr val="black">
                <a:alpha val="40000"/>
              </a:prstClr>
            </a:outerShdw>
          </a:effectLst>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a:buFont typeface="Wingdings" panose="05000000000000000000" pitchFamily="2" charset="2"/>
              <a:buChar char="v"/>
            </a:pPr>
            <a:endParaRPr lang="en-IN" sz="3800" b="1" dirty="0"/>
          </a:p>
        </p:txBody>
      </p:sp>
      <p:pic>
        <p:nvPicPr>
          <p:cNvPr id="9" name="Picture 8"/>
          <p:cNvPicPr>
            <a:picLocks noChangeAspect="1"/>
          </p:cNvPicPr>
          <p:nvPr/>
        </p:nvPicPr>
        <p:blipFill>
          <a:blip r:embed="rId4"/>
          <a:stretch>
            <a:fillRect/>
          </a:stretch>
        </p:blipFill>
        <p:spPr>
          <a:xfrm>
            <a:off x="3979439" y="5055865"/>
            <a:ext cx="4239217" cy="1010083"/>
          </a:xfrm>
          <a:prstGeom prst="rect">
            <a:avLst/>
          </a:prstGeom>
        </p:spPr>
      </p:pic>
    </p:spTree>
    <p:extLst>
      <p:ext uri="{BB962C8B-B14F-4D97-AF65-F5344CB8AC3E}">
        <p14:creationId xmlns:p14="http://schemas.microsoft.com/office/powerpoint/2010/main" val="329669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Used library in project</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endParaRPr lang="en-US" sz="3200" b="1" dirty="0" smtClean="0"/>
          </a:p>
          <a:p>
            <a:pPr>
              <a:buFont typeface="Wingdings" panose="05000000000000000000" pitchFamily="2" charset="2"/>
              <a:buChar char="v"/>
            </a:pPr>
            <a:r>
              <a:rPr lang="en-US" sz="3200" b="1" dirty="0" smtClean="0"/>
              <a:t>Extract and save elements</a:t>
            </a:r>
          </a:p>
          <a:p>
            <a:pPr>
              <a:buFont typeface="Wingdings" panose="05000000000000000000" pitchFamily="2" charset="2"/>
              <a:buChar char="v"/>
            </a:pPr>
            <a:endParaRPr lang="en-US" sz="3200" b="1" dirty="0"/>
          </a:p>
          <a:p>
            <a:pPr>
              <a:buFont typeface="Wingdings" panose="05000000000000000000" pitchFamily="2" charset="2"/>
              <a:buChar char="v"/>
            </a:pPr>
            <a:endParaRPr lang="en-US" sz="3200" b="1" dirty="0" smtClean="0"/>
          </a:p>
          <a:p>
            <a:pPr>
              <a:buFont typeface="Wingdings" panose="05000000000000000000" pitchFamily="2" charset="2"/>
              <a:buChar char="v"/>
            </a:pPr>
            <a:endParaRPr lang="en-US" sz="3200" b="1" dirty="0"/>
          </a:p>
          <a:p>
            <a:pPr>
              <a:buFont typeface="Wingdings" panose="05000000000000000000" pitchFamily="2" charset="2"/>
              <a:buChar char="v"/>
            </a:pPr>
            <a:endParaRPr lang="en-US" sz="3200" b="1" dirty="0" smtClean="0"/>
          </a:p>
          <a:p>
            <a:pPr>
              <a:buFont typeface="Wingdings" panose="05000000000000000000" pitchFamily="2" charset="2"/>
              <a:buChar char="v"/>
            </a:pPr>
            <a:endParaRPr lang="en-IN" sz="3200" b="1" dirty="0"/>
          </a:p>
        </p:txBody>
      </p:sp>
      <p:sp>
        <p:nvSpPr>
          <p:cNvPr id="4" name="Title 1"/>
          <p:cNvSpPr txBox="1">
            <a:spLocks/>
          </p:cNvSpPr>
          <p:nvPr/>
        </p:nvSpPr>
        <p:spPr>
          <a:xfrm>
            <a:off x="1069848" y="484632"/>
            <a:ext cx="10058400" cy="1609344"/>
          </a:xfrm>
          <a:prstGeom prst="rect">
            <a:avLst/>
          </a:prstGeom>
          <a:ln>
            <a:solidFill>
              <a:schemeClr val="bg1"/>
            </a:solidFill>
          </a:ln>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800"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endParaRPr lang="en-IN" dirty="0"/>
          </a:p>
        </p:txBody>
      </p:sp>
      <p:sp>
        <p:nvSpPr>
          <p:cNvPr id="5" name="Content Placeholder 2"/>
          <p:cNvSpPr txBox="1">
            <a:spLocks/>
          </p:cNvSpPr>
          <p:nvPr/>
        </p:nvSpPr>
        <p:spPr>
          <a:xfrm>
            <a:off x="1069848" y="2121408"/>
            <a:ext cx="10058400" cy="4050792"/>
          </a:xfrm>
          <a:prstGeom prst="rect">
            <a:avLst/>
          </a:prstGeom>
          <a:effectLst>
            <a:outerShdw blurRad="50800" dist="38100" dir="5400000" algn="t" rotWithShape="0">
              <a:prstClr val="black">
                <a:alpha val="40000"/>
              </a:prstClr>
            </a:outerShdw>
          </a:effectLst>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a:buFont typeface="Wingdings" panose="05000000000000000000" pitchFamily="2" charset="2"/>
              <a:buChar char="v"/>
            </a:pPr>
            <a:endParaRPr lang="en-IN" sz="3400" b="1" dirty="0" smtClean="0"/>
          </a:p>
        </p:txBody>
      </p:sp>
      <p:pic>
        <p:nvPicPr>
          <p:cNvPr id="8" name="Picture 7"/>
          <p:cNvPicPr>
            <a:picLocks noChangeAspect="1"/>
          </p:cNvPicPr>
          <p:nvPr/>
        </p:nvPicPr>
        <p:blipFill>
          <a:blip r:embed="rId3"/>
          <a:stretch>
            <a:fillRect/>
          </a:stretch>
        </p:blipFill>
        <p:spPr>
          <a:xfrm>
            <a:off x="2112136" y="3374071"/>
            <a:ext cx="4413886" cy="1777478"/>
          </a:xfrm>
          <a:prstGeom prst="rect">
            <a:avLst/>
          </a:prstGeom>
        </p:spPr>
      </p:pic>
    </p:spTree>
    <p:extLst>
      <p:ext uri="{BB962C8B-B14F-4D97-AF65-F5344CB8AC3E}">
        <p14:creationId xmlns:p14="http://schemas.microsoft.com/office/powerpoint/2010/main" val="105453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a:solidFill>
              <a:srgbClr val="FFFFFF"/>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en-US" sz="6000" dirty="0" smtClean="0"/>
              <a:t>Saved to text file</a:t>
            </a:r>
            <a:endParaRPr lang="en-IN" sz="6000" dirty="0"/>
          </a:p>
        </p:txBody>
      </p:sp>
      <p:sp>
        <p:nvSpPr>
          <p:cNvPr id="3" name="Content Placeholder 2"/>
          <p:cNvSpPr>
            <a:spLocks noGrp="1"/>
          </p:cNvSpPr>
          <p:nvPr>
            <p:ph idx="1"/>
          </p:nvPr>
        </p:nvSpPr>
        <p:spPr>
          <a:effectLst>
            <a:outerShdw blurRad="50800" dist="38100" dir="8100000" algn="tr" rotWithShape="0">
              <a:prstClr val="black">
                <a:alpha val="40000"/>
              </a:prstClr>
            </a:outerShdw>
          </a:effectLst>
        </p:spPr>
        <p:txBody>
          <a:bodyPr/>
          <a:lstStyle/>
          <a:p>
            <a:pPr>
              <a:buFont typeface="Wingdings" panose="05000000000000000000" pitchFamily="2" charset="2"/>
              <a:buChar char="v"/>
            </a:pPr>
            <a:endParaRPr lang="en-US" dirty="0" smtClean="0"/>
          </a:p>
          <a:p>
            <a:pPr>
              <a:buFont typeface="Wingdings" panose="05000000000000000000" pitchFamily="2" charset="2"/>
              <a:buChar char="v"/>
            </a:pPr>
            <a:r>
              <a:rPr lang="en-US" sz="3600" b="1" dirty="0" smtClean="0"/>
              <a:t>Saving scrap data to text file</a:t>
            </a:r>
            <a:endParaRPr lang="en-IN" sz="3600" b="1" dirty="0"/>
          </a:p>
        </p:txBody>
      </p:sp>
      <p:pic>
        <p:nvPicPr>
          <p:cNvPr id="4" name="Picture 3"/>
          <p:cNvPicPr>
            <a:picLocks noChangeAspect="1"/>
          </p:cNvPicPr>
          <p:nvPr/>
        </p:nvPicPr>
        <p:blipFill>
          <a:blip r:embed="rId2"/>
          <a:stretch>
            <a:fillRect/>
          </a:stretch>
        </p:blipFill>
        <p:spPr>
          <a:xfrm>
            <a:off x="2517148" y="3283485"/>
            <a:ext cx="7163800" cy="2267309"/>
          </a:xfrm>
          <a:prstGeom prst="rect">
            <a:avLst/>
          </a:prstGeom>
        </p:spPr>
      </p:pic>
    </p:spTree>
    <p:extLst>
      <p:ext uri="{BB962C8B-B14F-4D97-AF65-F5344CB8AC3E}">
        <p14:creationId xmlns:p14="http://schemas.microsoft.com/office/powerpoint/2010/main" val="1496767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a:solidFill>
              <a:schemeClr val="bg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en-US" sz="5400" dirty="0" smtClean="0"/>
              <a:t>Word frequency analysis </a:t>
            </a:r>
            <a:endParaRPr lang="en-IN" sz="54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3600" b="1" dirty="0" smtClean="0"/>
              <a:t>Created text file</a:t>
            </a:r>
          </a:p>
          <a:p>
            <a:pPr>
              <a:buFont typeface="Wingdings" panose="05000000000000000000" pitchFamily="2" charset="2"/>
              <a:buChar char="v"/>
            </a:pPr>
            <a:endParaRPr lang="en-US" sz="3600" b="1" dirty="0"/>
          </a:p>
          <a:p>
            <a:pPr>
              <a:buFont typeface="Wingdings" panose="05000000000000000000" pitchFamily="2" charset="2"/>
              <a:buChar char="v"/>
            </a:pPr>
            <a:endParaRPr lang="en-US" sz="3600" b="1" dirty="0" smtClean="0"/>
          </a:p>
          <a:p>
            <a:pPr>
              <a:buFont typeface="Wingdings" panose="05000000000000000000" pitchFamily="2" charset="2"/>
              <a:buChar char="v"/>
            </a:pPr>
            <a:r>
              <a:rPr lang="en-US" sz="3600" b="1" dirty="0" smtClean="0"/>
              <a:t>Frequency the each words</a:t>
            </a:r>
            <a:endParaRPr lang="en-US" sz="3600" b="1" dirty="0"/>
          </a:p>
        </p:txBody>
      </p:sp>
      <p:pic>
        <p:nvPicPr>
          <p:cNvPr id="4" name="Picture 3"/>
          <p:cNvPicPr>
            <a:picLocks noChangeAspect="1"/>
          </p:cNvPicPr>
          <p:nvPr/>
        </p:nvPicPr>
        <p:blipFill>
          <a:blip r:embed="rId2"/>
          <a:stretch>
            <a:fillRect/>
          </a:stretch>
        </p:blipFill>
        <p:spPr>
          <a:xfrm>
            <a:off x="5542399" y="2203056"/>
            <a:ext cx="5363323" cy="1763638"/>
          </a:xfrm>
          <a:prstGeom prst="rect">
            <a:avLst/>
          </a:prstGeom>
        </p:spPr>
      </p:pic>
      <p:pic>
        <p:nvPicPr>
          <p:cNvPr id="5" name="Picture 4"/>
          <p:cNvPicPr>
            <a:picLocks noChangeAspect="1"/>
          </p:cNvPicPr>
          <p:nvPr/>
        </p:nvPicPr>
        <p:blipFill>
          <a:blip r:embed="rId3"/>
          <a:stretch>
            <a:fillRect/>
          </a:stretch>
        </p:blipFill>
        <p:spPr>
          <a:xfrm>
            <a:off x="7326967" y="4301681"/>
            <a:ext cx="2782948" cy="2025396"/>
          </a:xfrm>
          <a:prstGeom prst="rect">
            <a:avLst/>
          </a:prstGeom>
        </p:spPr>
      </p:pic>
    </p:spTree>
    <p:extLst>
      <p:ext uri="{BB962C8B-B14F-4D97-AF65-F5344CB8AC3E}">
        <p14:creationId xmlns:p14="http://schemas.microsoft.com/office/powerpoint/2010/main" val="237402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a:solidFill>
              <a:schemeClr val="bg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ctr"/>
            <a:r>
              <a:rPr lang="en-US" sz="6000" dirty="0" smtClean="0"/>
              <a:t>Result and conclusion </a:t>
            </a:r>
            <a:endParaRPr lang="en-IN" sz="6000" dirty="0"/>
          </a:p>
        </p:txBody>
      </p:sp>
      <p:sp>
        <p:nvSpPr>
          <p:cNvPr id="3" name="Content Placeholder 2"/>
          <p:cNvSpPr>
            <a:spLocks noGrp="1"/>
          </p:cNvSpPr>
          <p:nvPr>
            <p:ph idx="1"/>
          </p:nvPr>
        </p:nvSpPr>
        <p:spPr/>
        <p:txBody>
          <a:bodyPr/>
          <a:lstStyle/>
          <a:p>
            <a:pPr marL="0" indent="0">
              <a:buNone/>
            </a:pPr>
            <a:endParaRPr lang="en-US" dirty="0"/>
          </a:p>
          <a:p>
            <a:pPr>
              <a:buFont typeface="Wingdings" panose="05000000000000000000" pitchFamily="2" charset="2"/>
              <a:buChar char="v"/>
            </a:pPr>
            <a:r>
              <a:rPr lang="en-US" sz="2800" b="1" dirty="0"/>
              <a:t>Certainly! In conclusion, the provided Python script serves as a web scraper that extracts the titles of the latest Python articles from the Python.org website. It uses the requests library to fetch the HTML content and BeautifulSoup for parsing. The script then prints the retrieved articles along with index values. </a:t>
            </a:r>
            <a:endParaRPr lang="en-IN" dirty="0"/>
          </a:p>
        </p:txBody>
      </p:sp>
    </p:spTree>
    <p:extLst>
      <p:ext uri="{BB962C8B-B14F-4D97-AF65-F5344CB8AC3E}">
        <p14:creationId xmlns:p14="http://schemas.microsoft.com/office/powerpoint/2010/main" val="1677071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57150">
            <a:solidFill>
              <a:schemeClr val="bg1"/>
            </a:solidFill>
          </a:ln>
        </p:spPr>
        <p:txBody>
          <a:bodyPr>
            <a:normAutofit/>
          </a:bodyPr>
          <a:lstStyle/>
          <a:p>
            <a:pPr algn="ctr"/>
            <a:r>
              <a:rPr lang="en-US" sz="6000" dirty="0"/>
              <a:t>Result and conclusion </a:t>
            </a:r>
            <a:endParaRPr lang="en-IN" sz="6000" dirty="0"/>
          </a:p>
        </p:txBody>
      </p:sp>
      <p:sp>
        <p:nvSpPr>
          <p:cNvPr id="3" name="Content Placeholder 2"/>
          <p:cNvSpPr>
            <a:spLocks noGrp="1"/>
          </p:cNvSpPr>
          <p:nvPr>
            <p:ph idx="1"/>
          </p:nvPr>
        </p:nvSpPr>
        <p:spPr/>
        <p:txBody>
          <a:bodyPr/>
          <a:lstStyle/>
          <a:p>
            <a:pPr>
              <a:buFont typeface="Wingdings" panose="05000000000000000000" pitchFamily="2" charset="2"/>
              <a:buChar char="v"/>
            </a:pPr>
            <a:endParaRPr lang="en-US" dirty="0" smtClean="0"/>
          </a:p>
          <a:p>
            <a:pPr>
              <a:buFont typeface="Wingdings" panose="05000000000000000000" pitchFamily="2" charset="2"/>
              <a:buChar char="v"/>
            </a:pPr>
            <a:r>
              <a:rPr lang="en-US" sz="2800" b="1" dirty="0"/>
              <a:t>In conclusion, the provided Python script efficiently calculates and displays the word frequency and count of a text file. It takes user input for the file path, processes the text content by converting to lowercase, removing punctuation, and then counts and sorts the word </a:t>
            </a:r>
            <a:r>
              <a:rPr lang="en-US" sz="2800" b="1" smtClean="0"/>
              <a:t>frequencies</a:t>
            </a:r>
            <a:r>
              <a:rPr lang="en-US" smtClean="0"/>
              <a:t>.</a:t>
            </a:r>
            <a:endParaRPr lang="en-US" dirty="0" smtClean="0"/>
          </a:p>
        </p:txBody>
      </p:sp>
    </p:spTree>
    <p:extLst>
      <p:ext uri="{BB962C8B-B14F-4D97-AF65-F5344CB8AC3E}">
        <p14:creationId xmlns:p14="http://schemas.microsoft.com/office/powerpoint/2010/main" val="27182416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emplate>TM03090434[[fn=Wood Type]]</Template>
  <TotalTime>432</TotalTime>
  <Words>209</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Copperplate Gothic Bold</vt:lpstr>
      <vt:lpstr>Wingdings</vt:lpstr>
      <vt:lpstr>Wood Type</vt:lpstr>
      <vt:lpstr>WEB SCRAPING AND WORD FREQUENCY </vt:lpstr>
      <vt:lpstr>Essential parts of web scraping</vt:lpstr>
      <vt:lpstr>Used library in project</vt:lpstr>
      <vt:lpstr>Used library in project</vt:lpstr>
      <vt:lpstr>Used library in project</vt:lpstr>
      <vt:lpstr>Saved to text file</vt:lpstr>
      <vt:lpstr>Word frequency analysis </vt:lpstr>
      <vt:lpstr>Result and conclusion </vt:lpstr>
      <vt:lpstr>Result and conclusion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dc:title>
  <dc:creator>Jasleen kaur</dc:creator>
  <cp:lastModifiedBy>Jasleen kaur</cp:lastModifiedBy>
  <cp:revision>24</cp:revision>
  <dcterms:created xsi:type="dcterms:W3CDTF">2024-02-03T16:43:02Z</dcterms:created>
  <dcterms:modified xsi:type="dcterms:W3CDTF">2024-02-04T18:31:14Z</dcterms:modified>
</cp:coreProperties>
</file>