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7" r:id="rId8"/>
    <p:sldId id="262" r:id="rId9"/>
    <p:sldId id="264" r:id="rId10"/>
    <p:sldId id="266" r:id="rId11"/>
    <p:sldId id="26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499"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xfrm>
            <a:off x="1143000" y="685800"/>
            <a:ext cx="4572000" cy="3429000"/>
          </a:xfrm>
          <a:prstGeom prst="rect">
            <a:avLst/>
          </a:prstGeom>
        </p:spPr>
        <p:txBody>
          <a:bodyPr/>
          <a:lstStyle/>
          <a:p>
            <a:endParaRPr/>
          </a:p>
        </p:txBody>
      </p:sp>
      <p:sp>
        <p:nvSpPr>
          <p:cNvPr id="148" name="Shape 14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pic>
        <p:nvPicPr>
          <p:cNvPr id="11"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2"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5"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defTabSz="2438338">
              <a:lnSpc>
                <a:spcPct val="80000"/>
              </a:lnSpc>
              <a:spcBef>
                <a:spcPts val="0"/>
              </a:spcBef>
              <a:buSzTx/>
              <a:buNone/>
              <a:defRPr sz="25000" b="1" spc="-250">
                <a:latin typeface="+mn-lt"/>
                <a:ea typeface="+mn-ea"/>
                <a:cs typeface="+mn-cs"/>
                <a:sym typeface="Helvetica Neue"/>
              </a:defRPr>
            </a:lvl1pPr>
            <a:lvl2pPr marL="0" indent="457200" algn="ctr" defTabSz="2438338">
              <a:lnSpc>
                <a:spcPct val="80000"/>
              </a:lnSpc>
              <a:spcBef>
                <a:spcPts val="0"/>
              </a:spcBef>
              <a:buSzTx/>
              <a:buNone/>
              <a:defRPr sz="25000" b="1" spc="-250">
                <a:latin typeface="+mn-lt"/>
                <a:ea typeface="+mn-ea"/>
                <a:cs typeface="+mn-cs"/>
                <a:sym typeface="Helvetica Neue"/>
              </a:defRPr>
            </a:lvl2pPr>
            <a:lvl3pPr marL="0" indent="914400" algn="ctr" defTabSz="2438338">
              <a:lnSpc>
                <a:spcPct val="80000"/>
              </a:lnSpc>
              <a:spcBef>
                <a:spcPts val="0"/>
              </a:spcBef>
              <a:buSzTx/>
              <a:buNone/>
              <a:defRPr sz="25000" b="1" spc="-250">
                <a:latin typeface="+mn-lt"/>
                <a:ea typeface="+mn-ea"/>
                <a:cs typeface="+mn-cs"/>
                <a:sym typeface="Helvetica Neue"/>
              </a:defRPr>
            </a:lvl3pPr>
            <a:lvl4pPr marL="0" indent="1371600" algn="ctr" defTabSz="2438338">
              <a:lnSpc>
                <a:spcPct val="80000"/>
              </a:lnSpc>
              <a:spcBef>
                <a:spcPts val="0"/>
              </a:spcBef>
              <a:buSzTx/>
              <a:buNone/>
              <a:defRPr sz="25000" b="1" spc="-250">
                <a:latin typeface="+mn-lt"/>
                <a:ea typeface="+mn-ea"/>
                <a:cs typeface="+mn-cs"/>
                <a:sym typeface="Helvetica Neue"/>
              </a:defRPr>
            </a:lvl4pPr>
            <a:lvl5pPr marL="0" indent="1828800" algn="ctr" defTabSz="2438338">
              <a:lnSpc>
                <a:spcPct val="80000"/>
              </a:lnSpc>
              <a:spcBef>
                <a:spcPts val="0"/>
              </a:spcBef>
              <a:buSzTx/>
              <a:buNone/>
              <a:defRPr sz="25000" b="1" spc="-250">
                <a:latin typeface="+mn-lt"/>
                <a:ea typeface="+mn-ea"/>
                <a:cs typeface="+mn-cs"/>
                <a:sym typeface="Helvetica Neue"/>
              </a:defRPr>
            </a:lvl5pPr>
          </a:lstStyle>
          <a:p>
            <a:r>
              <a:t>100%</a:t>
            </a:r>
          </a:p>
          <a:p>
            <a:pPr lvl="1"/>
            <a:endParaRPr/>
          </a:p>
          <a:p>
            <a:pPr lvl="2"/>
            <a:endParaRPr/>
          </a:p>
          <a:p>
            <a:pPr lvl="3"/>
            <a:endParaRPr/>
          </a:p>
          <a:p>
            <a:pPr lvl="4"/>
            <a:endParaRPr/>
          </a:p>
        </p:txBody>
      </p:sp>
      <p:sp>
        <p:nvSpPr>
          <p:cNvPr id="106"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spcBef>
                <a:spcPts val="0"/>
              </a:spcBef>
              <a:buSzTx/>
              <a:buNone/>
              <a:defRPr sz="5500" b="1">
                <a:latin typeface="+mn-lt"/>
                <a:ea typeface="+mn-ea"/>
                <a:cs typeface="+mn-cs"/>
                <a:sym typeface="Helvetica Neue"/>
              </a:defRPr>
            </a:lvl1pPr>
          </a:lstStyle>
          <a:p>
            <a:r>
              <a:t>Fact information</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4"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spcBef>
                <a:spcPts val="0"/>
              </a:spcBef>
              <a:buSzTx/>
              <a:buNone/>
              <a:defRPr sz="3600" b="1">
                <a:latin typeface="+mn-lt"/>
                <a:ea typeface="+mn-ea"/>
                <a:cs typeface="+mn-cs"/>
                <a:sym typeface="Helvetica Neue"/>
              </a:defRPr>
            </a:lvl1pPr>
          </a:lstStyle>
          <a:p>
            <a:r>
              <a:t>Attribution</a:t>
            </a:r>
          </a:p>
        </p:txBody>
      </p:sp>
      <p:sp>
        <p:nvSpPr>
          <p:cNvPr id="115"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defTabSz="2438338">
              <a:lnSpc>
                <a:spcPct val="90000"/>
              </a:lnSpc>
              <a:spcBef>
                <a:spcPts val="0"/>
              </a:spcBef>
              <a:buSzTx/>
              <a:buNone/>
              <a:defRPr sz="8500" spc="-170">
                <a:latin typeface="Helvetica Neue Medium"/>
                <a:ea typeface="Helvetica Neue Medium"/>
                <a:cs typeface="Helvetica Neue Medium"/>
                <a:sym typeface="Helvetica Neue Medium"/>
              </a:defRPr>
            </a:lvl1pPr>
            <a:lvl2pPr marL="638923" indent="-12700" defTabSz="2438338">
              <a:lnSpc>
                <a:spcPct val="90000"/>
              </a:lnSpc>
              <a:spcBef>
                <a:spcPts val="0"/>
              </a:spcBef>
              <a:buSzTx/>
              <a:buNone/>
              <a:defRPr sz="8500" spc="-170">
                <a:latin typeface="Helvetica Neue Medium"/>
                <a:ea typeface="Helvetica Neue Medium"/>
                <a:cs typeface="Helvetica Neue Medium"/>
                <a:sym typeface="Helvetica Neue Medium"/>
              </a:defRPr>
            </a:lvl2pPr>
            <a:lvl3pPr marL="638923" indent="444500" defTabSz="2438338">
              <a:lnSpc>
                <a:spcPct val="90000"/>
              </a:lnSpc>
              <a:spcBef>
                <a:spcPts val="0"/>
              </a:spcBef>
              <a:buSzTx/>
              <a:buNone/>
              <a:defRPr sz="8500" spc="-170">
                <a:latin typeface="Helvetica Neue Medium"/>
                <a:ea typeface="Helvetica Neue Medium"/>
                <a:cs typeface="Helvetica Neue Medium"/>
                <a:sym typeface="Helvetica Neue Medium"/>
              </a:defRPr>
            </a:lvl3pPr>
            <a:lvl4pPr marL="638923" indent="901700" defTabSz="2438338">
              <a:lnSpc>
                <a:spcPct val="90000"/>
              </a:lnSpc>
              <a:spcBef>
                <a:spcPts val="0"/>
              </a:spcBef>
              <a:buSzTx/>
              <a:buNone/>
              <a:defRPr sz="8500" spc="-170">
                <a:latin typeface="Helvetica Neue Medium"/>
                <a:ea typeface="Helvetica Neue Medium"/>
                <a:cs typeface="Helvetica Neue Medium"/>
                <a:sym typeface="Helvetica Neue Medium"/>
              </a:defRPr>
            </a:lvl4pPr>
            <a:lvl5pPr marL="638923" indent="1358900" defTabSz="2438338">
              <a:lnSpc>
                <a:spcPct val="90000"/>
              </a:lnSpc>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3"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4"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5"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3"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1"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spcBef>
                <a:spcPts val="0"/>
              </a:spcBef>
              <a:buSzTx/>
              <a:buNone/>
              <a:defRPr sz="5500" b="1">
                <a:latin typeface="+mn-lt"/>
                <a:ea typeface="+mn-ea"/>
                <a:cs typeface="+mn-cs"/>
                <a:sym typeface="Helvetica Neue"/>
              </a:defRPr>
            </a:lvl1pPr>
            <a:lvl2pPr marL="0" indent="457200" defTabSz="825500">
              <a:spcBef>
                <a:spcPts val="0"/>
              </a:spcBef>
              <a:buSzTx/>
              <a:buNone/>
              <a:defRPr sz="5500" b="1">
                <a:latin typeface="+mn-lt"/>
                <a:ea typeface="+mn-ea"/>
                <a:cs typeface="+mn-cs"/>
                <a:sym typeface="Helvetica Neue"/>
              </a:defRPr>
            </a:lvl2pPr>
            <a:lvl3pPr marL="0" indent="914400" defTabSz="825500">
              <a:spcBef>
                <a:spcPts val="0"/>
              </a:spcBef>
              <a:buSzTx/>
              <a:buNone/>
              <a:defRPr sz="5500" b="1">
                <a:latin typeface="+mn-lt"/>
                <a:ea typeface="+mn-ea"/>
                <a:cs typeface="+mn-cs"/>
                <a:sym typeface="Helvetica Neue"/>
              </a:defRPr>
            </a:lvl3pPr>
            <a:lvl4pPr marL="0" indent="1371600" defTabSz="825500">
              <a:spcBef>
                <a:spcPts val="0"/>
              </a:spcBef>
              <a:buSzTx/>
              <a:buNone/>
              <a:defRPr sz="5500" b="1">
                <a:latin typeface="+mn-lt"/>
                <a:ea typeface="+mn-ea"/>
                <a:cs typeface="+mn-cs"/>
                <a:sym typeface="Helvetica Neue"/>
              </a:defRPr>
            </a:lvl4pPr>
            <a:lvl5pPr marL="0" indent="1828800" defTabSz="825500">
              <a:spcBef>
                <a:spcPts val="0"/>
              </a:spcBef>
              <a:buSzTx/>
              <a:buNone/>
              <a:defRPr sz="5500" b="1">
                <a:latin typeface="+mn-lt"/>
                <a:ea typeface="+mn-ea"/>
                <a:cs typeface="+mn-cs"/>
                <a:sym typeface="Helvetica Neue"/>
              </a:defRPr>
            </a:lvl5pPr>
          </a:lstStyle>
          <a:p>
            <a:r>
              <a:t>Slide Subtitle</a:t>
            </a:r>
          </a:p>
          <a:p>
            <a:pPr lvl="1"/>
            <a:endParaRPr/>
          </a:p>
          <a:p>
            <a:pPr lvl="2"/>
            <a:endParaRPr/>
          </a:p>
          <a:p>
            <a:pPr lvl="3"/>
            <a:endParaRPr/>
          </a:p>
          <a:p>
            <a:pPr lvl="4"/>
            <a:endParaRPr/>
          </a:p>
        </p:txBody>
      </p:sp>
      <p:sp>
        <p:nvSpPr>
          <p:cNvPr id="34"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1" name="Slide Title"/>
          <p:cNvSpPr txBox="1">
            <a:spLocks noGrp="1"/>
          </p:cNvSpPr>
          <p:nvPr>
            <p:ph type="title" hasCustomPrompt="1"/>
          </p:nvPr>
        </p:nvSpPr>
        <p:spPr>
          <a:prstGeom prst="rect">
            <a:avLst/>
          </a:prstGeom>
        </p:spPr>
        <p:txBody>
          <a:bodyPr/>
          <a:lstStyle/>
          <a:p>
            <a:r>
              <a:t>Slide Title</a:t>
            </a:r>
          </a:p>
        </p:txBody>
      </p:sp>
      <p:sp>
        <p:nvSpPr>
          <p:cNvPr id="42"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spcBef>
                <a:spcPts val="0"/>
              </a:spcBef>
              <a:buSzTx/>
              <a:buNone/>
              <a:defRPr sz="5500" b="1">
                <a:latin typeface="+mn-lt"/>
                <a:ea typeface="+mn-ea"/>
                <a:cs typeface="+mn-cs"/>
                <a:sym typeface="Helvetica Neue"/>
              </a:defRPr>
            </a:lvl1pPr>
          </a:lstStyle>
          <a:p>
            <a:r>
              <a:t>Slide Subtitle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1"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9"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spcBef>
                <a:spcPts val="0"/>
              </a:spcBef>
              <a:buSzTx/>
              <a:buNone/>
              <a:defRPr sz="5500" b="1">
                <a:latin typeface="+mn-lt"/>
                <a:ea typeface="+mn-ea"/>
                <a:cs typeface="+mn-cs"/>
                <a:sym typeface="Helvetica Neue"/>
              </a:defRPr>
            </a:lvl1pPr>
          </a:lstStyle>
          <a:p>
            <a:r>
              <a:t>Slide Subtitle</a:t>
            </a:r>
          </a:p>
        </p:txBody>
      </p:sp>
      <p:sp>
        <p:nvSpPr>
          <p:cNvPr id="60"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1"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2"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0"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1"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8"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79"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spcBef>
                <a:spcPts val="0"/>
              </a:spcBef>
              <a:buSzTx/>
              <a:buNone/>
              <a:defRPr sz="5500" b="1">
                <a:latin typeface="+mn-lt"/>
                <a:ea typeface="+mn-ea"/>
                <a:cs typeface="+mn-cs"/>
                <a:sym typeface="Helvetica Neue"/>
              </a:defRPr>
            </a:lvl1pPr>
          </a:lstStyle>
          <a:p>
            <a:r>
              <a:t>Slide Subtitle</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7"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8"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spcBef>
                <a:spcPts val="0"/>
              </a:spcBef>
              <a:buSzTx/>
              <a:buNone/>
              <a:defRPr sz="5500" b="1">
                <a:latin typeface="+mn-lt"/>
                <a:ea typeface="+mn-ea"/>
                <a:cs typeface="+mn-cs"/>
                <a:sym typeface="Helvetica Neue"/>
              </a:defRPr>
            </a:lvl1pPr>
          </a:lstStyle>
          <a:p>
            <a:r>
              <a:t>Agenda Subtitle</a:t>
            </a:r>
          </a:p>
        </p:txBody>
      </p:sp>
      <p:sp>
        <p:nvSpPr>
          <p:cNvPr id="89" name="Body Level One…"/>
          <p:cNvSpPr txBox="1">
            <a:spLocks noGrp="1"/>
          </p:cNvSpPr>
          <p:nvPr>
            <p:ph type="body" idx="1" hasCustomPrompt="1"/>
          </p:nvPr>
        </p:nvSpPr>
        <p:spPr>
          <a:prstGeom prst="rect">
            <a:avLst/>
          </a:prstGeom>
        </p:spPr>
        <p:txBody>
          <a:bodyPr/>
          <a:lstStyle>
            <a:lvl1pPr marL="0" indent="0" defTabSz="825500">
              <a:spcBef>
                <a:spcPts val="1800"/>
              </a:spcBef>
              <a:buSzTx/>
              <a:buNone/>
              <a:defRPr sz="5500" spc="-55">
                <a:latin typeface="+mn-lt"/>
                <a:ea typeface="+mn-ea"/>
                <a:cs typeface="+mn-cs"/>
                <a:sym typeface="Helvetica Neue"/>
              </a:defRPr>
            </a:lvl1pPr>
            <a:lvl2pPr marL="0" indent="457200" defTabSz="825500">
              <a:spcBef>
                <a:spcPts val="1800"/>
              </a:spcBef>
              <a:buSzTx/>
              <a:buNone/>
              <a:defRPr sz="5500" spc="-55">
                <a:latin typeface="+mn-lt"/>
                <a:ea typeface="+mn-ea"/>
                <a:cs typeface="+mn-cs"/>
                <a:sym typeface="Helvetica Neue"/>
              </a:defRPr>
            </a:lvl2pPr>
            <a:lvl3pPr marL="0" indent="914400" defTabSz="825500">
              <a:spcBef>
                <a:spcPts val="1800"/>
              </a:spcBef>
              <a:buSzTx/>
              <a:buNone/>
              <a:defRPr sz="5500" spc="-55">
                <a:latin typeface="+mn-lt"/>
                <a:ea typeface="+mn-ea"/>
                <a:cs typeface="+mn-cs"/>
                <a:sym typeface="Helvetica Neue"/>
              </a:defRPr>
            </a:lvl3pPr>
            <a:lvl4pPr marL="0" indent="1371600" defTabSz="825500">
              <a:spcBef>
                <a:spcPts val="1800"/>
              </a:spcBef>
              <a:buSzTx/>
              <a:buNone/>
              <a:defRPr sz="5500" spc="-55">
                <a:latin typeface="+mn-lt"/>
                <a:ea typeface="+mn-ea"/>
                <a:cs typeface="+mn-cs"/>
                <a:sym typeface="Helvetica Neue"/>
              </a:defRPr>
            </a:lvl4pPr>
            <a:lvl5pPr marL="0" indent="1828800" defTabSz="825500">
              <a:spcBef>
                <a:spcPts val="1800"/>
              </a:spcBef>
              <a:buSzTx/>
              <a:buNone/>
              <a:defRPr sz="5500" spc="-55">
                <a:latin typeface="+mn-lt"/>
                <a:ea typeface="+mn-ea"/>
                <a:cs typeface="+mn-cs"/>
                <a:sym typeface="Helvetica Neue"/>
              </a:defRPr>
            </a:lvl5pPr>
          </a:lstStyle>
          <a:p>
            <a:r>
              <a:t>Agenda Topics</a:t>
            </a:r>
          </a:p>
          <a:p>
            <a:pPr lvl="1"/>
            <a:endParaRPr/>
          </a:p>
          <a:p>
            <a:pPr lvl="2"/>
            <a:endParaRPr/>
          </a:p>
          <a:p>
            <a:pPr lvl="3"/>
            <a:endParaRPr/>
          </a:p>
          <a:p>
            <a:pPr lvl="4"/>
            <a:endParaRP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7"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defTabSz="2438338">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defTabSz="2438338">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defTabSz="2438338">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defTabSz="2438338">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defTabSz="2438338">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10160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1pPr>
      <a:lvl2pPr marL="16256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2pPr>
      <a:lvl3pPr marL="22352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3pPr>
      <a:lvl4pPr marL="28448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4pPr>
      <a:lvl5pPr marL="34544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5pPr>
      <a:lvl6pPr marL="40640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6pPr>
      <a:lvl7pPr marL="46736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7pPr>
      <a:lvl8pPr marL="52832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8pPr>
      <a:lvl9pPr marL="58928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51"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52" name="Optimal parking spot…"/>
          <p:cNvSpPr txBox="1"/>
          <p:nvPr/>
        </p:nvSpPr>
        <p:spPr>
          <a:xfrm>
            <a:off x="5864409" y="3363937"/>
            <a:ext cx="12081591" cy="43960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9300">
                <a:solidFill>
                  <a:srgbClr val="000000"/>
                </a:solidFill>
                <a:latin typeface="Times New Roman"/>
                <a:ea typeface="Times New Roman"/>
                <a:cs typeface="Times New Roman"/>
                <a:sym typeface="Times New Roman"/>
              </a:defRPr>
            </a:pPr>
            <a:r>
              <a:rPr lang="en-US" dirty="0" err="1" smtClean="0"/>
              <a:t>CookConnect:A</a:t>
            </a:r>
            <a:r>
              <a:rPr lang="en-US" dirty="0" smtClean="0"/>
              <a:t> </a:t>
            </a:r>
            <a:r>
              <a:rPr lang="en-US" sz="9300" dirty="0" smtClean="0">
                <a:sym typeface="Times New Roman"/>
              </a:rPr>
              <a:t>Recipe </a:t>
            </a:r>
            <a:r>
              <a:rPr lang="en-US" sz="9300" dirty="0">
                <a:sym typeface="Times New Roman"/>
              </a:rPr>
              <a:t>Sharing Application</a:t>
            </a:r>
          </a:p>
          <a:p>
            <a:pPr>
              <a:defRPr sz="9300">
                <a:solidFill>
                  <a:srgbClr val="000000"/>
                </a:solidFill>
                <a:latin typeface="Times New Roman"/>
                <a:ea typeface="Times New Roman"/>
                <a:cs typeface="Times New Roman"/>
                <a:sym typeface="Times New Roman"/>
              </a:defRPr>
            </a:pPr>
            <a:endParaRPr dirty="0"/>
          </a:p>
        </p:txBody>
      </p:sp>
      <p:sp>
        <p:nvSpPr>
          <p:cNvPr id="153" name="Presented by:…"/>
          <p:cNvSpPr txBox="1"/>
          <p:nvPr/>
        </p:nvSpPr>
        <p:spPr>
          <a:xfrm>
            <a:off x="927074" y="9642634"/>
            <a:ext cx="8443007" cy="241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000">
                <a:solidFill>
                  <a:srgbClr val="000000"/>
                </a:solidFill>
                <a:latin typeface="Times New Roman"/>
                <a:ea typeface="Times New Roman"/>
                <a:cs typeface="Times New Roman"/>
                <a:sym typeface="Times New Roman"/>
              </a:defRPr>
            </a:pPr>
            <a:r>
              <a:rPr dirty="0"/>
              <a:t>Presented by:</a:t>
            </a:r>
          </a:p>
          <a:p>
            <a:pPr algn="l">
              <a:defRPr sz="3000">
                <a:solidFill>
                  <a:srgbClr val="000000"/>
                </a:solidFill>
                <a:latin typeface="Times New Roman"/>
                <a:ea typeface="Times New Roman"/>
                <a:cs typeface="Times New Roman"/>
                <a:sym typeface="Times New Roman"/>
              </a:defRPr>
            </a:pPr>
            <a:r>
              <a:rPr dirty="0"/>
              <a:t>Diya Khandelwal, R2142210293, DevOps</a:t>
            </a:r>
          </a:p>
          <a:p>
            <a:pPr algn="l">
              <a:defRPr sz="3000">
                <a:solidFill>
                  <a:srgbClr val="000000"/>
                </a:solidFill>
                <a:latin typeface="Times New Roman"/>
                <a:ea typeface="Times New Roman"/>
                <a:cs typeface="Times New Roman"/>
                <a:sym typeface="Times New Roman"/>
              </a:defRPr>
            </a:pPr>
            <a:r>
              <a:rPr dirty="0"/>
              <a:t>Akshay </a:t>
            </a:r>
            <a:r>
              <a:rPr dirty="0" smtClean="0"/>
              <a:t>Mohpal</a:t>
            </a:r>
            <a:r>
              <a:rPr lang="en-US" dirty="0" smtClean="0"/>
              <a:t>, R2142210078, DevOps</a:t>
            </a:r>
            <a:endParaRPr dirty="0"/>
          </a:p>
          <a:p>
            <a:pPr algn="l">
              <a:defRPr sz="3000">
                <a:solidFill>
                  <a:srgbClr val="000000"/>
                </a:solidFill>
                <a:latin typeface="Times New Roman"/>
                <a:ea typeface="Times New Roman"/>
                <a:cs typeface="Times New Roman"/>
                <a:sym typeface="Times New Roman"/>
              </a:defRPr>
            </a:pPr>
            <a:r>
              <a:rPr dirty="0"/>
              <a:t>Gaurav Bhandari, R21422210311, </a:t>
            </a:r>
            <a:r>
              <a:rPr dirty="0" smtClean="0"/>
              <a:t>DevOps</a:t>
            </a:r>
            <a:endParaRPr lang="en-US" dirty="0" smtClean="0"/>
          </a:p>
          <a:p>
            <a:pPr algn="l">
              <a:defRPr sz="3000">
                <a:solidFill>
                  <a:srgbClr val="000000"/>
                </a:solidFill>
                <a:latin typeface="Times New Roman"/>
                <a:ea typeface="Times New Roman"/>
                <a:cs typeface="Times New Roman"/>
                <a:sym typeface="Times New Roman"/>
              </a:defRPr>
            </a:pPr>
            <a:r>
              <a:rPr lang="en-US" dirty="0" err="1" smtClean="0"/>
              <a:t>Kanishka</a:t>
            </a:r>
            <a:r>
              <a:rPr lang="en-US" dirty="0" smtClean="0"/>
              <a:t>, </a:t>
            </a:r>
            <a:r>
              <a:rPr lang="en-US" sz="3000" dirty="0" smtClean="0">
                <a:sym typeface="Times New Roman"/>
              </a:rPr>
              <a:t>R2142210393, DevOps</a:t>
            </a:r>
            <a:endParaRPr dirty="0"/>
          </a:p>
        </p:txBody>
      </p:sp>
      <p:sp>
        <p:nvSpPr>
          <p:cNvPr id="154" name="Under the guidance of:…"/>
          <p:cNvSpPr txBox="1"/>
          <p:nvPr/>
        </p:nvSpPr>
        <p:spPr>
          <a:xfrm>
            <a:off x="17303262" y="10287440"/>
            <a:ext cx="6435766" cy="1487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3000">
                <a:solidFill>
                  <a:srgbClr val="000000"/>
                </a:solidFill>
                <a:latin typeface="Times New Roman"/>
                <a:ea typeface="Times New Roman"/>
                <a:cs typeface="Times New Roman"/>
                <a:sym typeface="Times New Roman"/>
              </a:defRPr>
            </a:pPr>
            <a:r>
              <a:rPr dirty="0"/>
              <a:t>Under the guidance of:</a:t>
            </a:r>
          </a:p>
          <a:p>
            <a:pPr algn="l">
              <a:defRPr sz="3000">
                <a:solidFill>
                  <a:srgbClr val="000000"/>
                </a:solidFill>
                <a:latin typeface="Times New Roman"/>
                <a:ea typeface="Times New Roman"/>
                <a:cs typeface="Times New Roman"/>
                <a:sym typeface="Times New Roman"/>
              </a:defRPr>
            </a:pPr>
            <a:r>
              <a:rPr dirty="0" err="1"/>
              <a:t>Mr</a:t>
            </a:r>
            <a:r>
              <a:rPr dirty="0"/>
              <a:t> Sandeep Pratap Singh</a:t>
            </a:r>
          </a:p>
          <a:p>
            <a:pPr algn="l">
              <a:defRPr sz="3000">
                <a:solidFill>
                  <a:srgbClr val="000000"/>
                </a:solidFill>
                <a:latin typeface="Times New Roman"/>
                <a:ea typeface="Times New Roman"/>
                <a:cs typeface="Times New Roman"/>
                <a:sym typeface="Times New Roman"/>
              </a:defRPr>
            </a:pPr>
            <a:r>
              <a:rPr dirty="0"/>
              <a:t>School of Computer Science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77"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78" name="Efficient Path-finding: Implement a combination of shortest path algorithms, such as Dijkstra's and A*, to calculate the most efficient routes from entry points to vacant parking spots within the parking lot.…"/>
          <p:cNvSpPr txBox="1">
            <a:spLocks noGrp="1"/>
          </p:cNvSpPr>
          <p:nvPr>
            <p:ph type="subTitle" idx="4294967295"/>
          </p:nvPr>
        </p:nvSpPr>
        <p:spPr>
          <a:xfrm>
            <a:off x="1089087" y="3015059"/>
            <a:ext cx="21687341" cy="8323504"/>
          </a:xfrm>
          <a:prstGeom prst="rect">
            <a:avLst/>
          </a:prstGeom>
        </p:spPr>
        <p:txBody>
          <a:bodyPr lIns="45719" tIns="45719" rIns="45719" bIns="45719">
            <a:normAutofit fontScale="85000" lnSpcReduction="10000"/>
          </a:bodyPr>
          <a:lstStyle/>
          <a:p>
            <a:pPr marL="0" indent="0" algn="just">
              <a:buNone/>
            </a:pPr>
            <a:r>
              <a:rPr lang="en-US" sz="4400" b="1" dirty="0" smtClean="0"/>
              <a:t>Strengths: </a:t>
            </a:r>
          </a:p>
          <a:p>
            <a:pPr algn="just">
              <a:buFont typeface="Wingdings" panose="05000000000000000000" pitchFamily="2" charset="2"/>
              <a:buChar char="Ø"/>
            </a:pPr>
            <a:r>
              <a:rPr lang="en-US" sz="4400" b="1" i="1" dirty="0" smtClean="0"/>
              <a:t>Content Variety: </a:t>
            </a:r>
            <a:r>
              <a:rPr lang="en-US" sz="4400" dirty="0" smtClean="0"/>
              <a:t>The ability to share diverse recipes, including user-generated content, can attract a wide audience and keep the platform content-rich.</a:t>
            </a:r>
          </a:p>
          <a:p>
            <a:pPr algn="just"/>
            <a:endParaRPr lang="en-US" sz="4400" dirty="0"/>
          </a:p>
          <a:p>
            <a:pPr marL="0" indent="0" algn="just">
              <a:buNone/>
            </a:pPr>
            <a:r>
              <a:rPr lang="en-US" sz="4400" b="1" dirty="0" smtClean="0"/>
              <a:t>Weaknesses: </a:t>
            </a:r>
          </a:p>
          <a:p>
            <a:pPr algn="just">
              <a:buFont typeface="Wingdings" panose="05000000000000000000" pitchFamily="2" charset="2"/>
              <a:buChar char="Ø"/>
            </a:pPr>
            <a:r>
              <a:rPr lang="en-US" sz="4400" b="1" i="1" dirty="0" smtClean="0"/>
              <a:t>Feature Complexity: </a:t>
            </a:r>
            <a:r>
              <a:rPr lang="en-US" sz="4400" dirty="0" smtClean="0"/>
              <a:t>Introducing too many features or a complex user interface could overwhelm users and hinder their experience. It's important to strike a balance between functionality and simplicity.</a:t>
            </a:r>
          </a:p>
          <a:p>
            <a:pPr algn="just"/>
            <a:endParaRPr lang="en-US" sz="4400" dirty="0"/>
          </a:p>
          <a:p>
            <a:pPr marL="0" indent="0" algn="just">
              <a:buNone/>
            </a:pPr>
            <a:r>
              <a:rPr lang="en-US" sz="4400" b="1" dirty="0" smtClean="0"/>
              <a:t>Opportunities: </a:t>
            </a:r>
          </a:p>
          <a:p>
            <a:pPr algn="just">
              <a:buFont typeface="Wingdings" panose="05000000000000000000" pitchFamily="2" charset="2"/>
              <a:buChar char="Ø"/>
            </a:pPr>
            <a:r>
              <a:rPr lang="en-US" sz="4400" b="1" i="1" dirty="0" smtClean="0"/>
              <a:t>Collaborations with Chefs: </a:t>
            </a:r>
            <a:r>
              <a:rPr lang="en-US" sz="4400" dirty="0" smtClean="0"/>
              <a:t>Partnering with professional chefs or culinary influencers to contribute content or collaborate on special features can enhance the platform's credibility and attract a broader audience.</a:t>
            </a:r>
          </a:p>
          <a:p>
            <a:pPr algn="just"/>
            <a:endParaRPr lang="en-US" sz="4400" dirty="0"/>
          </a:p>
          <a:p>
            <a:pPr marL="0" indent="0" algn="just">
              <a:buNone/>
            </a:pPr>
            <a:r>
              <a:rPr lang="en-US" sz="4400" b="1" dirty="0" smtClean="0"/>
              <a:t>Threats:</a:t>
            </a:r>
          </a:p>
          <a:p>
            <a:pPr algn="just">
              <a:buFont typeface="Wingdings" panose="05000000000000000000" pitchFamily="2" charset="2"/>
              <a:buChar char="Ø"/>
            </a:pPr>
            <a:r>
              <a:rPr lang="en-US" sz="4400" b="1" i="1" dirty="0" smtClean="0"/>
              <a:t>Competitive Platforms: </a:t>
            </a:r>
            <a:r>
              <a:rPr lang="en-US" sz="4400" dirty="0" smtClean="0"/>
              <a:t>The presence of well-established recipe-sharing platforms or new entrants with similar features could pose a threat to gaining and retaining users.</a:t>
            </a:r>
            <a:endParaRPr lang="en-US" sz="4400" dirty="0"/>
          </a:p>
        </p:txBody>
      </p:sp>
      <p:sp>
        <p:nvSpPr>
          <p:cNvPr id="179" name="5. Objectives"/>
          <p:cNvSpPr/>
          <p:nvPr/>
        </p:nvSpPr>
        <p:spPr>
          <a:xfrm>
            <a:off x="1089087" y="1129198"/>
            <a:ext cx="9768972" cy="122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l" defTabSz="825500">
              <a:defRPr sz="7500">
                <a:solidFill>
                  <a:schemeClr val="accent1">
                    <a:hueOff val="114395"/>
                    <a:lumOff val="-24975"/>
                  </a:schemeClr>
                </a:solidFill>
                <a:latin typeface="Times New Roman"/>
                <a:ea typeface="Times New Roman"/>
                <a:cs typeface="Times New Roman"/>
                <a:sym typeface="Times New Roman"/>
              </a:defRPr>
            </a:lvl1pPr>
          </a:lstStyle>
          <a:p>
            <a:r>
              <a:rPr dirty="0"/>
              <a:t>5. </a:t>
            </a:r>
            <a:r>
              <a:rPr lang="en-US" dirty="0" smtClean="0"/>
              <a:t>SWOT</a:t>
            </a:r>
            <a:endParaRPr dirty="0"/>
          </a:p>
        </p:txBody>
      </p:sp>
    </p:spTree>
    <p:extLst>
      <p:ext uri="{BB962C8B-B14F-4D97-AF65-F5344CB8AC3E}">
        <p14:creationId xmlns:p14="http://schemas.microsoft.com/office/powerpoint/2010/main" val="19933840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Box 1"/>
          <p:cNvSpPr txBox="1"/>
          <p:nvPr/>
        </p:nvSpPr>
        <p:spPr>
          <a:xfrm>
            <a:off x="7863355" y="5973193"/>
            <a:ext cx="8657289" cy="17696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defRPr sz="11800" b="1">
                <a:solidFill>
                  <a:srgbClr val="46B0FA"/>
                </a:solidFill>
                <a:latin typeface="Arial"/>
                <a:ea typeface="Arial"/>
                <a:cs typeface="Arial"/>
                <a:sym typeface="Arial"/>
              </a:defRPr>
            </a:lvl1pPr>
          </a:lstStyle>
          <a:p>
            <a:r>
              <a:t>Thank You</a:t>
            </a:r>
          </a:p>
        </p:txBody>
      </p:sp>
      <p:pic>
        <p:nvPicPr>
          <p:cNvPr id="198" name="Picture 4" descr="Picture 4"/>
          <p:cNvPicPr>
            <a:picLocks noChangeAspect="1"/>
          </p:cNvPicPr>
          <p:nvPr/>
        </p:nvPicPr>
        <p:blipFill>
          <a:blip r:embed="rId2">
            <a:extLst/>
          </a:blip>
          <a:stretch>
            <a:fillRect/>
          </a:stretch>
        </p:blipFill>
        <p:spPr>
          <a:xfrm>
            <a:off x="7827468" y="2168857"/>
            <a:ext cx="8853661" cy="3803225"/>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57"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58" name="In the evolving urban landscape, efficient parking allocation is a pressing challenge. As cities grow and vehicles multiply, finding parking spots becomes increasingly time-consuming.The project addresses this issue by integrating advanced algorithms, re"/>
          <p:cNvSpPr txBox="1">
            <a:spLocks noGrp="1"/>
          </p:cNvSpPr>
          <p:nvPr>
            <p:ph type="subTitle" idx="4294967295"/>
          </p:nvPr>
        </p:nvSpPr>
        <p:spPr>
          <a:xfrm>
            <a:off x="1488409" y="4532069"/>
            <a:ext cx="21220453" cy="7941423"/>
          </a:xfrm>
          <a:prstGeom prst="rect">
            <a:avLst/>
          </a:prstGeom>
        </p:spPr>
        <p:txBody>
          <a:bodyPr lIns="45719" tIns="45719" rIns="45719" bIns="45719">
            <a:normAutofit/>
          </a:bodyPr>
          <a:lstStyle/>
          <a:p>
            <a:pPr marL="388619" indent="-388619" algn="just" defTabSz="548640">
              <a:spcBef>
                <a:spcPts val="300"/>
              </a:spcBef>
              <a:defRPr sz="4800"/>
            </a:pPr>
            <a:r>
              <a:rPr lang="en-US" sz="4800" dirty="0"/>
              <a:t>In a world driven by digital connectivity and a shared love of culinary delights, recipe-sharing apps have arisen as a game-changing tool for foodies to connect, create, and celebrate the art of cooking</a:t>
            </a:r>
            <a:r>
              <a:rPr lang="en-US" sz="4800" dirty="0" smtClean="0"/>
              <a:t>.</a:t>
            </a:r>
          </a:p>
          <a:p>
            <a:pPr marL="388619" indent="-388619" algn="just" defTabSz="548640">
              <a:spcBef>
                <a:spcPts val="300"/>
              </a:spcBef>
              <a:defRPr sz="4800"/>
            </a:pPr>
            <a:endParaRPr lang="en-US" sz="4800" dirty="0">
              <a:solidFill>
                <a:srgbClr val="000000"/>
              </a:solidFill>
            </a:endParaRPr>
          </a:p>
          <a:p>
            <a:pPr marL="388619" indent="-388619" algn="just" defTabSz="548640">
              <a:spcBef>
                <a:spcPts val="300"/>
              </a:spcBef>
              <a:defRPr sz="4800"/>
            </a:pPr>
            <a:r>
              <a:rPr lang="en-US" sz="4800" dirty="0"/>
              <a:t>These platforms' overall success is attributed to its seamless navigation, visually appealing interfaces, and ability to seamlessly engage with other </a:t>
            </a:r>
            <a:r>
              <a:rPr lang="en-US" sz="4800" dirty="0" smtClean="0"/>
              <a:t>users.</a:t>
            </a:r>
          </a:p>
          <a:p>
            <a:pPr marL="0" indent="0" algn="just" defTabSz="548640">
              <a:spcBef>
                <a:spcPts val="300"/>
              </a:spcBef>
              <a:buNone/>
              <a:defRPr sz="4800"/>
            </a:pPr>
            <a:endParaRPr lang="en-US" sz="4800" dirty="0" smtClean="0"/>
          </a:p>
          <a:p>
            <a:pPr marL="388619" indent="-388619" algn="just" defTabSz="548640">
              <a:spcBef>
                <a:spcPts val="300"/>
              </a:spcBef>
              <a:defRPr sz="4800"/>
            </a:pPr>
            <a:r>
              <a:rPr lang="en-US" sz="4800" dirty="0" smtClean="0"/>
              <a:t>This </a:t>
            </a:r>
            <a:r>
              <a:rPr lang="en-US" sz="4800" dirty="0"/>
              <a:t>synopsis will delve into the project's core elements, exploring data representation, algorithmic implementation, real-time adaptability, and user interface design. </a:t>
            </a:r>
            <a:r>
              <a:rPr lang="en-US" dirty="0"/>
              <a:t> </a:t>
            </a:r>
          </a:p>
          <a:p>
            <a:pPr marL="388619" indent="-388619" algn="just" defTabSz="548640">
              <a:spcBef>
                <a:spcPts val="300"/>
              </a:spcBef>
              <a:defRPr sz="4800"/>
            </a:pPr>
            <a:endParaRPr dirty="0">
              <a:solidFill>
                <a:srgbClr val="000000"/>
              </a:solidFill>
            </a:endParaRPr>
          </a:p>
        </p:txBody>
      </p:sp>
      <p:sp>
        <p:nvSpPr>
          <p:cNvPr id="159" name="1.Introduction"/>
          <p:cNvSpPr/>
          <p:nvPr/>
        </p:nvSpPr>
        <p:spPr>
          <a:xfrm>
            <a:off x="736903" y="2694268"/>
            <a:ext cx="7076332" cy="122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t>1.Introduction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62"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3" name="The parking system offers real-time information about available parking spots.…"/>
          <p:cNvSpPr txBox="1">
            <a:spLocks noGrp="1"/>
          </p:cNvSpPr>
          <p:nvPr>
            <p:ph type="subTitle" idx="4294967295"/>
          </p:nvPr>
        </p:nvSpPr>
        <p:spPr>
          <a:xfrm>
            <a:off x="1529152" y="4782058"/>
            <a:ext cx="21687341" cy="7810597"/>
          </a:xfrm>
          <a:prstGeom prst="rect">
            <a:avLst/>
          </a:prstGeom>
        </p:spPr>
        <p:txBody>
          <a:bodyPr lIns="45719" tIns="45719" rIns="45719" bIns="45719">
            <a:normAutofit/>
          </a:bodyPr>
          <a:lstStyle/>
          <a:p>
            <a:pPr marL="0" indent="0" algn="just">
              <a:buNone/>
            </a:pPr>
            <a:r>
              <a:rPr lang="en-US" sz="5400" dirty="0"/>
              <a:t>The purpose is to provide useful insights into the world of recipe sharing applications, emphasizing its importance in establishing culinary communities, stimulating innovation, and altering how people experience and share their love of food.</a:t>
            </a:r>
          </a:p>
        </p:txBody>
      </p:sp>
      <p:sp>
        <p:nvSpPr>
          <p:cNvPr id="164" name="2.Motivation"/>
          <p:cNvSpPr/>
          <p:nvPr/>
        </p:nvSpPr>
        <p:spPr>
          <a:xfrm>
            <a:off x="523632" y="2954932"/>
            <a:ext cx="7076332" cy="122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t>2.Motivation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67"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8" name="Smart Parking Solutions: Numerous smart parking systems have emerged, integrating real-time data from sensors and mobile apps to guide drivers to available parking spots. These systems utilize occupancy sensors, data analytics, and user interfaces to str"/>
          <p:cNvSpPr txBox="1">
            <a:spLocks noGrp="1"/>
          </p:cNvSpPr>
          <p:nvPr>
            <p:ph type="subTitle" idx="4294967295"/>
          </p:nvPr>
        </p:nvSpPr>
        <p:spPr>
          <a:xfrm>
            <a:off x="732868" y="2953090"/>
            <a:ext cx="21687340" cy="10707380"/>
          </a:xfrm>
          <a:prstGeom prst="rect">
            <a:avLst/>
          </a:prstGeom>
        </p:spPr>
        <p:txBody>
          <a:bodyPr lIns="45719" tIns="45719" rIns="45719" bIns="45719">
            <a:noAutofit/>
          </a:bodyPr>
          <a:lstStyle/>
          <a:p>
            <a:pPr lvl="0" algn="just" fontAlgn="base"/>
            <a:r>
              <a:rPr lang="en-US" sz="3800" b="1" dirty="0"/>
              <a:t>Yummify</a:t>
            </a:r>
            <a:r>
              <a:rPr lang="en-US" sz="3800" dirty="0"/>
              <a:t>: It is a Recipe Sharing App built on the MERN stack that aims to ease the culinary experience for users globally. It has a large recipe collection, personalized user accounts, and a streamlined user interface. Yummify usage of React.js assures a responsive and entertaining frontend, while its strong backend, built with Node.js and Express.js, handles user authentication and recipe administration effectively.</a:t>
            </a:r>
          </a:p>
          <a:p>
            <a:pPr marL="0" indent="0" algn="just" fontAlgn="base">
              <a:buNone/>
            </a:pPr>
            <a:r>
              <a:rPr lang="en-US" sz="3800" dirty="0"/>
              <a:t> </a:t>
            </a:r>
          </a:p>
          <a:p>
            <a:pPr lvl="0" algn="just" fontAlgn="base"/>
            <a:r>
              <a:rPr lang="en-US" sz="3800" b="1" dirty="0"/>
              <a:t>CulinaryConnect</a:t>
            </a:r>
            <a:r>
              <a:rPr lang="en-US" sz="3800" dirty="0"/>
              <a:t>: It is a Recipe Sharing App aimed at professional chefs and culinary aficionados. It is built with MongoDB, Express.js, React.js, and Node.js, and it allows chefs to display their skills and communicate with other users. The app's React.js frontend allows for smooth navigation, while the backend manages safe user login and recipe administration.</a:t>
            </a:r>
          </a:p>
          <a:p>
            <a:pPr marL="0" indent="0" algn="just" fontAlgn="base">
              <a:buNone/>
            </a:pPr>
            <a:endParaRPr lang="en-US" sz="3800" dirty="0"/>
          </a:p>
          <a:p>
            <a:pPr lvl="0" algn="just"/>
            <a:r>
              <a:rPr lang="en-US" sz="3800" b="1" dirty="0"/>
              <a:t>FlavorNet</a:t>
            </a:r>
            <a:r>
              <a:rPr lang="en-US" sz="3800" dirty="0"/>
              <a:t>: It provides a new approach to Recipe Sharing by using machine learning algorithms to provide personalized recipe recommendations. This MERN stack application uses MongoDB to efficiently store and retrieve data, and its React.js frontend provides users with a visually appealing and intuitive interface. FlavorNet promises to increase user engagement by providing intelligent recipe ideas based on personal tastes.</a:t>
            </a:r>
          </a:p>
        </p:txBody>
      </p:sp>
      <p:sp>
        <p:nvSpPr>
          <p:cNvPr id="169" name="3.Related Work"/>
          <p:cNvSpPr/>
          <p:nvPr/>
        </p:nvSpPr>
        <p:spPr>
          <a:xfrm>
            <a:off x="596978" y="1164031"/>
            <a:ext cx="7076331" cy="122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rPr dirty="0"/>
              <a:t>3.Related Work</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72"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73" name="Due to the challenges with traffic congestion and jams, the parking situation is concerning. The issue worsens when drivers wait for an extended period, wasting both time and fuel."/>
          <p:cNvSpPr txBox="1">
            <a:spLocks noGrp="1"/>
          </p:cNvSpPr>
          <p:nvPr>
            <p:ph type="subTitle" sz="half" idx="4294967295"/>
          </p:nvPr>
        </p:nvSpPr>
        <p:spPr>
          <a:xfrm>
            <a:off x="973612" y="4191312"/>
            <a:ext cx="21687341" cy="4621065"/>
          </a:xfrm>
          <a:prstGeom prst="rect">
            <a:avLst/>
          </a:prstGeom>
        </p:spPr>
        <p:txBody>
          <a:bodyPr lIns="45719" tIns="45719" rIns="45719" bIns="45719">
            <a:normAutofit fontScale="62500" lnSpcReduction="20000"/>
          </a:bodyPr>
          <a:lstStyle/>
          <a:p>
            <a:pPr marL="0" indent="0" algn="just">
              <a:buNone/>
            </a:pPr>
            <a:r>
              <a:rPr lang="en-US" dirty="0"/>
              <a:t>Developing a robust and innovative recipe-sharing application that focuses on community building, user-friendly interfaces, seamless recipe sharing, enhanced social interactions, and user empowerment. The goal is to build a dynamic digital platform that not only acts as a repository for cooking creativity, but also fosters a vibrant global community of food enthusiasts by providing them with the tools and services they need to connect, share, and empower one another on their cooking adventures.</a:t>
            </a:r>
          </a:p>
        </p:txBody>
      </p:sp>
      <p:sp>
        <p:nvSpPr>
          <p:cNvPr id="174" name="4.Problem Statement"/>
          <p:cNvSpPr/>
          <p:nvPr/>
        </p:nvSpPr>
        <p:spPr>
          <a:xfrm>
            <a:off x="310361" y="2480996"/>
            <a:ext cx="9768972" cy="122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t>4.Problem Statement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77"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78" name="Efficient Path-finding: Implement a combination of shortest path algorithms, such as Dijkstra's and A*, to calculate the most efficient routes from entry points to vacant parking spots within the parking lot.…"/>
          <p:cNvSpPr txBox="1">
            <a:spLocks noGrp="1"/>
          </p:cNvSpPr>
          <p:nvPr>
            <p:ph type="subTitle" idx="4294967295"/>
          </p:nvPr>
        </p:nvSpPr>
        <p:spPr>
          <a:xfrm>
            <a:off x="1089087" y="3987613"/>
            <a:ext cx="21687341" cy="8323504"/>
          </a:xfrm>
          <a:prstGeom prst="rect">
            <a:avLst/>
          </a:prstGeom>
        </p:spPr>
        <p:txBody>
          <a:bodyPr lIns="45719" tIns="45719" rIns="45719" bIns="45719">
            <a:normAutofit/>
          </a:bodyPr>
          <a:lstStyle/>
          <a:p>
            <a:pPr algn="just"/>
            <a:r>
              <a:rPr lang="en-US" sz="4400" b="1" dirty="0"/>
              <a:t>User Authentication </a:t>
            </a:r>
            <a:r>
              <a:rPr lang="en-US" sz="4400" b="1"/>
              <a:t>with </a:t>
            </a:r>
            <a:r>
              <a:rPr lang="en-US" sz="4400" b="1" smtClean="0"/>
              <a:t>Passport.js:</a:t>
            </a:r>
            <a:r>
              <a:rPr lang="en-US" sz="4400" smtClean="0"/>
              <a:t> </a:t>
            </a:r>
            <a:r>
              <a:rPr lang="en-US" sz="4400" dirty="0"/>
              <a:t>Implement user registration and login using Passport.js authentication</a:t>
            </a:r>
            <a:r>
              <a:rPr lang="en-US" sz="4400" dirty="0" smtClean="0"/>
              <a:t>.</a:t>
            </a:r>
          </a:p>
          <a:p>
            <a:pPr marL="0" indent="0" algn="just">
              <a:buNone/>
            </a:pPr>
            <a:endParaRPr lang="en-US" sz="4400" dirty="0" smtClean="0"/>
          </a:p>
          <a:p>
            <a:pPr algn="just"/>
            <a:r>
              <a:rPr lang="en-US" sz="4400" b="1" dirty="0" smtClean="0"/>
              <a:t>Deployment </a:t>
            </a:r>
            <a:r>
              <a:rPr lang="en-US" sz="4400" b="1" dirty="0"/>
              <a:t>with Amazon EKS:</a:t>
            </a:r>
            <a:r>
              <a:rPr lang="en-US" sz="4400" dirty="0"/>
              <a:t> Containerize your application with Docker to ensure consistency and portability</a:t>
            </a:r>
            <a:r>
              <a:rPr lang="en-US" sz="4400" dirty="0" smtClean="0"/>
              <a:t>.</a:t>
            </a:r>
          </a:p>
          <a:p>
            <a:pPr marL="0" indent="0" algn="just">
              <a:buNone/>
            </a:pPr>
            <a:r>
              <a:rPr lang="en-US" sz="4400" dirty="0" smtClean="0"/>
              <a:t> </a:t>
            </a:r>
            <a:endParaRPr lang="en-US" sz="4400" dirty="0"/>
          </a:p>
          <a:p>
            <a:pPr algn="just"/>
            <a:r>
              <a:rPr lang="en-US" sz="4400" b="1" dirty="0"/>
              <a:t>Recipe Management and Search Functions:</a:t>
            </a:r>
            <a:r>
              <a:rPr lang="en-US" sz="4400" dirty="0"/>
              <a:t> Allow users to create, amend, and remove recipes using a sophisticated text editor. </a:t>
            </a:r>
            <a:endParaRPr lang="en-US" sz="4400" dirty="0" smtClean="0"/>
          </a:p>
          <a:p>
            <a:pPr marL="0" indent="0" algn="just">
              <a:buNone/>
            </a:pPr>
            <a:endParaRPr lang="en-US" sz="4400" dirty="0"/>
          </a:p>
          <a:p>
            <a:pPr algn="just"/>
            <a:r>
              <a:rPr lang="en-US" sz="4400" b="1" dirty="0"/>
              <a:t>Favorite List and User Profile:</a:t>
            </a:r>
            <a:r>
              <a:rPr lang="en-US" sz="4400" dirty="0"/>
              <a:t> Create a feature that allows users to add recipes to their favorites list. </a:t>
            </a:r>
          </a:p>
        </p:txBody>
      </p:sp>
      <p:sp>
        <p:nvSpPr>
          <p:cNvPr id="179" name="5. Objectives"/>
          <p:cNvSpPr/>
          <p:nvPr/>
        </p:nvSpPr>
        <p:spPr>
          <a:xfrm>
            <a:off x="1116052" y="2244029"/>
            <a:ext cx="9768972" cy="122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l" defTabSz="825500">
              <a:defRPr sz="7500">
                <a:solidFill>
                  <a:schemeClr val="accent1">
                    <a:hueOff val="114395"/>
                    <a:lumOff val="-24975"/>
                  </a:schemeClr>
                </a:solidFill>
                <a:latin typeface="Times New Roman"/>
                <a:ea typeface="Times New Roman"/>
                <a:cs typeface="Times New Roman"/>
                <a:sym typeface="Times New Roman"/>
              </a:defRPr>
            </a:lvl1pPr>
          </a:lstStyle>
          <a:p>
            <a:r>
              <a:t>5. Objectives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77"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78" name="Efficient Path-finding: Implement a combination of shortest path algorithms, such as Dijkstra's and A*, to calculate the most efficient routes from entry points to vacant parking spots within the parking lot.…"/>
          <p:cNvSpPr txBox="1">
            <a:spLocks noGrp="1"/>
          </p:cNvSpPr>
          <p:nvPr>
            <p:ph type="subTitle" idx="4294967295"/>
          </p:nvPr>
        </p:nvSpPr>
        <p:spPr>
          <a:xfrm>
            <a:off x="1089087" y="3987613"/>
            <a:ext cx="21687341" cy="8323504"/>
          </a:xfrm>
          <a:prstGeom prst="rect">
            <a:avLst/>
          </a:prstGeom>
        </p:spPr>
        <p:txBody>
          <a:bodyPr lIns="45719" tIns="45719" rIns="45719" bIns="45719">
            <a:normAutofit/>
          </a:bodyPr>
          <a:lstStyle/>
          <a:p>
            <a:pPr algn="just"/>
            <a:r>
              <a:rPr lang="en-US" sz="4800" dirty="0" err="1"/>
              <a:t>Frontend:React</a:t>
            </a:r>
            <a:r>
              <a:rPr lang="en-US" sz="4800" dirty="0"/>
              <a:t> </a:t>
            </a:r>
            <a:r>
              <a:rPr lang="en-US" sz="4800" dirty="0" err="1"/>
              <a:t>js</a:t>
            </a:r>
            <a:endParaRPr lang="en-US" sz="4800" dirty="0"/>
          </a:p>
          <a:p>
            <a:pPr algn="just"/>
            <a:r>
              <a:rPr lang="en-US" sz="4800" dirty="0"/>
              <a:t>Backend: node </a:t>
            </a:r>
            <a:r>
              <a:rPr lang="en-US" sz="4800" dirty="0" err="1"/>
              <a:t>js</a:t>
            </a:r>
            <a:r>
              <a:rPr lang="en-US" sz="4800" dirty="0"/>
              <a:t> and express </a:t>
            </a:r>
            <a:r>
              <a:rPr lang="en-US" sz="4800" dirty="0" err="1"/>
              <a:t>js</a:t>
            </a:r>
            <a:endParaRPr lang="en-US" sz="4800" dirty="0"/>
          </a:p>
          <a:p>
            <a:pPr algn="just"/>
            <a:r>
              <a:rPr lang="en-US" sz="4800" dirty="0"/>
              <a:t>Data base: </a:t>
            </a:r>
            <a:r>
              <a:rPr lang="en-US" sz="4800" dirty="0" err="1"/>
              <a:t>Mongodb</a:t>
            </a:r>
            <a:endParaRPr lang="en-US" sz="4800" dirty="0"/>
          </a:p>
          <a:p>
            <a:pPr algn="just"/>
            <a:r>
              <a:rPr lang="en-US" sz="4800" dirty="0"/>
              <a:t>Version control: Git</a:t>
            </a:r>
          </a:p>
          <a:p>
            <a:pPr algn="just"/>
            <a:r>
              <a:rPr lang="en-US" sz="4800" dirty="0"/>
              <a:t>Deployment: amazon Elastic kubernetes service</a:t>
            </a:r>
          </a:p>
        </p:txBody>
      </p:sp>
      <p:sp>
        <p:nvSpPr>
          <p:cNvPr id="179" name="5. Objectives"/>
          <p:cNvSpPr/>
          <p:nvPr/>
        </p:nvSpPr>
        <p:spPr>
          <a:xfrm>
            <a:off x="1116052" y="2244029"/>
            <a:ext cx="9768972" cy="122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l" defTabSz="825500">
              <a:defRPr sz="7500">
                <a:solidFill>
                  <a:schemeClr val="accent1">
                    <a:hueOff val="114395"/>
                    <a:lumOff val="-24975"/>
                  </a:schemeClr>
                </a:solidFill>
                <a:latin typeface="Times New Roman"/>
                <a:ea typeface="Times New Roman"/>
                <a:cs typeface="Times New Roman"/>
                <a:sym typeface="Times New Roman"/>
              </a:defRPr>
            </a:lvl1pPr>
          </a:lstStyle>
          <a:p>
            <a:r>
              <a:rPr lang="en-US" dirty="0" smtClean="0"/>
              <a:t>Tech Stack</a:t>
            </a:r>
            <a:endParaRPr dirty="0"/>
          </a:p>
        </p:txBody>
      </p:sp>
      <p:pic>
        <p:nvPicPr>
          <p:cNvPr id="6" name="Picture 5" descr="MERN STACK: WHY SHOULD WE CHOOSE MERN STACK?? - Inzint - IT Partner of your  choic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43708" y="2788188"/>
            <a:ext cx="8206155" cy="5134708"/>
          </a:xfrm>
          <a:prstGeom prst="rect">
            <a:avLst/>
          </a:prstGeom>
          <a:noFill/>
          <a:ln>
            <a:noFill/>
          </a:ln>
        </p:spPr>
      </p:pic>
    </p:spTree>
    <p:extLst>
      <p:ext uri="{BB962C8B-B14F-4D97-AF65-F5344CB8AC3E}">
        <p14:creationId xmlns:p14="http://schemas.microsoft.com/office/powerpoint/2010/main" val="58369772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82"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83" name="6.Proposed methodology"/>
          <p:cNvSpPr/>
          <p:nvPr/>
        </p:nvSpPr>
        <p:spPr>
          <a:xfrm>
            <a:off x="-234665" y="964402"/>
            <a:ext cx="11657495" cy="122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t>6.Proposed methodology</a:t>
            </a:r>
          </a:p>
        </p:txBody>
      </p:sp>
      <p:pic>
        <p:nvPicPr>
          <p:cNvPr id="6" name="Picture 5" descr="C:\Users\1aksh\Desktop\flowchart.jpg"/>
          <p:cNvPicPr/>
          <p:nvPr/>
        </p:nvPicPr>
        <p:blipFill rotWithShape="1">
          <a:blip r:embed="rId3" cstate="print">
            <a:extLst>
              <a:ext uri="{28A0092B-C50C-407E-A947-70E740481C1C}">
                <a14:useLocalDpi xmlns:a14="http://schemas.microsoft.com/office/drawing/2010/main" val="0"/>
              </a:ext>
            </a:extLst>
          </a:blip>
          <a:srcRect l="-567" t="422" r="567" b="233"/>
          <a:stretch/>
        </p:blipFill>
        <p:spPr bwMode="auto">
          <a:xfrm>
            <a:off x="4735104" y="2189102"/>
            <a:ext cx="13552895" cy="10577329"/>
          </a:xfrm>
          <a:prstGeom prst="rect">
            <a:avLst/>
          </a:prstGeom>
          <a:noFill/>
          <a:ln>
            <a:noFill/>
          </a:ln>
          <a:extLst>
            <a:ext uri="{53640926-AAD7-44D8-BBD7-CCE9431645EC}">
              <a14:shadowObscured xmlns:a14="http://schemas.microsoft.com/office/drawing/2010/main"/>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93"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94" name="Grid Complexity: As the parking lot grid grows in size, the graph representation and path-finding algorithms become more complex. This can result in longer preprocessing times and slower path calculations.…"/>
          <p:cNvSpPr txBox="1">
            <a:spLocks noGrp="1"/>
          </p:cNvSpPr>
          <p:nvPr>
            <p:ph type="subTitle" idx="4294967295"/>
          </p:nvPr>
        </p:nvSpPr>
        <p:spPr>
          <a:xfrm>
            <a:off x="689510" y="4606442"/>
            <a:ext cx="21192392" cy="7692577"/>
          </a:xfrm>
          <a:prstGeom prst="rect">
            <a:avLst/>
          </a:prstGeom>
        </p:spPr>
        <p:txBody>
          <a:bodyPr lIns="45719" tIns="45719" rIns="45719" bIns="45719">
            <a:normAutofit/>
          </a:bodyPr>
          <a:lstStyle/>
          <a:p>
            <a:pPr algn="just"/>
            <a:r>
              <a:rPr lang="en-IN" sz="5000" dirty="0"/>
              <a:t>Community </a:t>
            </a:r>
            <a:r>
              <a:rPr lang="en-IN" sz="5000" dirty="0" smtClean="0"/>
              <a:t>Engagement</a:t>
            </a:r>
            <a:endParaRPr lang="en-US" sz="5000" dirty="0"/>
          </a:p>
          <a:p>
            <a:pPr algn="just"/>
            <a:r>
              <a:rPr lang="en-IN" sz="5000" dirty="0"/>
              <a:t>User Interface Complexity</a:t>
            </a:r>
            <a:endParaRPr lang="en-US" sz="5000" dirty="0"/>
          </a:p>
          <a:p>
            <a:pPr algn="just"/>
            <a:r>
              <a:rPr lang="en-IN" sz="5000" dirty="0"/>
              <a:t>Content Quality Control</a:t>
            </a:r>
            <a:endParaRPr lang="en-US" sz="5000" dirty="0"/>
          </a:p>
          <a:p>
            <a:pPr algn="just"/>
            <a:r>
              <a:rPr lang="en-IN" sz="5000" dirty="0"/>
              <a:t>Technical Performance</a:t>
            </a:r>
            <a:endParaRPr lang="en-US" sz="5000" dirty="0"/>
          </a:p>
          <a:p>
            <a:pPr algn="just"/>
            <a:r>
              <a:rPr lang="en-IN" sz="5000" dirty="0"/>
              <a:t>Privacy Concerns</a:t>
            </a:r>
            <a:endParaRPr lang="en-US" sz="5000" dirty="0"/>
          </a:p>
          <a:p>
            <a:pPr algn="just"/>
            <a:r>
              <a:rPr lang="en-IN" sz="5000" dirty="0"/>
              <a:t>Continuous Improvement</a:t>
            </a:r>
            <a:endParaRPr lang="en-US" sz="5000" dirty="0"/>
          </a:p>
        </p:txBody>
      </p:sp>
      <p:sp>
        <p:nvSpPr>
          <p:cNvPr id="195" name="8.Problems in Model"/>
          <p:cNvSpPr/>
          <p:nvPr/>
        </p:nvSpPr>
        <p:spPr>
          <a:xfrm>
            <a:off x="689510" y="2480996"/>
            <a:ext cx="9115274" cy="122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rPr dirty="0"/>
              <a:t>8.Problems in Model</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152</TotalTime>
  <Words>700</Words>
  <Application>Microsoft Office PowerPoint</Application>
  <PresentationFormat>Custom</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Helvetica Neue</vt:lpstr>
      <vt:lpstr>Helvetica Neue Medium</vt:lpstr>
      <vt:lpstr>Times New Roman</vt:lpstr>
      <vt:lpstr>Wingdings</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Kumar Mohpal</dc:creator>
  <cp:lastModifiedBy>Akshay Kumar Mohpal</cp:lastModifiedBy>
  <cp:revision>29</cp:revision>
  <dcterms:modified xsi:type="dcterms:W3CDTF">2024-02-25T16:56:49Z</dcterms:modified>
</cp:coreProperties>
</file>